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8" r:id="rId6"/>
    <p:sldId id="269" r:id="rId7"/>
    <p:sldId id="293" r:id="rId8"/>
    <p:sldId id="320" r:id="rId9"/>
    <p:sldId id="325" r:id="rId10"/>
    <p:sldId id="294" r:id="rId11"/>
    <p:sldId id="326" r:id="rId12"/>
    <p:sldId id="327" r:id="rId13"/>
    <p:sldId id="298" r:id="rId14"/>
    <p:sldId id="328" r:id="rId15"/>
    <p:sldId id="321" r:id="rId16"/>
    <p:sldId id="322" r:id="rId17"/>
    <p:sldId id="323" r:id="rId18"/>
    <p:sldId id="319" r:id="rId19"/>
    <p:sldId id="270" r:id="rId20"/>
    <p:sldId id="271" r:id="rId21"/>
    <p:sldId id="301" r:id="rId22"/>
    <p:sldId id="273" r:id="rId23"/>
    <p:sldId id="281" r:id="rId24"/>
    <p:sldId id="282" r:id="rId25"/>
    <p:sldId id="283" r:id="rId26"/>
    <p:sldId id="284" r:id="rId27"/>
    <p:sldId id="285" r:id="rId28"/>
    <p:sldId id="288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7274-7F19-4905-B2D7-48FFF6C50448}" type="datetimeFigureOut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05CB-606E-4E1D-8B1D-13C7E5A3F5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C595-9796-4E4F-8CF8-B1B391944690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7967" y="2266352"/>
            <a:ext cx="6118448" cy="1226567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7704" y="3814192"/>
            <a:ext cx="5432648" cy="105496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D306-CCF5-480B-8910-B6DAD237522D}" type="datetime1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7237413" y="63087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200" b="1">
                <a:solidFill>
                  <a:schemeClr val="bg1"/>
                </a:solidFill>
              </a:rPr>
              <a:t>© </a:t>
            </a:r>
            <a:r>
              <a:rPr lang="en-US" altLang="en-US" sz="1200" b="1">
                <a:solidFill>
                  <a:schemeClr val="bg1"/>
                </a:solidFill>
                <a:latin typeface="宋体" charset="-122"/>
              </a:rPr>
              <a:t>20</a:t>
            </a:r>
            <a:r>
              <a:rPr lang="en-US" altLang="zh-CN" sz="1200" b="1">
                <a:solidFill>
                  <a:schemeClr val="bg1"/>
                </a:solidFill>
                <a:latin typeface="宋体" charset="-122"/>
              </a:rPr>
              <a:t>12 </a:t>
            </a: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保密资料</a:t>
            </a:r>
          </a:p>
          <a:p>
            <a:pPr algn="r">
              <a:defRPr/>
            </a:pPr>
            <a:r>
              <a:rPr lang="zh-CN" altLang="en-US" sz="1200" b="1">
                <a:solidFill>
                  <a:schemeClr val="bg1"/>
                </a:solidFill>
                <a:latin typeface="宋体" charset="-122"/>
              </a:rPr>
              <a:t>仅限客户内部使用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2051050" y="630872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 www.findoout.com</a:t>
            </a:r>
          </a:p>
          <a:p>
            <a:pPr algn="ctr">
              <a:defRPr/>
            </a:pPr>
            <a:r>
              <a:rPr lang="zh-CN" altLang="en-US" sz="1200" b="1">
                <a:solidFill>
                  <a:schemeClr val="bg1"/>
                </a:solidFill>
              </a:rPr>
              <a:t>上海（总部）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香港 </a:t>
            </a:r>
            <a:r>
              <a:rPr lang="en-US" altLang="zh-CN" sz="1200" b="1">
                <a:solidFill>
                  <a:schemeClr val="bg1"/>
                </a:solidFill>
              </a:rPr>
              <a:t>· </a:t>
            </a:r>
            <a:r>
              <a:rPr lang="zh-CN" altLang="en-US" sz="1200" b="1">
                <a:solidFill>
                  <a:schemeClr val="bg1"/>
                </a:solidFill>
              </a:rPr>
              <a:t>大阪 </a:t>
            </a:r>
            <a:r>
              <a:rPr lang="en-US" altLang="zh-CN" sz="1200" b="1">
                <a:solidFill>
                  <a:schemeClr val="bg1"/>
                </a:solidFill>
              </a:rPr>
              <a:t>·</a:t>
            </a:r>
            <a:r>
              <a:rPr lang="zh-CN" altLang="en-US" sz="1200" b="1">
                <a:solidFill>
                  <a:schemeClr val="bg1"/>
                </a:solidFill>
              </a:rPr>
              <a:t> 洛杉矶</a:t>
            </a:r>
            <a:r>
              <a:rPr lang="en-US" altLang="zh-CN" sz="1200" b="1">
                <a:solidFill>
                  <a:schemeClr val="bg1"/>
                </a:solidFill>
              </a:rPr>
              <a:t> · </a:t>
            </a:r>
            <a:r>
              <a:rPr lang="zh-CN" altLang="en-US" sz="1200" b="1">
                <a:solidFill>
                  <a:schemeClr val="bg1"/>
                </a:solidFill>
              </a:rPr>
              <a:t>芝加哥（技术中心）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pic>
        <p:nvPicPr>
          <p:cNvPr id="10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/>
          </p:cNvSpPr>
          <p:nvPr userDrawn="1"/>
        </p:nvSpPr>
        <p:spPr bwMode="auto">
          <a:xfrm>
            <a:off x="662098" y="3421943"/>
            <a:ext cx="531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在线调查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CBEC-AB18-4106-85AC-D058F4470EFB}" type="datetime1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12" name="Donut 9"/>
          <p:cNvSpPr>
            <a:spLocks/>
          </p:cNvSpPr>
          <p:nvPr userDrawn="1"/>
        </p:nvSpPr>
        <p:spPr bwMode="auto">
          <a:xfrm>
            <a:off x="4932363" y="2406650"/>
            <a:ext cx="334962" cy="334963"/>
          </a:xfrm>
          <a:custGeom>
            <a:avLst/>
            <a:gdLst>
              <a:gd name="T0" fmla="*/ 0 w 334211"/>
              <a:gd name="T1" fmla="*/ 167106 h 334211"/>
              <a:gd name="T2" fmla="*/ 167106 w 334211"/>
              <a:gd name="T3" fmla="*/ 0 h 334211"/>
              <a:gd name="T4" fmla="*/ 334212 w 334211"/>
              <a:gd name="T5" fmla="*/ 167106 h 334211"/>
              <a:gd name="T6" fmla="*/ 167106 w 334211"/>
              <a:gd name="T7" fmla="*/ 334212 h 334211"/>
              <a:gd name="T8" fmla="*/ 0 w 334211"/>
              <a:gd name="T9" fmla="*/ 167106 h 334211"/>
              <a:gd name="T10" fmla="*/ 39537 w 334211"/>
              <a:gd name="T11" fmla="*/ 167106 h 334211"/>
              <a:gd name="T12" fmla="*/ 167105 w 334211"/>
              <a:gd name="T13" fmla="*/ 294674 h 334211"/>
              <a:gd name="T14" fmla="*/ 294673 w 334211"/>
              <a:gd name="T15" fmla="*/ 167106 h 334211"/>
              <a:gd name="T16" fmla="*/ 167105 w 334211"/>
              <a:gd name="T17" fmla="*/ 39538 h 334211"/>
              <a:gd name="T18" fmla="*/ 39537 w 334211"/>
              <a:gd name="T19" fmla="*/ 167106 h 334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4211" h="334211">
                <a:moveTo>
                  <a:pt x="0" y="167106"/>
                </a:moveTo>
                <a:cubicBezTo>
                  <a:pt x="0" y="74816"/>
                  <a:pt x="74816" y="0"/>
                  <a:pt x="167106" y="0"/>
                </a:cubicBezTo>
                <a:cubicBezTo>
                  <a:pt x="259396" y="0"/>
                  <a:pt x="334212" y="74816"/>
                  <a:pt x="334212" y="167106"/>
                </a:cubicBezTo>
                <a:cubicBezTo>
                  <a:pt x="334212" y="259396"/>
                  <a:pt x="259396" y="334212"/>
                  <a:pt x="167106" y="334212"/>
                </a:cubicBezTo>
                <a:cubicBezTo>
                  <a:pt x="74816" y="334212"/>
                  <a:pt x="0" y="259396"/>
                  <a:pt x="0" y="167106"/>
                </a:cubicBezTo>
                <a:close/>
                <a:moveTo>
                  <a:pt x="39537" y="167106"/>
                </a:moveTo>
                <a:cubicBezTo>
                  <a:pt x="39537" y="237560"/>
                  <a:pt x="96651" y="294674"/>
                  <a:pt x="167105" y="294674"/>
                </a:cubicBezTo>
                <a:cubicBezTo>
                  <a:pt x="237559" y="294674"/>
                  <a:pt x="294673" y="237560"/>
                  <a:pt x="294673" y="167106"/>
                </a:cubicBezTo>
                <a:cubicBezTo>
                  <a:pt x="294673" y="96652"/>
                  <a:pt x="237559" y="39538"/>
                  <a:pt x="167105" y="39538"/>
                </a:cubicBezTo>
                <a:cubicBezTo>
                  <a:pt x="96651" y="39538"/>
                  <a:pt x="39537" y="96652"/>
                  <a:pt x="39537" y="167106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ea typeface="MS PGothic" pitchFamily="34" charset="-128"/>
            </a:endParaRPr>
          </a:p>
        </p:txBody>
      </p:sp>
      <p:sp>
        <p:nvSpPr>
          <p:cNvPr id="13" name="Oval 10"/>
          <p:cNvSpPr>
            <a:spLocks noChangeArrowheads="1"/>
          </p:cNvSpPr>
          <p:nvPr userDrawn="1"/>
        </p:nvSpPr>
        <p:spPr bwMode="auto">
          <a:xfrm>
            <a:off x="7829550" y="1628775"/>
            <a:ext cx="187325" cy="187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4" name="Straight Connector 11"/>
          <p:cNvCxnSpPr>
            <a:cxnSpLocks noChangeShapeType="1"/>
          </p:cNvCxnSpPr>
          <p:nvPr userDrawn="1"/>
        </p:nvCxnSpPr>
        <p:spPr bwMode="auto">
          <a:xfrm flipH="1">
            <a:off x="5095875" y="1731643"/>
            <a:ext cx="27336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Donut 13"/>
          <p:cNvSpPr>
            <a:spLocks/>
          </p:cNvSpPr>
          <p:nvPr userDrawn="1"/>
        </p:nvSpPr>
        <p:spPr bwMode="auto">
          <a:xfrm>
            <a:off x="4932363" y="3211515"/>
            <a:ext cx="334962" cy="334963"/>
          </a:xfrm>
          <a:custGeom>
            <a:avLst/>
            <a:gdLst>
              <a:gd name="T0" fmla="*/ 0 w 334211"/>
              <a:gd name="T1" fmla="*/ 167106 h 334211"/>
              <a:gd name="T2" fmla="*/ 167106 w 334211"/>
              <a:gd name="T3" fmla="*/ 0 h 334211"/>
              <a:gd name="T4" fmla="*/ 334212 w 334211"/>
              <a:gd name="T5" fmla="*/ 167106 h 334211"/>
              <a:gd name="T6" fmla="*/ 167106 w 334211"/>
              <a:gd name="T7" fmla="*/ 334212 h 334211"/>
              <a:gd name="T8" fmla="*/ 0 w 334211"/>
              <a:gd name="T9" fmla="*/ 167106 h 334211"/>
              <a:gd name="T10" fmla="*/ 39537 w 334211"/>
              <a:gd name="T11" fmla="*/ 167106 h 334211"/>
              <a:gd name="T12" fmla="*/ 167105 w 334211"/>
              <a:gd name="T13" fmla="*/ 294674 h 334211"/>
              <a:gd name="T14" fmla="*/ 294673 w 334211"/>
              <a:gd name="T15" fmla="*/ 167106 h 334211"/>
              <a:gd name="T16" fmla="*/ 167105 w 334211"/>
              <a:gd name="T17" fmla="*/ 39538 h 334211"/>
              <a:gd name="T18" fmla="*/ 39537 w 334211"/>
              <a:gd name="T19" fmla="*/ 167106 h 334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4211" h="334211">
                <a:moveTo>
                  <a:pt x="0" y="167106"/>
                </a:moveTo>
                <a:cubicBezTo>
                  <a:pt x="0" y="74816"/>
                  <a:pt x="74816" y="0"/>
                  <a:pt x="167106" y="0"/>
                </a:cubicBezTo>
                <a:cubicBezTo>
                  <a:pt x="259396" y="0"/>
                  <a:pt x="334212" y="74816"/>
                  <a:pt x="334212" y="167106"/>
                </a:cubicBezTo>
                <a:cubicBezTo>
                  <a:pt x="334212" y="259396"/>
                  <a:pt x="259396" y="334212"/>
                  <a:pt x="167106" y="334212"/>
                </a:cubicBezTo>
                <a:cubicBezTo>
                  <a:pt x="74816" y="334212"/>
                  <a:pt x="0" y="259396"/>
                  <a:pt x="0" y="167106"/>
                </a:cubicBezTo>
                <a:close/>
                <a:moveTo>
                  <a:pt x="39537" y="167106"/>
                </a:moveTo>
                <a:cubicBezTo>
                  <a:pt x="39537" y="237560"/>
                  <a:pt x="96651" y="294674"/>
                  <a:pt x="167105" y="294674"/>
                </a:cubicBezTo>
                <a:cubicBezTo>
                  <a:pt x="237559" y="294674"/>
                  <a:pt x="294673" y="237560"/>
                  <a:pt x="294673" y="167106"/>
                </a:cubicBezTo>
                <a:cubicBezTo>
                  <a:pt x="294673" y="96652"/>
                  <a:pt x="237559" y="39538"/>
                  <a:pt x="167105" y="39538"/>
                </a:cubicBezTo>
                <a:cubicBezTo>
                  <a:pt x="96651" y="39538"/>
                  <a:pt x="39537" y="96652"/>
                  <a:pt x="39537" y="167106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ea typeface="MS PGothic" pitchFamily="34" charset="-128"/>
            </a:endParaRPr>
          </a:p>
        </p:txBody>
      </p:sp>
      <p:sp>
        <p:nvSpPr>
          <p:cNvPr id="16" name="Donut 14"/>
          <p:cNvSpPr>
            <a:spLocks/>
          </p:cNvSpPr>
          <p:nvPr userDrawn="1"/>
        </p:nvSpPr>
        <p:spPr bwMode="auto">
          <a:xfrm>
            <a:off x="4933950" y="3927355"/>
            <a:ext cx="333375" cy="334963"/>
          </a:xfrm>
          <a:custGeom>
            <a:avLst/>
            <a:gdLst>
              <a:gd name="T0" fmla="*/ 0 w 334211"/>
              <a:gd name="T1" fmla="*/ 167106 h 334211"/>
              <a:gd name="T2" fmla="*/ 167106 w 334211"/>
              <a:gd name="T3" fmla="*/ 0 h 334211"/>
              <a:gd name="T4" fmla="*/ 334212 w 334211"/>
              <a:gd name="T5" fmla="*/ 167106 h 334211"/>
              <a:gd name="T6" fmla="*/ 167106 w 334211"/>
              <a:gd name="T7" fmla="*/ 334212 h 334211"/>
              <a:gd name="T8" fmla="*/ 0 w 334211"/>
              <a:gd name="T9" fmla="*/ 167106 h 334211"/>
              <a:gd name="T10" fmla="*/ 39537 w 334211"/>
              <a:gd name="T11" fmla="*/ 167106 h 334211"/>
              <a:gd name="T12" fmla="*/ 167105 w 334211"/>
              <a:gd name="T13" fmla="*/ 294674 h 334211"/>
              <a:gd name="T14" fmla="*/ 294673 w 334211"/>
              <a:gd name="T15" fmla="*/ 167106 h 334211"/>
              <a:gd name="T16" fmla="*/ 167105 w 334211"/>
              <a:gd name="T17" fmla="*/ 39538 h 334211"/>
              <a:gd name="T18" fmla="*/ 39537 w 334211"/>
              <a:gd name="T19" fmla="*/ 167106 h 3342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4211" h="334211">
                <a:moveTo>
                  <a:pt x="0" y="167106"/>
                </a:moveTo>
                <a:cubicBezTo>
                  <a:pt x="0" y="74816"/>
                  <a:pt x="74816" y="0"/>
                  <a:pt x="167106" y="0"/>
                </a:cubicBezTo>
                <a:cubicBezTo>
                  <a:pt x="259396" y="0"/>
                  <a:pt x="334212" y="74816"/>
                  <a:pt x="334212" y="167106"/>
                </a:cubicBezTo>
                <a:cubicBezTo>
                  <a:pt x="334212" y="259396"/>
                  <a:pt x="259396" y="334212"/>
                  <a:pt x="167106" y="334212"/>
                </a:cubicBezTo>
                <a:cubicBezTo>
                  <a:pt x="74816" y="334212"/>
                  <a:pt x="0" y="259396"/>
                  <a:pt x="0" y="167106"/>
                </a:cubicBezTo>
                <a:close/>
                <a:moveTo>
                  <a:pt x="39537" y="167106"/>
                </a:moveTo>
                <a:cubicBezTo>
                  <a:pt x="39537" y="237560"/>
                  <a:pt x="96651" y="294674"/>
                  <a:pt x="167105" y="294674"/>
                </a:cubicBezTo>
                <a:cubicBezTo>
                  <a:pt x="237559" y="294674"/>
                  <a:pt x="294673" y="237560"/>
                  <a:pt x="294673" y="167106"/>
                </a:cubicBezTo>
                <a:cubicBezTo>
                  <a:pt x="294673" y="96652"/>
                  <a:pt x="237559" y="39538"/>
                  <a:pt x="167105" y="39538"/>
                </a:cubicBezTo>
                <a:cubicBezTo>
                  <a:pt x="96651" y="39538"/>
                  <a:pt x="39537" y="96652"/>
                  <a:pt x="39537" y="167106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ea typeface="MS PGothic" pitchFamily="34" charset="-128"/>
            </a:endParaRPr>
          </a:p>
        </p:txBody>
      </p:sp>
      <p:cxnSp>
        <p:nvCxnSpPr>
          <p:cNvPr id="18" name="Straight Connector 16"/>
          <p:cNvCxnSpPr>
            <a:cxnSpLocks noChangeShapeType="1"/>
            <a:stCxn id="12" idx="3"/>
            <a:endCxn id="15" idx="8"/>
          </p:cNvCxnSpPr>
          <p:nvPr userDrawn="1"/>
        </p:nvCxnSpPr>
        <p:spPr bwMode="auto">
          <a:xfrm flipH="1">
            <a:off x="5099843" y="2741614"/>
            <a:ext cx="2" cy="509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6"/>
          <p:cNvCxnSpPr>
            <a:cxnSpLocks noChangeShapeType="1"/>
            <a:endCxn id="16" idx="8"/>
          </p:cNvCxnSpPr>
          <p:nvPr userDrawn="1"/>
        </p:nvCxnSpPr>
        <p:spPr bwMode="auto">
          <a:xfrm>
            <a:off x="5099050" y="3563815"/>
            <a:ext cx="1587" cy="4031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16"/>
          <p:cNvCxnSpPr>
            <a:cxnSpLocks noChangeShapeType="1"/>
            <a:endCxn id="12" idx="1"/>
          </p:cNvCxnSpPr>
          <p:nvPr userDrawn="1"/>
        </p:nvCxnSpPr>
        <p:spPr bwMode="auto">
          <a:xfrm>
            <a:off x="5099050" y="1738238"/>
            <a:ext cx="795" cy="668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5076825" y="128270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让我们深度了解一下 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! 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+mn-lt"/>
                <a:ea typeface="微软雅黑" pitchFamily="34" charset="-122"/>
              </a:rPr>
              <a:t>消费者对乐扣乐扣品牌的态度调查报告 </a:t>
            </a:r>
            <a:r>
              <a:rPr lang="en-US" altLang="zh-CN" sz="1000" dirty="0" smtClean="0">
                <a:latin typeface="+mn-lt"/>
                <a:ea typeface="微软雅黑" pitchFamily="34" charset="-122"/>
              </a:rPr>
              <a:t>_20120823</a:t>
            </a:r>
            <a:endParaRPr lang="en-US" altLang="zh-CN" sz="1000" dirty="0"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n"/>
              <a:defRPr sz="2000"/>
            </a:lvl1pPr>
            <a:lvl2pPr>
              <a:buFont typeface="Wingdings" pitchFamily="2" charset="2"/>
              <a:buChar char="n"/>
              <a:defRPr sz="1800"/>
            </a:lvl2pPr>
            <a:lvl3pPr>
              <a:buFont typeface="Wingdings" pitchFamily="2" charset="2"/>
              <a:buChar char="n"/>
              <a:defRPr sz="1600"/>
            </a:lvl3pPr>
            <a:lvl4pPr>
              <a:buFont typeface="Wingdings" pitchFamily="2" charset="2"/>
              <a:buChar char="n"/>
              <a:defRPr sz="1400"/>
            </a:lvl4pPr>
            <a:lvl5pPr>
              <a:buFont typeface="Wingdings" pitchFamily="2" charset="2"/>
              <a:buChar char="n"/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2DCD-DD04-477A-8C59-1B386515690B}" type="datetime1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12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+mn-lt"/>
                <a:ea typeface="微软雅黑" pitchFamily="34" charset="-122"/>
              </a:rPr>
              <a:t>消费者对乐扣乐扣品牌的态度调查报告 </a:t>
            </a:r>
            <a:r>
              <a:rPr lang="en-US" altLang="zh-CN" sz="1000" dirty="0" smtClean="0">
                <a:latin typeface="+mn-lt"/>
                <a:ea typeface="微软雅黑" pitchFamily="34" charset="-122"/>
              </a:rPr>
              <a:t>_20120823</a:t>
            </a:r>
            <a:endParaRPr lang="en-US" altLang="zh-CN" sz="1000" dirty="0"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708920"/>
            <a:ext cx="7772400" cy="1362075"/>
          </a:xfrm>
        </p:spPr>
        <p:txBody>
          <a:bodyPr anchor="ctr">
            <a:normAutofit/>
          </a:bodyPr>
          <a:lstStyle>
            <a:lvl1pPr algn="l">
              <a:defRPr sz="1800" b="1" cap="none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8EA1-4BCF-488D-9C06-0F5061452E77}" type="datetime1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197225" y="6389688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1200" b="1">
                <a:solidFill>
                  <a:schemeClr val="bg1"/>
                </a:solidFill>
              </a:rPr>
              <a:t>www.findoout.cn     www.findoout.com</a:t>
            </a:r>
          </a:p>
        </p:txBody>
      </p:sp>
      <p:sp>
        <p:nvSpPr>
          <p:cNvPr id="11" name="Vertical Content Placeholder 3"/>
          <p:cNvSpPr>
            <a:spLocks/>
          </p:cNvSpPr>
          <p:nvPr userDrawn="1"/>
        </p:nvSpPr>
        <p:spPr bwMode="auto">
          <a:xfrm>
            <a:off x="8882063" y="1916113"/>
            <a:ext cx="2286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sz="1000" dirty="0" smtClean="0">
                <a:latin typeface="+mn-lt"/>
                <a:ea typeface="微软雅黑" pitchFamily="34" charset="-122"/>
              </a:rPr>
              <a:t>消费者对乐扣乐扣品牌的态度调查报告 </a:t>
            </a:r>
            <a:r>
              <a:rPr lang="en-US" altLang="zh-CN" sz="1000" dirty="0" smtClean="0">
                <a:latin typeface="+mn-lt"/>
                <a:ea typeface="微软雅黑" pitchFamily="34" charset="-122"/>
              </a:rPr>
              <a:t>_20120823</a:t>
            </a:r>
            <a:endParaRPr lang="en-US" altLang="zh-CN" sz="1000" dirty="0"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solidFill>
            <a:srgbClr val="929D2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Vertical Content Placeholder 3"/>
          <p:cNvSpPr>
            <a:spLocks/>
          </p:cNvSpPr>
          <p:nvPr userDrawn="1"/>
        </p:nvSpPr>
        <p:spPr bwMode="auto">
          <a:xfrm>
            <a:off x="8748713" y="2320925"/>
            <a:ext cx="3365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anchor="ctr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1000">
                <a:latin typeface="宋体" charset="-122"/>
              </a:rPr>
              <a:t>Company General Intro. 2012/05/01</a:t>
            </a:r>
          </a:p>
        </p:txBody>
      </p:sp>
      <p:pic>
        <p:nvPicPr>
          <p:cNvPr id="7" name="Picture 7" descr="logo-findoou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008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2339975" y="6389688"/>
            <a:ext cx="4392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>
                <a:solidFill>
                  <a:schemeClr val="bg1"/>
                </a:solidFill>
                <a:latin typeface="Courier New" pitchFamily="49" charset="0"/>
              </a:rPr>
              <a:t>www.findoout.cn   www.findoout.com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495300"/>
            <a:ext cx="1935162" cy="4603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Vertical Content Placeholder 20"/>
          <p:cNvSpPr>
            <a:spLocks noGrp="1"/>
          </p:cNvSpPr>
          <p:nvPr>
            <p:ph orient="vert" sz="quarter" idx="14"/>
          </p:nvPr>
        </p:nvSpPr>
        <p:spPr>
          <a:xfrm>
            <a:off x="8882715" y="1940189"/>
            <a:ext cx="228600" cy="936249"/>
          </a:xfrm>
        </p:spPr>
        <p:txBody>
          <a:bodyPr vert="eaVert">
            <a:no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BD5AAB-BC0C-4C29-A1F4-F13FAC1E0C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1F2B-6985-4483-91FB-FD9A536B37E9}" type="datetime1">
              <a:rPr lang="zh-CN" altLang="en-US" smtClean="0"/>
              <a:pPr/>
              <a:t>2012-8-23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E9EB-67D8-402F-84DE-7914361DB2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hyperlink" Target="http://images.google.cn/imgres?imgurl=http://www.mexicorealestateinvestment.org/wp-content/themes/arthemia/images/ritzcarlton.jpg&amp;imgrefurl=http://www.mexicorealestateinvestment.org/ritz-carltons-15-billion-development-in-los-cabos/00232&amp;usg=__QxfmdoI1vhckUCHpJlqQ6z3pfe0=&amp;h=579&amp;w=478&amp;sz=39&amp;hl=zh-CN&amp;start=3&amp;um=1&amp;tbnid=OigR1z6EtpCi6M:&amp;tbnh=134&amp;tbnw=111&amp;prev=/images?q=Ritz-Carlton&amp;hl=zh-CN&amp;rlz=1T4GGLL_zh-CNCN349CN349&amp;sa=G&amp;um=1&amp;newwindow=1" TargetMode="External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image" Target="../media/image21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/>
          </p:cNvSpPr>
          <p:nvPr/>
        </p:nvSpPr>
        <p:spPr bwMode="auto">
          <a:xfrm>
            <a:off x="630118" y="2252300"/>
            <a:ext cx="8112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消费者对乐扣乐扣（</a:t>
            </a:r>
            <a:r>
              <a:rPr lang="en-US" altLang="zh-CN" sz="3000" b="1" dirty="0" err="1" smtClean="0">
                <a:latin typeface="微软雅黑" pitchFamily="34" charset="-122"/>
                <a:ea typeface="微软雅黑" pitchFamily="34" charset="-122"/>
              </a:rPr>
              <a:t>Lock&amp;Lock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）品牌的态度调查报告</a:t>
            </a:r>
            <a:endParaRPr lang="zh-CN" altLang="en-US" sz="3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8"/>
          <p:cNvSpPr>
            <a:spLocks/>
          </p:cNvSpPr>
          <p:nvPr/>
        </p:nvSpPr>
        <p:spPr bwMode="auto">
          <a:xfrm>
            <a:off x="686588" y="3981719"/>
            <a:ext cx="531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ea typeface="微软雅黑" pitchFamily="34" charset="-122"/>
              </a:rPr>
              <a:t>2012.8.23</a:t>
            </a:r>
            <a:endParaRPr lang="zh-CN" altLang="en-US" sz="2000" dirty="0">
              <a:ea typeface="微软雅黑" pitchFamily="34" charset="-122"/>
            </a:endParaRPr>
          </a:p>
        </p:txBody>
      </p:sp>
      <p:pic>
        <p:nvPicPr>
          <p:cNvPr id="5" name="图片 4" descr="10122816531d6fba48aa9bf69b.jpg"/>
          <p:cNvPicPr>
            <a:picLocks noChangeAspect="1"/>
          </p:cNvPicPr>
          <p:nvPr/>
        </p:nvPicPr>
        <p:blipFill>
          <a:blip r:embed="rId3" cstate="print"/>
          <a:srcRect l="7212" t="15285" r="6249" b="13383"/>
          <a:stretch>
            <a:fillRect/>
          </a:stretch>
        </p:blipFill>
        <p:spPr>
          <a:xfrm>
            <a:off x="6887504" y="3458201"/>
            <a:ext cx="1548000" cy="90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29.8%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的消费者希望保鲜盒类商品使用玻璃的材质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：您希望保鲜盒类的商品使用什么样的材质？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6096" y="4524696"/>
          <a:ext cx="8024992" cy="485775"/>
        </p:xfrm>
        <a:graphic>
          <a:graphicData uri="http://schemas.openxmlformats.org/drawingml/2006/table">
            <a:tbl>
              <a:tblPr/>
              <a:tblGrid>
                <a:gridCol w="2431477"/>
                <a:gridCol w="557678"/>
                <a:gridCol w="786327"/>
                <a:gridCol w="786327"/>
                <a:gridCol w="786327"/>
                <a:gridCol w="669214"/>
                <a:gridCol w="669214"/>
                <a:gridCol w="669214"/>
                <a:gridCol w="669214"/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您希望保鲜盒类的商品使用什么样的材质？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玻璃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塑料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陶瓷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硅胶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纸质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金属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08123"/>
            <a:ext cx="8136000" cy="1604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288" y="1643050"/>
            <a:ext cx="80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消费者最希望的三大保鲜盒商品材质为：玻璃（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29.8%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）、塑料（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24.6%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）、陶瓷（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22.8%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1933" y="4575001"/>
          <a:ext cx="7969158" cy="1057275"/>
        </p:xfrm>
        <a:graphic>
          <a:graphicData uri="http://schemas.openxmlformats.org/drawingml/2006/table">
            <a:tbl>
              <a:tblPr/>
              <a:tblGrid>
                <a:gridCol w="2346085"/>
                <a:gridCol w="538094"/>
                <a:gridCol w="774854"/>
                <a:gridCol w="774854"/>
                <a:gridCol w="774854"/>
                <a:gridCol w="758712"/>
                <a:gridCol w="667235"/>
                <a:gridCol w="667235"/>
                <a:gridCol w="667235"/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您希望保鲜盒类的商品使用什么样的材质？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玻璃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塑料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陶瓷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硅胶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纸质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金属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18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岁以下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37.3%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0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15.7%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18-25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26-45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12.9%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2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20196"/>
            <a:ext cx="8136000" cy="2439523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低年龄层的消费者更倾向于选择塑料材质的保鲜盒类商品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：您希望保鲜盒类的商品使用什么样的材质？</a:t>
            </a:r>
            <a:r>
              <a:rPr lang="en-US" altLang="zh-CN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—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控制项：请问您的年龄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34" y="4597921"/>
          <a:ext cx="8001056" cy="1057275"/>
        </p:xfrm>
        <a:graphic>
          <a:graphicData uri="http://schemas.openxmlformats.org/drawingml/2006/table">
            <a:tbl>
              <a:tblPr/>
              <a:tblGrid>
                <a:gridCol w="2355476"/>
                <a:gridCol w="540248"/>
                <a:gridCol w="777955"/>
                <a:gridCol w="777955"/>
                <a:gridCol w="777955"/>
                <a:gridCol w="761749"/>
                <a:gridCol w="669906"/>
                <a:gridCol w="669906"/>
                <a:gridCol w="669906"/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您希望保鲜盒类的商品使用什么样的材质？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玻璃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塑料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陶瓷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硅胶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纸质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金属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无收入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1001-3000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3001-8000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0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2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92944"/>
            <a:ext cx="8136000" cy="2481736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高收入的消费者倾向于选择陶瓷材质的保鲜盒类商品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：您希望保鲜盒类的商品使用什么样的材质？</a:t>
            </a:r>
            <a:r>
              <a:rPr lang="en-US" altLang="zh-CN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—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控制项：请问您的个人月收入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88" y="1643050"/>
            <a:ext cx="80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ea typeface="微软雅黑" pitchFamily="34" charset="-122"/>
              </a:rPr>
              <a:t>31.0%</a:t>
            </a:r>
            <a:r>
              <a:rPr lang="zh-CN" altLang="en-US" sz="1200" dirty="0" smtClean="0">
                <a:ea typeface="微软雅黑" pitchFamily="34" charset="-122"/>
              </a:rPr>
              <a:t>无收入的消费者希望保鲜盒类的商品使用塑料的材质</a:t>
            </a:r>
            <a:endParaRPr lang="zh-CN" altLang="en-US" sz="1200" dirty="0">
              <a:ea typeface="微软雅黑" pitchFamily="34" charset="-122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28.5%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的消费者购买过乐扣乐扣（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Lock&amp;Lock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）的商品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  <a:cs typeface="+mj-cs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：您是否购买过乐扣乐扣（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）的商品？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99690" y="4506556"/>
          <a:ext cx="7958525" cy="504825"/>
        </p:xfrm>
        <a:graphic>
          <a:graphicData uri="http://schemas.openxmlformats.org/drawingml/2006/table">
            <a:tbl>
              <a:tblPr/>
              <a:tblGrid>
                <a:gridCol w="2386360"/>
                <a:gridCol w="285752"/>
                <a:gridCol w="2357454"/>
                <a:gridCol w="2928959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 smtClean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您是否购买过乐扣乐扣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altLang="zh-CN" sz="900" b="1" i="0" u="none" strike="noStrike" dirty="0" err="1" smtClean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的商品？</a:t>
                      </a:r>
                      <a:endParaRPr lang="en-US" sz="900" b="1" i="0" u="none" strike="noStrike" dirty="0">
                        <a:solidFill>
                          <a:srgbClr val="333333"/>
                        </a:solidFill>
                        <a:latin typeface="+mn-lt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00557"/>
            <a:ext cx="8136000" cy="171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34" y="4500570"/>
          <a:ext cx="7929618" cy="1066800"/>
        </p:xfrm>
        <a:graphic>
          <a:graphicData uri="http://schemas.openxmlformats.org/drawingml/2006/table">
            <a:tbl>
              <a:tblPr/>
              <a:tblGrid>
                <a:gridCol w="2428892"/>
                <a:gridCol w="428628"/>
                <a:gridCol w="2571768"/>
                <a:gridCol w="250033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您是否购买过乐扣乐扣</a:t>
                      </a:r>
                      <a:r>
                        <a:rPr lang="en-US" altLang="zh-CN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1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的商品？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无收入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3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1001-3000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67.2%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3001-8000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0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29490"/>
            <a:ext cx="8136000" cy="2410194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收入越高的消费者购买乐扣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乐扣（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Lock&amp;Lock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人也越多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：您是否购买过乐扣乐扣（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）的商品？</a:t>
            </a:r>
            <a:r>
              <a:rPr lang="en-US" altLang="zh-CN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—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控制项：请问您的个人月收入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49862" y="4643446"/>
          <a:ext cx="8001056" cy="448255"/>
        </p:xfrm>
        <a:graphic>
          <a:graphicData uri="http://schemas.openxmlformats.org/drawingml/2006/table">
            <a:tbl>
              <a:tblPr/>
              <a:tblGrid>
                <a:gridCol w="1640779"/>
                <a:gridCol w="289763"/>
                <a:gridCol w="977150"/>
                <a:gridCol w="529613"/>
                <a:gridCol w="651964"/>
                <a:gridCol w="651964"/>
                <a:gridCol w="651964"/>
                <a:gridCol w="869287"/>
                <a:gridCol w="651964"/>
                <a:gridCol w="651964"/>
                <a:gridCol w="434644"/>
              </a:tblGrid>
              <a:tr h="2650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您购买乐扣乐扣</a:t>
                      </a:r>
                      <a:r>
                        <a:rPr lang="en-US" altLang="zh-CN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1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的原因是？</a:t>
                      </a:r>
                    </a:p>
                  </a:txBody>
                  <a:tcPr marL="8283" marR="8283" marT="8283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大品牌值得信懒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质量好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密封性好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使用方便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材质安全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外观时尚漂亮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品类齐全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价格适中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8283" marR="8283" marT="8283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61.5%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38.5%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24.6%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20.0%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21.5%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16.9%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13.8%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7.7%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4.6%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78057"/>
            <a:ext cx="8136000" cy="1783662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61.5%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的消费者认为乐扣乐扣是大品牌值得信赖，因此选择购买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  <a:cs typeface="+mj-cs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：您是否购买过乐扣乐扣（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）的商品？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9690" y="4518843"/>
          <a:ext cx="8101401" cy="504825"/>
        </p:xfrm>
        <a:graphic>
          <a:graphicData uri="http://schemas.openxmlformats.org/drawingml/2006/table">
            <a:tbl>
              <a:tblPr/>
              <a:tblGrid>
                <a:gridCol w="2172046"/>
                <a:gridCol w="332368"/>
                <a:gridCol w="853778"/>
                <a:gridCol w="1024533"/>
                <a:gridCol w="1612691"/>
                <a:gridCol w="853778"/>
                <a:gridCol w="683022"/>
                <a:gridCol w="569185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您在哪里购买的乐扣乐扣</a:t>
                      </a:r>
                      <a:r>
                        <a:rPr lang="en-US" altLang="zh-CN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1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商品？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大型超市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实体专卖店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网上商城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网上店铺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百货商店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便利店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34576"/>
            <a:ext cx="8136000" cy="1688010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66.2%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的消费者在大型超市购买的乐扣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乐扣（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Lock&amp;Lock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）商品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  <a:cs typeface="+mj-cs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：您在哪里购买的乐扣乐扣（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）商品？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8132" y="4502539"/>
          <a:ext cx="7971519" cy="638175"/>
        </p:xfrm>
        <a:graphic>
          <a:graphicData uri="http://schemas.openxmlformats.org/drawingml/2006/table">
            <a:tbl>
              <a:tblPr/>
              <a:tblGrid>
                <a:gridCol w="2834318"/>
                <a:gridCol w="393655"/>
                <a:gridCol w="984138"/>
                <a:gridCol w="905407"/>
                <a:gridCol w="905407"/>
                <a:gridCol w="925090"/>
                <a:gridCol w="1023504"/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您最近一次购买过的乐扣乐扣</a:t>
                      </a:r>
                      <a:r>
                        <a:rPr lang="en-US" altLang="zh-CN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altLang="zh-CN" sz="900" b="1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altLang="zh-CN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保鲜盒类或水杯类的商品价格在以下哪个范围内？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0-19.99</a:t>
                      </a:r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20-49.99</a:t>
                      </a:r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50-99.99</a:t>
                      </a:r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100-199.99</a:t>
                      </a:r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200</a:t>
                      </a:r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元或以上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49.2%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23.1%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79820"/>
            <a:ext cx="8136000" cy="1631383"/>
          </a:xfrm>
          <a:prstGeom prst="rect">
            <a:avLst/>
          </a:prstGeom>
        </p:spPr>
      </p:pic>
      <p:sp>
        <p:nvSpPr>
          <p:cNvPr id="7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49.2%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的消费者购买的乐扣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乐扣（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Lock&amp;Lock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）产品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金额在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20-49.99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元之间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：您最近一次购买过的乐扣乐扣（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）保鲜盒类或水杯类的商品价格在以下哪个范围内？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68313" y="1352550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：您希望乐扣乐扣（</a:t>
            </a:r>
            <a:r>
              <a:rPr lang="en-US" altLang="zh-CN" sz="1200" b="1" kern="0" dirty="0" err="1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Lock&amp;Lock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）品牌还能推出哪些类型的商品？（开放题）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000240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共获得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个有效相关回答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</a:pP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730800" lvl="1" indent="-273600">
              <a:lnSpc>
                <a:spcPct val="15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以下为部分用户的回答：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更时尚方便；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提手式；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200" dirty="0" smtClean="0">
                <a:latin typeface="微软雅黑" pitchFamily="34" charset="-122"/>
                <a:ea typeface="微软雅黑" pitchFamily="34" charset="-122"/>
              </a:rPr>
              <a:t>小方盒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TW" altLang="en-US" sz="1200" dirty="0" smtClean="0">
                <a:latin typeface="微软雅黑" pitchFamily="34" charset="-122"/>
                <a:ea typeface="微软雅黑" pitchFamily="34" charset="-122"/>
              </a:rPr>
              <a:t>用來放茶包</a:t>
            </a:r>
            <a:r>
              <a:rPr lang="en-US" altLang="zh-TW" sz="1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玻璃水壶；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多功能；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273600" indent="-273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整理箱。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ea typeface="微软雅黑" pitchFamily="34" charset="-122"/>
              </a:rPr>
              <a:t>消费者希望乐扣乐扣</a:t>
            </a:r>
            <a:r>
              <a:rPr lang="zh-CN" altLang="en-US" sz="20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（</a:t>
            </a:r>
            <a:r>
              <a:rPr lang="en-US" altLang="zh-CN" sz="2000" b="1" kern="0" dirty="0" err="1" smtClean="0">
                <a:solidFill>
                  <a:sysClr val="windowText" lastClr="000000"/>
                </a:solidFill>
                <a:ea typeface="微软雅黑" pitchFamily="34" charset="-122"/>
              </a:rPr>
              <a:t>Lock&amp;Lock</a:t>
            </a:r>
            <a:r>
              <a:rPr lang="zh-CN" altLang="en-US" sz="20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）</a:t>
            </a:r>
            <a:r>
              <a:rPr lang="zh-CN" altLang="en-US" sz="2000" b="1" dirty="0" smtClean="0">
                <a:ea typeface="微软雅黑" pitchFamily="34" charset="-122"/>
              </a:rPr>
              <a:t>能推出多功能、方便、时尚的商品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19</a:t>
            </a:fld>
            <a:endParaRPr lang="zh-CN" altLang="en-US">
              <a:ea typeface="微软雅黑" pitchFamily="34" charset="-122"/>
            </a:endParaRPr>
          </a:p>
        </p:txBody>
      </p:sp>
      <p:pic>
        <p:nvPicPr>
          <p:cNvPr id="15" name="图片 14" descr="att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03603"/>
            <a:ext cx="3250794" cy="3250794"/>
          </a:xfrm>
          <a:prstGeom prst="rect">
            <a:avLst/>
          </a:prstGeom>
        </p:spPr>
      </p:pic>
      <p:sp>
        <p:nvSpPr>
          <p:cNvPr id="16" name="Content Placeholder 4"/>
          <p:cNvSpPr>
            <a:spLocks/>
          </p:cNvSpPr>
          <p:nvPr/>
        </p:nvSpPr>
        <p:spPr bwMode="auto">
          <a:xfrm>
            <a:off x="5580064" y="2393950"/>
            <a:ext cx="173243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ea typeface="微软雅黑" pitchFamily="34" charset="-122"/>
              </a:rPr>
              <a:t>背景</a:t>
            </a:r>
            <a:endParaRPr lang="zh-CN" altLang="en-US" b="1" dirty="0">
              <a:solidFill>
                <a:srgbClr val="C0C0C0"/>
              </a:solidFill>
              <a:ea typeface="微软雅黑" pitchFamily="34" charset="-122"/>
            </a:endParaRPr>
          </a:p>
        </p:txBody>
      </p:sp>
      <p:sp>
        <p:nvSpPr>
          <p:cNvPr id="17" name="Content Placeholder 4"/>
          <p:cNvSpPr>
            <a:spLocks/>
          </p:cNvSpPr>
          <p:nvPr/>
        </p:nvSpPr>
        <p:spPr bwMode="auto">
          <a:xfrm>
            <a:off x="5580064" y="3208290"/>
            <a:ext cx="173243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发现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9" name="Content Placeholder 4"/>
          <p:cNvSpPr>
            <a:spLocks/>
          </p:cNvSpPr>
          <p:nvPr/>
        </p:nvSpPr>
        <p:spPr bwMode="auto">
          <a:xfrm>
            <a:off x="5580063" y="3936318"/>
            <a:ext cx="1492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 smtClean="0">
                <a:ea typeface="微软雅黑" pitchFamily="34" charset="-122"/>
              </a:rPr>
              <a:t>附件</a:t>
            </a:r>
            <a:endParaRPr lang="zh-CN" altLang="en-US" b="1" dirty="0">
              <a:ea typeface="微软雅黑" pitchFamily="34" charset="-122"/>
            </a:endParaRPr>
          </a:p>
        </p:txBody>
      </p:sp>
      <p:sp>
        <p:nvSpPr>
          <p:cNvPr id="20" name="Content Placeholder 4"/>
          <p:cNvSpPr>
            <a:spLocks/>
          </p:cNvSpPr>
          <p:nvPr/>
        </p:nvSpPr>
        <p:spPr bwMode="auto">
          <a:xfrm>
            <a:off x="5580063" y="4756841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ea typeface="微软雅黑" pitchFamily="34" charset="-122"/>
              </a:rPr>
              <a:t>	</a:t>
            </a:r>
            <a:r>
              <a:rPr lang="zh-CN" altLang="en-US" b="1" dirty="0">
                <a:ea typeface="微软雅黑" pitchFamily="34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ea typeface="微软雅黑" pitchFamily="34" charset="-122"/>
              </a:rPr>
              <a:t>关于我们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本次调查的主要发现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ea typeface="微软雅黑" pitchFamily="34" charset="-122"/>
              </a:rPr>
              <a:t>29.4%</a:t>
            </a:r>
            <a:r>
              <a:rPr lang="zh-CN" altLang="en-US" sz="1600" dirty="0" smtClean="0">
                <a:ea typeface="微软雅黑" pitchFamily="34" charset="-122"/>
              </a:rPr>
              <a:t>的消费者在说起保鲜盒类商品时会选择乐扣乐扣（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）；</a:t>
            </a:r>
            <a:endParaRPr lang="en-US" altLang="zh-CN" sz="1600" dirty="0" smtClean="0">
              <a:ea typeface="微软雅黑" pitchFamily="34" charset="-122"/>
            </a:endParaRP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ea typeface="微软雅黑" pitchFamily="34" charset="-122"/>
              </a:rPr>
              <a:t>29.8%</a:t>
            </a:r>
            <a:r>
              <a:rPr lang="zh-CN" altLang="en-US" sz="1600" dirty="0" smtClean="0">
                <a:ea typeface="微软雅黑" pitchFamily="34" charset="-122"/>
              </a:rPr>
              <a:t>的消费者希望保鲜盒类商品使用玻璃的材质；</a:t>
            </a:r>
            <a:endParaRPr lang="en-US" altLang="zh-CN" sz="1600" dirty="0" smtClean="0">
              <a:ea typeface="微软雅黑" pitchFamily="34" charset="-122"/>
            </a:endParaRP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ea typeface="微软雅黑" pitchFamily="34" charset="-122"/>
              </a:rPr>
              <a:t>28.5%</a:t>
            </a:r>
            <a:r>
              <a:rPr lang="zh-CN" altLang="en-US" sz="1600" dirty="0" smtClean="0">
                <a:ea typeface="微软雅黑" pitchFamily="34" charset="-122"/>
              </a:rPr>
              <a:t>的消费者购买过乐扣乐扣（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）的商品；</a:t>
            </a: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>
                <a:ea typeface="微软雅黑" pitchFamily="34" charset="-122"/>
              </a:rPr>
              <a:t>收入越高的消费者购买乐扣乐扣（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）的人也越多；高收入的消费者倾向于选择陶瓷材质的保鲜盒类商品；</a:t>
            </a:r>
            <a:endParaRPr lang="en-US" altLang="zh-CN" sz="1600" dirty="0" smtClean="0">
              <a:ea typeface="微软雅黑" pitchFamily="34" charset="-122"/>
            </a:endParaRP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ea typeface="微软雅黑" pitchFamily="34" charset="-122"/>
              </a:rPr>
              <a:t>61.5%</a:t>
            </a:r>
            <a:r>
              <a:rPr lang="zh-CN" altLang="en-US" sz="1600" dirty="0" smtClean="0">
                <a:ea typeface="微软雅黑" pitchFamily="34" charset="-122"/>
              </a:rPr>
              <a:t>的消费者认为乐扣乐扣（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）是大品牌值得信赖，因此选择购买；</a:t>
            </a:r>
            <a:endParaRPr lang="en-US" altLang="zh-CN" sz="1600" dirty="0" smtClean="0">
              <a:ea typeface="微软雅黑" pitchFamily="34" charset="-122"/>
            </a:endParaRP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ea typeface="微软雅黑" pitchFamily="34" charset="-122"/>
              </a:rPr>
              <a:t>49.2%</a:t>
            </a:r>
            <a:r>
              <a:rPr lang="zh-CN" altLang="en-US" sz="1600" dirty="0" smtClean="0">
                <a:ea typeface="微软雅黑" pitchFamily="34" charset="-122"/>
              </a:rPr>
              <a:t>的消费者购买的乐扣乐扣（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）产品金额在</a:t>
            </a:r>
            <a:r>
              <a:rPr lang="en-US" altLang="zh-CN" sz="1600" dirty="0" smtClean="0">
                <a:ea typeface="微软雅黑" pitchFamily="34" charset="-122"/>
              </a:rPr>
              <a:t>20-49.99</a:t>
            </a:r>
            <a:r>
              <a:rPr lang="zh-CN" altLang="en-US" sz="1600" dirty="0" smtClean="0">
                <a:ea typeface="微软雅黑" pitchFamily="34" charset="-122"/>
              </a:rPr>
              <a:t>元之间；</a:t>
            </a:r>
            <a:endParaRPr lang="en-US" altLang="zh-CN" sz="1600" dirty="0" smtClean="0">
              <a:ea typeface="微软雅黑" pitchFamily="34" charset="-122"/>
            </a:endParaRPr>
          </a:p>
          <a:p>
            <a:pPr marL="360000" indent="-3600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>
                <a:ea typeface="微软雅黑" pitchFamily="34" charset="-122"/>
              </a:rPr>
              <a:t>消费者希望乐扣乐扣（</a:t>
            </a:r>
            <a:r>
              <a:rPr lang="en-US" altLang="zh-CN" sz="1600" dirty="0" err="1" smtClean="0">
                <a:ea typeface="微软雅黑" pitchFamily="34" charset="-122"/>
              </a:rPr>
              <a:t>Lock&amp;Lock</a:t>
            </a:r>
            <a:r>
              <a:rPr lang="zh-CN" altLang="en-US" sz="1600" dirty="0" smtClean="0">
                <a:ea typeface="微软雅黑" pitchFamily="34" charset="-122"/>
              </a:rPr>
              <a:t>）能推出多功能、方便、时尚的商品。</a:t>
            </a:r>
            <a:endParaRPr lang="en-US" altLang="zh-CN" sz="1600" dirty="0" smtClean="0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调查问卷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1142984"/>
            <a:ext cx="37147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说起保鲜盒类的商品，您可能会选择的品牌？（多选题）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特百惠</a:t>
            </a:r>
            <a:r>
              <a:rPr lang="en-US" altLang="zh-CN" sz="1100" dirty="0" smtClean="0">
                <a:ea typeface="微软雅黑" pitchFamily="34" charset="-122"/>
              </a:rPr>
              <a:t>(Tupperware)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三光云彩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Glasslock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</a:t>
            </a:r>
            <a:r>
              <a:rPr lang="zh-CN" altLang="en-US" sz="1100" dirty="0" smtClean="0">
                <a:ea typeface="微软雅黑" pitchFamily="34" charset="-122"/>
              </a:rPr>
              <a:t>乐百惠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Ropowo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</a:t>
            </a:r>
            <a:r>
              <a:rPr lang="zh-CN" altLang="en-US" sz="1100" dirty="0" smtClean="0">
                <a:ea typeface="微软雅黑" pitchFamily="34" charset="-122"/>
              </a:rPr>
              <a:t>乐亿多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Leyiduo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</a:t>
            </a:r>
            <a:r>
              <a:rPr lang="zh-CN" altLang="en-US" sz="1100" dirty="0" smtClean="0">
                <a:ea typeface="微软雅黑" pitchFamily="34" charset="-122"/>
              </a:rPr>
              <a:t>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</a:t>
            </a:r>
            <a:r>
              <a:rPr lang="zh-CN" altLang="en-US" sz="1100" dirty="0" smtClean="0">
                <a:ea typeface="微软雅黑" pitchFamily="34" charset="-122"/>
              </a:rPr>
              <a:t>爱思得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Arsto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7.</a:t>
            </a:r>
            <a:r>
              <a:rPr lang="zh-CN" altLang="en-US" sz="1100" dirty="0" smtClean="0">
                <a:ea typeface="微软雅黑" pitchFamily="34" charset="-122"/>
              </a:rPr>
              <a:t>克芮思托</a:t>
            </a:r>
            <a:r>
              <a:rPr lang="en-US" altLang="zh-CN" sz="1100" dirty="0" smtClean="0">
                <a:ea typeface="微软雅黑" pitchFamily="34" charset="-122"/>
              </a:rPr>
              <a:t>(Crystalloid)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8.</a:t>
            </a:r>
            <a:r>
              <a:rPr lang="zh-CN" altLang="en-US" sz="1100" dirty="0" smtClean="0">
                <a:ea typeface="微软雅黑" pitchFamily="34" charset="-122"/>
              </a:rPr>
              <a:t>乐柏美</a:t>
            </a:r>
            <a:r>
              <a:rPr lang="en-US" altLang="zh-CN" sz="1100" dirty="0" smtClean="0">
                <a:ea typeface="微软雅黑" pitchFamily="34" charset="-122"/>
              </a:rPr>
              <a:t>(Rubbermaid)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9.</a:t>
            </a:r>
            <a:r>
              <a:rPr lang="zh-CN" altLang="en-US" sz="1100" dirty="0" smtClean="0">
                <a:ea typeface="微软雅黑" pitchFamily="34" charset="-122"/>
              </a:rPr>
              <a:t>乐美雅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Luminarc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10.</a:t>
            </a:r>
            <a:r>
              <a:rPr lang="zh-CN" altLang="en-US" sz="1100" dirty="0" smtClean="0">
                <a:ea typeface="微软雅黑" pitchFamily="34" charset="-122"/>
              </a:rPr>
              <a:t>优美家</a:t>
            </a:r>
            <a:r>
              <a:rPr lang="en-US" altLang="zh-CN" sz="1100" dirty="0" smtClean="0">
                <a:ea typeface="微软雅黑" pitchFamily="34" charset="-122"/>
              </a:rPr>
              <a:t>(Max Home)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11.</a:t>
            </a:r>
            <a:r>
              <a:rPr lang="zh-CN" altLang="en-US" sz="1100" dirty="0" smtClean="0">
                <a:ea typeface="微软雅黑" pitchFamily="34" charset="-122"/>
              </a:rPr>
              <a:t>其他，请注明：</a:t>
            </a: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您希望保鲜盒类的商品使用什么样的材质？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塑料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玻璃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</a:t>
            </a:r>
            <a:r>
              <a:rPr lang="zh-CN" altLang="en-US" sz="1100" dirty="0" smtClean="0">
                <a:ea typeface="微软雅黑" pitchFamily="34" charset="-122"/>
              </a:rPr>
              <a:t>硅胶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</a:t>
            </a:r>
            <a:r>
              <a:rPr lang="zh-CN" altLang="en-US" sz="1100" dirty="0" smtClean="0">
                <a:ea typeface="微软雅黑" pitchFamily="34" charset="-122"/>
              </a:rPr>
              <a:t>陶瓷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</a:t>
            </a:r>
            <a:r>
              <a:rPr lang="zh-CN" altLang="en-US" sz="1100" dirty="0" smtClean="0">
                <a:ea typeface="微软雅黑" pitchFamily="34" charset="-122"/>
              </a:rPr>
              <a:t>金属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</a:t>
            </a:r>
            <a:r>
              <a:rPr lang="zh-CN" altLang="en-US" sz="1100" dirty="0" smtClean="0">
                <a:ea typeface="微软雅黑" pitchFamily="34" charset="-122"/>
              </a:rPr>
              <a:t>纸质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7.</a:t>
            </a:r>
            <a:r>
              <a:rPr lang="zh-CN" altLang="en-US" sz="1100" dirty="0" smtClean="0">
                <a:ea typeface="微软雅黑" pitchFamily="34" charset="-122"/>
              </a:rPr>
              <a:t>其他，请注明：</a:t>
            </a: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3.</a:t>
            </a:r>
            <a:r>
              <a:rPr lang="zh-CN" altLang="en-US" sz="1100" dirty="0" smtClean="0">
                <a:ea typeface="微软雅黑" pitchFamily="34" charset="-122"/>
              </a:rPr>
              <a:t>您是否购买过乐扣乐扣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  <a:r>
              <a:rPr lang="zh-CN" altLang="en-US" sz="1100" dirty="0" smtClean="0">
                <a:ea typeface="微软雅黑" pitchFamily="34" charset="-122"/>
              </a:rPr>
              <a:t>的商品？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是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1158182"/>
            <a:ext cx="3286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ea typeface="微软雅黑" pitchFamily="34" charset="-122"/>
              </a:rPr>
              <a:t>4.</a:t>
            </a:r>
            <a:r>
              <a:rPr lang="zh-CN" altLang="en-US" sz="1100" dirty="0" smtClean="0">
                <a:ea typeface="微软雅黑" pitchFamily="34" charset="-122"/>
              </a:rPr>
              <a:t>您购买乐扣乐扣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  <a:r>
              <a:rPr lang="zh-CN" altLang="en-US" sz="1100" dirty="0" smtClean="0">
                <a:ea typeface="微软雅黑" pitchFamily="34" charset="-122"/>
              </a:rPr>
              <a:t>的原因是？（多选题）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大品牌值得信懒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质量好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</a:t>
            </a:r>
            <a:r>
              <a:rPr lang="zh-CN" altLang="en-US" sz="1100" dirty="0" smtClean="0">
                <a:ea typeface="微软雅黑" pitchFamily="34" charset="-122"/>
              </a:rPr>
              <a:t>材质安全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</a:t>
            </a:r>
            <a:r>
              <a:rPr lang="zh-CN" altLang="en-US" sz="1100" dirty="0" smtClean="0">
                <a:ea typeface="微软雅黑" pitchFamily="34" charset="-122"/>
              </a:rPr>
              <a:t>外观时尚漂亮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</a:t>
            </a:r>
            <a:r>
              <a:rPr lang="zh-CN" altLang="en-US" sz="1100" dirty="0" smtClean="0">
                <a:ea typeface="微软雅黑" pitchFamily="34" charset="-122"/>
              </a:rPr>
              <a:t>品类齐全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</a:t>
            </a:r>
            <a:r>
              <a:rPr lang="zh-CN" altLang="en-US" sz="1100" dirty="0" smtClean="0">
                <a:ea typeface="微软雅黑" pitchFamily="34" charset="-122"/>
              </a:rPr>
              <a:t>使用方便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7.</a:t>
            </a:r>
            <a:r>
              <a:rPr lang="zh-CN" altLang="en-US" sz="1100" dirty="0" smtClean="0">
                <a:ea typeface="微软雅黑" pitchFamily="34" charset="-122"/>
              </a:rPr>
              <a:t>密封性好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8.</a:t>
            </a:r>
            <a:r>
              <a:rPr lang="zh-CN" altLang="en-US" sz="1100" dirty="0" smtClean="0">
                <a:ea typeface="微软雅黑" pitchFamily="34" charset="-122"/>
              </a:rPr>
              <a:t>价格适中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9.</a:t>
            </a:r>
            <a:r>
              <a:rPr lang="zh-CN" altLang="en-US" sz="1100" dirty="0" smtClean="0">
                <a:ea typeface="微软雅黑" pitchFamily="34" charset="-122"/>
              </a:rPr>
              <a:t>其他，请注明：</a:t>
            </a: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5.</a:t>
            </a:r>
            <a:r>
              <a:rPr lang="zh-CN" altLang="en-US" sz="1100" dirty="0" smtClean="0">
                <a:ea typeface="微软雅黑" pitchFamily="34" charset="-122"/>
              </a:rPr>
              <a:t>您在哪里购买的乐扣乐扣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  <a:r>
              <a:rPr lang="zh-CN" altLang="en-US" sz="1100" dirty="0" smtClean="0">
                <a:ea typeface="微软雅黑" pitchFamily="34" charset="-122"/>
              </a:rPr>
              <a:t>商品？（多选题）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实体专卖店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大型超市 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</a:t>
            </a:r>
            <a:r>
              <a:rPr lang="zh-CN" altLang="en-US" sz="1100" dirty="0" smtClean="0">
                <a:ea typeface="微软雅黑" pitchFamily="34" charset="-122"/>
              </a:rPr>
              <a:t>网上商城</a:t>
            </a:r>
            <a:r>
              <a:rPr lang="en-US" altLang="zh-CN" sz="1100" dirty="0" smtClean="0">
                <a:ea typeface="微软雅黑" pitchFamily="34" charset="-122"/>
              </a:rPr>
              <a:t>/</a:t>
            </a:r>
            <a:r>
              <a:rPr lang="zh-CN" altLang="en-US" sz="1100" dirty="0" smtClean="0">
                <a:ea typeface="微软雅黑" pitchFamily="34" charset="-122"/>
              </a:rPr>
              <a:t>网上店铺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</a:t>
            </a:r>
            <a:r>
              <a:rPr lang="zh-CN" altLang="en-US" sz="1100" dirty="0" smtClean="0">
                <a:ea typeface="微软雅黑" pitchFamily="34" charset="-122"/>
              </a:rPr>
              <a:t>便利店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</a:t>
            </a:r>
            <a:r>
              <a:rPr lang="zh-CN" altLang="en-US" sz="1100" dirty="0" smtClean="0">
                <a:ea typeface="微软雅黑" pitchFamily="34" charset="-122"/>
              </a:rPr>
              <a:t>百货商店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</a:t>
            </a:r>
            <a:r>
              <a:rPr lang="zh-CN" altLang="en-US" sz="1100" dirty="0" smtClean="0">
                <a:ea typeface="微软雅黑" pitchFamily="34" charset="-122"/>
              </a:rPr>
              <a:t>其他，请注明：</a:t>
            </a:r>
            <a:endParaRPr lang="en-US" altLang="zh-CN" sz="1100" dirty="0" smtClean="0">
              <a:ea typeface="微软雅黑" pitchFamily="34" charset="-122"/>
            </a:endParaRP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6.</a:t>
            </a:r>
            <a:r>
              <a:rPr lang="zh-CN" altLang="en-US" sz="1100" dirty="0" smtClean="0">
                <a:ea typeface="微软雅黑" pitchFamily="34" charset="-122"/>
              </a:rPr>
              <a:t>您最近一次购买过的乐扣乐扣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  <a:r>
              <a:rPr lang="zh-CN" altLang="en-US" sz="1100" dirty="0" smtClean="0">
                <a:ea typeface="微软雅黑" pitchFamily="34" charset="-122"/>
              </a:rPr>
              <a:t>保鲜盒类或水杯类的商品价格在以下哪个范围内？（多选题）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1.0-19.99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2.20-49.99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3.50-99.99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4.100-199.99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5.200</a:t>
            </a:r>
            <a:r>
              <a:rPr lang="zh-CN" altLang="en-US" sz="1100" dirty="0" smtClean="0">
                <a:ea typeface="微软雅黑" pitchFamily="34" charset="-122"/>
              </a:rPr>
              <a:t>元或以上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j-cs"/>
              </a:rPr>
              <a:t>调查问卷（续）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214422"/>
            <a:ext cx="3286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ea typeface="微软雅黑" pitchFamily="34" charset="-122"/>
              </a:rPr>
              <a:t>7.</a:t>
            </a:r>
            <a:r>
              <a:rPr lang="zh-CN" altLang="en-US" sz="1100" dirty="0" smtClean="0">
                <a:ea typeface="微软雅黑" pitchFamily="34" charset="-122"/>
              </a:rPr>
              <a:t>您希望乐扣乐扣</a:t>
            </a:r>
            <a:r>
              <a:rPr lang="en-US" altLang="zh-CN" sz="1100" dirty="0" smtClean="0">
                <a:ea typeface="微软雅黑" pitchFamily="34" charset="-122"/>
              </a:rPr>
              <a:t>(</a:t>
            </a:r>
            <a:r>
              <a:rPr lang="en-US" altLang="zh-CN" sz="1100" dirty="0" err="1" smtClean="0">
                <a:ea typeface="微软雅黑" pitchFamily="34" charset="-122"/>
              </a:rPr>
              <a:t>Lock&amp;Lock</a:t>
            </a:r>
            <a:r>
              <a:rPr lang="en-US" altLang="zh-CN" sz="1100" dirty="0" smtClean="0">
                <a:ea typeface="微软雅黑" pitchFamily="34" charset="-122"/>
              </a:rPr>
              <a:t>)</a:t>
            </a:r>
            <a:r>
              <a:rPr lang="zh-CN" altLang="en-US" sz="1100" dirty="0" smtClean="0">
                <a:ea typeface="微软雅黑" pitchFamily="34" charset="-122"/>
              </a:rPr>
              <a:t>品牌还能推出哪些类型的商品？（开放题）</a:t>
            </a:r>
            <a:endParaRPr lang="en-US" altLang="zh-CN" sz="1100" dirty="0" smtClean="0">
              <a:ea typeface="微软雅黑" pitchFamily="34" charset="-122"/>
            </a:endParaRPr>
          </a:p>
          <a:p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8.</a:t>
            </a:r>
            <a:r>
              <a:rPr lang="zh-CN" altLang="en-US" sz="1100" dirty="0" smtClean="0">
                <a:ea typeface="微软雅黑" pitchFamily="34" charset="-122"/>
              </a:rPr>
              <a:t>请问您的性别？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男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</a:t>
            </a:r>
            <a:r>
              <a:rPr lang="zh-CN" altLang="en-US" sz="1100" dirty="0" smtClean="0">
                <a:ea typeface="微软雅黑" pitchFamily="34" charset="-122"/>
              </a:rPr>
              <a:t>女</a:t>
            </a: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9.</a:t>
            </a:r>
            <a:r>
              <a:rPr lang="zh-CN" altLang="en-US" sz="1100" dirty="0" smtClean="0">
                <a:ea typeface="微软雅黑" pitchFamily="34" charset="-122"/>
              </a:rPr>
              <a:t>请问您的年龄：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1.18</a:t>
            </a:r>
            <a:r>
              <a:rPr lang="zh-CN" altLang="en-US" sz="1100" dirty="0" smtClean="0">
                <a:ea typeface="微软雅黑" pitchFamily="34" charset="-122"/>
              </a:rPr>
              <a:t>岁以下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2.18-25</a:t>
            </a:r>
            <a:r>
              <a:rPr lang="zh-CN" altLang="en-US" sz="1100" dirty="0" smtClean="0">
                <a:ea typeface="微软雅黑" pitchFamily="34" charset="-122"/>
              </a:rPr>
              <a:t>岁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3.26-35</a:t>
            </a:r>
            <a:r>
              <a:rPr lang="zh-CN" altLang="en-US" sz="1100" dirty="0" smtClean="0">
                <a:ea typeface="微软雅黑" pitchFamily="34" charset="-122"/>
              </a:rPr>
              <a:t>岁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4.36-45</a:t>
            </a:r>
            <a:r>
              <a:rPr lang="zh-CN" altLang="en-US" sz="1100" dirty="0" smtClean="0">
                <a:ea typeface="微软雅黑" pitchFamily="34" charset="-122"/>
              </a:rPr>
              <a:t>岁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5.46-55</a:t>
            </a:r>
            <a:r>
              <a:rPr lang="zh-CN" altLang="en-US" sz="1100" dirty="0" smtClean="0">
                <a:ea typeface="微软雅黑" pitchFamily="34" charset="-122"/>
              </a:rPr>
              <a:t>岁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6.55</a:t>
            </a:r>
            <a:r>
              <a:rPr lang="zh-CN" altLang="en-US" sz="1100" dirty="0" smtClean="0">
                <a:ea typeface="微软雅黑" pitchFamily="34" charset="-122"/>
              </a:rPr>
              <a:t>岁以上</a:t>
            </a:r>
          </a:p>
          <a:p>
            <a:endParaRPr lang="zh-CN" altLang="en-US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10.</a:t>
            </a:r>
            <a:r>
              <a:rPr lang="zh-CN" altLang="en-US" sz="1100" dirty="0" smtClean="0">
                <a:ea typeface="微软雅黑" pitchFamily="34" charset="-122"/>
              </a:rPr>
              <a:t>请问您的个人月收入：</a:t>
            </a:r>
            <a:endParaRPr lang="en-US" altLang="zh-CN" sz="1100" dirty="0" smtClean="0">
              <a:ea typeface="微软雅黑" pitchFamily="34" charset="-122"/>
            </a:endParaRPr>
          </a:p>
          <a:p>
            <a:r>
              <a:rPr lang="en-US" altLang="zh-CN" sz="1100" dirty="0" smtClean="0">
                <a:ea typeface="微软雅黑" pitchFamily="34" charset="-122"/>
              </a:rPr>
              <a:t>1.</a:t>
            </a:r>
            <a:r>
              <a:rPr lang="zh-CN" altLang="en-US" sz="1100" dirty="0" smtClean="0">
                <a:ea typeface="微软雅黑" pitchFamily="34" charset="-122"/>
              </a:rPr>
              <a:t>无收入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2.1000</a:t>
            </a:r>
            <a:r>
              <a:rPr lang="zh-CN" altLang="en-US" sz="1100" dirty="0" smtClean="0">
                <a:ea typeface="微软雅黑" pitchFamily="34" charset="-122"/>
              </a:rPr>
              <a:t>元以下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3.1001-3000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4.3001-5000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5.5001-8000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6.8001-10000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7.10001-15000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8.15001-20000</a:t>
            </a:r>
            <a:r>
              <a:rPr lang="zh-CN" altLang="en-US" sz="1100" dirty="0" smtClean="0">
                <a:ea typeface="微软雅黑" pitchFamily="34" charset="-122"/>
              </a:rPr>
              <a:t>元</a:t>
            </a:r>
          </a:p>
          <a:p>
            <a:r>
              <a:rPr lang="en-US" altLang="zh-CN" sz="1100" dirty="0" smtClean="0">
                <a:ea typeface="微软雅黑" pitchFamily="34" charset="-122"/>
              </a:rPr>
              <a:t>9.20000</a:t>
            </a:r>
            <a:r>
              <a:rPr lang="zh-CN" altLang="en-US" sz="1100" dirty="0" smtClean="0">
                <a:ea typeface="微软雅黑" pitchFamily="34" charset="-122"/>
              </a:rPr>
              <a:t>元以上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22</a:t>
            </a:fld>
            <a:endParaRPr lang="zh-CN" altLang="en-US">
              <a:ea typeface="微软雅黑" pitchFamily="34" charset="-122"/>
            </a:endParaRP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842000" y="5143512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ea typeface="微软雅黑" pitchFamily="34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ea typeface="微软雅黑" pitchFamily="34" charset="-122"/>
              </a:rPr>
              <a:t>	</a:t>
            </a:r>
            <a:r>
              <a:rPr lang="zh-CN" altLang="en-US" b="1" dirty="0">
                <a:ea typeface="微软雅黑" pitchFamily="34" charset="-122"/>
              </a:rPr>
              <a:t>关于我们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6600"/>
            <a:ext cx="450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>
            <a:spLocks/>
          </p:cNvSpPr>
          <p:nvPr/>
        </p:nvSpPr>
        <p:spPr bwMode="auto">
          <a:xfrm>
            <a:off x="5580064" y="2393950"/>
            <a:ext cx="173243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rgbClr val="C0C0C0"/>
                </a:solidFill>
                <a:ea typeface="微软雅黑" pitchFamily="34" charset="-122"/>
              </a:rPr>
              <a:t>背景</a:t>
            </a:r>
            <a:endParaRPr lang="zh-CN" altLang="en-US" b="1" dirty="0">
              <a:solidFill>
                <a:srgbClr val="C0C0C0"/>
              </a:solidFill>
              <a:ea typeface="微软雅黑" pitchFamily="34" charset="-122"/>
            </a:endParaRP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5580064" y="3202544"/>
            <a:ext cx="173243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发现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3" y="3916924"/>
            <a:ext cx="1492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 smtClean="0">
                <a:ea typeface="微软雅黑" pitchFamily="34" charset="-122"/>
              </a:rPr>
              <a:t>附件</a:t>
            </a:r>
            <a:endParaRPr lang="zh-CN" altLang="en-US" b="1" dirty="0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>
                <a:latin typeface="+mn-lt"/>
                <a:ea typeface="微软雅黑" pitchFamily="34" charset="-122"/>
              </a:rPr>
              <a:t>我们的服务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39975" y="1555750"/>
            <a:ext cx="4449763" cy="4105275"/>
            <a:chOff x="1421" y="1162"/>
            <a:chExt cx="2803" cy="2586"/>
          </a:xfrm>
        </p:grpSpPr>
        <p:sp>
          <p:nvSpPr>
            <p:cNvPr id="31749" name="Freeform 4"/>
            <p:cNvSpPr>
              <a:spLocks/>
            </p:cNvSpPr>
            <p:nvPr/>
          </p:nvSpPr>
          <p:spPr bwMode="blackWhite">
            <a:xfrm>
              <a:off x="1630" y="1162"/>
              <a:ext cx="2333" cy="1096"/>
            </a:xfrm>
            <a:custGeom>
              <a:avLst/>
              <a:gdLst>
                <a:gd name="T0" fmla="*/ 3334 w 1553"/>
                <a:gd name="T1" fmla="*/ 1800 h 753"/>
                <a:gd name="T2" fmla="*/ 4804 w 1553"/>
                <a:gd name="T3" fmla="*/ 1667 h 753"/>
                <a:gd name="T4" fmla="*/ 5261 w 1553"/>
                <a:gd name="T5" fmla="*/ 461 h 753"/>
                <a:gd name="T6" fmla="*/ 4906 w 1553"/>
                <a:gd name="T7" fmla="*/ 699 h 753"/>
                <a:gd name="T8" fmla="*/ 4740 w 1553"/>
                <a:gd name="T9" fmla="*/ 573 h 753"/>
                <a:gd name="T10" fmla="*/ 4568 w 1553"/>
                <a:gd name="T11" fmla="*/ 460 h 753"/>
                <a:gd name="T12" fmla="*/ 4387 w 1553"/>
                <a:gd name="T13" fmla="*/ 358 h 753"/>
                <a:gd name="T14" fmla="*/ 4197 w 1553"/>
                <a:gd name="T15" fmla="*/ 269 h 753"/>
                <a:gd name="T16" fmla="*/ 4004 w 1553"/>
                <a:gd name="T17" fmla="*/ 189 h 753"/>
                <a:gd name="T18" fmla="*/ 3805 w 1553"/>
                <a:gd name="T19" fmla="*/ 127 h 753"/>
                <a:gd name="T20" fmla="*/ 3593 w 1553"/>
                <a:gd name="T21" fmla="*/ 70 h 753"/>
                <a:gd name="T22" fmla="*/ 3388 w 1553"/>
                <a:gd name="T23" fmla="*/ 36 h 753"/>
                <a:gd name="T24" fmla="*/ 3173 w 1553"/>
                <a:gd name="T25" fmla="*/ 13 h 753"/>
                <a:gd name="T26" fmla="*/ 2958 w 1553"/>
                <a:gd name="T27" fmla="*/ 0 h 753"/>
                <a:gd name="T28" fmla="*/ 2746 w 1553"/>
                <a:gd name="T29" fmla="*/ 6 h 753"/>
                <a:gd name="T30" fmla="*/ 2537 w 1553"/>
                <a:gd name="T31" fmla="*/ 25 h 753"/>
                <a:gd name="T32" fmla="*/ 2322 w 1553"/>
                <a:gd name="T33" fmla="*/ 60 h 753"/>
                <a:gd name="T34" fmla="*/ 2115 w 1553"/>
                <a:gd name="T35" fmla="*/ 103 h 753"/>
                <a:gd name="T36" fmla="*/ 1911 w 1553"/>
                <a:gd name="T37" fmla="*/ 163 h 753"/>
                <a:gd name="T38" fmla="*/ 1716 w 1553"/>
                <a:gd name="T39" fmla="*/ 236 h 753"/>
                <a:gd name="T40" fmla="*/ 1523 w 1553"/>
                <a:gd name="T41" fmla="*/ 320 h 753"/>
                <a:gd name="T42" fmla="*/ 1339 w 1553"/>
                <a:gd name="T43" fmla="*/ 422 h 753"/>
                <a:gd name="T44" fmla="*/ 1160 w 1553"/>
                <a:gd name="T45" fmla="*/ 530 h 753"/>
                <a:gd name="T46" fmla="*/ 997 w 1553"/>
                <a:gd name="T47" fmla="*/ 655 h 753"/>
                <a:gd name="T48" fmla="*/ 841 w 1553"/>
                <a:gd name="T49" fmla="*/ 785 h 753"/>
                <a:gd name="T50" fmla="*/ 696 w 1553"/>
                <a:gd name="T51" fmla="*/ 929 h 753"/>
                <a:gd name="T52" fmla="*/ 560 w 1553"/>
                <a:gd name="T53" fmla="*/ 1079 h 753"/>
                <a:gd name="T54" fmla="*/ 440 w 1553"/>
                <a:gd name="T55" fmla="*/ 1237 h 753"/>
                <a:gd name="T56" fmla="*/ 332 w 1553"/>
                <a:gd name="T57" fmla="*/ 1406 h 753"/>
                <a:gd name="T58" fmla="*/ 242 w 1553"/>
                <a:gd name="T59" fmla="*/ 1578 h 753"/>
                <a:gd name="T60" fmla="*/ 156 w 1553"/>
                <a:gd name="T61" fmla="*/ 1758 h 753"/>
                <a:gd name="T62" fmla="*/ 93 w 1553"/>
                <a:gd name="T63" fmla="*/ 1945 h 753"/>
                <a:gd name="T64" fmla="*/ 39 w 1553"/>
                <a:gd name="T65" fmla="*/ 2134 h 753"/>
                <a:gd name="T66" fmla="*/ 0 w 1553"/>
                <a:gd name="T67" fmla="*/ 2320 h 753"/>
                <a:gd name="T68" fmla="*/ 754 w 1553"/>
                <a:gd name="T69" fmla="*/ 1875 h 753"/>
                <a:gd name="T70" fmla="*/ 1492 w 1553"/>
                <a:gd name="T71" fmla="*/ 2310 h 753"/>
                <a:gd name="T72" fmla="*/ 1544 w 1553"/>
                <a:gd name="T73" fmla="*/ 2189 h 753"/>
                <a:gd name="T74" fmla="*/ 1607 w 1553"/>
                <a:gd name="T75" fmla="*/ 2065 h 753"/>
                <a:gd name="T76" fmla="*/ 1689 w 1553"/>
                <a:gd name="T77" fmla="*/ 1949 h 753"/>
                <a:gd name="T78" fmla="*/ 1780 w 1553"/>
                <a:gd name="T79" fmla="*/ 1837 h 753"/>
                <a:gd name="T80" fmla="*/ 1884 w 1553"/>
                <a:gd name="T81" fmla="*/ 1735 h 753"/>
                <a:gd name="T82" fmla="*/ 1996 w 1553"/>
                <a:gd name="T83" fmla="*/ 1643 h 753"/>
                <a:gd name="T84" fmla="*/ 2121 w 1553"/>
                <a:gd name="T85" fmla="*/ 1563 h 753"/>
                <a:gd name="T86" fmla="*/ 2255 w 1553"/>
                <a:gd name="T87" fmla="*/ 1496 h 753"/>
                <a:gd name="T88" fmla="*/ 2395 w 1553"/>
                <a:gd name="T89" fmla="*/ 1441 h 753"/>
                <a:gd name="T90" fmla="*/ 2539 w 1553"/>
                <a:gd name="T91" fmla="*/ 1396 h 753"/>
                <a:gd name="T92" fmla="*/ 2688 w 1553"/>
                <a:gd name="T93" fmla="*/ 1367 h 753"/>
                <a:gd name="T94" fmla="*/ 2836 w 1553"/>
                <a:gd name="T95" fmla="*/ 1352 h 753"/>
                <a:gd name="T96" fmla="*/ 2989 w 1553"/>
                <a:gd name="T97" fmla="*/ 1352 h 753"/>
                <a:gd name="T98" fmla="*/ 3144 w 1553"/>
                <a:gd name="T99" fmla="*/ 1362 h 753"/>
                <a:gd name="T100" fmla="*/ 3293 w 1553"/>
                <a:gd name="T101" fmla="*/ 1387 h 753"/>
                <a:gd name="T102" fmla="*/ 3437 w 1553"/>
                <a:gd name="T103" fmla="*/ 1429 h 753"/>
                <a:gd name="T104" fmla="*/ 3577 w 1553"/>
                <a:gd name="T105" fmla="*/ 1480 h 753"/>
                <a:gd name="T106" fmla="*/ 3712 w 1553"/>
                <a:gd name="T107" fmla="*/ 1549 h 753"/>
                <a:gd name="T108" fmla="*/ 3334 w 1553"/>
                <a:gd name="T109" fmla="*/ 1800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753"/>
                <a:gd name="T167" fmla="*/ 1553 w 1553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1750" name="Freeform 5"/>
            <p:cNvSpPr>
              <a:spLocks/>
            </p:cNvSpPr>
            <p:nvPr/>
          </p:nvSpPr>
          <p:spPr bwMode="blackWhite">
            <a:xfrm>
              <a:off x="1421" y="2129"/>
              <a:ext cx="1834" cy="1557"/>
            </a:xfrm>
            <a:custGeom>
              <a:avLst/>
              <a:gdLst>
                <a:gd name="T0" fmla="*/ 4134 w 1221"/>
                <a:gd name="T1" fmla="*/ 3201 h 1071"/>
                <a:gd name="T2" fmla="*/ 3396 w 1221"/>
                <a:gd name="T3" fmla="*/ 2602 h 1071"/>
                <a:gd name="T4" fmla="*/ 3663 w 1221"/>
                <a:gd name="T5" fmla="*/ 1936 h 1071"/>
                <a:gd name="T6" fmla="*/ 3518 w 1221"/>
                <a:gd name="T7" fmla="*/ 1951 h 1071"/>
                <a:gd name="T8" fmla="*/ 3369 w 1221"/>
                <a:gd name="T9" fmla="*/ 1955 h 1071"/>
                <a:gd name="T10" fmla="*/ 3219 w 1221"/>
                <a:gd name="T11" fmla="*/ 1948 h 1071"/>
                <a:gd name="T12" fmla="*/ 3070 w 1221"/>
                <a:gd name="T13" fmla="*/ 1923 h 1071"/>
                <a:gd name="T14" fmla="*/ 2930 w 1221"/>
                <a:gd name="T15" fmla="*/ 1887 h 1071"/>
                <a:gd name="T16" fmla="*/ 2789 w 1221"/>
                <a:gd name="T17" fmla="*/ 1840 h 1071"/>
                <a:gd name="T18" fmla="*/ 2657 w 1221"/>
                <a:gd name="T19" fmla="*/ 1779 h 1071"/>
                <a:gd name="T20" fmla="*/ 2531 w 1221"/>
                <a:gd name="T21" fmla="*/ 1708 h 1071"/>
                <a:gd name="T22" fmla="*/ 2417 w 1221"/>
                <a:gd name="T23" fmla="*/ 1624 h 1071"/>
                <a:gd name="T24" fmla="*/ 2310 w 1221"/>
                <a:gd name="T25" fmla="*/ 1524 h 1071"/>
                <a:gd name="T26" fmla="*/ 2214 w 1221"/>
                <a:gd name="T27" fmla="*/ 1422 h 1071"/>
                <a:gd name="T28" fmla="*/ 2131 w 1221"/>
                <a:gd name="T29" fmla="*/ 1313 h 1071"/>
                <a:gd name="T30" fmla="*/ 2064 w 1221"/>
                <a:gd name="T31" fmla="*/ 1198 h 1071"/>
                <a:gd name="T32" fmla="*/ 2013 w 1221"/>
                <a:gd name="T33" fmla="*/ 1082 h 1071"/>
                <a:gd name="T34" fmla="*/ 1969 w 1221"/>
                <a:gd name="T35" fmla="*/ 964 h 1071"/>
                <a:gd name="T36" fmla="*/ 1942 w 1221"/>
                <a:gd name="T37" fmla="*/ 839 h 1071"/>
                <a:gd name="T38" fmla="*/ 1924 w 1221"/>
                <a:gd name="T39" fmla="*/ 712 h 1071"/>
                <a:gd name="T40" fmla="*/ 2412 w 1221"/>
                <a:gd name="T41" fmla="*/ 712 h 1071"/>
                <a:gd name="T42" fmla="*/ 1248 w 1221"/>
                <a:gd name="T43" fmla="*/ 0 h 1071"/>
                <a:gd name="T44" fmla="*/ 0 w 1221"/>
                <a:gd name="T45" fmla="*/ 723 h 1071"/>
                <a:gd name="T46" fmla="*/ 454 w 1221"/>
                <a:gd name="T47" fmla="*/ 718 h 1071"/>
                <a:gd name="T48" fmla="*/ 472 w 1221"/>
                <a:gd name="T49" fmla="*/ 909 h 1071"/>
                <a:gd name="T50" fmla="*/ 500 w 1221"/>
                <a:gd name="T51" fmla="*/ 1099 h 1071"/>
                <a:gd name="T52" fmla="*/ 545 w 1221"/>
                <a:gd name="T53" fmla="*/ 1287 h 1071"/>
                <a:gd name="T54" fmla="*/ 602 w 1221"/>
                <a:gd name="T55" fmla="*/ 1471 h 1071"/>
                <a:gd name="T56" fmla="*/ 677 w 1221"/>
                <a:gd name="T57" fmla="*/ 1653 h 1071"/>
                <a:gd name="T58" fmla="*/ 769 w 1221"/>
                <a:gd name="T59" fmla="*/ 1829 h 1071"/>
                <a:gd name="T60" fmla="*/ 871 w 1221"/>
                <a:gd name="T61" fmla="*/ 1997 h 1071"/>
                <a:gd name="T62" fmla="*/ 985 w 1221"/>
                <a:gd name="T63" fmla="*/ 2157 h 1071"/>
                <a:gd name="T64" fmla="*/ 1113 w 1221"/>
                <a:gd name="T65" fmla="*/ 2309 h 1071"/>
                <a:gd name="T66" fmla="*/ 1250 w 1221"/>
                <a:gd name="T67" fmla="*/ 2450 h 1071"/>
                <a:gd name="T68" fmla="*/ 1398 w 1221"/>
                <a:gd name="T69" fmla="*/ 2585 h 1071"/>
                <a:gd name="T70" fmla="*/ 1555 w 1221"/>
                <a:gd name="T71" fmla="*/ 2710 h 1071"/>
                <a:gd name="T72" fmla="*/ 1726 w 1221"/>
                <a:gd name="T73" fmla="*/ 2823 h 1071"/>
                <a:gd name="T74" fmla="*/ 1905 w 1221"/>
                <a:gd name="T75" fmla="*/ 2924 h 1071"/>
                <a:gd name="T76" fmla="*/ 2091 w 1221"/>
                <a:gd name="T77" fmla="*/ 3014 h 1071"/>
                <a:gd name="T78" fmla="*/ 2282 w 1221"/>
                <a:gd name="T79" fmla="*/ 3094 h 1071"/>
                <a:gd name="T80" fmla="*/ 2480 w 1221"/>
                <a:gd name="T81" fmla="*/ 3155 h 1071"/>
                <a:gd name="T82" fmla="*/ 2680 w 1221"/>
                <a:gd name="T83" fmla="*/ 3210 h 1071"/>
                <a:gd name="T84" fmla="*/ 2888 w 1221"/>
                <a:gd name="T85" fmla="*/ 3248 h 1071"/>
                <a:gd name="T86" fmla="*/ 3093 w 1221"/>
                <a:gd name="T87" fmla="*/ 3278 h 1071"/>
                <a:gd name="T88" fmla="*/ 3303 w 1221"/>
                <a:gd name="T89" fmla="*/ 3288 h 1071"/>
                <a:gd name="T90" fmla="*/ 3515 w 1221"/>
                <a:gd name="T91" fmla="*/ 3288 h 1071"/>
                <a:gd name="T92" fmla="*/ 3721 w 1221"/>
                <a:gd name="T93" fmla="*/ 3275 h 1071"/>
                <a:gd name="T94" fmla="*/ 3931 w 1221"/>
                <a:gd name="T95" fmla="*/ 3245 h 1071"/>
                <a:gd name="T96" fmla="*/ 4134 w 1221"/>
                <a:gd name="T97" fmla="*/ 3201 h 10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1"/>
                <a:gd name="T148" fmla="*/ 0 h 1071"/>
                <a:gd name="T149" fmla="*/ 1221 w 1221"/>
                <a:gd name="T150" fmla="*/ 1071 h 10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1751" name="Freeform 6"/>
            <p:cNvSpPr>
              <a:spLocks/>
            </p:cNvSpPr>
            <p:nvPr/>
          </p:nvSpPr>
          <p:spPr bwMode="blackWhite">
            <a:xfrm>
              <a:off x="3033" y="1653"/>
              <a:ext cx="1191" cy="2095"/>
            </a:xfrm>
            <a:custGeom>
              <a:avLst/>
              <a:gdLst>
                <a:gd name="T0" fmla="*/ 970 w 793"/>
                <a:gd name="T1" fmla="*/ 4053 h 1440"/>
                <a:gd name="T2" fmla="*/ 1152 w 793"/>
                <a:gd name="T3" fmla="*/ 3973 h 1440"/>
                <a:gd name="T4" fmla="*/ 1329 w 793"/>
                <a:gd name="T5" fmla="*/ 3880 h 1440"/>
                <a:gd name="T6" fmla="*/ 1497 w 793"/>
                <a:gd name="T7" fmla="*/ 3772 h 1440"/>
                <a:gd name="T8" fmla="*/ 1660 w 793"/>
                <a:gd name="T9" fmla="*/ 3656 h 1440"/>
                <a:gd name="T10" fmla="*/ 1814 w 793"/>
                <a:gd name="T11" fmla="*/ 3528 h 1440"/>
                <a:gd name="T12" fmla="*/ 1951 w 793"/>
                <a:gd name="T13" fmla="*/ 3393 h 1440"/>
                <a:gd name="T14" fmla="*/ 2086 w 793"/>
                <a:gd name="T15" fmla="*/ 3249 h 1440"/>
                <a:gd name="T16" fmla="*/ 2202 w 793"/>
                <a:gd name="T17" fmla="*/ 3094 h 1440"/>
                <a:gd name="T18" fmla="*/ 2310 w 793"/>
                <a:gd name="T19" fmla="*/ 2933 h 1440"/>
                <a:gd name="T20" fmla="*/ 2403 w 793"/>
                <a:gd name="T21" fmla="*/ 2770 h 1440"/>
                <a:gd name="T22" fmla="*/ 2486 w 793"/>
                <a:gd name="T23" fmla="*/ 2600 h 1440"/>
                <a:gd name="T24" fmla="*/ 2552 w 793"/>
                <a:gd name="T25" fmla="*/ 2421 h 1440"/>
                <a:gd name="T26" fmla="*/ 2607 w 793"/>
                <a:gd name="T27" fmla="*/ 2239 h 1440"/>
                <a:gd name="T28" fmla="*/ 2646 w 793"/>
                <a:gd name="T29" fmla="*/ 2057 h 1440"/>
                <a:gd name="T30" fmla="*/ 2673 w 793"/>
                <a:gd name="T31" fmla="*/ 1874 h 1440"/>
                <a:gd name="T32" fmla="*/ 2682 w 793"/>
                <a:gd name="T33" fmla="*/ 1685 h 1440"/>
                <a:gd name="T34" fmla="*/ 2675 w 793"/>
                <a:gd name="T35" fmla="*/ 1500 h 1440"/>
                <a:gd name="T36" fmla="*/ 2661 w 793"/>
                <a:gd name="T37" fmla="*/ 1314 h 1440"/>
                <a:gd name="T38" fmla="*/ 2625 w 793"/>
                <a:gd name="T39" fmla="*/ 1130 h 1440"/>
                <a:gd name="T40" fmla="*/ 2580 w 793"/>
                <a:gd name="T41" fmla="*/ 949 h 1440"/>
                <a:gd name="T42" fmla="*/ 2520 w 793"/>
                <a:gd name="T43" fmla="*/ 767 h 1440"/>
                <a:gd name="T44" fmla="*/ 2445 w 793"/>
                <a:gd name="T45" fmla="*/ 595 h 1440"/>
                <a:gd name="T46" fmla="*/ 2361 w 793"/>
                <a:gd name="T47" fmla="*/ 422 h 1440"/>
                <a:gd name="T48" fmla="*/ 2260 w 793"/>
                <a:gd name="T49" fmla="*/ 258 h 1440"/>
                <a:gd name="T50" fmla="*/ 2166 w 793"/>
                <a:gd name="T51" fmla="*/ 127 h 1440"/>
                <a:gd name="T52" fmla="*/ 2064 w 793"/>
                <a:gd name="T53" fmla="*/ 0 h 1440"/>
                <a:gd name="T54" fmla="*/ 1763 w 793"/>
                <a:gd name="T55" fmla="*/ 759 h 1440"/>
                <a:gd name="T56" fmla="*/ 939 w 793"/>
                <a:gd name="T57" fmla="*/ 861 h 1440"/>
                <a:gd name="T58" fmla="*/ 997 w 793"/>
                <a:gd name="T59" fmla="*/ 949 h 1440"/>
                <a:gd name="T60" fmla="*/ 1071 w 793"/>
                <a:gd name="T61" fmla="*/ 1069 h 1440"/>
                <a:gd name="T62" fmla="*/ 1125 w 793"/>
                <a:gd name="T63" fmla="*/ 1197 h 1440"/>
                <a:gd name="T64" fmla="*/ 1168 w 793"/>
                <a:gd name="T65" fmla="*/ 1327 h 1440"/>
                <a:gd name="T66" fmla="*/ 1196 w 793"/>
                <a:gd name="T67" fmla="*/ 1462 h 1440"/>
                <a:gd name="T68" fmla="*/ 1209 w 793"/>
                <a:gd name="T69" fmla="*/ 1597 h 1440"/>
                <a:gd name="T70" fmla="*/ 1203 w 793"/>
                <a:gd name="T71" fmla="*/ 1737 h 1440"/>
                <a:gd name="T72" fmla="*/ 1186 w 793"/>
                <a:gd name="T73" fmla="*/ 1874 h 1440"/>
                <a:gd name="T74" fmla="*/ 1147 w 793"/>
                <a:gd name="T75" fmla="*/ 2009 h 1440"/>
                <a:gd name="T76" fmla="*/ 1101 w 793"/>
                <a:gd name="T77" fmla="*/ 2137 h 1440"/>
                <a:gd name="T78" fmla="*/ 1038 w 793"/>
                <a:gd name="T79" fmla="*/ 2261 h 1440"/>
                <a:gd name="T80" fmla="*/ 963 w 793"/>
                <a:gd name="T81" fmla="*/ 2377 h 1440"/>
                <a:gd name="T82" fmla="*/ 871 w 793"/>
                <a:gd name="T83" fmla="*/ 2489 h 1440"/>
                <a:gd name="T84" fmla="*/ 769 w 793"/>
                <a:gd name="T85" fmla="*/ 2591 h 1440"/>
                <a:gd name="T86" fmla="*/ 655 w 793"/>
                <a:gd name="T87" fmla="*/ 2681 h 1440"/>
                <a:gd name="T88" fmla="*/ 527 w 793"/>
                <a:gd name="T89" fmla="*/ 2760 h 1440"/>
                <a:gd name="T90" fmla="*/ 383 w 793"/>
                <a:gd name="T91" fmla="*/ 2344 h 1440"/>
                <a:gd name="T92" fmla="*/ 0 w 793"/>
                <a:gd name="T93" fmla="*/ 3601 h 1440"/>
                <a:gd name="T94" fmla="*/ 1087 w 793"/>
                <a:gd name="T95" fmla="*/ 4432 h 1440"/>
                <a:gd name="T96" fmla="*/ 970 w 793"/>
                <a:gd name="T97" fmla="*/ 4053 h 1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3"/>
                <a:gd name="T148" fmla="*/ 0 h 1440"/>
                <a:gd name="T149" fmla="*/ 793 w 793"/>
                <a:gd name="T150" fmla="*/ 1440 h 1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blackWhite">
            <a:xfrm>
              <a:off x="2117" y="1326"/>
              <a:ext cx="150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样本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（真实）</a:t>
              </a:r>
              <a:endParaRPr lang="en-US" altLang="zh-CN" sz="2000" b="1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blackWhite">
            <a:xfrm rot="-4225613">
              <a:off x="2818" y="2545"/>
              <a:ext cx="18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精准营销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（准确）</a:t>
              </a:r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blackWhite">
            <a:xfrm rot="2979495">
              <a:off x="1712" y="281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御调查</a:t>
              </a:r>
            </a:p>
            <a:p>
              <a:pPr algn="ctr" defTabSz="787400" eaLnBrk="0" hangingPunct="0">
                <a:buFont typeface="Wingdings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微软雅黑" pitchFamily="34" charset="-122"/>
                </a:rPr>
                <a:t>（实时）</a:t>
              </a:r>
            </a:p>
          </p:txBody>
        </p:sp>
      </p:grp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3728443" y="3561997"/>
            <a:ext cx="203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ea typeface="微软雅黑" pitchFamily="34" charset="-122"/>
              </a:rPr>
              <a:t>www.findoout.com</a:t>
            </a:r>
            <a:endParaRPr lang="zh-CN" altLang="en-US" b="1" dirty="0">
              <a:ea typeface="微软雅黑" pitchFamily="34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23</a:t>
            </a:fld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 b="4509"/>
          <a:stretch>
            <a:fillRect/>
          </a:stretch>
        </p:blipFill>
        <p:spPr bwMode="auto">
          <a:xfrm>
            <a:off x="0" y="-7938"/>
            <a:ext cx="91344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21384E-9868-479D-A2BE-06F95DD72CCE}" type="slidenum"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pPr algn="r"/>
              <a:t>25</a:t>
            </a:fld>
            <a:endParaRPr lang="en-US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+mn-lt"/>
                <a:ea typeface="微软雅黑" pitchFamily="34" charset="-122"/>
              </a:rPr>
              <a:t>深度了解在线调查路径图</a:t>
            </a:r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101600" y="1484313"/>
            <a:ext cx="8953501" cy="4319587"/>
            <a:chOff x="64" y="845"/>
            <a:chExt cx="5640" cy="2721"/>
          </a:xfrm>
        </p:grpSpPr>
        <p:sp>
          <p:nvSpPr>
            <p:cNvPr id="33796" name="AutoShape 19"/>
            <p:cNvSpPr>
              <a:spLocks noChangeArrowheads="1"/>
            </p:cNvSpPr>
            <p:nvPr/>
          </p:nvSpPr>
          <p:spPr bwMode="auto">
            <a:xfrm>
              <a:off x="1334" y="1046"/>
              <a:ext cx="415" cy="436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en-US">
                  <a:ea typeface="微软雅黑" pitchFamily="34" charset="-122"/>
                </a:rPr>
                <a:t>？</a:t>
              </a:r>
            </a:p>
          </p:txBody>
        </p:sp>
        <p:grpSp>
          <p:nvGrpSpPr>
            <p:cNvPr id="3" name="Group 146"/>
            <p:cNvGrpSpPr>
              <a:grpSpLocks/>
            </p:cNvGrpSpPr>
            <p:nvPr/>
          </p:nvGrpSpPr>
          <p:grpSpPr bwMode="auto">
            <a:xfrm>
              <a:off x="1365" y="987"/>
              <a:ext cx="358" cy="420"/>
              <a:chOff x="5147" y="202"/>
              <a:chExt cx="1017" cy="1333"/>
            </a:xfrm>
          </p:grpSpPr>
          <p:sp>
            <p:nvSpPr>
              <p:cNvPr id="33890" name="Freeform 147"/>
              <p:cNvSpPr>
                <a:spLocks/>
              </p:cNvSpPr>
              <p:nvPr/>
            </p:nvSpPr>
            <p:spPr bwMode="auto">
              <a:xfrm>
                <a:off x="5706" y="747"/>
                <a:ext cx="331" cy="739"/>
              </a:xfrm>
              <a:custGeom>
                <a:avLst/>
                <a:gdLst>
                  <a:gd name="T0" fmla="*/ 25 w 297"/>
                  <a:gd name="T1" fmla="*/ 140 h 338"/>
                  <a:gd name="T2" fmla="*/ 51 w 297"/>
                  <a:gd name="T3" fmla="*/ 114 h 338"/>
                  <a:gd name="T4" fmla="*/ 52 w 297"/>
                  <a:gd name="T5" fmla="*/ 84 h 338"/>
                  <a:gd name="T6" fmla="*/ 41 w 297"/>
                  <a:gd name="T7" fmla="*/ 68 h 338"/>
                  <a:gd name="T8" fmla="*/ 32 w 297"/>
                  <a:gd name="T9" fmla="*/ 57 h 338"/>
                  <a:gd name="T10" fmla="*/ 32 w 297"/>
                  <a:gd name="T11" fmla="*/ 45 h 338"/>
                  <a:gd name="T12" fmla="*/ 35 w 297"/>
                  <a:gd name="T13" fmla="*/ 37 h 338"/>
                  <a:gd name="T14" fmla="*/ 37 w 297"/>
                  <a:gd name="T15" fmla="*/ 30 h 338"/>
                  <a:gd name="T16" fmla="*/ 43 w 297"/>
                  <a:gd name="T17" fmla="*/ 20 h 338"/>
                  <a:gd name="T18" fmla="*/ 50 w 297"/>
                  <a:gd name="T19" fmla="*/ 13 h 338"/>
                  <a:gd name="T20" fmla="*/ 127 w 297"/>
                  <a:gd name="T21" fmla="*/ 0 h 338"/>
                  <a:gd name="T22" fmla="*/ 137 w 297"/>
                  <a:gd name="T23" fmla="*/ 16 h 338"/>
                  <a:gd name="T24" fmla="*/ 148 w 297"/>
                  <a:gd name="T25" fmla="*/ 37 h 338"/>
                  <a:gd name="T26" fmla="*/ 168 w 297"/>
                  <a:gd name="T27" fmla="*/ 68 h 338"/>
                  <a:gd name="T28" fmla="*/ 209 w 297"/>
                  <a:gd name="T29" fmla="*/ 57 h 338"/>
                  <a:gd name="T30" fmla="*/ 209 w 297"/>
                  <a:gd name="T31" fmla="*/ 57 h 338"/>
                  <a:gd name="T32" fmla="*/ 209 w 297"/>
                  <a:gd name="T33" fmla="*/ 57 h 338"/>
                  <a:gd name="T34" fmla="*/ 234 w 297"/>
                  <a:gd name="T35" fmla="*/ 47 h 338"/>
                  <a:gd name="T36" fmla="*/ 260 w 297"/>
                  <a:gd name="T37" fmla="*/ 62 h 338"/>
                  <a:gd name="T38" fmla="*/ 270 w 297"/>
                  <a:gd name="T39" fmla="*/ 83 h 338"/>
                  <a:gd name="T40" fmla="*/ 286 w 297"/>
                  <a:gd name="T41" fmla="*/ 104 h 338"/>
                  <a:gd name="T42" fmla="*/ 291 w 297"/>
                  <a:gd name="T43" fmla="*/ 140 h 338"/>
                  <a:gd name="T44" fmla="*/ 296 w 297"/>
                  <a:gd name="T45" fmla="*/ 161 h 338"/>
                  <a:gd name="T46" fmla="*/ 296 w 297"/>
                  <a:gd name="T47" fmla="*/ 166 h 338"/>
                  <a:gd name="T48" fmla="*/ 280 w 297"/>
                  <a:gd name="T49" fmla="*/ 192 h 338"/>
                  <a:gd name="T50" fmla="*/ 250 w 297"/>
                  <a:gd name="T51" fmla="*/ 192 h 338"/>
                  <a:gd name="T52" fmla="*/ 245 w 297"/>
                  <a:gd name="T53" fmla="*/ 187 h 338"/>
                  <a:gd name="T54" fmla="*/ 234 w 297"/>
                  <a:gd name="T55" fmla="*/ 192 h 338"/>
                  <a:gd name="T56" fmla="*/ 229 w 297"/>
                  <a:gd name="T57" fmla="*/ 197 h 338"/>
                  <a:gd name="T58" fmla="*/ 229 w 297"/>
                  <a:gd name="T59" fmla="*/ 202 h 338"/>
                  <a:gd name="T60" fmla="*/ 229 w 297"/>
                  <a:gd name="T61" fmla="*/ 208 h 338"/>
                  <a:gd name="T62" fmla="*/ 250 w 297"/>
                  <a:gd name="T63" fmla="*/ 265 h 338"/>
                  <a:gd name="T64" fmla="*/ 291 w 297"/>
                  <a:gd name="T65" fmla="*/ 306 h 338"/>
                  <a:gd name="T66" fmla="*/ 280 w 297"/>
                  <a:gd name="T67" fmla="*/ 322 h 338"/>
                  <a:gd name="T68" fmla="*/ 240 w 297"/>
                  <a:gd name="T69" fmla="*/ 337 h 338"/>
                  <a:gd name="T70" fmla="*/ 194 w 297"/>
                  <a:gd name="T71" fmla="*/ 322 h 338"/>
                  <a:gd name="T72" fmla="*/ 183 w 297"/>
                  <a:gd name="T73" fmla="*/ 301 h 338"/>
                  <a:gd name="T74" fmla="*/ 173 w 297"/>
                  <a:gd name="T75" fmla="*/ 275 h 338"/>
                  <a:gd name="T76" fmla="*/ 153 w 297"/>
                  <a:gd name="T77" fmla="*/ 259 h 338"/>
                  <a:gd name="T78" fmla="*/ 122 w 297"/>
                  <a:gd name="T79" fmla="*/ 265 h 338"/>
                  <a:gd name="T80" fmla="*/ 117 w 297"/>
                  <a:gd name="T81" fmla="*/ 270 h 338"/>
                  <a:gd name="T82" fmla="*/ 71 w 297"/>
                  <a:gd name="T83" fmla="*/ 270 h 338"/>
                  <a:gd name="T84" fmla="*/ 40 w 297"/>
                  <a:gd name="T85" fmla="*/ 233 h 338"/>
                  <a:gd name="T86" fmla="*/ 15 w 297"/>
                  <a:gd name="T87" fmla="*/ 192 h 338"/>
                  <a:gd name="T88" fmla="*/ 0 w 297"/>
                  <a:gd name="T89" fmla="*/ 145 h 338"/>
                  <a:gd name="T90" fmla="*/ 25 w 297"/>
                  <a:gd name="T91" fmla="*/ 140 h 338"/>
                  <a:gd name="T92" fmla="*/ 34 w 297"/>
                  <a:gd name="T93" fmla="*/ 130 h 3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97"/>
                  <a:gd name="T142" fmla="*/ 0 h 338"/>
                  <a:gd name="T143" fmla="*/ 297 w 297"/>
                  <a:gd name="T144" fmla="*/ 338 h 3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97" h="338">
                    <a:moveTo>
                      <a:pt x="25" y="140"/>
                    </a:moveTo>
                    <a:lnTo>
                      <a:pt x="51" y="114"/>
                    </a:lnTo>
                    <a:lnTo>
                      <a:pt x="52" y="84"/>
                    </a:lnTo>
                    <a:lnTo>
                      <a:pt x="41" y="68"/>
                    </a:lnTo>
                    <a:lnTo>
                      <a:pt x="32" y="57"/>
                    </a:lnTo>
                    <a:lnTo>
                      <a:pt x="32" y="45"/>
                    </a:lnTo>
                    <a:lnTo>
                      <a:pt x="35" y="37"/>
                    </a:lnTo>
                    <a:lnTo>
                      <a:pt x="37" y="30"/>
                    </a:lnTo>
                    <a:lnTo>
                      <a:pt x="43" y="20"/>
                    </a:lnTo>
                    <a:lnTo>
                      <a:pt x="50" y="13"/>
                    </a:lnTo>
                    <a:lnTo>
                      <a:pt x="127" y="0"/>
                    </a:lnTo>
                    <a:lnTo>
                      <a:pt x="137" y="16"/>
                    </a:lnTo>
                    <a:lnTo>
                      <a:pt x="148" y="37"/>
                    </a:lnTo>
                    <a:lnTo>
                      <a:pt x="168" y="68"/>
                    </a:lnTo>
                    <a:lnTo>
                      <a:pt x="209" y="57"/>
                    </a:lnTo>
                    <a:lnTo>
                      <a:pt x="234" y="47"/>
                    </a:lnTo>
                    <a:lnTo>
                      <a:pt x="260" y="62"/>
                    </a:lnTo>
                    <a:lnTo>
                      <a:pt x="270" y="83"/>
                    </a:lnTo>
                    <a:lnTo>
                      <a:pt x="286" y="104"/>
                    </a:lnTo>
                    <a:lnTo>
                      <a:pt x="291" y="140"/>
                    </a:lnTo>
                    <a:lnTo>
                      <a:pt x="296" y="161"/>
                    </a:lnTo>
                    <a:lnTo>
                      <a:pt x="296" y="166"/>
                    </a:lnTo>
                    <a:lnTo>
                      <a:pt x="280" y="192"/>
                    </a:lnTo>
                    <a:lnTo>
                      <a:pt x="250" y="192"/>
                    </a:lnTo>
                    <a:lnTo>
                      <a:pt x="245" y="187"/>
                    </a:lnTo>
                    <a:lnTo>
                      <a:pt x="234" y="192"/>
                    </a:lnTo>
                    <a:lnTo>
                      <a:pt x="229" y="197"/>
                    </a:lnTo>
                    <a:lnTo>
                      <a:pt x="229" y="202"/>
                    </a:lnTo>
                    <a:lnTo>
                      <a:pt x="229" y="208"/>
                    </a:lnTo>
                    <a:lnTo>
                      <a:pt x="250" y="265"/>
                    </a:lnTo>
                    <a:lnTo>
                      <a:pt x="291" y="306"/>
                    </a:lnTo>
                    <a:lnTo>
                      <a:pt x="280" y="322"/>
                    </a:lnTo>
                    <a:lnTo>
                      <a:pt x="240" y="337"/>
                    </a:lnTo>
                    <a:lnTo>
                      <a:pt x="194" y="322"/>
                    </a:lnTo>
                    <a:lnTo>
                      <a:pt x="183" y="301"/>
                    </a:lnTo>
                    <a:lnTo>
                      <a:pt x="173" y="275"/>
                    </a:lnTo>
                    <a:lnTo>
                      <a:pt x="153" y="259"/>
                    </a:lnTo>
                    <a:lnTo>
                      <a:pt x="122" y="265"/>
                    </a:lnTo>
                    <a:lnTo>
                      <a:pt x="117" y="270"/>
                    </a:lnTo>
                    <a:lnTo>
                      <a:pt x="71" y="270"/>
                    </a:lnTo>
                    <a:lnTo>
                      <a:pt x="40" y="233"/>
                    </a:lnTo>
                    <a:lnTo>
                      <a:pt x="15" y="192"/>
                    </a:lnTo>
                    <a:lnTo>
                      <a:pt x="0" y="145"/>
                    </a:lnTo>
                    <a:lnTo>
                      <a:pt x="25" y="140"/>
                    </a:lnTo>
                    <a:lnTo>
                      <a:pt x="34" y="130"/>
                    </a:lnTo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1" name="Freeform 148"/>
              <p:cNvSpPr>
                <a:spLocks/>
              </p:cNvSpPr>
              <p:nvPr/>
            </p:nvSpPr>
            <p:spPr bwMode="auto">
              <a:xfrm>
                <a:off x="5147" y="796"/>
                <a:ext cx="331" cy="739"/>
              </a:xfrm>
              <a:custGeom>
                <a:avLst/>
                <a:gdLst>
                  <a:gd name="T0" fmla="*/ 107 w 935"/>
                  <a:gd name="T1" fmla="*/ 709 h 1131"/>
                  <a:gd name="T2" fmla="*/ 133 w 935"/>
                  <a:gd name="T3" fmla="*/ 735 h 1131"/>
                  <a:gd name="T4" fmla="*/ 153 w 935"/>
                  <a:gd name="T5" fmla="*/ 745 h 1131"/>
                  <a:gd name="T6" fmla="*/ 148 w 935"/>
                  <a:gd name="T7" fmla="*/ 781 h 1131"/>
                  <a:gd name="T8" fmla="*/ 167 w 935"/>
                  <a:gd name="T9" fmla="*/ 802 h 1131"/>
                  <a:gd name="T10" fmla="*/ 198 w 935"/>
                  <a:gd name="T11" fmla="*/ 813 h 1131"/>
                  <a:gd name="T12" fmla="*/ 203 w 935"/>
                  <a:gd name="T13" fmla="*/ 844 h 1131"/>
                  <a:gd name="T14" fmla="*/ 203 w 935"/>
                  <a:gd name="T15" fmla="*/ 889 h 1131"/>
                  <a:gd name="T16" fmla="*/ 234 w 935"/>
                  <a:gd name="T17" fmla="*/ 936 h 1131"/>
                  <a:gd name="T18" fmla="*/ 290 w 935"/>
                  <a:gd name="T19" fmla="*/ 957 h 1131"/>
                  <a:gd name="T20" fmla="*/ 407 w 935"/>
                  <a:gd name="T21" fmla="*/ 957 h 1131"/>
                  <a:gd name="T22" fmla="*/ 443 w 935"/>
                  <a:gd name="T23" fmla="*/ 1008 h 1131"/>
                  <a:gd name="T24" fmla="*/ 493 w 935"/>
                  <a:gd name="T25" fmla="*/ 1086 h 1131"/>
                  <a:gd name="T26" fmla="*/ 539 w 935"/>
                  <a:gd name="T27" fmla="*/ 1138 h 1131"/>
                  <a:gd name="T28" fmla="*/ 738 w 935"/>
                  <a:gd name="T29" fmla="*/ 915 h 1131"/>
                  <a:gd name="T30" fmla="*/ 946 w 935"/>
                  <a:gd name="T31" fmla="*/ 776 h 1131"/>
                  <a:gd name="T32" fmla="*/ 901 w 935"/>
                  <a:gd name="T33" fmla="*/ 683 h 1131"/>
                  <a:gd name="T34" fmla="*/ 875 w 935"/>
                  <a:gd name="T35" fmla="*/ 673 h 1131"/>
                  <a:gd name="T36" fmla="*/ 849 w 935"/>
                  <a:gd name="T37" fmla="*/ 673 h 1131"/>
                  <a:gd name="T38" fmla="*/ 759 w 935"/>
                  <a:gd name="T39" fmla="*/ 673 h 1131"/>
                  <a:gd name="T40" fmla="*/ 738 w 935"/>
                  <a:gd name="T41" fmla="*/ 626 h 1131"/>
                  <a:gd name="T42" fmla="*/ 687 w 935"/>
                  <a:gd name="T43" fmla="*/ 616 h 1131"/>
                  <a:gd name="T44" fmla="*/ 636 w 935"/>
                  <a:gd name="T45" fmla="*/ 621 h 1131"/>
                  <a:gd name="T46" fmla="*/ 580 w 935"/>
                  <a:gd name="T47" fmla="*/ 543 h 1131"/>
                  <a:gd name="T48" fmla="*/ 539 w 935"/>
                  <a:gd name="T49" fmla="*/ 502 h 1131"/>
                  <a:gd name="T50" fmla="*/ 503 w 935"/>
                  <a:gd name="T51" fmla="*/ 486 h 1131"/>
                  <a:gd name="T52" fmla="*/ 498 w 935"/>
                  <a:gd name="T53" fmla="*/ 460 h 1131"/>
                  <a:gd name="T54" fmla="*/ 488 w 935"/>
                  <a:gd name="T55" fmla="*/ 424 h 1131"/>
                  <a:gd name="T56" fmla="*/ 423 w 935"/>
                  <a:gd name="T57" fmla="*/ 429 h 1131"/>
                  <a:gd name="T58" fmla="*/ 392 w 935"/>
                  <a:gd name="T59" fmla="*/ 377 h 1131"/>
                  <a:gd name="T60" fmla="*/ 402 w 935"/>
                  <a:gd name="T61" fmla="*/ 346 h 1131"/>
                  <a:gd name="T62" fmla="*/ 433 w 935"/>
                  <a:gd name="T63" fmla="*/ 341 h 1131"/>
                  <a:gd name="T64" fmla="*/ 448 w 935"/>
                  <a:gd name="T65" fmla="*/ 330 h 1131"/>
                  <a:gd name="T66" fmla="*/ 443 w 935"/>
                  <a:gd name="T67" fmla="*/ 259 h 1131"/>
                  <a:gd name="T68" fmla="*/ 407 w 935"/>
                  <a:gd name="T69" fmla="*/ 212 h 1131"/>
                  <a:gd name="T70" fmla="*/ 377 w 935"/>
                  <a:gd name="T71" fmla="*/ 218 h 1131"/>
                  <a:gd name="T72" fmla="*/ 356 w 935"/>
                  <a:gd name="T73" fmla="*/ 238 h 1131"/>
                  <a:gd name="T74" fmla="*/ 321 w 935"/>
                  <a:gd name="T75" fmla="*/ 218 h 1131"/>
                  <a:gd name="T76" fmla="*/ 305 w 935"/>
                  <a:gd name="T77" fmla="*/ 135 h 1131"/>
                  <a:gd name="T78" fmla="*/ 280 w 935"/>
                  <a:gd name="T79" fmla="*/ 93 h 1131"/>
                  <a:gd name="T80" fmla="*/ 244 w 935"/>
                  <a:gd name="T81" fmla="*/ 57 h 1131"/>
                  <a:gd name="T82" fmla="*/ 188 w 935"/>
                  <a:gd name="T83" fmla="*/ 72 h 1131"/>
                  <a:gd name="T84" fmla="*/ 153 w 935"/>
                  <a:gd name="T85" fmla="*/ 26 h 1131"/>
                  <a:gd name="T86" fmla="*/ 112 w 935"/>
                  <a:gd name="T87" fmla="*/ 52 h 1131"/>
                  <a:gd name="T88" fmla="*/ 71 w 935"/>
                  <a:gd name="T89" fmla="*/ 140 h 1131"/>
                  <a:gd name="T90" fmla="*/ 51 w 935"/>
                  <a:gd name="T91" fmla="*/ 244 h 1131"/>
                  <a:gd name="T92" fmla="*/ 56 w 935"/>
                  <a:gd name="T93" fmla="*/ 330 h 1131"/>
                  <a:gd name="T94" fmla="*/ 0 w 935"/>
                  <a:gd name="T95" fmla="*/ 595 h 1131"/>
                  <a:gd name="T96" fmla="*/ 5 w 935"/>
                  <a:gd name="T97" fmla="*/ 605 h 1131"/>
                  <a:gd name="T98" fmla="*/ 36 w 935"/>
                  <a:gd name="T99" fmla="*/ 626 h 1131"/>
                  <a:gd name="T100" fmla="*/ 77 w 935"/>
                  <a:gd name="T101" fmla="*/ 626 h 1131"/>
                  <a:gd name="T102" fmla="*/ 112 w 935"/>
                  <a:gd name="T103" fmla="*/ 657 h 1131"/>
                  <a:gd name="T104" fmla="*/ 112 w 935"/>
                  <a:gd name="T105" fmla="*/ 678 h 1131"/>
                  <a:gd name="T106" fmla="*/ 107 w 935"/>
                  <a:gd name="T107" fmla="*/ 699 h 11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5"/>
                  <a:gd name="T163" fmla="*/ 0 h 1131"/>
                  <a:gd name="T164" fmla="*/ 935 w 935"/>
                  <a:gd name="T165" fmla="*/ 1131 h 11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5" h="1131">
                    <a:moveTo>
                      <a:pt x="107" y="695"/>
                    </a:moveTo>
                    <a:lnTo>
                      <a:pt x="107" y="705"/>
                    </a:lnTo>
                    <a:lnTo>
                      <a:pt x="123" y="715"/>
                    </a:lnTo>
                    <a:lnTo>
                      <a:pt x="133" y="731"/>
                    </a:lnTo>
                    <a:lnTo>
                      <a:pt x="153" y="736"/>
                    </a:lnTo>
                    <a:lnTo>
                      <a:pt x="153" y="741"/>
                    </a:lnTo>
                    <a:lnTo>
                      <a:pt x="148" y="762"/>
                    </a:lnTo>
                    <a:lnTo>
                      <a:pt x="148" y="777"/>
                    </a:lnTo>
                    <a:lnTo>
                      <a:pt x="153" y="788"/>
                    </a:lnTo>
                    <a:lnTo>
                      <a:pt x="163" y="798"/>
                    </a:lnTo>
                    <a:lnTo>
                      <a:pt x="174" y="798"/>
                    </a:lnTo>
                    <a:lnTo>
                      <a:pt x="194" y="809"/>
                    </a:lnTo>
                    <a:lnTo>
                      <a:pt x="209" y="819"/>
                    </a:lnTo>
                    <a:lnTo>
                      <a:pt x="199" y="840"/>
                    </a:lnTo>
                    <a:lnTo>
                      <a:pt x="194" y="860"/>
                    </a:lnTo>
                    <a:lnTo>
                      <a:pt x="199" y="881"/>
                    </a:lnTo>
                    <a:lnTo>
                      <a:pt x="214" y="907"/>
                    </a:lnTo>
                    <a:lnTo>
                      <a:pt x="230" y="928"/>
                    </a:lnTo>
                    <a:lnTo>
                      <a:pt x="255" y="943"/>
                    </a:lnTo>
                    <a:lnTo>
                      <a:pt x="286" y="949"/>
                    </a:lnTo>
                    <a:lnTo>
                      <a:pt x="378" y="943"/>
                    </a:lnTo>
                    <a:lnTo>
                      <a:pt x="403" y="949"/>
                    </a:lnTo>
                    <a:lnTo>
                      <a:pt x="419" y="964"/>
                    </a:lnTo>
                    <a:lnTo>
                      <a:pt x="439" y="1000"/>
                    </a:lnTo>
                    <a:lnTo>
                      <a:pt x="460" y="1032"/>
                    </a:lnTo>
                    <a:lnTo>
                      <a:pt x="485" y="1078"/>
                    </a:lnTo>
                    <a:lnTo>
                      <a:pt x="521" y="1120"/>
                    </a:lnTo>
                    <a:lnTo>
                      <a:pt x="531" y="1130"/>
                    </a:lnTo>
                    <a:lnTo>
                      <a:pt x="562" y="1089"/>
                    </a:lnTo>
                    <a:lnTo>
                      <a:pt x="730" y="907"/>
                    </a:lnTo>
                    <a:lnTo>
                      <a:pt x="934" y="777"/>
                    </a:lnTo>
                    <a:lnTo>
                      <a:pt x="934" y="772"/>
                    </a:lnTo>
                    <a:lnTo>
                      <a:pt x="909" y="731"/>
                    </a:lnTo>
                    <a:lnTo>
                      <a:pt x="889" y="679"/>
                    </a:lnTo>
                    <a:lnTo>
                      <a:pt x="878" y="674"/>
                    </a:lnTo>
                    <a:lnTo>
                      <a:pt x="863" y="669"/>
                    </a:lnTo>
                    <a:lnTo>
                      <a:pt x="848" y="653"/>
                    </a:lnTo>
                    <a:lnTo>
                      <a:pt x="837" y="669"/>
                    </a:lnTo>
                    <a:lnTo>
                      <a:pt x="797" y="684"/>
                    </a:lnTo>
                    <a:lnTo>
                      <a:pt x="751" y="669"/>
                    </a:lnTo>
                    <a:lnTo>
                      <a:pt x="740" y="648"/>
                    </a:lnTo>
                    <a:lnTo>
                      <a:pt x="730" y="622"/>
                    </a:lnTo>
                    <a:lnTo>
                      <a:pt x="710" y="606"/>
                    </a:lnTo>
                    <a:lnTo>
                      <a:pt x="679" y="612"/>
                    </a:lnTo>
                    <a:lnTo>
                      <a:pt x="674" y="617"/>
                    </a:lnTo>
                    <a:lnTo>
                      <a:pt x="628" y="617"/>
                    </a:lnTo>
                    <a:lnTo>
                      <a:pt x="597" y="580"/>
                    </a:lnTo>
                    <a:lnTo>
                      <a:pt x="572" y="539"/>
                    </a:lnTo>
                    <a:lnTo>
                      <a:pt x="557" y="492"/>
                    </a:lnTo>
                    <a:lnTo>
                      <a:pt x="531" y="498"/>
                    </a:lnTo>
                    <a:lnTo>
                      <a:pt x="495" y="482"/>
                    </a:lnTo>
                    <a:lnTo>
                      <a:pt x="490" y="472"/>
                    </a:lnTo>
                    <a:lnTo>
                      <a:pt x="490" y="456"/>
                    </a:lnTo>
                    <a:lnTo>
                      <a:pt x="490" y="430"/>
                    </a:lnTo>
                    <a:lnTo>
                      <a:pt x="480" y="420"/>
                    </a:lnTo>
                    <a:lnTo>
                      <a:pt x="444" y="415"/>
                    </a:lnTo>
                    <a:lnTo>
                      <a:pt x="419" y="425"/>
                    </a:lnTo>
                    <a:lnTo>
                      <a:pt x="393" y="409"/>
                    </a:lnTo>
                    <a:lnTo>
                      <a:pt x="388" y="373"/>
                    </a:lnTo>
                    <a:lnTo>
                      <a:pt x="393" y="352"/>
                    </a:lnTo>
                    <a:lnTo>
                      <a:pt x="398" y="342"/>
                    </a:lnTo>
                    <a:lnTo>
                      <a:pt x="419" y="337"/>
                    </a:lnTo>
                    <a:lnTo>
                      <a:pt x="429" y="337"/>
                    </a:lnTo>
                    <a:lnTo>
                      <a:pt x="439" y="332"/>
                    </a:lnTo>
                    <a:lnTo>
                      <a:pt x="444" y="326"/>
                    </a:lnTo>
                    <a:lnTo>
                      <a:pt x="444" y="295"/>
                    </a:lnTo>
                    <a:lnTo>
                      <a:pt x="439" y="259"/>
                    </a:lnTo>
                    <a:lnTo>
                      <a:pt x="424" y="233"/>
                    </a:lnTo>
                    <a:lnTo>
                      <a:pt x="403" y="212"/>
                    </a:lnTo>
                    <a:lnTo>
                      <a:pt x="388" y="207"/>
                    </a:lnTo>
                    <a:lnTo>
                      <a:pt x="373" y="218"/>
                    </a:lnTo>
                    <a:lnTo>
                      <a:pt x="363" y="228"/>
                    </a:lnTo>
                    <a:lnTo>
                      <a:pt x="352" y="238"/>
                    </a:lnTo>
                    <a:lnTo>
                      <a:pt x="332" y="238"/>
                    </a:lnTo>
                    <a:lnTo>
                      <a:pt x="317" y="218"/>
                    </a:lnTo>
                    <a:lnTo>
                      <a:pt x="296" y="166"/>
                    </a:lnTo>
                    <a:lnTo>
                      <a:pt x="301" y="135"/>
                    </a:lnTo>
                    <a:lnTo>
                      <a:pt x="286" y="114"/>
                    </a:lnTo>
                    <a:lnTo>
                      <a:pt x="276" y="93"/>
                    </a:lnTo>
                    <a:lnTo>
                      <a:pt x="260" y="67"/>
                    </a:lnTo>
                    <a:lnTo>
                      <a:pt x="240" y="57"/>
                    </a:lnTo>
                    <a:lnTo>
                      <a:pt x="220" y="67"/>
                    </a:lnTo>
                    <a:lnTo>
                      <a:pt x="184" y="72"/>
                    </a:lnTo>
                    <a:lnTo>
                      <a:pt x="158" y="52"/>
                    </a:lnTo>
                    <a:lnTo>
                      <a:pt x="153" y="26"/>
                    </a:lnTo>
                    <a:lnTo>
                      <a:pt x="153" y="0"/>
                    </a:lnTo>
                    <a:lnTo>
                      <a:pt x="112" y="52"/>
                    </a:lnTo>
                    <a:lnTo>
                      <a:pt x="92" y="98"/>
                    </a:lnTo>
                    <a:lnTo>
                      <a:pt x="71" y="140"/>
                    </a:lnTo>
                    <a:lnTo>
                      <a:pt x="61" y="187"/>
                    </a:lnTo>
                    <a:lnTo>
                      <a:pt x="51" y="244"/>
                    </a:lnTo>
                    <a:lnTo>
                      <a:pt x="51" y="301"/>
                    </a:lnTo>
                    <a:lnTo>
                      <a:pt x="56" y="326"/>
                    </a:lnTo>
                    <a:lnTo>
                      <a:pt x="61" y="352"/>
                    </a:lnTo>
                    <a:lnTo>
                      <a:pt x="0" y="591"/>
                    </a:lnTo>
                    <a:lnTo>
                      <a:pt x="5" y="601"/>
                    </a:lnTo>
                    <a:lnTo>
                      <a:pt x="15" y="612"/>
                    </a:lnTo>
                    <a:lnTo>
                      <a:pt x="36" y="622"/>
                    </a:lnTo>
                    <a:lnTo>
                      <a:pt x="56" y="627"/>
                    </a:lnTo>
                    <a:lnTo>
                      <a:pt x="77" y="622"/>
                    </a:lnTo>
                    <a:lnTo>
                      <a:pt x="102" y="632"/>
                    </a:lnTo>
                    <a:lnTo>
                      <a:pt x="112" y="653"/>
                    </a:lnTo>
                    <a:lnTo>
                      <a:pt x="112" y="669"/>
                    </a:lnTo>
                    <a:lnTo>
                      <a:pt x="112" y="674"/>
                    </a:lnTo>
                    <a:lnTo>
                      <a:pt x="107" y="69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2" name="Freeform 149"/>
              <p:cNvSpPr>
                <a:spLocks/>
              </p:cNvSpPr>
              <p:nvPr/>
            </p:nvSpPr>
            <p:spPr bwMode="auto">
              <a:xfrm>
                <a:off x="5300" y="215"/>
                <a:ext cx="331" cy="739"/>
              </a:xfrm>
              <a:custGeom>
                <a:avLst/>
                <a:gdLst>
                  <a:gd name="T0" fmla="*/ 442 w 517"/>
                  <a:gd name="T1" fmla="*/ 197 h 302"/>
                  <a:gd name="T2" fmla="*/ 396 w 517"/>
                  <a:gd name="T3" fmla="*/ 207 h 302"/>
                  <a:gd name="T4" fmla="*/ 367 w 517"/>
                  <a:gd name="T5" fmla="*/ 207 h 302"/>
                  <a:gd name="T6" fmla="*/ 351 w 517"/>
                  <a:gd name="T7" fmla="*/ 181 h 302"/>
                  <a:gd name="T8" fmla="*/ 351 w 517"/>
                  <a:gd name="T9" fmla="*/ 171 h 302"/>
                  <a:gd name="T10" fmla="*/ 351 w 517"/>
                  <a:gd name="T11" fmla="*/ 156 h 302"/>
                  <a:gd name="T12" fmla="*/ 331 w 517"/>
                  <a:gd name="T13" fmla="*/ 135 h 302"/>
                  <a:gd name="T14" fmla="*/ 300 w 517"/>
                  <a:gd name="T15" fmla="*/ 124 h 302"/>
                  <a:gd name="T16" fmla="*/ 244 w 517"/>
                  <a:gd name="T17" fmla="*/ 135 h 302"/>
                  <a:gd name="T18" fmla="*/ 208 w 517"/>
                  <a:gd name="T19" fmla="*/ 161 h 302"/>
                  <a:gd name="T20" fmla="*/ 198 w 517"/>
                  <a:gd name="T21" fmla="*/ 197 h 302"/>
                  <a:gd name="T22" fmla="*/ 208 w 517"/>
                  <a:gd name="T23" fmla="*/ 218 h 302"/>
                  <a:gd name="T24" fmla="*/ 214 w 517"/>
                  <a:gd name="T25" fmla="*/ 228 h 302"/>
                  <a:gd name="T26" fmla="*/ 224 w 517"/>
                  <a:gd name="T27" fmla="*/ 238 h 302"/>
                  <a:gd name="T28" fmla="*/ 219 w 517"/>
                  <a:gd name="T29" fmla="*/ 259 h 302"/>
                  <a:gd name="T30" fmla="*/ 183 w 517"/>
                  <a:gd name="T31" fmla="*/ 280 h 302"/>
                  <a:gd name="T32" fmla="*/ 147 w 517"/>
                  <a:gd name="T33" fmla="*/ 301 h 302"/>
                  <a:gd name="T34" fmla="*/ 137 w 517"/>
                  <a:gd name="T35" fmla="*/ 290 h 302"/>
                  <a:gd name="T36" fmla="*/ 123 w 517"/>
                  <a:gd name="T37" fmla="*/ 259 h 302"/>
                  <a:gd name="T38" fmla="*/ 107 w 517"/>
                  <a:gd name="T39" fmla="*/ 233 h 302"/>
                  <a:gd name="T40" fmla="*/ 87 w 517"/>
                  <a:gd name="T41" fmla="*/ 223 h 302"/>
                  <a:gd name="T42" fmla="*/ 67 w 517"/>
                  <a:gd name="T43" fmla="*/ 233 h 302"/>
                  <a:gd name="T44" fmla="*/ 46 w 517"/>
                  <a:gd name="T45" fmla="*/ 244 h 302"/>
                  <a:gd name="T46" fmla="*/ 31 w 517"/>
                  <a:gd name="T47" fmla="*/ 238 h 302"/>
                  <a:gd name="T48" fmla="*/ 5 w 517"/>
                  <a:gd name="T49" fmla="*/ 218 h 302"/>
                  <a:gd name="T50" fmla="*/ 0 w 517"/>
                  <a:gd name="T51" fmla="*/ 192 h 302"/>
                  <a:gd name="T52" fmla="*/ 0 w 517"/>
                  <a:gd name="T53" fmla="*/ 166 h 302"/>
                  <a:gd name="T54" fmla="*/ 41 w 517"/>
                  <a:gd name="T55" fmla="*/ 119 h 302"/>
                  <a:gd name="T56" fmla="*/ 92 w 517"/>
                  <a:gd name="T57" fmla="*/ 88 h 302"/>
                  <a:gd name="T58" fmla="*/ 147 w 517"/>
                  <a:gd name="T59" fmla="*/ 57 h 302"/>
                  <a:gd name="T60" fmla="*/ 198 w 517"/>
                  <a:gd name="T61" fmla="*/ 31 h 302"/>
                  <a:gd name="T62" fmla="*/ 254 w 517"/>
                  <a:gd name="T63" fmla="*/ 10 h 302"/>
                  <a:gd name="T64" fmla="*/ 316 w 517"/>
                  <a:gd name="T65" fmla="*/ 5 h 302"/>
                  <a:gd name="T66" fmla="*/ 372 w 517"/>
                  <a:gd name="T67" fmla="*/ 0 h 302"/>
                  <a:gd name="T68" fmla="*/ 437 w 517"/>
                  <a:gd name="T69" fmla="*/ 0 h 302"/>
                  <a:gd name="T70" fmla="*/ 468 w 517"/>
                  <a:gd name="T71" fmla="*/ 5 h 302"/>
                  <a:gd name="T72" fmla="*/ 498 w 517"/>
                  <a:gd name="T73" fmla="*/ 10 h 302"/>
                  <a:gd name="T74" fmla="*/ 509 w 517"/>
                  <a:gd name="T75" fmla="*/ 31 h 302"/>
                  <a:gd name="T76" fmla="*/ 519 w 517"/>
                  <a:gd name="T77" fmla="*/ 73 h 302"/>
                  <a:gd name="T78" fmla="*/ 524 w 517"/>
                  <a:gd name="T79" fmla="*/ 88 h 302"/>
                  <a:gd name="T80" fmla="*/ 498 w 517"/>
                  <a:gd name="T81" fmla="*/ 109 h 302"/>
                  <a:gd name="T82" fmla="*/ 452 w 517"/>
                  <a:gd name="T83" fmla="*/ 114 h 302"/>
                  <a:gd name="T84" fmla="*/ 437 w 517"/>
                  <a:gd name="T85" fmla="*/ 130 h 302"/>
                  <a:gd name="T86" fmla="*/ 432 w 517"/>
                  <a:gd name="T87" fmla="*/ 156 h 302"/>
                  <a:gd name="T88" fmla="*/ 437 w 517"/>
                  <a:gd name="T89" fmla="*/ 176 h 302"/>
                  <a:gd name="T90" fmla="*/ 442 w 517"/>
                  <a:gd name="T91" fmla="*/ 197 h 302"/>
                  <a:gd name="T92" fmla="*/ 442 w 517"/>
                  <a:gd name="T93" fmla="*/ 197 h 3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17"/>
                  <a:gd name="T142" fmla="*/ 0 h 302"/>
                  <a:gd name="T143" fmla="*/ 517 w 517"/>
                  <a:gd name="T144" fmla="*/ 302 h 3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17" h="302">
                    <a:moveTo>
                      <a:pt x="434" y="197"/>
                    </a:moveTo>
                    <a:lnTo>
                      <a:pt x="388" y="207"/>
                    </a:lnTo>
                    <a:lnTo>
                      <a:pt x="363" y="207"/>
                    </a:lnTo>
                    <a:lnTo>
                      <a:pt x="347" y="181"/>
                    </a:lnTo>
                    <a:lnTo>
                      <a:pt x="347" y="171"/>
                    </a:lnTo>
                    <a:lnTo>
                      <a:pt x="347" y="156"/>
                    </a:lnTo>
                    <a:lnTo>
                      <a:pt x="327" y="135"/>
                    </a:lnTo>
                    <a:lnTo>
                      <a:pt x="296" y="124"/>
                    </a:lnTo>
                    <a:lnTo>
                      <a:pt x="240" y="135"/>
                    </a:lnTo>
                    <a:lnTo>
                      <a:pt x="204" y="161"/>
                    </a:lnTo>
                    <a:lnTo>
                      <a:pt x="194" y="197"/>
                    </a:lnTo>
                    <a:lnTo>
                      <a:pt x="204" y="218"/>
                    </a:lnTo>
                    <a:lnTo>
                      <a:pt x="210" y="228"/>
                    </a:lnTo>
                    <a:lnTo>
                      <a:pt x="220" y="238"/>
                    </a:lnTo>
                    <a:lnTo>
                      <a:pt x="215" y="259"/>
                    </a:lnTo>
                    <a:lnTo>
                      <a:pt x="179" y="280"/>
                    </a:lnTo>
                    <a:lnTo>
                      <a:pt x="143" y="301"/>
                    </a:lnTo>
                    <a:lnTo>
                      <a:pt x="133" y="290"/>
                    </a:lnTo>
                    <a:lnTo>
                      <a:pt x="123" y="259"/>
                    </a:lnTo>
                    <a:lnTo>
                      <a:pt x="107" y="233"/>
                    </a:lnTo>
                    <a:lnTo>
                      <a:pt x="87" y="223"/>
                    </a:lnTo>
                    <a:lnTo>
                      <a:pt x="67" y="233"/>
                    </a:lnTo>
                    <a:lnTo>
                      <a:pt x="46" y="244"/>
                    </a:lnTo>
                    <a:lnTo>
                      <a:pt x="31" y="238"/>
                    </a:lnTo>
                    <a:lnTo>
                      <a:pt x="5" y="218"/>
                    </a:lnTo>
                    <a:lnTo>
                      <a:pt x="0" y="192"/>
                    </a:lnTo>
                    <a:lnTo>
                      <a:pt x="0" y="166"/>
                    </a:lnTo>
                    <a:lnTo>
                      <a:pt x="41" y="119"/>
                    </a:lnTo>
                    <a:lnTo>
                      <a:pt x="92" y="88"/>
                    </a:lnTo>
                    <a:lnTo>
                      <a:pt x="143" y="57"/>
                    </a:lnTo>
                    <a:lnTo>
                      <a:pt x="194" y="31"/>
                    </a:lnTo>
                    <a:lnTo>
                      <a:pt x="250" y="10"/>
                    </a:lnTo>
                    <a:lnTo>
                      <a:pt x="312" y="5"/>
                    </a:lnTo>
                    <a:lnTo>
                      <a:pt x="368" y="0"/>
                    </a:lnTo>
                    <a:lnTo>
                      <a:pt x="429" y="0"/>
                    </a:lnTo>
                    <a:lnTo>
                      <a:pt x="460" y="5"/>
                    </a:lnTo>
                    <a:lnTo>
                      <a:pt x="490" y="10"/>
                    </a:lnTo>
                    <a:lnTo>
                      <a:pt x="501" y="31"/>
                    </a:lnTo>
                    <a:lnTo>
                      <a:pt x="511" y="73"/>
                    </a:lnTo>
                    <a:lnTo>
                      <a:pt x="516" y="88"/>
                    </a:lnTo>
                    <a:lnTo>
                      <a:pt x="490" y="109"/>
                    </a:lnTo>
                    <a:lnTo>
                      <a:pt x="444" y="114"/>
                    </a:lnTo>
                    <a:lnTo>
                      <a:pt x="429" y="130"/>
                    </a:lnTo>
                    <a:lnTo>
                      <a:pt x="424" y="156"/>
                    </a:lnTo>
                    <a:lnTo>
                      <a:pt x="429" y="176"/>
                    </a:lnTo>
                    <a:lnTo>
                      <a:pt x="434" y="197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3" name="Freeform 150"/>
              <p:cNvSpPr>
                <a:spLocks/>
              </p:cNvSpPr>
              <p:nvPr/>
            </p:nvSpPr>
            <p:spPr bwMode="auto">
              <a:xfrm>
                <a:off x="5721" y="202"/>
                <a:ext cx="331" cy="738"/>
              </a:xfrm>
              <a:custGeom>
                <a:avLst/>
                <a:gdLst>
                  <a:gd name="T0" fmla="*/ 219 w 277"/>
                  <a:gd name="T1" fmla="*/ 125 h 255"/>
                  <a:gd name="T2" fmla="*/ 199 w 277"/>
                  <a:gd name="T3" fmla="*/ 146 h 255"/>
                  <a:gd name="T4" fmla="*/ 199 w 277"/>
                  <a:gd name="T5" fmla="*/ 171 h 255"/>
                  <a:gd name="T6" fmla="*/ 204 w 277"/>
                  <a:gd name="T7" fmla="*/ 182 h 255"/>
                  <a:gd name="T8" fmla="*/ 214 w 277"/>
                  <a:gd name="T9" fmla="*/ 187 h 255"/>
                  <a:gd name="T10" fmla="*/ 214 w 277"/>
                  <a:gd name="T11" fmla="*/ 192 h 255"/>
                  <a:gd name="T12" fmla="*/ 225 w 277"/>
                  <a:gd name="T13" fmla="*/ 197 h 255"/>
                  <a:gd name="T14" fmla="*/ 230 w 277"/>
                  <a:gd name="T15" fmla="*/ 213 h 255"/>
                  <a:gd name="T16" fmla="*/ 225 w 277"/>
                  <a:gd name="T17" fmla="*/ 228 h 255"/>
                  <a:gd name="T18" fmla="*/ 214 w 277"/>
                  <a:gd name="T19" fmla="*/ 234 h 255"/>
                  <a:gd name="T20" fmla="*/ 204 w 277"/>
                  <a:gd name="T21" fmla="*/ 244 h 255"/>
                  <a:gd name="T22" fmla="*/ 184 w 277"/>
                  <a:gd name="T23" fmla="*/ 249 h 255"/>
                  <a:gd name="T24" fmla="*/ 153 w 277"/>
                  <a:gd name="T25" fmla="*/ 254 h 255"/>
                  <a:gd name="T26" fmla="*/ 133 w 277"/>
                  <a:gd name="T27" fmla="*/ 249 h 255"/>
                  <a:gd name="T28" fmla="*/ 117 w 277"/>
                  <a:gd name="T29" fmla="*/ 228 h 255"/>
                  <a:gd name="T30" fmla="*/ 117 w 277"/>
                  <a:gd name="T31" fmla="*/ 218 h 255"/>
                  <a:gd name="T32" fmla="*/ 117 w 277"/>
                  <a:gd name="T33" fmla="*/ 208 h 255"/>
                  <a:gd name="T34" fmla="*/ 117 w 277"/>
                  <a:gd name="T35" fmla="*/ 192 h 255"/>
                  <a:gd name="T36" fmla="*/ 112 w 277"/>
                  <a:gd name="T37" fmla="*/ 187 h 255"/>
                  <a:gd name="T38" fmla="*/ 107 w 277"/>
                  <a:gd name="T39" fmla="*/ 177 h 255"/>
                  <a:gd name="T40" fmla="*/ 102 w 277"/>
                  <a:gd name="T41" fmla="*/ 171 h 255"/>
                  <a:gd name="T42" fmla="*/ 82 w 277"/>
                  <a:gd name="T43" fmla="*/ 166 h 255"/>
                  <a:gd name="T44" fmla="*/ 61 w 277"/>
                  <a:gd name="T45" fmla="*/ 166 h 255"/>
                  <a:gd name="T46" fmla="*/ 15 w 277"/>
                  <a:gd name="T47" fmla="*/ 187 h 255"/>
                  <a:gd name="T48" fmla="*/ 10 w 277"/>
                  <a:gd name="T49" fmla="*/ 171 h 255"/>
                  <a:gd name="T50" fmla="*/ 5 w 277"/>
                  <a:gd name="T51" fmla="*/ 156 h 255"/>
                  <a:gd name="T52" fmla="*/ 0 w 277"/>
                  <a:gd name="T53" fmla="*/ 140 h 255"/>
                  <a:gd name="T54" fmla="*/ 5 w 277"/>
                  <a:gd name="T55" fmla="*/ 120 h 255"/>
                  <a:gd name="T56" fmla="*/ 10 w 277"/>
                  <a:gd name="T57" fmla="*/ 109 h 255"/>
                  <a:gd name="T58" fmla="*/ 20 w 277"/>
                  <a:gd name="T59" fmla="*/ 104 h 255"/>
                  <a:gd name="T60" fmla="*/ 41 w 277"/>
                  <a:gd name="T61" fmla="*/ 94 h 255"/>
                  <a:gd name="T62" fmla="*/ 61 w 277"/>
                  <a:gd name="T63" fmla="*/ 94 h 255"/>
                  <a:gd name="T64" fmla="*/ 77 w 277"/>
                  <a:gd name="T65" fmla="*/ 88 h 255"/>
                  <a:gd name="T66" fmla="*/ 87 w 277"/>
                  <a:gd name="T67" fmla="*/ 73 h 255"/>
                  <a:gd name="T68" fmla="*/ 82 w 277"/>
                  <a:gd name="T69" fmla="*/ 52 h 255"/>
                  <a:gd name="T70" fmla="*/ 77 w 277"/>
                  <a:gd name="T71" fmla="*/ 21 h 255"/>
                  <a:gd name="T72" fmla="*/ 71 w 277"/>
                  <a:gd name="T73" fmla="*/ 0 h 255"/>
                  <a:gd name="T74" fmla="*/ 102 w 277"/>
                  <a:gd name="T75" fmla="*/ 6 h 255"/>
                  <a:gd name="T76" fmla="*/ 133 w 277"/>
                  <a:gd name="T77" fmla="*/ 16 h 255"/>
                  <a:gd name="T78" fmla="*/ 204 w 277"/>
                  <a:gd name="T79" fmla="*/ 47 h 255"/>
                  <a:gd name="T80" fmla="*/ 276 w 277"/>
                  <a:gd name="T81" fmla="*/ 88 h 255"/>
                  <a:gd name="T82" fmla="*/ 219 w 277"/>
                  <a:gd name="T83" fmla="*/ 125 h 255"/>
                  <a:gd name="T84" fmla="*/ 219 w 277"/>
                  <a:gd name="T85" fmla="*/ 125 h 2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7"/>
                  <a:gd name="T130" fmla="*/ 0 h 255"/>
                  <a:gd name="T131" fmla="*/ 277 w 277"/>
                  <a:gd name="T132" fmla="*/ 255 h 2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7" h="255">
                    <a:moveTo>
                      <a:pt x="219" y="125"/>
                    </a:moveTo>
                    <a:lnTo>
                      <a:pt x="199" y="146"/>
                    </a:lnTo>
                    <a:lnTo>
                      <a:pt x="199" y="171"/>
                    </a:lnTo>
                    <a:lnTo>
                      <a:pt x="204" y="182"/>
                    </a:lnTo>
                    <a:lnTo>
                      <a:pt x="214" y="187"/>
                    </a:lnTo>
                    <a:lnTo>
                      <a:pt x="214" y="192"/>
                    </a:lnTo>
                    <a:lnTo>
                      <a:pt x="225" y="197"/>
                    </a:lnTo>
                    <a:lnTo>
                      <a:pt x="230" y="213"/>
                    </a:lnTo>
                    <a:lnTo>
                      <a:pt x="225" y="228"/>
                    </a:lnTo>
                    <a:lnTo>
                      <a:pt x="214" y="234"/>
                    </a:lnTo>
                    <a:lnTo>
                      <a:pt x="204" y="244"/>
                    </a:lnTo>
                    <a:lnTo>
                      <a:pt x="184" y="249"/>
                    </a:lnTo>
                    <a:lnTo>
                      <a:pt x="153" y="254"/>
                    </a:lnTo>
                    <a:lnTo>
                      <a:pt x="133" y="249"/>
                    </a:lnTo>
                    <a:lnTo>
                      <a:pt x="117" y="228"/>
                    </a:lnTo>
                    <a:lnTo>
                      <a:pt x="117" y="218"/>
                    </a:lnTo>
                    <a:lnTo>
                      <a:pt x="117" y="208"/>
                    </a:lnTo>
                    <a:lnTo>
                      <a:pt x="117" y="192"/>
                    </a:lnTo>
                    <a:lnTo>
                      <a:pt x="112" y="187"/>
                    </a:lnTo>
                    <a:lnTo>
                      <a:pt x="107" y="177"/>
                    </a:lnTo>
                    <a:lnTo>
                      <a:pt x="102" y="171"/>
                    </a:lnTo>
                    <a:lnTo>
                      <a:pt x="82" y="166"/>
                    </a:lnTo>
                    <a:lnTo>
                      <a:pt x="61" y="166"/>
                    </a:lnTo>
                    <a:lnTo>
                      <a:pt x="15" y="187"/>
                    </a:lnTo>
                    <a:lnTo>
                      <a:pt x="10" y="171"/>
                    </a:lnTo>
                    <a:lnTo>
                      <a:pt x="5" y="156"/>
                    </a:lnTo>
                    <a:lnTo>
                      <a:pt x="0" y="140"/>
                    </a:lnTo>
                    <a:lnTo>
                      <a:pt x="5" y="120"/>
                    </a:lnTo>
                    <a:lnTo>
                      <a:pt x="10" y="109"/>
                    </a:lnTo>
                    <a:lnTo>
                      <a:pt x="20" y="104"/>
                    </a:lnTo>
                    <a:lnTo>
                      <a:pt x="41" y="94"/>
                    </a:lnTo>
                    <a:lnTo>
                      <a:pt x="61" y="94"/>
                    </a:lnTo>
                    <a:lnTo>
                      <a:pt x="77" y="88"/>
                    </a:lnTo>
                    <a:lnTo>
                      <a:pt x="87" y="73"/>
                    </a:lnTo>
                    <a:lnTo>
                      <a:pt x="82" y="52"/>
                    </a:lnTo>
                    <a:lnTo>
                      <a:pt x="77" y="21"/>
                    </a:lnTo>
                    <a:lnTo>
                      <a:pt x="71" y="0"/>
                    </a:lnTo>
                    <a:lnTo>
                      <a:pt x="102" y="6"/>
                    </a:lnTo>
                    <a:lnTo>
                      <a:pt x="133" y="16"/>
                    </a:lnTo>
                    <a:lnTo>
                      <a:pt x="204" y="47"/>
                    </a:lnTo>
                    <a:lnTo>
                      <a:pt x="276" y="88"/>
                    </a:lnTo>
                    <a:lnTo>
                      <a:pt x="219" y="125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4" name="Freeform 151"/>
              <p:cNvSpPr>
                <a:spLocks/>
              </p:cNvSpPr>
              <p:nvPr/>
            </p:nvSpPr>
            <p:spPr bwMode="auto">
              <a:xfrm>
                <a:off x="5833" y="683"/>
                <a:ext cx="331" cy="738"/>
              </a:xfrm>
              <a:custGeom>
                <a:avLst/>
                <a:gdLst>
                  <a:gd name="T0" fmla="*/ 224 w 328"/>
                  <a:gd name="T1" fmla="*/ 368 h 457"/>
                  <a:gd name="T2" fmla="*/ 209 w 328"/>
                  <a:gd name="T3" fmla="*/ 409 h 457"/>
                  <a:gd name="T4" fmla="*/ 209 w 328"/>
                  <a:gd name="T5" fmla="*/ 451 h 457"/>
                  <a:gd name="T6" fmla="*/ 209 w 328"/>
                  <a:gd name="T7" fmla="*/ 456 h 457"/>
                  <a:gd name="T8" fmla="*/ 198 w 328"/>
                  <a:gd name="T9" fmla="*/ 451 h 457"/>
                  <a:gd name="T10" fmla="*/ 183 w 328"/>
                  <a:gd name="T11" fmla="*/ 446 h 457"/>
                  <a:gd name="T12" fmla="*/ 153 w 328"/>
                  <a:gd name="T13" fmla="*/ 420 h 457"/>
                  <a:gd name="T14" fmla="*/ 128 w 328"/>
                  <a:gd name="T15" fmla="*/ 394 h 457"/>
                  <a:gd name="T16" fmla="*/ 107 w 328"/>
                  <a:gd name="T17" fmla="*/ 357 h 457"/>
                  <a:gd name="T18" fmla="*/ 97 w 328"/>
                  <a:gd name="T19" fmla="*/ 321 h 457"/>
                  <a:gd name="T20" fmla="*/ 102 w 328"/>
                  <a:gd name="T21" fmla="*/ 311 h 457"/>
                  <a:gd name="T22" fmla="*/ 102 w 328"/>
                  <a:gd name="T23" fmla="*/ 306 h 457"/>
                  <a:gd name="T24" fmla="*/ 123 w 328"/>
                  <a:gd name="T25" fmla="*/ 311 h 457"/>
                  <a:gd name="T26" fmla="*/ 143 w 328"/>
                  <a:gd name="T27" fmla="*/ 311 h 457"/>
                  <a:gd name="T28" fmla="*/ 159 w 328"/>
                  <a:gd name="T29" fmla="*/ 306 h 457"/>
                  <a:gd name="T30" fmla="*/ 168 w 328"/>
                  <a:gd name="T31" fmla="*/ 285 h 457"/>
                  <a:gd name="T32" fmla="*/ 159 w 328"/>
                  <a:gd name="T33" fmla="*/ 249 h 457"/>
                  <a:gd name="T34" fmla="*/ 153 w 328"/>
                  <a:gd name="T35" fmla="*/ 233 h 457"/>
                  <a:gd name="T36" fmla="*/ 143 w 328"/>
                  <a:gd name="T37" fmla="*/ 202 h 457"/>
                  <a:gd name="T38" fmla="*/ 128 w 328"/>
                  <a:gd name="T39" fmla="*/ 186 h 457"/>
                  <a:gd name="T40" fmla="*/ 107 w 328"/>
                  <a:gd name="T41" fmla="*/ 176 h 457"/>
                  <a:gd name="T42" fmla="*/ 82 w 328"/>
                  <a:gd name="T43" fmla="*/ 181 h 457"/>
                  <a:gd name="T44" fmla="*/ 82 w 328"/>
                  <a:gd name="T45" fmla="*/ 181 h 457"/>
                  <a:gd name="T46" fmla="*/ 67 w 328"/>
                  <a:gd name="T47" fmla="*/ 197 h 457"/>
                  <a:gd name="T48" fmla="*/ 46 w 328"/>
                  <a:gd name="T49" fmla="*/ 197 h 457"/>
                  <a:gd name="T50" fmla="*/ 31 w 328"/>
                  <a:gd name="T51" fmla="*/ 186 h 457"/>
                  <a:gd name="T52" fmla="*/ 16 w 328"/>
                  <a:gd name="T53" fmla="*/ 155 h 457"/>
                  <a:gd name="T54" fmla="*/ 0 w 328"/>
                  <a:gd name="T55" fmla="*/ 124 h 457"/>
                  <a:gd name="T56" fmla="*/ 36 w 328"/>
                  <a:gd name="T57" fmla="*/ 119 h 457"/>
                  <a:gd name="T58" fmla="*/ 62 w 328"/>
                  <a:gd name="T59" fmla="*/ 103 h 457"/>
                  <a:gd name="T60" fmla="*/ 77 w 328"/>
                  <a:gd name="T61" fmla="*/ 93 h 457"/>
                  <a:gd name="T62" fmla="*/ 77 w 328"/>
                  <a:gd name="T63" fmla="*/ 78 h 457"/>
                  <a:gd name="T64" fmla="*/ 77 w 328"/>
                  <a:gd name="T65" fmla="*/ 78 h 457"/>
                  <a:gd name="T66" fmla="*/ 62 w 328"/>
                  <a:gd name="T67" fmla="*/ 57 h 457"/>
                  <a:gd name="T68" fmla="*/ 56 w 328"/>
                  <a:gd name="T69" fmla="*/ 46 h 457"/>
                  <a:gd name="T70" fmla="*/ 56 w 328"/>
                  <a:gd name="T71" fmla="*/ 31 h 457"/>
                  <a:gd name="T72" fmla="*/ 92 w 328"/>
                  <a:gd name="T73" fmla="*/ 5 h 457"/>
                  <a:gd name="T74" fmla="*/ 143 w 328"/>
                  <a:gd name="T75" fmla="*/ 0 h 457"/>
                  <a:gd name="T76" fmla="*/ 159 w 328"/>
                  <a:gd name="T77" fmla="*/ 15 h 457"/>
                  <a:gd name="T78" fmla="*/ 159 w 328"/>
                  <a:gd name="T79" fmla="*/ 36 h 457"/>
                  <a:gd name="T80" fmla="*/ 168 w 328"/>
                  <a:gd name="T81" fmla="*/ 52 h 457"/>
                  <a:gd name="T82" fmla="*/ 188 w 328"/>
                  <a:gd name="T83" fmla="*/ 78 h 457"/>
                  <a:gd name="T84" fmla="*/ 229 w 328"/>
                  <a:gd name="T85" fmla="*/ 78 h 457"/>
                  <a:gd name="T86" fmla="*/ 331 w 328"/>
                  <a:gd name="T87" fmla="*/ 57 h 457"/>
                  <a:gd name="T88" fmla="*/ 331 w 328"/>
                  <a:gd name="T89" fmla="*/ 78 h 457"/>
                  <a:gd name="T90" fmla="*/ 331 w 328"/>
                  <a:gd name="T91" fmla="*/ 98 h 457"/>
                  <a:gd name="T92" fmla="*/ 316 w 328"/>
                  <a:gd name="T93" fmla="*/ 155 h 457"/>
                  <a:gd name="T94" fmla="*/ 295 w 328"/>
                  <a:gd name="T95" fmla="*/ 207 h 457"/>
                  <a:gd name="T96" fmla="*/ 224 w 328"/>
                  <a:gd name="T97" fmla="*/ 368 h 457"/>
                  <a:gd name="T98" fmla="*/ 224 w 328"/>
                  <a:gd name="T99" fmla="*/ 368 h 4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8"/>
                  <a:gd name="T151" fmla="*/ 0 h 457"/>
                  <a:gd name="T152" fmla="*/ 328 w 328"/>
                  <a:gd name="T153" fmla="*/ 457 h 4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8" h="457">
                    <a:moveTo>
                      <a:pt x="220" y="368"/>
                    </a:moveTo>
                    <a:lnTo>
                      <a:pt x="205" y="409"/>
                    </a:lnTo>
                    <a:lnTo>
                      <a:pt x="205" y="451"/>
                    </a:lnTo>
                    <a:lnTo>
                      <a:pt x="205" y="456"/>
                    </a:lnTo>
                    <a:lnTo>
                      <a:pt x="194" y="451"/>
                    </a:lnTo>
                    <a:lnTo>
                      <a:pt x="179" y="446"/>
                    </a:lnTo>
                    <a:lnTo>
                      <a:pt x="153" y="420"/>
                    </a:lnTo>
                    <a:lnTo>
                      <a:pt x="128" y="394"/>
                    </a:lnTo>
                    <a:lnTo>
                      <a:pt x="107" y="357"/>
                    </a:lnTo>
                    <a:lnTo>
                      <a:pt x="97" y="321"/>
                    </a:lnTo>
                    <a:lnTo>
                      <a:pt x="102" y="311"/>
                    </a:lnTo>
                    <a:lnTo>
                      <a:pt x="102" y="306"/>
                    </a:lnTo>
                    <a:lnTo>
                      <a:pt x="123" y="311"/>
                    </a:lnTo>
                    <a:lnTo>
                      <a:pt x="143" y="311"/>
                    </a:lnTo>
                    <a:lnTo>
                      <a:pt x="159" y="306"/>
                    </a:lnTo>
                    <a:lnTo>
                      <a:pt x="164" y="285"/>
                    </a:lnTo>
                    <a:lnTo>
                      <a:pt x="159" y="249"/>
                    </a:lnTo>
                    <a:lnTo>
                      <a:pt x="153" y="233"/>
                    </a:lnTo>
                    <a:lnTo>
                      <a:pt x="143" y="202"/>
                    </a:lnTo>
                    <a:lnTo>
                      <a:pt x="128" y="186"/>
                    </a:lnTo>
                    <a:lnTo>
                      <a:pt x="107" y="176"/>
                    </a:lnTo>
                    <a:lnTo>
                      <a:pt x="82" y="181"/>
                    </a:lnTo>
                    <a:lnTo>
                      <a:pt x="67" y="197"/>
                    </a:lnTo>
                    <a:lnTo>
                      <a:pt x="46" y="197"/>
                    </a:lnTo>
                    <a:lnTo>
                      <a:pt x="31" y="186"/>
                    </a:lnTo>
                    <a:lnTo>
                      <a:pt x="16" y="155"/>
                    </a:lnTo>
                    <a:lnTo>
                      <a:pt x="0" y="124"/>
                    </a:lnTo>
                    <a:lnTo>
                      <a:pt x="36" y="119"/>
                    </a:lnTo>
                    <a:lnTo>
                      <a:pt x="62" y="103"/>
                    </a:lnTo>
                    <a:lnTo>
                      <a:pt x="77" y="93"/>
                    </a:lnTo>
                    <a:lnTo>
                      <a:pt x="77" y="78"/>
                    </a:lnTo>
                    <a:lnTo>
                      <a:pt x="62" y="57"/>
                    </a:lnTo>
                    <a:lnTo>
                      <a:pt x="56" y="46"/>
                    </a:lnTo>
                    <a:lnTo>
                      <a:pt x="56" y="31"/>
                    </a:lnTo>
                    <a:lnTo>
                      <a:pt x="92" y="5"/>
                    </a:lnTo>
                    <a:lnTo>
                      <a:pt x="143" y="0"/>
                    </a:lnTo>
                    <a:lnTo>
                      <a:pt x="159" y="15"/>
                    </a:lnTo>
                    <a:lnTo>
                      <a:pt x="159" y="36"/>
                    </a:lnTo>
                    <a:lnTo>
                      <a:pt x="164" y="52"/>
                    </a:lnTo>
                    <a:lnTo>
                      <a:pt x="184" y="78"/>
                    </a:lnTo>
                    <a:lnTo>
                      <a:pt x="225" y="78"/>
                    </a:lnTo>
                    <a:lnTo>
                      <a:pt x="327" y="57"/>
                    </a:lnTo>
                    <a:lnTo>
                      <a:pt x="327" y="78"/>
                    </a:lnTo>
                    <a:lnTo>
                      <a:pt x="327" y="98"/>
                    </a:lnTo>
                    <a:lnTo>
                      <a:pt x="312" y="155"/>
                    </a:lnTo>
                    <a:lnTo>
                      <a:pt x="291" y="207"/>
                    </a:lnTo>
                    <a:lnTo>
                      <a:pt x="220" y="368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5" name="Freeform 152"/>
              <p:cNvSpPr>
                <a:spLocks/>
              </p:cNvSpPr>
              <p:nvPr/>
            </p:nvSpPr>
            <p:spPr bwMode="auto">
              <a:xfrm rot="19231722">
                <a:off x="5752" y="417"/>
                <a:ext cx="331" cy="738"/>
              </a:xfrm>
              <a:custGeom>
                <a:avLst/>
                <a:gdLst>
                  <a:gd name="T0" fmla="*/ 133 w 430"/>
                  <a:gd name="T1" fmla="*/ 78 h 473"/>
                  <a:gd name="T2" fmla="*/ 97 w 430"/>
                  <a:gd name="T3" fmla="*/ 67 h 473"/>
                  <a:gd name="T4" fmla="*/ 77 w 430"/>
                  <a:gd name="T5" fmla="*/ 52 h 473"/>
                  <a:gd name="T6" fmla="*/ 41 w 430"/>
                  <a:gd name="T7" fmla="*/ 62 h 473"/>
                  <a:gd name="T8" fmla="*/ 15 w 430"/>
                  <a:gd name="T9" fmla="*/ 99 h 473"/>
                  <a:gd name="T10" fmla="*/ 0 w 430"/>
                  <a:gd name="T11" fmla="*/ 171 h 473"/>
                  <a:gd name="T12" fmla="*/ 46 w 430"/>
                  <a:gd name="T13" fmla="*/ 192 h 473"/>
                  <a:gd name="T14" fmla="*/ 61 w 430"/>
                  <a:gd name="T15" fmla="*/ 197 h 473"/>
                  <a:gd name="T16" fmla="*/ 77 w 430"/>
                  <a:gd name="T17" fmla="*/ 223 h 473"/>
                  <a:gd name="T18" fmla="*/ 61 w 430"/>
                  <a:gd name="T19" fmla="*/ 258 h 473"/>
                  <a:gd name="T20" fmla="*/ 61 w 430"/>
                  <a:gd name="T21" fmla="*/ 320 h 473"/>
                  <a:gd name="T22" fmla="*/ 97 w 430"/>
                  <a:gd name="T23" fmla="*/ 331 h 473"/>
                  <a:gd name="T24" fmla="*/ 123 w 430"/>
                  <a:gd name="T25" fmla="*/ 320 h 473"/>
                  <a:gd name="T26" fmla="*/ 123 w 430"/>
                  <a:gd name="T27" fmla="*/ 300 h 473"/>
                  <a:gd name="T28" fmla="*/ 128 w 430"/>
                  <a:gd name="T29" fmla="*/ 289 h 473"/>
                  <a:gd name="T30" fmla="*/ 138 w 430"/>
                  <a:gd name="T31" fmla="*/ 274 h 473"/>
                  <a:gd name="T32" fmla="*/ 148 w 430"/>
                  <a:gd name="T33" fmla="*/ 268 h 473"/>
                  <a:gd name="T34" fmla="*/ 199 w 430"/>
                  <a:gd name="T35" fmla="*/ 284 h 473"/>
                  <a:gd name="T36" fmla="*/ 229 w 430"/>
                  <a:gd name="T37" fmla="*/ 331 h 473"/>
                  <a:gd name="T38" fmla="*/ 204 w 430"/>
                  <a:gd name="T39" fmla="*/ 357 h 473"/>
                  <a:gd name="T40" fmla="*/ 199 w 430"/>
                  <a:gd name="T41" fmla="*/ 382 h 473"/>
                  <a:gd name="T42" fmla="*/ 234 w 430"/>
                  <a:gd name="T43" fmla="*/ 419 h 473"/>
                  <a:gd name="T44" fmla="*/ 336 w 430"/>
                  <a:gd name="T45" fmla="*/ 471 h 473"/>
                  <a:gd name="T46" fmla="*/ 423 w 430"/>
                  <a:gd name="T47" fmla="*/ 310 h 473"/>
                  <a:gd name="T48" fmla="*/ 433 w 430"/>
                  <a:gd name="T49" fmla="*/ 150 h 473"/>
                  <a:gd name="T50" fmla="*/ 433 w 430"/>
                  <a:gd name="T51" fmla="*/ 104 h 473"/>
                  <a:gd name="T52" fmla="*/ 331 w 430"/>
                  <a:gd name="T53" fmla="*/ 99 h 473"/>
                  <a:gd name="T54" fmla="*/ 326 w 430"/>
                  <a:gd name="T55" fmla="*/ 140 h 473"/>
                  <a:gd name="T56" fmla="*/ 321 w 430"/>
                  <a:gd name="T57" fmla="*/ 161 h 473"/>
                  <a:gd name="T58" fmla="*/ 285 w 430"/>
                  <a:gd name="T59" fmla="*/ 171 h 473"/>
                  <a:gd name="T60" fmla="*/ 229 w 430"/>
                  <a:gd name="T61" fmla="*/ 140 h 473"/>
                  <a:gd name="T62" fmla="*/ 219 w 430"/>
                  <a:gd name="T63" fmla="*/ 109 h 473"/>
                  <a:gd name="T64" fmla="*/ 244 w 430"/>
                  <a:gd name="T65" fmla="*/ 78 h 473"/>
                  <a:gd name="T66" fmla="*/ 249 w 430"/>
                  <a:gd name="T67" fmla="*/ 47 h 473"/>
                  <a:gd name="T68" fmla="*/ 224 w 430"/>
                  <a:gd name="T69" fmla="*/ 16 h 473"/>
                  <a:gd name="T70" fmla="*/ 138 w 430"/>
                  <a:gd name="T71" fmla="*/ 73 h 4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473"/>
                  <a:gd name="T110" fmla="*/ 430 w 430"/>
                  <a:gd name="T111" fmla="*/ 473 h 4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473">
                    <a:moveTo>
                      <a:pt x="138" y="73"/>
                    </a:moveTo>
                    <a:lnTo>
                      <a:pt x="133" y="78"/>
                    </a:lnTo>
                    <a:lnTo>
                      <a:pt x="112" y="83"/>
                    </a:lnTo>
                    <a:lnTo>
                      <a:pt x="97" y="67"/>
                    </a:lnTo>
                    <a:lnTo>
                      <a:pt x="82" y="57"/>
                    </a:lnTo>
                    <a:lnTo>
                      <a:pt x="77" y="52"/>
                    </a:lnTo>
                    <a:lnTo>
                      <a:pt x="56" y="52"/>
                    </a:lnTo>
                    <a:lnTo>
                      <a:pt x="41" y="62"/>
                    </a:lnTo>
                    <a:lnTo>
                      <a:pt x="26" y="78"/>
                    </a:lnTo>
                    <a:lnTo>
                      <a:pt x="15" y="99"/>
                    </a:lnTo>
                    <a:lnTo>
                      <a:pt x="5" y="135"/>
                    </a:lnTo>
                    <a:lnTo>
                      <a:pt x="0" y="171"/>
                    </a:lnTo>
                    <a:lnTo>
                      <a:pt x="20" y="187"/>
                    </a:lnTo>
                    <a:lnTo>
                      <a:pt x="46" y="192"/>
                    </a:lnTo>
                    <a:lnTo>
                      <a:pt x="61" y="197"/>
                    </a:lnTo>
                    <a:lnTo>
                      <a:pt x="77" y="213"/>
                    </a:lnTo>
                    <a:lnTo>
                      <a:pt x="77" y="223"/>
                    </a:lnTo>
                    <a:lnTo>
                      <a:pt x="72" y="238"/>
                    </a:lnTo>
                    <a:lnTo>
                      <a:pt x="61" y="254"/>
                    </a:lnTo>
                    <a:lnTo>
                      <a:pt x="36" y="306"/>
                    </a:lnTo>
                    <a:lnTo>
                      <a:pt x="61" y="316"/>
                    </a:lnTo>
                    <a:lnTo>
                      <a:pt x="97" y="327"/>
                    </a:lnTo>
                    <a:lnTo>
                      <a:pt x="118" y="327"/>
                    </a:lnTo>
                    <a:lnTo>
                      <a:pt x="123" y="316"/>
                    </a:lnTo>
                    <a:lnTo>
                      <a:pt x="123" y="311"/>
                    </a:lnTo>
                    <a:lnTo>
                      <a:pt x="123" y="296"/>
                    </a:lnTo>
                    <a:lnTo>
                      <a:pt x="123" y="290"/>
                    </a:lnTo>
                    <a:lnTo>
                      <a:pt x="128" y="285"/>
                    </a:lnTo>
                    <a:lnTo>
                      <a:pt x="128" y="275"/>
                    </a:lnTo>
                    <a:lnTo>
                      <a:pt x="138" y="270"/>
                    </a:lnTo>
                    <a:lnTo>
                      <a:pt x="143" y="264"/>
                    </a:lnTo>
                    <a:lnTo>
                      <a:pt x="148" y="264"/>
                    </a:lnTo>
                    <a:lnTo>
                      <a:pt x="174" y="270"/>
                    </a:lnTo>
                    <a:lnTo>
                      <a:pt x="199" y="280"/>
                    </a:lnTo>
                    <a:lnTo>
                      <a:pt x="215" y="301"/>
                    </a:lnTo>
                    <a:lnTo>
                      <a:pt x="225" y="327"/>
                    </a:lnTo>
                    <a:lnTo>
                      <a:pt x="209" y="337"/>
                    </a:lnTo>
                    <a:lnTo>
                      <a:pt x="204" y="353"/>
                    </a:lnTo>
                    <a:lnTo>
                      <a:pt x="199" y="368"/>
                    </a:lnTo>
                    <a:lnTo>
                      <a:pt x="199" y="378"/>
                    </a:lnTo>
                    <a:lnTo>
                      <a:pt x="209" y="404"/>
                    </a:lnTo>
                    <a:lnTo>
                      <a:pt x="230" y="415"/>
                    </a:lnTo>
                    <a:lnTo>
                      <a:pt x="327" y="472"/>
                    </a:lnTo>
                    <a:lnTo>
                      <a:pt x="332" y="467"/>
                    </a:lnTo>
                    <a:lnTo>
                      <a:pt x="383" y="394"/>
                    </a:lnTo>
                    <a:lnTo>
                      <a:pt x="419" y="306"/>
                    </a:lnTo>
                    <a:lnTo>
                      <a:pt x="429" y="228"/>
                    </a:lnTo>
                    <a:lnTo>
                      <a:pt x="429" y="150"/>
                    </a:lnTo>
                    <a:lnTo>
                      <a:pt x="429" y="130"/>
                    </a:lnTo>
                    <a:lnTo>
                      <a:pt x="429" y="104"/>
                    </a:lnTo>
                    <a:lnTo>
                      <a:pt x="368" y="93"/>
                    </a:lnTo>
                    <a:lnTo>
                      <a:pt x="327" y="99"/>
                    </a:lnTo>
                    <a:lnTo>
                      <a:pt x="317" y="140"/>
                    </a:lnTo>
                    <a:lnTo>
                      <a:pt x="322" y="140"/>
                    </a:lnTo>
                    <a:lnTo>
                      <a:pt x="322" y="150"/>
                    </a:lnTo>
                    <a:lnTo>
                      <a:pt x="317" y="161"/>
                    </a:lnTo>
                    <a:lnTo>
                      <a:pt x="301" y="171"/>
                    </a:lnTo>
                    <a:lnTo>
                      <a:pt x="281" y="171"/>
                    </a:lnTo>
                    <a:lnTo>
                      <a:pt x="250" y="161"/>
                    </a:lnTo>
                    <a:lnTo>
                      <a:pt x="225" y="140"/>
                    </a:lnTo>
                    <a:lnTo>
                      <a:pt x="215" y="124"/>
                    </a:lnTo>
                    <a:lnTo>
                      <a:pt x="215" y="109"/>
                    </a:lnTo>
                    <a:lnTo>
                      <a:pt x="225" y="93"/>
                    </a:lnTo>
                    <a:lnTo>
                      <a:pt x="240" y="78"/>
                    </a:lnTo>
                    <a:lnTo>
                      <a:pt x="245" y="57"/>
                    </a:lnTo>
                    <a:lnTo>
                      <a:pt x="245" y="47"/>
                    </a:lnTo>
                    <a:lnTo>
                      <a:pt x="235" y="31"/>
                    </a:lnTo>
                    <a:lnTo>
                      <a:pt x="220" y="16"/>
                    </a:lnTo>
                    <a:lnTo>
                      <a:pt x="174" y="0"/>
                    </a:lnTo>
                    <a:lnTo>
                      <a:pt x="138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  <p:sp>
            <p:nvSpPr>
              <p:cNvPr id="33896" name="Freeform 153"/>
              <p:cNvSpPr>
                <a:spLocks/>
              </p:cNvSpPr>
              <p:nvPr/>
            </p:nvSpPr>
            <p:spPr bwMode="auto">
              <a:xfrm>
                <a:off x="5433" y="462"/>
                <a:ext cx="331" cy="738"/>
              </a:xfrm>
              <a:custGeom>
                <a:avLst/>
                <a:gdLst>
                  <a:gd name="T0" fmla="*/ 254 w 394"/>
                  <a:gd name="T1" fmla="*/ 83 h 546"/>
                  <a:gd name="T2" fmla="*/ 213 w 394"/>
                  <a:gd name="T3" fmla="*/ 57 h 546"/>
                  <a:gd name="T4" fmla="*/ 213 w 394"/>
                  <a:gd name="T5" fmla="*/ 32 h 546"/>
                  <a:gd name="T6" fmla="*/ 189 w 394"/>
                  <a:gd name="T7" fmla="*/ 6 h 546"/>
                  <a:gd name="T8" fmla="*/ 128 w 394"/>
                  <a:gd name="T9" fmla="*/ 6 h 546"/>
                  <a:gd name="T10" fmla="*/ 66 w 394"/>
                  <a:gd name="T11" fmla="*/ 37 h 546"/>
                  <a:gd name="T12" fmla="*/ 66 w 394"/>
                  <a:gd name="T13" fmla="*/ 94 h 546"/>
                  <a:gd name="T14" fmla="*/ 82 w 394"/>
                  <a:gd name="T15" fmla="*/ 114 h 546"/>
                  <a:gd name="T16" fmla="*/ 41 w 394"/>
                  <a:gd name="T17" fmla="*/ 156 h 546"/>
                  <a:gd name="T18" fmla="*/ 0 w 394"/>
                  <a:gd name="T19" fmla="*/ 192 h 546"/>
                  <a:gd name="T20" fmla="*/ 31 w 394"/>
                  <a:gd name="T21" fmla="*/ 279 h 546"/>
                  <a:gd name="T22" fmla="*/ 72 w 394"/>
                  <a:gd name="T23" fmla="*/ 290 h 546"/>
                  <a:gd name="T24" fmla="*/ 87 w 394"/>
                  <a:gd name="T25" fmla="*/ 270 h 546"/>
                  <a:gd name="T26" fmla="*/ 118 w 394"/>
                  <a:gd name="T27" fmla="*/ 265 h 546"/>
                  <a:gd name="T28" fmla="*/ 148 w 394"/>
                  <a:gd name="T29" fmla="*/ 362 h 546"/>
                  <a:gd name="T30" fmla="*/ 123 w 394"/>
                  <a:gd name="T31" fmla="*/ 383 h 546"/>
                  <a:gd name="T32" fmla="*/ 92 w 394"/>
                  <a:gd name="T33" fmla="*/ 393 h 546"/>
                  <a:gd name="T34" fmla="*/ 87 w 394"/>
                  <a:gd name="T35" fmla="*/ 430 h 546"/>
                  <a:gd name="T36" fmla="*/ 97 w 394"/>
                  <a:gd name="T37" fmla="*/ 471 h 546"/>
                  <a:gd name="T38" fmla="*/ 169 w 394"/>
                  <a:gd name="T39" fmla="*/ 471 h 546"/>
                  <a:gd name="T40" fmla="*/ 194 w 394"/>
                  <a:gd name="T41" fmla="*/ 492 h 546"/>
                  <a:gd name="T42" fmla="*/ 194 w 394"/>
                  <a:gd name="T43" fmla="*/ 518 h 546"/>
                  <a:gd name="T44" fmla="*/ 194 w 394"/>
                  <a:gd name="T45" fmla="*/ 533 h 546"/>
                  <a:gd name="T46" fmla="*/ 203 w 394"/>
                  <a:gd name="T47" fmla="*/ 533 h 546"/>
                  <a:gd name="T48" fmla="*/ 234 w 394"/>
                  <a:gd name="T49" fmla="*/ 549 h 546"/>
                  <a:gd name="T50" fmla="*/ 305 w 394"/>
                  <a:gd name="T51" fmla="*/ 528 h 546"/>
                  <a:gd name="T52" fmla="*/ 326 w 394"/>
                  <a:gd name="T53" fmla="*/ 476 h 546"/>
                  <a:gd name="T54" fmla="*/ 305 w 394"/>
                  <a:gd name="T55" fmla="*/ 450 h 546"/>
                  <a:gd name="T56" fmla="*/ 309 w 394"/>
                  <a:gd name="T57" fmla="*/ 432 h 546"/>
                  <a:gd name="T58" fmla="*/ 316 w 394"/>
                  <a:gd name="T59" fmla="*/ 414 h 546"/>
                  <a:gd name="T60" fmla="*/ 397 w 394"/>
                  <a:gd name="T61" fmla="*/ 393 h 546"/>
                  <a:gd name="T62" fmla="*/ 377 w 394"/>
                  <a:gd name="T63" fmla="*/ 305 h 546"/>
                  <a:gd name="T64" fmla="*/ 336 w 394"/>
                  <a:gd name="T65" fmla="*/ 305 h 546"/>
                  <a:gd name="T66" fmla="*/ 326 w 394"/>
                  <a:gd name="T67" fmla="*/ 310 h 546"/>
                  <a:gd name="T68" fmla="*/ 280 w 394"/>
                  <a:gd name="T69" fmla="*/ 310 h 546"/>
                  <a:gd name="T70" fmla="*/ 244 w 394"/>
                  <a:gd name="T71" fmla="*/ 239 h 546"/>
                  <a:gd name="T72" fmla="*/ 270 w 394"/>
                  <a:gd name="T73" fmla="*/ 177 h 546"/>
                  <a:gd name="T74" fmla="*/ 316 w 394"/>
                  <a:gd name="T75" fmla="*/ 171 h 546"/>
                  <a:gd name="T76" fmla="*/ 326 w 394"/>
                  <a:gd name="T77" fmla="*/ 151 h 546"/>
                  <a:gd name="T78" fmla="*/ 300 w 394"/>
                  <a:gd name="T79" fmla="*/ 73 h 5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4"/>
                  <a:gd name="T121" fmla="*/ 0 h 546"/>
                  <a:gd name="T122" fmla="*/ 394 w 394"/>
                  <a:gd name="T123" fmla="*/ 546 h 5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4" h="546">
                    <a:moveTo>
                      <a:pt x="296" y="73"/>
                    </a:moveTo>
                    <a:lnTo>
                      <a:pt x="250" y="83"/>
                    </a:lnTo>
                    <a:lnTo>
                      <a:pt x="225" y="83"/>
                    </a:lnTo>
                    <a:lnTo>
                      <a:pt x="209" y="57"/>
                    </a:lnTo>
                    <a:lnTo>
                      <a:pt x="209" y="47"/>
                    </a:lnTo>
                    <a:lnTo>
                      <a:pt x="209" y="32"/>
                    </a:lnTo>
                    <a:lnTo>
                      <a:pt x="204" y="26"/>
                    </a:lnTo>
                    <a:lnTo>
                      <a:pt x="189" y="6"/>
                    </a:lnTo>
                    <a:lnTo>
                      <a:pt x="158" y="0"/>
                    </a:lnTo>
                    <a:lnTo>
                      <a:pt x="128" y="6"/>
                    </a:lnTo>
                    <a:lnTo>
                      <a:pt x="102" y="11"/>
                    </a:lnTo>
                    <a:lnTo>
                      <a:pt x="66" y="37"/>
                    </a:lnTo>
                    <a:lnTo>
                      <a:pt x="56" y="73"/>
                    </a:lnTo>
                    <a:lnTo>
                      <a:pt x="66" y="94"/>
                    </a:lnTo>
                    <a:lnTo>
                      <a:pt x="72" y="104"/>
                    </a:lnTo>
                    <a:lnTo>
                      <a:pt x="82" y="114"/>
                    </a:lnTo>
                    <a:lnTo>
                      <a:pt x="77" y="135"/>
                    </a:lnTo>
                    <a:lnTo>
                      <a:pt x="41" y="156"/>
                    </a:lnTo>
                    <a:lnTo>
                      <a:pt x="5" y="177"/>
                    </a:lnTo>
                    <a:lnTo>
                      <a:pt x="0" y="192"/>
                    </a:lnTo>
                    <a:lnTo>
                      <a:pt x="10" y="234"/>
                    </a:lnTo>
                    <a:lnTo>
                      <a:pt x="31" y="275"/>
                    </a:lnTo>
                    <a:lnTo>
                      <a:pt x="51" y="291"/>
                    </a:lnTo>
                    <a:lnTo>
                      <a:pt x="72" y="286"/>
                    </a:lnTo>
                    <a:lnTo>
                      <a:pt x="77" y="280"/>
                    </a:lnTo>
                    <a:lnTo>
                      <a:pt x="87" y="270"/>
                    </a:lnTo>
                    <a:lnTo>
                      <a:pt x="102" y="260"/>
                    </a:lnTo>
                    <a:lnTo>
                      <a:pt x="118" y="265"/>
                    </a:lnTo>
                    <a:lnTo>
                      <a:pt x="138" y="306"/>
                    </a:lnTo>
                    <a:lnTo>
                      <a:pt x="148" y="358"/>
                    </a:lnTo>
                    <a:lnTo>
                      <a:pt x="138" y="379"/>
                    </a:lnTo>
                    <a:lnTo>
                      <a:pt x="123" y="379"/>
                    </a:lnTo>
                    <a:lnTo>
                      <a:pt x="107" y="384"/>
                    </a:lnTo>
                    <a:lnTo>
                      <a:pt x="92" y="389"/>
                    </a:lnTo>
                    <a:lnTo>
                      <a:pt x="87" y="405"/>
                    </a:lnTo>
                    <a:lnTo>
                      <a:pt x="87" y="426"/>
                    </a:lnTo>
                    <a:lnTo>
                      <a:pt x="92" y="446"/>
                    </a:lnTo>
                    <a:lnTo>
                      <a:pt x="97" y="467"/>
                    </a:lnTo>
                    <a:lnTo>
                      <a:pt x="123" y="477"/>
                    </a:lnTo>
                    <a:lnTo>
                      <a:pt x="169" y="467"/>
                    </a:lnTo>
                    <a:lnTo>
                      <a:pt x="179" y="467"/>
                    </a:lnTo>
                    <a:lnTo>
                      <a:pt x="194" y="488"/>
                    </a:lnTo>
                    <a:lnTo>
                      <a:pt x="194" y="498"/>
                    </a:lnTo>
                    <a:lnTo>
                      <a:pt x="194" y="514"/>
                    </a:lnTo>
                    <a:lnTo>
                      <a:pt x="194" y="529"/>
                    </a:lnTo>
                    <a:lnTo>
                      <a:pt x="199" y="529"/>
                    </a:lnTo>
                    <a:lnTo>
                      <a:pt x="215" y="540"/>
                    </a:lnTo>
                    <a:lnTo>
                      <a:pt x="230" y="545"/>
                    </a:lnTo>
                    <a:lnTo>
                      <a:pt x="250" y="545"/>
                    </a:lnTo>
                    <a:lnTo>
                      <a:pt x="301" y="524"/>
                    </a:lnTo>
                    <a:lnTo>
                      <a:pt x="322" y="503"/>
                    </a:lnTo>
                    <a:lnTo>
                      <a:pt x="322" y="472"/>
                    </a:lnTo>
                    <a:lnTo>
                      <a:pt x="312" y="457"/>
                    </a:lnTo>
                    <a:lnTo>
                      <a:pt x="301" y="446"/>
                    </a:lnTo>
                    <a:lnTo>
                      <a:pt x="303" y="436"/>
                    </a:lnTo>
                    <a:lnTo>
                      <a:pt x="305" y="428"/>
                    </a:lnTo>
                    <a:lnTo>
                      <a:pt x="309" y="418"/>
                    </a:lnTo>
                    <a:lnTo>
                      <a:pt x="312" y="410"/>
                    </a:lnTo>
                    <a:lnTo>
                      <a:pt x="317" y="405"/>
                    </a:lnTo>
                    <a:lnTo>
                      <a:pt x="393" y="389"/>
                    </a:lnTo>
                    <a:lnTo>
                      <a:pt x="383" y="343"/>
                    </a:lnTo>
                    <a:lnTo>
                      <a:pt x="373" y="301"/>
                    </a:lnTo>
                    <a:lnTo>
                      <a:pt x="337" y="291"/>
                    </a:lnTo>
                    <a:lnTo>
                      <a:pt x="332" y="301"/>
                    </a:lnTo>
                    <a:lnTo>
                      <a:pt x="322" y="306"/>
                    </a:lnTo>
                    <a:lnTo>
                      <a:pt x="312" y="317"/>
                    </a:lnTo>
                    <a:lnTo>
                      <a:pt x="276" y="306"/>
                    </a:lnTo>
                    <a:lnTo>
                      <a:pt x="250" y="270"/>
                    </a:lnTo>
                    <a:lnTo>
                      <a:pt x="240" y="239"/>
                    </a:lnTo>
                    <a:lnTo>
                      <a:pt x="240" y="197"/>
                    </a:lnTo>
                    <a:lnTo>
                      <a:pt x="266" y="177"/>
                    </a:lnTo>
                    <a:lnTo>
                      <a:pt x="296" y="177"/>
                    </a:lnTo>
                    <a:lnTo>
                      <a:pt x="312" y="171"/>
                    </a:lnTo>
                    <a:lnTo>
                      <a:pt x="322" y="156"/>
                    </a:lnTo>
                    <a:lnTo>
                      <a:pt x="322" y="151"/>
                    </a:lnTo>
                    <a:lnTo>
                      <a:pt x="296" y="73"/>
                    </a:lnTo>
                    <a:close/>
                  </a:path>
                </a:pathLst>
              </a:custGeom>
              <a:solidFill>
                <a:srgbClr val="EEEEE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</p:grpSp>
        <p:sp>
          <p:nvSpPr>
            <p:cNvPr id="33798" name="Arc 4"/>
            <p:cNvSpPr>
              <a:spLocks/>
            </p:cNvSpPr>
            <p:nvPr/>
          </p:nvSpPr>
          <p:spPr bwMode="auto">
            <a:xfrm>
              <a:off x="622" y="1595"/>
              <a:ext cx="906" cy="233"/>
            </a:xfrm>
            <a:custGeom>
              <a:avLst/>
              <a:gdLst>
                <a:gd name="T0" fmla="*/ 0 w 19066"/>
                <a:gd name="T1" fmla="*/ 0 h 21135"/>
                <a:gd name="T2" fmla="*/ 0 w 19066"/>
                <a:gd name="T3" fmla="*/ 0 h 21135"/>
                <a:gd name="T4" fmla="*/ 0 w 19066"/>
                <a:gd name="T5" fmla="*/ 0 h 21135"/>
                <a:gd name="T6" fmla="*/ 0 60000 65536"/>
                <a:gd name="T7" fmla="*/ 0 60000 65536"/>
                <a:gd name="T8" fmla="*/ 0 60000 65536"/>
                <a:gd name="T9" fmla="*/ 0 w 19066"/>
                <a:gd name="T10" fmla="*/ 0 h 21135"/>
                <a:gd name="T11" fmla="*/ 19066 w 19066"/>
                <a:gd name="T12" fmla="*/ 21135 h 21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6" h="21135" fill="none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</a:path>
                <a:path w="19066" h="21135" stroke="0" extrusionOk="0">
                  <a:moveTo>
                    <a:pt x="0" y="10983"/>
                  </a:moveTo>
                  <a:cubicBezTo>
                    <a:pt x="3004" y="5340"/>
                    <a:pt x="8354" y="1318"/>
                    <a:pt x="14609" y="-1"/>
                  </a:cubicBezTo>
                  <a:lnTo>
                    <a:pt x="19066" y="2113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799" name="Arc 5"/>
            <p:cNvSpPr>
              <a:spLocks/>
            </p:cNvSpPr>
            <p:nvPr/>
          </p:nvSpPr>
          <p:spPr bwMode="auto">
            <a:xfrm>
              <a:off x="618" y="2545"/>
              <a:ext cx="910" cy="233"/>
            </a:xfrm>
            <a:custGeom>
              <a:avLst/>
              <a:gdLst>
                <a:gd name="T0" fmla="*/ 0 w 19166"/>
                <a:gd name="T1" fmla="*/ 0 h 21085"/>
                <a:gd name="T2" fmla="*/ 0 w 19166"/>
                <a:gd name="T3" fmla="*/ 0 h 21085"/>
                <a:gd name="T4" fmla="*/ 0 w 19166"/>
                <a:gd name="T5" fmla="*/ 0 h 21085"/>
                <a:gd name="T6" fmla="*/ 0 60000 65536"/>
                <a:gd name="T7" fmla="*/ 0 60000 65536"/>
                <a:gd name="T8" fmla="*/ 0 60000 65536"/>
                <a:gd name="T9" fmla="*/ 0 w 19166"/>
                <a:gd name="T10" fmla="*/ 0 h 21085"/>
                <a:gd name="T11" fmla="*/ 19166 w 19166"/>
                <a:gd name="T12" fmla="*/ 21085 h 21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66" h="21085" fill="none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</a:path>
                <a:path w="19166" h="21085" stroke="0" extrusionOk="0">
                  <a:moveTo>
                    <a:pt x="14478" y="21085"/>
                  </a:moveTo>
                  <a:cubicBezTo>
                    <a:pt x="8245" y="19699"/>
                    <a:pt x="2944" y="15627"/>
                    <a:pt x="-1" y="9961"/>
                  </a:cubicBezTo>
                  <a:lnTo>
                    <a:pt x="19166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00" name="Arc 6"/>
            <p:cNvSpPr>
              <a:spLocks/>
            </p:cNvSpPr>
            <p:nvPr/>
          </p:nvSpPr>
          <p:spPr bwMode="auto">
            <a:xfrm>
              <a:off x="1526" y="2543"/>
              <a:ext cx="928" cy="233"/>
            </a:xfrm>
            <a:custGeom>
              <a:avLst/>
              <a:gdLst>
                <a:gd name="T0" fmla="*/ 0 w 19548"/>
                <a:gd name="T1" fmla="*/ 0 h 21049"/>
                <a:gd name="T2" fmla="*/ 0 w 19548"/>
                <a:gd name="T3" fmla="*/ 0 h 21049"/>
                <a:gd name="T4" fmla="*/ 0 w 19548"/>
                <a:gd name="T5" fmla="*/ 0 h 21049"/>
                <a:gd name="T6" fmla="*/ 0 60000 65536"/>
                <a:gd name="T7" fmla="*/ 0 60000 65536"/>
                <a:gd name="T8" fmla="*/ 0 60000 65536"/>
                <a:gd name="T9" fmla="*/ 0 w 19548"/>
                <a:gd name="T10" fmla="*/ 0 h 21049"/>
                <a:gd name="T11" fmla="*/ 19548 w 19548"/>
                <a:gd name="T12" fmla="*/ 21049 h 2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48" h="21049" fill="none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</a:path>
                <a:path w="19548" h="21049" stroke="0" extrusionOk="0">
                  <a:moveTo>
                    <a:pt x="19547" y="9188"/>
                  </a:moveTo>
                  <a:cubicBezTo>
                    <a:pt x="16727" y="15188"/>
                    <a:pt x="11308" y="19560"/>
                    <a:pt x="4848" y="2104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01" name="Arc 7"/>
            <p:cNvSpPr>
              <a:spLocks/>
            </p:cNvSpPr>
            <p:nvPr/>
          </p:nvSpPr>
          <p:spPr bwMode="auto">
            <a:xfrm>
              <a:off x="1526" y="1601"/>
              <a:ext cx="932" cy="233"/>
            </a:xfrm>
            <a:custGeom>
              <a:avLst/>
              <a:gdLst>
                <a:gd name="T0" fmla="*/ 0 w 19609"/>
                <a:gd name="T1" fmla="*/ 0 h 20975"/>
                <a:gd name="T2" fmla="*/ 0 w 19609"/>
                <a:gd name="T3" fmla="*/ 0 h 20975"/>
                <a:gd name="T4" fmla="*/ 0 w 19609"/>
                <a:gd name="T5" fmla="*/ 0 h 20975"/>
                <a:gd name="T6" fmla="*/ 0 60000 65536"/>
                <a:gd name="T7" fmla="*/ 0 60000 65536"/>
                <a:gd name="T8" fmla="*/ 0 60000 65536"/>
                <a:gd name="T9" fmla="*/ 0 w 19609"/>
                <a:gd name="T10" fmla="*/ 0 h 20975"/>
                <a:gd name="T11" fmla="*/ 19609 w 19609"/>
                <a:gd name="T12" fmla="*/ 20975 h 20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9" h="20975" fill="none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</a:path>
                <a:path w="19609" h="20975" stroke="0" extrusionOk="0">
                  <a:moveTo>
                    <a:pt x="5157" y="-1"/>
                  </a:moveTo>
                  <a:cubicBezTo>
                    <a:pt x="11535" y="1567"/>
                    <a:pt x="16853" y="5953"/>
                    <a:pt x="19608" y="11916"/>
                  </a:cubicBezTo>
                  <a:lnTo>
                    <a:pt x="0" y="20975"/>
                  </a:lnTo>
                  <a:close/>
                </a:path>
              </a:pathLst>
            </a:custGeom>
            <a:noFill/>
            <a:ln w="508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02" name="AutoShape 17"/>
            <p:cNvSpPr>
              <a:spLocks noChangeArrowheads="1"/>
            </p:cNvSpPr>
            <p:nvPr/>
          </p:nvSpPr>
          <p:spPr bwMode="auto">
            <a:xfrm>
              <a:off x="64" y="2560"/>
              <a:ext cx="604" cy="69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zh-CN" altLang="en-US" sz="1200">
                  <a:ea typeface="微软雅黑" pitchFamily="34" charset="-122"/>
                </a:rPr>
                <a:t>商业</a:t>
              </a:r>
              <a:r>
                <a:rPr lang="en-US" altLang="zh-CN" sz="1200">
                  <a:ea typeface="微软雅黑" pitchFamily="34" charset="-122"/>
                </a:rPr>
                <a:t>/</a:t>
              </a:r>
              <a:r>
                <a:rPr lang="zh-CN" altLang="en-US" sz="1200">
                  <a:ea typeface="微软雅黑" pitchFamily="34" charset="-122"/>
                </a:rPr>
                <a:t>企业</a:t>
              </a:r>
            </a:p>
            <a:p>
              <a:pPr algn="ctr" defTabSz="914400"/>
              <a:r>
                <a:rPr lang="zh-CN" altLang="en-US" sz="1200">
                  <a:ea typeface="微软雅黑" pitchFamily="34" charset="-122"/>
                </a:rPr>
                <a:t>咨询公司</a:t>
              </a:r>
            </a:p>
            <a:p>
              <a:pPr algn="ctr" defTabSz="914400"/>
              <a:r>
                <a:rPr lang="zh-CN" altLang="en-US" sz="1200">
                  <a:ea typeface="微软雅黑" pitchFamily="34" charset="-122"/>
                </a:rPr>
                <a:t>广告公司</a:t>
              </a:r>
            </a:p>
            <a:p>
              <a:pPr algn="ctr" defTabSz="914400"/>
              <a:r>
                <a:rPr lang="zh-CN" altLang="en-US" sz="1200">
                  <a:ea typeface="微软雅黑" pitchFamily="34" charset="-122"/>
                </a:rPr>
                <a:t>调研公司</a:t>
              </a:r>
            </a:p>
            <a:p>
              <a:pPr algn="ctr" defTabSz="914400"/>
              <a:r>
                <a:rPr lang="zh-CN" altLang="en-US" sz="1200">
                  <a:ea typeface="微软雅黑" pitchFamily="34" charset="-122"/>
                </a:rPr>
                <a:t>个人</a:t>
              </a:r>
            </a:p>
          </p:txBody>
        </p:sp>
        <p:sp>
          <p:nvSpPr>
            <p:cNvPr id="33804" name="Text Box 28"/>
            <p:cNvSpPr txBox="1">
              <a:spLocks noChangeArrowheads="1"/>
            </p:cNvSpPr>
            <p:nvPr/>
          </p:nvSpPr>
          <p:spPr bwMode="auto">
            <a:xfrm>
              <a:off x="1110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ea typeface="微软雅黑" pitchFamily="34" charset="-122"/>
                  <a:cs typeface="Arial" charset="0"/>
                </a:rPr>
                <a:t>问题</a:t>
              </a:r>
            </a:p>
          </p:txBody>
        </p:sp>
        <p:sp>
          <p:nvSpPr>
            <p:cNvPr id="33805" name="Text Box 29"/>
            <p:cNvSpPr txBox="1">
              <a:spLocks noChangeArrowheads="1"/>
            </p:cNvSpPr>
            <p:nvPr/>
          </p:nvSpPr>
          <p:spPr bwMode="auto">
            <a:xfrm>
              <a:off x="3787" y="845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ea typeface="微软雅黑" pitchFamily="34" charset="-122"/>
                  <a:cs typeface="Arial" charset="0"/>
                </a:rPr>
                <a:t>在线调查</a:t>
              </a: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4012" y="1044"/>
              <a:ext cx="415" cy="436"/>
              <a:chOff x="3969" y="1134"/>
              <a:chExt cx="415" cy="436"/>
            </a:xfrm>
          </p:grpSpPr>
          <p:sp>
            <p:nvSpPr>
              <p:cNvPr id="33856" name="AutoShape 21"/>
              <p:cNvSpPr>
                <a:spLocks noChangeArrowheads="1"/>
              </p:cNvSpPr>
              <p:nvPr/>
            </p:nvSpPr>
            <p:spPr bwMode="auto">
              <a:xfrm>
                <a:off x="3969" y="1134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>
                  <a:ea typeface="微软雅黑" pitchFamily="34" charset="-122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4030" y="1180"/>
                <a:ext cx="292" cy="344"/>
                <a:chOff x="3190" y="2675"/>
                <a:chExt cx="447" cy="838"/>
              </a:xfrm>
            </p:grpSpPr>
            <p:sp>
              <p:nvSpPr>
                <p:cNvPr id="33858" name="Freeform 33"/>
                <p:cNvSpPr>
                  <a:spLocks/>
                </p:cNvSpPr>
                <p:nvPr/>
              </p:nvSpPr>
              <p:spPr bwMode="auto">
                <a:xfrm>
                  <a:off x="3190" y="2675"/>
                  <a:ext cx="447" cy="838"/>
                </a:xfrm>
                <a:custGeom>
                  <a:avLst/>
                  <a:gdLst>
                    <a:gd name="T0" fmla="*/ 446 w 447"/>
                    <a:gd name="T1" fmla="*/ 717 h 838"/>
                    <a:gd name="T2" fmla="*/ 446 w 447"/>
                    <a:gd name="T3" fmla="*/ 0 h 838"/>
                    <a:gd name="T4" fmla="*/ 0 w 447"/>
                    <a:gd name="T5" fmla="*/ 120 h 838"/>
                    <a:gd name="T6" fmla="*/ 0 w 447"/>
                    <a:gd name="T7" fmla="*/ 837 h 838"/>
                    <a:gd name="T8" fmla="*/ 446 w 447"/>
                    <a:gd name="T9" fmla="*/ 717 h 8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7"/>
                    <a:gd name="T16" fmla="*/ 0 h 838"/>
                    <a:gd name="T17" fmla="*/ 447 w 447"/>
                    <a:gd name="T18" fmla="*/ 838 h 8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7" h="838">
                      <a:moveTo>
                        <a:pt x="446" y="717"/>
                      </a:moveTo>
                      <a:lnTo>
                        <a:pt x="446" y="0"/>
                      </a:lnTo>
                      <a:lnTo>
                        <a:pt x="0" y="120"/>
                      </a:lnTo>
                      <a:lnTo>
                        <a:pt x="0" y="837"/>
                      </a:lnTo>
                      <a:lnTo>
                        <a:pt x="446" y="71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9" name="Freeform 34"/>
                <p:cNvSpPr>
                  <a:spLocks/>
                </p:cNvSpPr>
                <p:nvPr/>
              </p:nvSpPr>
              <p:spPr bwMode="white">
                <a:xfrm>
                  <a:off x="3217" y="2710"/>
                  <a:ext cx="393" cy="769"/>
                </a:xfrm>
                <a:custGeom>
                  <a:avLst/>
                  <a:gdLst>
                    <a:gd name="T0" fmla="*/ 392 w 393"/>
                    <a:gd name="T1" fmla="*/ 666 h 769"/>
                    <a:gd name="T2" fmla="*/ 392 w 393"/>
                    <a:gd name="T3" fmla="*/ 0 h 769"/>
                    <a:gd name="T4" fmla="*/ 0 w 393"/>
                    <a:gd name="T5" fmla="*/ 101 h 769"/>
                    <a:gd name="T6" fmla="*/ 0 w 393"/>
                    <a:gd name="T7" fmla="*/ 768 h 769"/>
                    <a:gd name="T8" fmla="*/ 392 w 393"/>
                    <a:gd name="T9" fmla="*/ 666 h 7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769"/>
                    <a:gd name="T17" fmla="*/ 393 w 393"/>
                    <a:gd name="T18" fmla="*/ 769 h 7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769">
                      <a:moveTo>
                        <a:pt x="392" y="666"/>
                      </a:moveTo>
                      <a:lnTo>
                        <a:pt x="392" y="0"/>
                      </a:lnTo>
                      <a:lnTo>
                        <a:pt x="0" y="101"/>
                      </a:lnTo>
                      <a:lnTo>
                        <a:pt x="0" y="768"/>
                      </a:lnTo>
                      <a:lnTo>
                        <a:pt x="392" y="666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0" name="Freeform 35"/>
                <p:cNvSpPr>
                  <a:spLocks/>
                </p:cNvSpPr>
                <p:nvPr/>
              </p:nvSpPr>
              <p:spPr bwMode="auto">
                <a:xfrm>
                  <a:off x="3534" y="2741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6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4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7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0 h 85"/>
                    <a:gd name="T92" fmla="*/ 37 w 63"/>
                    <a:gd name="T93" fmla="*/ 65 h 85"/>
                    <a:gd name="T94" fmla="*/ 39 w 63"/>
                    <a:gd name="T95" fmla="*/ 61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3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6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7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0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1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6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3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1" name="Freeform 36"/>
                <p:cNvSpPr>
                  <a:spLocks/>
                </p:cNvSpPr>
                <p:nvPr/>
              </p:nvSpPr>
              <p:spPr bwMode="auto">
                <a:xfrm>
                  <a:off x="3547" y="2824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0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8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7 h 27"/>
                    <a:gd name="T88" fmla="*/ 25 w 28"/>
                    <a:gd name="T89" fmla="*/ 6 h 27"/>
                    <a:gd name="T90" fmla="*/ 25 w 28"/>
                    <a:gd name="T91" fmla="*/ 5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2" name="Freeform 37"/>
                <p:cNvSpPr>
                  <a:spLocks/>
                </p:cNvSpPr>
                <p:nvPr/>
              </p:nvSpPr>
              <p:spPr bwMode="auto">
                <a:xfrm>
                  <a:off x="3539" y="2744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5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4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4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8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1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1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6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29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2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4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8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8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3" name="Freeform 38"/>
                <p:cNvSpPr>
                  <a:spLocks/>
                </p:cNvSpPr>
                <p:nvPr/>
              </p:nvSpPr>
              <p:spPr bwMode="auto">
                <a:xfrm>
                  <a:off x="3552" y="2827"/>
                  <a:ext cx="23" cy="24"/>
                </a:xfrm>
                <a:custGeom>
                  <a:avLst/>
                  <a:gdLst>
                    <a:gd name="T0" fmla="*/ 10 w 23"/>
                    <a:gd name="T1" fmla="*/ 22 h 24"/>
                    <a:gd name="T2" fmla="*/ 12 w 23"/>
                    <a:gd name="T3" fmla="*/ 22 h 24"/>
                    <a:gd name="T4" fmla="*/ 14 w 23"/>
                    <a:gd name="T5" fmla="*/ 20 h 24"/>
                    <a:gd name="T6" fmla="*/ 16 w 23"/>
                    <a:gd name="T7" fmla="*/ 19 h 24"/>
                    <a:gd name="T8" fmla="*/ 18 w 23"/>
                    <a:gd name="T9" fmla="*/ 17 h 24"/>
                    <a:gd name="T10" fmla="*/ 19 w 23"/>
                    <a:gd name="T11" fmla="*/ 15 h 24"/>
                    <a:gd name="T12" fmla="*/ 21 w 23"/>
                    <a:gd name="T13" fmla="*/ 13 h 24"/>
                    <a:gd name="T14" fmla="*/ 21 w 23"/>
                    <a:gd name="T15" fmla="*/ 11 h 24"/>
                    <a:gd name="T16" fmla="*/ 22 w 23"/>
                    <a:gd name="T17" fmla="*/ 9 h 24"/>
                    <a:gd name="T18" fmla="*/ 21 w 23"/>
                    <a:gd name="T19" fmla="*/ 7 h 24"/>
                    <a:gd name="T20" fmla="*/ 21 w 23"/>
                    <a:gd name="T21" fmla="*/ 5 h 24"/>
                    <a:gd name="T22" fmla="*/ 20 w 23"/>
                    <a:gd name="T23" fmla="*/ 3 h 24"/>
                    <a:gd name="T24" fmla="*/ 19 w 23"/>
                    <a:gd name="T25" fmla="*/ 2 h 24"/>
                    <a:gd name="T26" fmla="*/ 17 w 23"/>
                    <a:gd name="T27" fmla="*/ 1 h 24"/>
                    <a:gd name="T28" fmla="*/ 15 w 23"/>
                    <a:gd name="T29" fmla="*/ 1 h 24"/>
                    <a:gd name="T30" fmla="*/ 13 w 23"/>
                    <a:gd name="T31" fmla="*/ 0 h 24"/>
                    <a:gd name="T32" fmla="*/ 11 w 23"/>
                    <a:gd name="T33" fmla="*/ 1 h 24"/>
                    <a:gd name="T34" fmla="*/ 9 w 23"/>
                    <a:gd name="T35" fmla="*/ 2 h 24"/>
                    <a:gd name="T36" fmla="*/ 7 w 23"/>
                    <a:gd name="T37" fmla="*/ 3 h 24"/>
                    <a:gd name="T38" fmla="*/ 5 w 23"/>
                    <a:gd name="T39" fmla="*/ 4 h 24"/>
                    <a:gd name="T40" fmla="*/ 3 w 23"/>
                    <a:gd name="T41" fmla="*/ 6 h 24"/>
                    <a:gd name="T42" fmla="*/ 2 w 23"/>
                    <a:gd name="T43" fmla="*/ 8 h 24"/>
                    <a:gd name="T44" fmla="*/ 1 w 23"/>
                    <a:gd name="T45" fmla="*/ 10 h 24"/>
                    <a:gd name="T46" fmla="*/ 0 w 23"/>
                    <a:gd name="T47" fmla="*/ 12 h 24"/>
                    <a:gd name="T48" fmla="*/ 0 w 23"/>
                    <a:gd name="T49" fmla="*/ 15 h 24"/>
                    <a:gd name="T50" fmla="*/ 0 w 23"/>
                    <a:gd name="T51" fmla="*/ 17 h 24"/>
                    <a:gd name="T52" fmla="*/ 0 w 23"/>
                    <a:gd name="T53" fmla="*/ 19 h 24"/>
                    <a:gd name="T54" fmla="*/ 1 w 23"/>
                    <a:gd name="T55" fmla="*/ 20 h 24"/>
                    <a:gd name="T56" fmla="*/ 3 w 23"/>
                    <a:gd name="T57" fmla="*/ 21 h 24"/>
                    <a:gd name="T58" fmla="*/ 4 w 23"/>
                    <a:gd name="T59" fmla="*/ 22 h 24"/>
                    <a:gd name="T60" fmla="*/ 6 w 23"/>
                    <a:gd name="T61" fmla="*/ 23 h 24"/>
                    <a:gd name="T62" fmla="*/ 8 w 23"/>
                    <a:gd name="T63" fmla="*/ 23 h 24"/>
                    <a:gd name="T64" fmla="*/ 10 w 23"/>
                    <a:gd name="T65" fmla="*/ 2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4"/>
                    <a:gd name="T101" fmla="*/ 23 w 23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4">
                      <a:moveTo>
                        <a:pt x="10" y="22"/>
                      </a:moveTo>
                      <a:lnTo>
                        <a:pt x="12" y="22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4" name="Freeform 39"/>
                <p:cNvSpPr>
                  <a:spLocks/>
                </p:cNvSpPr>
                <p:nvPr/>
              </p:nvSpPr>
              <p:spPr bwMode="auto">
                <a:xfrm>
                  <a:off x="3338" y="2794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5" name="Freeform 40"/>
                <p:cNvSpPr>
                  <a:spLocks/>
                </p:cNvSpPr>
                <p:nvPr/>
              </p:nvSpPr>
              <p:spPr bwMode="auto">
                <a:xfrm>
                  <a:off x="3251" y="2856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6" name="Freeform 41"/>
                <p:cNvSpPr>
                  <a:spLocks/>
                </p:cNvSpPr>
                <p:nvPr/>
              </p:nvSpPr>
              <p:spPr bwMode="auto">
                <a:xfrm>
                  <a:off x="3534" y="2869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0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3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3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3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7" name="Freeform 42"/>
                <p:cNvSpPr>
                  <a:spLocks/>
                </p:cNvSpPr>
                <p:nvPr/>
              </p:nvSpPr>
              <p:spPr bwMode="auto">
                <a:xfrm>
                  <a:off x="3547" y="2952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8" name="Freeform 43"/>
                <p:cNvSpPr>
                  <a:spLocks/>
                </p:cNvSpPr>
                <p:nvPr/>
              </p:nvSpPr>
              <p:spPr bwMode="auto">
                <a:xfrm>
                  <a:off x="3539" y="2872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5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19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69" name="Freeform 44"/>
                <p:cNvSpPr>
                  <a:spLocks/>
                </p:cNvSpPr>
                <p:nvPr/>
              </p:nvSpPr>
              <p:spPr bwMode="auto">
                <a:xfrm>
                  <a:off x="3552" y="2956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0" name="Freeform 45"/>
                <p:cNvSpPr>
                  <a:spLocks/>
                </p:cNvSpPr>
                <p:nvPr/>
              </p:nvSpPr>
              <p:spPr bwMode="auto">
                <a:xfrm>
                  <a:off x="3338" y="2922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1" name="Freeform 46"/>
                <p:cNvSpPr>
                  <a:spLocks/>
                </p:cNvSpPr>
                <p:nvPr/>
              </p:nvSpPr>
              <p:spPr bwMode="auto">
                <a:xfrm>
                  <a:off x="3251" y="2984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2" name="Freeform 47"/>
                <p:cNvSpPr>
                  <a:spLocks/>
                </p:cNvSpPr>
                <p:nvPr/>
              </p:nvSpPr>
              <p:spPr bwMode="auto">
                <a:xfrm>
                  <a:off x="3534" y="2997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6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1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3" name="Freeform 48"/>
                <p:cNvSpPr>
                  <a:spLocks/>
                </p:cNvSpPr>
                <p:nvPr/>
              </p:nvSpPr>
              <p:spPr bwMode="auto">
                <a:xfrm>
                  <a:off x="3547" y="3080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1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4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4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4" name="Freeform 49"/>
                <p:cNvSpPr>
                  <a:spLocks/>
                </p:cNvSpPr>
                <p:nvPr/>
              </p:nvSpPr>
              <p:spPr bwMode="auto">
                <a:xfrm>
                  <a:off x="3539" y="3000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7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5" name="Freeform 50"/>
                <p:cNvSpPr>
                  <a:spLocks/>
                </p:cNvSpPr>
                <p:nvPr/>
              </p:nvSpPr>
              <p:spPr bwMode="auto">
                <a:xfrm>
                  <a:off x="3552" y="3084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6" name="Freeform 51"/>
                <p:cNvSpPr>
                  <a:spLocks/>
                </p:cNvSpPr>
                <p:nvPr/>
              </p:nvSpPr>
              <p:spPr bwMode="auto">
                <a:xfrm>
                  <a:off x="3338" y="3050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7" name="Freeform 52"/>
                <p:cNvSpPr>
                  <a:spLocks/>
                </p:cNvSpPr>
                <p:nvPr/>
              </p:nvSpPr>
              <p:spPr bwMode="auto">
                <a:xfrm>
                  <a:off x="3251" y="3112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8" name="Freeform 53"/>
                <p:cNvSpPr>
                  <a:spLocks/>
                </p:cNvSpPr>
                <p:nvPr/>
              </p:nvSpPr>
              <p:spPr bwMode="auto">
                <a:xfrm>
                  <a:off x="3534" y="3125"/>
                  <a:ext cx="63" cy="85"/>
                </a:xfrm>
                <a:custGeom>
                  <a:avLst/>
                  <a:gdLst>
                    <a:gd name="T0" fmla="*/ 62 w 63"/>
                    <a:gd name="T1" fmla="*/ 22 h 85"/>
                    <a:gd name="T2" fmla="*/ 62 w 63"/>
                    <a:gd name="T3" fmla="*/ 17 h 85"/>
                    <a:gd name="T4" fmla="*/ 60 w 63"/>
                    <a:gd name="T5" fmla="*/ 12 h 85"/>
                    <a:gd name="T6" fmla="*/ 57 w 63"/>
                    <a:gd name="T7" fmla="*/ 8 h 85"/>
                    <a:gd name="T8" fmla="*/ 55 w 63"/>
                    <a:gd name="T9" fmla="*/ 6 h 85"/>
                    <a:gd name="T10" fmla="*/ 53 w 63"/>
                    <a:gd name="T11" fmla="*/ 5 h 85"/>
                    <a:gd name="T12" fmla="*/ 52 w 63"/>
                    <a:gd name="T13" fmla="*/ 5 h 85"/>
                    <a:gd name="T14" fmla="*/ 52 w 63"/>
                    <a:gd name="T15" fmla="*/ 4 h 85"/>
                    <a:gd name="T16" fmla="*/ 49 w 63"/>
                    <a:gd name="T17" fmla="*/ 2 h 85"/>
                    <a:gd name="T18" fmla="*/ 45 w 63"/>
                    <a:gd name="T19" fmla="*/ 1 h 85"/>
                    <a:gd name="T20" fmla="*/ 39 w 63"/>
                    <a:gd name="T21" fmla="*/ 0 h 85"/>
                    <a:gd name="T22" fmla="*/ 33 w 63"/>
                    <a:gd name="T23" fmla="*/ 0 h 85"/>
                    <a:gd name="T24" fmla="*/ 28 w 63"/>
                    <a:gd name="T25" fmla="*/ 2 h 85"/>
                    <a:gd name="T26" fmla="*/ 22 w 63"/>
                    <a:gd name="T27" fmla="*/ 4 h 85"/>
                    <a:gd name="T28" fmla="*/ 17 w 63"/>
                    <a:gd name="T29" fmla="*/ 8 h 85"/>
                    <a:gd name="T30" fmla="*/ 12 w 63"/>
                    <a:gd name="T31" fmla="*/ 12 h 85"/>
                    <a:gd name="T32" fmla="*/ 8 w 63"/>
                    <a:gd name="T33" fmla="*/ 17 h 85"/>
                    <a:gd name="T34" fmla="*/ 4 w 63"/>
                    <a:gd name="T35" fmla="*/ 23 h 85"/>
                    <a:gd name="T36" fmla="*/ 2 w 63"/>
                    <a:gd name="T37" fmla="*/ 28 h 85"/>
                    <a:gd name="T38" fmla="*/ 1 w 63"/>
                    <a:gd name="T39" fmla="*/ 34 h 85"/>
                    <a:gd name="T40" fmla="*/ 0 w 63"/>
                    <a:gd name="T41" fmla="*/ 39 h 85"/>
                    <a:gd name="T42" fmla="*/ 17 w 63"/>
                    <a:gd name="T43" fmla="*/ 39 h 85"/>
                    <a:gd name="T44" fmla="*/ 19 w 63"/>
                    <a:gd name="T45" fmla="*/ 36 h 85"/>
                    <a:gd name="T46" fmla="*/ 20 w 63"/>
                    <a:gd name="T47" fmla="*/ 30 h 85"/>
                    <a:gd name="T48" fmla="*/ 24 w 63"/>
                    <a:gd name="T49" fmla="*/ 25 h 85"/>
                    <a:gd name="T50" fmla="*/ 29 w 63"/>
                    <a:gd name="T51" fmla="*/ 20 h 85"/>
                    <a:gd name="T52" fmla="*/ 34 w 63"/>
                    <a:gd name="T53" fmla="*/ 18 h 85"/>
                    <a:gd name="T54" fmla="*/ 36 w 63"/>
                    <a:gd name="T55" fmla="*/ 17 h 85"/>
                    <a:gd name="T56" fmla="*/ 38 w 63"/>
                    <a:gd name="T57" fmla="*/ 17 h 85"/>
                    <a:gd name="T58" fmla="*/ 40 w 63"/>
                    <a:gd name="T59" fmla="*/ 17 h 85"/>
                    <a:gd name="T60" fmla="*/ 42 w 63"/>
                    <a:gd name="T61" fmla="*/ 17 h 85"/>
                    <a:gd name="T62" fmla="*/ 43 w 63"/>
                    <a:gd name="T63" fmla="*/ 19 h 85"/>
                    <a:gd name="T64" fmla="*/ 43 w 63"/>
                    <a:gd name="T65" fmla="*/ 21 h 85"/>
                    <a:gd name="T66" fmla="*/ 44 w 63"/>
                    <a:gd name="T67" fmla="*/ 23 h 85"/>
                    <a:gd name="T68" fmla="*/ 44 w 63"/>
                    <a:gd name="T69" fmla="*/ 25 h 85"/>
                    <a:gd name="T70" fmla="*/ 43 w 63"/>
                    <a:gd name="T71" fmla="*/ 29 h 85"/>
                    <a:gd name="T72" fmla="*/ 41 w 63"/>
                    <a:gd name="T73" fmla="*/ 34 h 85"/>
                    <a:gd name="T74" fmla="*/ 39 w 63"/>
                    <a:gd name="T75" fmla="*/ 37 h 85"/>
                    <a:gd name="T76" fmla="*/ 35 w 63"/>
                    <a:gd name="T77" fmla="*/ 40 h 85"/>
                    <a:gd name="T78" fmla="*/ 32 w 63"/>
                    <a:gd name="T79" fmla="*/ 43 h 85"/>
                    <a:gd name="T80" fmla="*/ 26 w 63"/>
                    <a:gd name="T81" fmla="*/ 49 h 85"/>
                    <a:gd name="T82" fmla="*/ 22 w 63"/>
                    <a:gd name="T83" fmla="*/ 56 h 85"/>
                    <a:gd name="T84" fmla="*/ 19 w 63"/>
                    <a:gd name="T85" fmla="*/ 64 h 85"/>
                    <a:gd name="T86" fmla="*/ 17 w 63"/>
                    <a:gd name="T87" fmla="*/ 81 h 85"/>
                    <a:gd name="T88" fmla="*/ 24 w 63"/>
                    <a:gd name="T89" fmla="*/ 84 h 85"/>
                    <a:gd name="T90" fmla="*/ 36 w 63"/>
                    <a:gd name="T91" fmla="*/ 81 h 85"/>
                    <a:gd name="T92" fmla="*/ 37 w 63"/>
                    <a:gd name="T93" fmla="*/ 65 h 85"/>
                    <a:gd name="T94" fmla="*/ 39 w 63"/>
                    <a:gd name="T95" fmla="*/ 62 h 85"/>
                    <a:gd name="T96" fmla="*/ 41 w 63"/>
                    <a:gd name="T97" fmla="*/ 58 h 85"/>
                    <a:gd name="T98" fmla="*/ 44 w 63"/>
                    <a:gd name="T99" fmla="*/ 55 h 85"/>
                    <a:gd name="T100" fmla="*/ 46 w 63"/>
                    <a:gd name="T101" fmla="*/ 54 h 85"/>
                    <a:gd name="T102" fmla="*/ 50 w 63"/>
                    <a:gd name="T103" fmla="*/ 50 h 85"/>
                    <a:gd name="T104" fmla="*/ 55 w 63"/>
                    <a:gd name="T105" fmla="*/ 44 h 85"/>
                    <a:gd name="T106" fmla="*/ 60 w 63"/>
                    <a:gd name="T107" fmla="*/ 36 h 85"/>
                    <a:gd name="T108" fmla="*/ 62 w 63"/>
                    <a:gd name="T109" fmla="*/ 28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5"/>
                    <a:gd name="T167" fmla="*/ 63 w 63"/>
                    <a:gd name="T168" fmla="*/ 85 h 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5">
                      <a:moveTo>
                        <a:pt x="62" y="24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5" y="6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29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49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7"/>
                      </a:lnTo>
                      <a:lnTo>
                        <a:pt x="17" y="81"/>
                      </a:lnTo>
                      <a:lnTo>
                        <a:pt x="22" y="84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8"/>
                      </a:lnTo>
                      <a:lnTo>
                        <a:pt x="62" y="24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79" name="Freeform 54"/>
                <p:cNvSpPr>
                  <a:spLocks/>
                </p:cNvSpPr>
                <p:nvPr/>
              </p:nvSpPr>
              <p:spPr bwMode="auto">
                <a:xfrm>
                  <a:off x="3547" y="3208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0 h 27"/>
                    <a:gd name="T12" fmla="*/ 14 w 28"/>
                    <a:gd name="T13" fmla="*/ 0 h 27"/>
                    <a:gd name="T14" fmla="*/ 13 w 28"/>
                    <a:gd name="T15" fmla="*/ 0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1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0" name="Freeform 55"/>
                <p:cNvSpPr>
                  <a:spLocks/>
                </p:cNvSpPr>
                <p:nvPr/>
              </p:nvSpPr>
              <p:spPr bwMode="auto">
                <a:xfrm>
                  <a:off x="3539" y="3128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3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2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6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7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4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1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2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6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7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1" name="Freeform 56"/>
                <p:cNvSpPr>
                  <a:spLocks/>
                </p:cNvSpPr>
                <p:nvPr/>
              </p:nvSpPr>
              <p:spPr bwMode="auto">
                <a:xfrm>
                  <a:off x="3552" y="3212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19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2" name="Freeform 57"/>
                <p:cNvSpPr>
                  <a:spLocks/>
                </p:cNvSpPr>
                <p:nvPr/>
              </p:nvSpPr>
              <p:spPr bwMode="auto">
                <a:xfrm>
                  <a:off x="3338" y="3178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3" name="Freeform 58"/>
                <p:cNvSpPr>
                  <a:spLocks/>
                </p:cNvSpPr>
                <p:nvPr/>
              </p:nvSpPr>
              <p:spPr bwMode="auto">
                <a:xfrm>
                  <a:off x="3251" y="3240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6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6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4" name="Freeform 59"/>
                <p:cNvSpPr>
                  <a:spLocks/>
                </p:cNvSpPr>
                <p:nvPr/>
              </p:nvSpPr>
              <p:spPr bwMode="auto">
                <a:xfrm>
                  <a:off x="3534" y="3253"/>
                  <a:ext cx="63" cy="86"/>
                </a:xfrm>
                <a:custGeom>
                  <a:avLst/>
                  <a:gdLst>
                    <a:gd name="T0" fmla="*/ 62 w 63"/>
                    <a:gd name="T1" fmla="*/ 22 h 86"/>
                    <a:gd name="T2" fmla="*/ 62 w 63"/>
                    <a:gd name="T3" fmla="*/ 17 h 86"/>
                    <a:gd name="T4" fmla="*/ 60 w 63"/>
                    <a:gd name="T5" fmla="*/ 12 h 86"/>
                    <a:gd name="T6" fmla="*/ 57 w 63"/>
                    <a:gd name="T7" fmla="*/ 8 h 86"/>
                    <a:gd name="T8" fmla="*/ 55 w 63"/>
                    <a:gd name="T9" fmla="*/ 7 h 86"/>
                    <a:gd name="T10" fmla="*/ 53 w 63"/>
                    <a:gd name="T11" fmla="*/ 6 h 86"/>
                    <a:gd name="T12" fmla="*/ 52 w 63"/>
                    <a:gd name="T13" fmla="*/ 5 h 86"/>
                    <a:gd name="T14" fmla="*/ 52 w 63"/>
                    <a:gd name="T15" fmla="*/ 4 h 86"/>
                    <a:gd name="T16" fmla="*/ 49 w 63"/>
                    <a:gd name="T17" fmla="*/ 2 h 86"/>
                    <a:gd name="T18" fmla="*/ 45 w 63"/>
                    <a:gd name="T19" fmla="*/ 1 h 86"/>
                    <a:gd name="T20" fmla="*/ 39 w 63"/>
                    <a:gd name="T21" fmla="*/ 0 h 86"/>
                    <a:gd name="T22" fmla="*/ 33 w 63"/>
                    <a:gd name="T23" fmla="*/ 0 h 86"/>
                    <a:gd name="T24" fmla="*/ 28 w 63"/>
                    <a:gd name="T25" fmla="*/ 2 h 86"/>
                    <a:gd name="T26" fmla="*/ 22 w 63"/>
                    <a:gd name="T27" fmla="*/ 5 h 86"/>
                    <a:gd name="T28" fmla="*/ 17 w 63"/>
                    <a:gd name="T29" fmla="*/ 8 h 86"/>
                    <a:gd name="T30" fmla="*/ 12 w 63"/>
                    <a:gd name="T31" fmla="*/ 12 h 86"/>
                    <a:gd name="T32" fmla="*/ 8 w 63"/>
                    <a:gd name="T33" fmla="*/ 17 h 86"/>
                    <a:gd name="T34" fmla="*/ 4 w 63"/>
                    <a:gd name="T35" fmla="*/ 23 h 86"/>
                    <a:gd name="T36" fmla="*/ 2 w 63"/>
                    <a:gd name="T37" fmla="*/ 29 h 86"/>
                    <a:gd name="T38" fmla="*/ 1 w 63"/>
                    <a:gd name="T39" fmla="*/ 34 h 86"/>
                    <a:gd name="T40" fmla="*/ 0 w 63"/>
                    <a:gd name="T41" fmla="*/ 39 h 86"/>
                    <a:gd name="T42" fmla="*/ 17 w 63"/>
                    <a:gd name="T43" fmla="*/ 39 h 86"/>
                    <a:gd name="T44" fmla="*/ 19 w 63"/>
                    <a:gd name="T45" fmla="*/ 36 h 86"/>
                    <a:gd name="T46" fmla="*/ 20 w 63"/>
                    <a:gd name="T47" fmla="*/ 30 h 86"/>
                    <a:gd name="T48" fmla="*/ 24 w 63"/>
                    <a:gd name="T49" fmla="*/ 25 h 86"/>
                    <a:gd name="T50" fmla="*/ 29 w 63"/>
                    <a:gd name="T51" fmla="*/ 20 h 86"/>
                    <a:gd name="T52" fmla="*/ 34 w 63"/>
                    <a:gd name="T53" fmla="*/ 18 h 86"/>
                    <a:gd name="T54" fmla="*/ 36 w 63"/>
                    <a:gd name="T55" fmla="*/ 17 h 86"/>
                    <a:gd name="T56" fmla="*/ 38 w 63"/>
                    <a:gd name="T57" fmla="*/ 17 h 86"/>
                    <a:gd name="T58" fmla="*/ 40 w 63"/>
                    <a:gd name="T59" fmla="*/ 17 h 86"/>
                    <a:gd name="T60" fmla="*/ 42 w 63"/>
                    <a:gd name="T61" fmla="*/ 18 h 86"/>
                    <a:gd name="T62" fmla="*/ 43 w 63"/>
                    <a:gd name="T63" fmla="*/ 19 h 86"/>
                    <a:gd name="T64" fmla="*/ 43 w 63"/>
                    <a:gd name="T65" fmla="*/ 21 h 86"/>
                    <a:gd name="T66" fmla="*/ 44 w 63"/>
                    <a:gd name="T67" fmla="*/ 23 h 86"/>
                    <a:gd name="T68" fmla="*/ 44 w 63"/>
                    <a:gd name="T69" fmla="*/ 25 h 86"/>
                    <a:gd name="T70" fmla="*/ 43 w 63"/>
                    <a:gd name="T71" fmla="*/ 30 h 86"/>
                    <a:gd name="T72" fmla="*/ 41 w 63"/>
                    <a:gd name="T73" fmla="*/ 34 h 86"/>
                    <a:gd name="T74" fmla="*/ 39 w 63"/>
                    <a:gd name="T75" fmla="*/ 37 h 86"/>
                    <a:gd name="T76" fmla="*/ 35 w 63"/>
                    <a:gd name="T77" fmla="*/ 41 h 86"/>
                    <a:gd name="T78" fmla="*/ 32 w 63"/>
                    <a:gd name="T79" fmla="*/ 43 h 86"/>
                    <a:gd name="T80" fmla="*/ 26 w 63"/>
                    <a:gd name="T81" fmla="*/ 50 h 86"/>
                    <a:gd name="T82" fmla="*/ 22 w 63"/>
                    <a:gd name="T83" fmla="*/ 56 h 86"/>
                    <a:gd name="T84" fmla="*/ 19 w 63"/>
                    <a:gd name="T85" fmla="*/ 64 h 86"/>
                    <a:gd name="T86" fmla="*/ 17 w 63"/>
                    <a:gd name="T87" fmla="*/ 82 h 86"/>
                    <a:gd name="T88" fmla="*/ 24 w 63"/>
                    <a:gd name="T89" fmla="*/ 84 h 86"/>
                    <a:gd name="T90" fmla="*/ 36 w 63"/>
                    <a:gd name="T91" fmla="*/ 81 h 86"/>
                    <a:gd name="T92" fmla="*/ 37 w 63"/>
                    <a:gd name="T93" fmla="*/ 65 h 86"/>
                    <a:gd name="T94" fmla="*/ 39 w 63"/>
                    <a:gd name="T95" fmla="*/ 62 h 86"/>
                    <a:gd name="T96" fmla="*/ 41 w 63"/>
                    <a:gd name="T97" fmla="*/ 58 h 86"/>
                    <a:gd name="T98" fmla="*/ 44 w 63"/>
                    <a:gd name="T99" fmla="*/ 55 h 86"/>
                    <a:gd name="T100" fmla="*/ 46 w 63"/>
                    <a:gd name="T101" fmla="*/ 54 h 86"/>
                    <a:gd name="T102" fmla="*/ 50 w 63"/>
                    <a:gd name="T103" fmla="*/ 50 h 86"/>
                    <a:gd name="T104" fmla="*/ 55 w 63"/>
                    <a:gd name="T105" fmla="*/ 44 h 86"/>
                    <a:gd name="T106" fmla="*/ 60 w 63"/>
                    <a:gd name="T107" fmla="*/ 36 h 86"/>
                    <a:gd name="T108" fmla="*/ 62 w 63"/>
                    <a:gd name="T109" fmla="*/ 29 h 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86"/>
                    <a:gd name="T167" fmla="*/ 63 w 63"/>
                    <a:gd name="T168" fmla="*/ 86 h 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86">
                      <a:moveTo>
                        <a:pt x="62" y="25"/>
                      </a:moveTo>
                      <a:lnTo>
                        <a:pt x="62" y="22"/>
                      </a:lnTo>
                      <a:lnTo>
                        <a:pt x="62" y="19"/>
                      </a:lnTo>
                      <a:lnTo>
                        <a:pt x="62" y="17"/>
                      </a:lnTo>
                      <a:lnTo>
                        <a:pt x="61" y="14"/>
                      </a:lnTo>
                      <a:lnTo>
                        <a:pt x="60" y="12"/>
                      </a:lnTo>
                      <a:lnTo>
                        <a:pt x="58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4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2" y="5"/>
                      </a:lnTo>
                      <a:lnTo>
                        <a:pt x="52" y="4"/>
                      </a:lnTo>
                      <a:lnTo>
                        <a:pt x="49" y="2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1"/>
                      </a:ln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5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9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5" y="42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20" y="30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6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4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7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0" y="17"/>
                      </a:lnTo>
                      <a:lnTo>
                        <a:pt x="41" y="17"/>
                      </a:lnTo>
                      <a:lnTo>
                        <a:pt x="42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3" y="21"/>
                      </a:lnTo>
                      <a:lnTo>
                        <a:pt x="44" y="22"/>
                      </a:lnTo>
                      <a:lnTo>
                        <a:pt x="44" y="23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27"/>
                      </a:lnTo>
                      <a:lnTo>
                        <a:pt x="43" y="30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39" y="37"/>
                      </a:lnTo>
                      <a:lnTo>
                        <a:pt x="37" y="39"/>
                      </a:lnTo>
                      <a:lnTo>
                        <a:pt x="35" y="41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50"/>
                      </a:lnTo>
                      <a:lnTo>
                        <a:pt x="24" y="53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9" y="64"/>
                      </a:lnTo>
                      <a:lnTo>
                        <a:pt x="18" y="68"/>
                      </a:lnTo>
                      <a:lnTo>
                        <a:pt x="17" y="82"/>
                      </a:lnTo>
                      <a:lnTo>
                        <a:pt x="22" y="85"/>
                      </a:lnTo>
                      <a:lnTo>
                        <a:pt x="24" y="84"/>
                      </a:lnTo>
                      <a:lnTo>
                        <a:pt x="34" y="81"/>
                      </a:lnTo>
                      <a:lnTo>
                        <a:pt x="36" y="81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0" y="60"/>
                      </a:lnTo>
                      <a:lnTo>
                        <a:pt x="41" y="58"/>
                      </a:lnTo>
                      <a:lnTo>
                        <a:pt x="42" y="57"/>
                      </a:lnTo>
                      <a:lnTo>
                        <a:pt x="44" y="55"/>
                      </a:lnTo>
                      <a:lnTo>
                        <a:pt x="46" y="54"/>
                      </a:lnTo>
                      <a:lnTo>
                        <a:pt x="46" y="53"/>
                      </a:lnTo>
                      <a:lnTo>
                        <a:pt x="50" y="50"/>
                      </a:lnTo>
                      <a:lnTo>
                        <a:pt x="53" y="47"/>
                      </a:lnTo>
                      <a:lnTo>
                        <a:pt x="55" y="44"/>
                      </a:lnTo>
                      <a:lnTo>
                        <a:pt x="58" y="40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2" y="29"/>
                      </a:lnTo>
                      <a:lnTo>
                        <a:pt x="62" y="25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5" name="Freeform 60"/>
                <p:cNvSpPr>
                  <a:spLocks/>
                </p:cNvSpPr>
                <p:nvPr/>
              </p:nvSpPr>
              <p:spPr bwMode="auto">
                <a:xfrm>
                  <a:off x="3547" y="3336"/>
                  <a:ext cx="28" cy="27"/>
                </a:xfrm>
                <a:custGeom>
                  <a:avLst/>
                  <a:gdLst>
                    <a:gd name="T0" fmla="*/ 21 w 28"/>
                    <a:gd name="T1" fmla="*/ 3 h 27"/>
                    <a:gd name="T2" fmla="*/ 20 w 28"/>
                    <a:gd name="T3" fmla="*/ 2 h 27"/>
                    <a:gd name="T4" fmla="*/ 19 w 28"/>
                    <a:gd name="T5" fmla="*/ 2 h 27"/>
                    <a:gd name="T6" fmla="*/ 18 w 28"/>
                    <a:gd name="T7" fmla="*/ 1 h 27"/>
                    <a:gd name="T8" fmla="*/ 17 w 28"/>
                    <a:gd name="T9" fmla="*/ 1 h 27"/>
                    <a:gd name="T10" fmla="*/ 15 w 28"/>
                    <a:gd name="T11" fmla="*/ 1 h 27"/>
                    <a:gd name="T12" fmla="*/ 14 w 28"/>
                    <a:gd name="T13" fmla="*/ 0 h 27"/>
                    <a:gd name="T14" fmla="*/ 13 w 28"/>
                    <a:gd name="T15" fmla="*/ 1 h 27"/>
                    <a:gd name="T16" fmla="*/ 12 w 28"/>
                    <a:gd name="T17" fmla="*/ 1 h 27"/>
                    <a:gd name="T18" fmla="*/ 9 w 28"/>
                    <a:gd name="T19" fmla="*/ 2 h 27"/>
                    <a:gd name="T20" fmla="*/ 7 w 28"/>
                    <a:gd name="T21" fmla="*/ 3 h 27"/>
                    <a:gd name="T22" fmla="*/ 5 w 28"/>
                    <a:gd name="T23" fmla="*/ 4 h 27"/>
                    <a:gd name="T24" fmla="*/ 4 w 28"/>
                    <a:gd name="T25" fmla="*/ 6 h 27"/>
                    <a:gd name="T26" fmla="*/ 2 w 28"/>
                    <a:gd name="T27" fmla="*/ 8 h 27"/>
                    <a:gd name="T28" fmla="*/ 1 w 28"/>
                    <a:gd name="T29" fmla="*/ 10 h 27"/>
                    <a:gd name="T30" fmla="*/ 1 w 28"/>
                    <a:gd name="T31" fmla="*/ 12 h 27"/>
                    <a:gd name="T32" fmla="*/ 0 w 28"/>
                    <a:gd name="T33" fmla="*/ 15 h 27"/>
                    <a:gd name="T34" fmla="*/ 0 w 28"/>
                    <a:gd name="T35" fmla="*/ 16 h 27"/>
                    <a:gd name="T36" fmla="*/ 0 w 28"/>
                    <a:gd name="T37" fmla="*/ 17 h 27"/>
                    <a:gd name="T38" fmla="*/ 1 w 28"/>
                    <a:gd name="T39" fmla="*/ 19 h 27"/>
                    <a:gd name="T40" fmla="*/ 1 w 28"/>
                    <a:gd name="T41" fmla="*/ 20 h 27"/>
                    <a:gd name="T42" fmla="*/ 2 w 28"/>
                    <a:gd name="T43" fmla="*/ 21 h 27"/>
                    <a:gd name="T44" fmla="*/ 3 w 28"/>
                    <a:gd name="T45" fmla="*/ 22 h 27"/>
                    <a:gd name="T46" fmla="*/ 4 w 28"/>
                    <a:gd name="T47" fmla="*/ 22 h 27"/>
                    <a:gd name="T48" fmla="*/ 6 w 28"/>
                    <a:gd name="T49" fmla="*/ 23 h 27"/>
                    <a:gd name="T50" fmla="*/ 7 w 28"/>
                    <a:gd name="T51" fmla="*/ 24 h 27"/>
                    <a:gd name="T52" fmla="*/ 8 w 28"/>
                    <a:gd name="T53" fmla="*/ 25 h 27"/>
                    <a:gd name="T54" fmla="*/ 9 w 28"/>
                    <a:gd name="T55" fmla="*/ 25 h 27"/>
                    <a:gd name="T56" fmla="*/ 10 w 28"/>
                    <a:gd name="T57" fmla="*/ 26 h 27"/>
                    <a:gd name="T58" fmla="*/ 12 w 28"/>
                    <a:gd name="T59" fmla="*/ 26 h 27"/>
                    <a:gd name="T60" fmla="*/ 13 w 28"/>
                    <a:gd name="T61" fmla="*/ 26 h 27"/>
                    <a:gd name="T62" fmla="*/ 14 w 28"/>
                    <a:gd name="T63" fmla="*/ 26 h 27"/>
                    <a:gd name="T64" fmla="*/ 15 w 28"/>
                    <a:gd name="T65" fmla="*/ 25 h 27"/>
                    <a:gd name="T66" fmla="*/ 17 w 28"/>
                    <a:gd name="T67" fmla="*/ 25 h 27"/>
                    <a:gd name="T68" fmla="*/ 20 w 28"/>
                    <a:gd name="T69" fmla="*/ 23 h 27"/>
                    <a:gd name="T70" fmla="*/ 21 w 28"/>
                    <a:gd name="T71" fmla="*/ 22 h 27"/>
                    <a:gd name="T72" fmla="*/ 23 w 28"/>
                    <a:gd name="T73" fmla="*/ 20 h 27"/>
                    <a:gd name="T74" fmla="*/ 25 w 28"/>
                    <a:gd name="T75" fmla="*/ 18 h 27"/>
                    <a:gd name="T76" fmla="*/ 26 w 28"/>
                    <a:gd name="T77" fmla="*/ 16 h 27"/>
                    <a:gd name="T78" fmla="*/ 26 w 28"/>
                    <a:gd name="T79" fmla="*/ 14 h 27"/>
                    <a:gd name="T80" fmla="*/ 27 w 28"/>
                    <a:gd name="T81" fmla="*/ 12 h 27"/>
                    <a:gd name="T82" fmla="*/ 27 w 28"/>
                    <a:gd name="T83" fmla="*/ 10 h 27"/>
                    <a:gd name="T84" fmla="*/ 26 w 28"/>
                    <a:gd name="T85" fmla="*/ 9 h 27"/>
                    <a:gd name="T86" fmla="*/ 26 w 28"/>
                    <a:gd name="T87" fmla="*/ 8 h 27"/>
                    <a:gd name="T88" fmla="*/ 25 w 28"/>
                    <a:gd name="T89" fmla="*/ 7 h 27"/>
                    <a:gd name="T90" fmla="*/ 25 w 28"/>
                    <a:gd name="T91" fmla="*/ 6 h 27"/>
                    <a:gd name="T92" fmla="*/ 24 w 28"/>
                    <a:gd name="T93" fmla="*/ 5 h 27"/>
                    <a:gd name="T94" fmla="*/ 23 w 28"/>
                    <a:gd name="T95" fmla="*/ 4 h 27"/>
                    <a:gd name="T96" fmla="*/ 21 w 28"/>
                    <a:gd name="T97" fmla="*/ 3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27"/>
                    <a:gd name="T149" fmla="*/ 28 w 28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27">
                      <a:moveTo>
                        <a:pt x="21" y="3"/>
                      </a:move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0" y="23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6" y="8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1" y="3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6" name="Freeform 61"/>
                <p:cNvSpPr>
                  <a:spLocks/>
                </p:cNvSpPr>
                <p:nvPr/>
              </p:nvSpPr>
              <p:spPr bwMode="auto">
                <a:xfrm>
                  <a:off x="3539" y="3256"/>
                  <a:ext cx="58" cy="83"/>
                </a:xfrm>
                <a:custGeom>
                  <a:avLst/>
                  <a:gdLst>
                    <a:gd name="T0" fmla="*/ 57 w 58"/>
                    <a:gd name="T1" fmla="*/ 26 h 83"/>
                    <a:gd name="T2" fmla="*/ 54 w 58"/>
                    <a:gd name="T3" fmla="*/ 34 h 83"/>
                    <a:gd name="T4" fmla="*/ 50 w 58"/>
                    <a:gd name="T5" fmla="*/ 41 h 83"/>
                    <a:gd name="T6" fmla="*/ 44 w 58"/>
                    <a:gd name="T7" fmla="*/ 48 h 83"/>
                    <a:gd name="T8" fmla="*/ 41 w 58"/>
                    <a:gd name="T9" fmla="*/ 50 h 83"/>
                    <a:gd name="T10" fmla="*/ 41 w 58"/>
                    <a:gd name="T11" fmla="*/ 51 h 83"/>
                    <a:gd name="T12" fmla="*/ 39 w 58"/>
                    <a:gd name="T13" fmla="*/ 52 h 83"/>
                    <a:gd name="T14" fmla="*/ 36 w 58"/>
                    <a:gd name="T15" fmla="*/ 55 h 83"/>
                    <a:gd name="T16" fmla="*/ 34 w 58"/>
                    <a:gd name="T17" fmla="*/ 59 h 83"/>
                    <a:gd name="T18" fmla="*/ 32 w 58"/>
                    <a:gd name="T19" fmla="*/ 63 h 83"/>
                    <a:gd name="T20" fmla="*/ 31 w 58"/>
                    <a:gd name="T21" fmla="*/ 78 h 83"/>
                    <a:gd name="T22" fmla="*/ 19 w 58"/>
                    <a:gd name="T23" fmla="*/ 81 h 83"/>
                    <a:gd name="T24" fmla="*/ 18 w 58"/>
                    <a:gd name="T25" fmla="*/ 68 h 83"/>
                    <a:gd name="T26" fmla="*/ 20 w 58"/>
                    <a:gd name="T27" fmla="*/ 60 h 83"/>
                    <a:gd name="T28" fmla="*/ 23 w 58"/>
                    <a:gd name="T29" fmla="*/ 53 h 83"/>
                    <a:gd name="T30" fmla="*/ 28 w 58"/>
                    <a:gd name="T31" fmla="*/ 47 h 83"/>
                    <a:gd name="T32" fmla="*/ 35 w 58"/>
                    <a:gd name="T33" fmla="*/ 41 h 83"/>
                    <a:gd name="T34" fmla="*/ 36 w 58"/>
                    <a:gd name="T35" fmla="*/ 39 h 83"/>
                    <a:gd name="T36" fmla="*/ 40 w 58"/>
                    <a:gd name="T37" fmla="*/ 36 h 83"/>
                    <a:gd name="T38" fmla="*/ 42 w 58"/>
                    <a:gd name="T39" fmla="*/ 32 h 83"/>
                    <a:gd name="T40" fmla="*/ 43 w 58"/>
                    <a:gd name="T41" fmla="*/ 28 h 83"/>
                    <a:gd name="T42" fmla="*/ 43 w 58"/>
                    <a:gd name="T43" fmla="*/ 24 h 83"/>
                    <a:gd name="T44" fmla="*/ 43 w 58"/>
                    <a:gd name="T45" fmla="*/ 21 h 83"/>
                    <a:gd name="T46" fmla="*/ 42 w 58"/>
                    <a:gd name="T47" fmla="*/ 19 h 83"/>
                    <a:gd name="T48" fmla="*/ 41 w 58"/>
                    <a:gd name="T49" fmla="*/ 17 h 83"/>
                    <a:gd name="T50" fmla="*/ 39 w 58"/>
                    <a:gd name="T51" fmla="*/ 16 h 83"/>
                    <a:gd name="T52" fmla="*/ 36 w 58"/>
                    <a:gd name="T53" fmla="*/ 15 h 83"/>
                    <a:gd name="T54" fmla="*/ 34 w 58"/>
                    <a:gd name="T55" fmla="*/ 14 h 83"/>
                    <a:gd name="T56" fmla="*/ 31 w 58"/>
                    <a:gd name="T57" fmla="*/ 15 h 83"/>
                    <a:gd name="T58" fmla="*/ 26 w 58"/>
                    <a:gd name="T59" fmla="*/ 16 h 83"/>
                    <a:gd name="T60" fmla="*/ 21 w 58"/>
                    <a:gd name="T61" fmla="*/ 20 h 83"/>
                    <a:gd name="T62" fmla="*/ 17 w 58"/>
                    <a:gd name="T63" fmla="*/ 25 h 83"/>
                    <a:gd name="T64" fmla="*/ 14 w 58"/>
                    <a:gd name="T65" fmla="*/ 30 h 83"/>
                    <a:gd name="T66" fmla="*/ 14 w 58"/>
                    <a:gd name="T67" fmla="*/ 35 h 83"/>
                    <a:gd name="T68" fmla="*/ 2 w 58"/>
                    <a:gd name="T69" fmla="*/ 39 h 83"/>
                    <a:gd name="T70" fmla="*/ 0 w 58"/>
                    <a:gd name="T71" fmla="*/ 37 h 83"/>
                    <a:gd name="T72" fmla="*/ 1 w 58"/>
                    <a:gd name="T73" fmla="*/ 32 h 83"/>
                    <a:gd name="T74" fmla="*/ 3 w 58"/>
                    <a:gd name="T75" fmla="*/ 26 h 83"/>
                    <a:gd name="T76" fmla="*/ 5 w 58"/>
                    <a:gd name="T77" fmla="*/ 20 h 83"/>
                    <a:gd name="T78" fmla="*/ 9 w 58"/>
                    <a:gd name="T79" fmla="*/ 15 h 83"/>
                    <a:gd name="T80" fmla="*/ 14 w 58"/>
                    <a:gd name="T81" fmla="*/ 10 h 83"/>
                    <a:gd name="T82" fmla="*/ 19 w 58"/>
                    <a:gd name="T83" fmla="*/ 6 h 83"/>
                    <a:gd name="T84" fmla="*/ 24 w 58"/>
                    <a:gd name="T85" fmla="*/ 3 h 83"/>
                    <a:gd name="T86" fmla="*/ 30 w 58"/>
                    <a:gd name="T87" fmla="*/ 1 h 83"/>
                    <a:gd name="T88" fmla="*/ 36 w 58"/>
                    <a:gd name="T89" fmla="*/ 0 h 83"/>
                    <a:gd name="T90" fmla="*/ 41 w 58"/>
                    <a:gd name="T91" fmla="*/ 0 h 83"/>
                    <a:gd name="T92" fmla="*/ 46 w 58"/>
                    <a:gd name="T93" fmla="*/ 2 h 83"/>
                    <a:gd name="T94" fmla="*/ 50 w 58"/>
                    <a:gd name="T95" fmla="*/ 4 h 83"/>
                    <a:gd name="T96" fmla="*/ 53 w 58"/>
                    <a:gd name="T97" fmla="*/ 7 h 83"/>
                    <a:gd name="T98" fmla="*/ 56 w 58"/>
                    <a:gd name="T99" fmla="*/ 11 h 83"/>
                    <a:gd name="T100" fmla="*/ 57 w 58"/>
                    <a:gd name="T101" fmla="*/ 16 h 83"/>
                    <a:gd name="T102" fmla="*/ 57 w 58"/>
                    <a:gd name="T103" fmla="*/ 22 h 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8"/>
                    <a:gd name="T157" fmla="*/ 0 h 83"/>
                    <a:gd name="T158" fmla="*/ 58 w 58"/>
                    <a:gd name="T159" fmla="*/ 83 h 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8" h="83">
                      <a:moveTo>
                        <a:pt x="57" y="22"/>
                      </a:moveTo>
                      <a:lnTo>
                        <a:pt x="57" y="26"/>
                      </a:lnTo>
                      <a:lnTo>
                        <a:pt x="56" y="30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50" y="41"/>
                      </a:lnTo>
                      <a:lnTo>
                        <a:pt x="47" y="45"/>
                      </a:lnTo>
                      <a:lnTo>
                        <a:pt x="44" y="48"/>
                      </a:lnTo>
                      <a:lnTo>
                        <a:pt x="41" y="51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39" y="52"/>
                      </a:ln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5" y="57"/>
                      </a:lnTo>
                      <a:lnTo>
                        <a:pt x="34" y="59"/>
                      </a:lnTo>
                      <a:lnTo>
                        <a:pt x="33" y="61"/>
                      </a:lnTo>
                      <a:lnTo>
                        <a:pt x="32" y="63"/>
                      </a:lnTo>
                      <a:lnTo>
                        <a:pt x="32" y="64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19" y="81"/>
                      </a:lnTo>
                      <a:lnTo>
                        <a:pt x="17" y="82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60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28" y="47"/>
                      </a:lnTo>
                      <a:lnTo>
                        <a:pt x="31" y="44"/>
                      </a:lnTo>
                      <a:lnTo>
                        <a:pt x="35" y="41"/>
                      </a:lnTo>
                      <a:lnTo>
                        <a:pt x="36" y="39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1" y="34"/>
                      </a:lnTo>
                      <a:lnTo>
                        <a:pt x="42" y="32"/>
                      </a:lnTo>
                      <a:lnTo>
                        <a:pt x="43" y="30"/>
                      </a:lnTo>
                      <a:lnTo>
                        <a:pt x="43" y="28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0"/>
                      </a:lnTo>
                      <a:lnTo>
                        <a:pt x="42" y="19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7" y="25"/>
                      </a:lnTo>
                      <a:lnTo>
                        <a:pt x="15" y="28"/>
                      </a:lnTo>
                      <a:lnTo>
                        <a:pt x="14" y="30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1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57" y="22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7" name="Freeform 62"/>
                <p:cNvSpPr>
                  <a:spLocks/>
                </p:cNvSpPr>
                <p:nvPr/>
              </p:nvSpPr>
              <p:spPr bwMode="auto">
                <a:xfrm>
                  <a:off x="3552" y="3340"/>
                  <a:ext cx="23" cy="23"/>
                </a:xfrm>
                <a:custGeom>
                  <a:avLst/>
                  <a:gdLst>
                    <a:gd name="T0" fmla="*/ 10 w 23"/>
                    <a:gd name="T1" fmla="*/ 21 h 23"/>
                    <a:gd name="T2" fmla="*/ 12 w 23"/>
                    <a:gd name="T3" fmla="*/ 21 h 23"/>
                    <a:gd name="T4" fmla="*/ 14 w 23"/>
                    <a:gd name="T5" fmla="*/ 20 h 23"/>
                    <a:gd name="T6" fmla="*/ 16 w 23"/>
                    <a:gd name="T7" fmla="*/ 18 h 23"/>
                    <a:gd name="T8" fmla="*/ 18 w 23"/>
                    <a:gd name="T9" fmla="*/ 16 h 23"/>
                    <a:gd name="T10" fmla="*/ 19 w 23"/>
                    <a:gd name="T11" fmla="*/ 14 h 23"/>
                    <a:gd name="T12" fmla="*/ 21 w 23"/>
                    <a:gd name="T13" fmla="*/ 12 h 23"/>
                    <a:gd name="T14" fmla="*/ 21 w 23"/>
                    <a:gd name="T15" fmla="*/ 10 h 23"/>
                    <a:gd name="T16" fmla="*/ 22 w 23"/>
                    <a:gd name="T17" fmla="*/ 8 h 23"/>
                    <a:gd name="T18" fmla="*/ 21 w 23"/>
                    <a:gd name="T19" fmla="*/ 6 h 23"/>
                    <a:gd name="T20" fmla="*/ 21 w 23"/>
                    <a:gd name="T21" fmla="*/ 4 h 23"/>
                    <a:gd name="T22" fmla="*/ 20 w 23"/>
                    <a:gd name="T23" fmla="*/ 2 h 23"/>
                    <a:gd name="T24" fmla="*/ 19 w 23"/>
                    <a:gd name="T25" fmla="*/ 1 h 23"/>
                    <a:gd name="T26" fmla="*/ 17 w 23"/>
                    <a:gd name="T27" fmla="*/ 0 h 23"/>
                    <a:gd name="T28" fmla="*/ 15 w 23"/>
                    <a:gd name="T29" fmla="*/ 0 h 23"/>
                    <a:gd name="T30" fmla="*/ 13 w 23"/>
                    <a:gd name="T31" fmla="*/ 0 h 23"/>
                    <a:gd name="T32" fmla="*/ 11 w 23"/>
                    <a:gd name="T33" fmla="*/ 0 h 23"/>
                    <a:gd name="T34" fmla="*/ 9 w 23"/>
                    <a:gd name="T35" fmla="*/ 1 h 23"/>
                    <a:gd name="T36" fmla="*/ 7 w 23"/>
                    <a:gd name="T37" fmla="*/ 2 h 23"/>
                    <a:gd name="T38" fmla="*/ 5 w 23"/>
                    <a:gd name="T39" fmla="*/ 3 h 23"/>
                    <a:gd name="T40" fmla="*/ 3 w 23"/>
                    <a:gd name="T41" fmla="*/ 5 h 23"/>
                    <a:gd name="T42" fmla="*/ 2 w 23"/>
                    <a:gd name="T43" fmla="*/ 7 h 23"/>
                    <a:gd name="T44" fmla="*/ 1 w 23"/>
                    <a:gd name="T45" fmla="*/ 9 h 23"/>
                    <a:gd name="T46" fmla="*/ 0 w 23"/>
                    <a:gd name="T47" fmla="*/ 11 h 23"/>
                    <a:gd name="T48" fmla="*/ 0 w 23"/>
                    <a:gd name="T49" fmla="*/ 14 h 23"/>
                    <a:gd name="T50" fmla="*/ 0 w 23"/>
                    <a:gd name="T51" fmla="*/ 16 h 23"/>
                    <a:gd name="T52" fmla="*/ 0 w 23"/>
                    <a:gd name="T53" fmla="*/ 18 h 23"/>
                    <a:gd name="T54" fmla="*/ 1 w 23"/>
                    <a:gd name="T55" fmla="*/ 19 h 23"/>
                    <a:gd name="T56" fmla="*/ 3 w 23"/>
                    <a:gd name="T57" fmla="*/ 20 h 23"/>
                    <a:gd name="T58" fmla="*/ 4 w 23"/>
                    <a:gd name="T59" fmla="*/ 21 h 23"/>
                    <a:gd name="T60" fmla="*/ 6 w 23"/>
                    <a:gd name="T61" fmla="*/ 22 h 23"/>
                    <a:gd name="T62" fmla="*/ 8 w 23"/>
                    <a:gd name="T63" fmla="*/ 22 h 23"/>
                    <a:gd name="T64" fmla="*/ 10 w 23"/>
                    <a:gd name="T65" fmla="*/ 21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10" y="21"/>
                      </a:moveTo>
                      <a:lnTo>
                        <a:pt x="12" y="21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8" name="Freeform 63"/>
                <p:cNvSpPr>
                  <a:spLocks/>
                </p:cNvSpPr>
                <p:nvPr/>
              </p:nvSpPr>
              <p:spPr bwMode="auto">
                <a:xfrm>
                  <a:off x="3338" y="3306"/>
                  <a:ext cx="191" cy="87"/>
                </a:xfrm>
                <a:custGeom>
                  <a:avLst/>
                  <a:gdLst>
                    <a:gd name="T0" fmla="*/ 190 w 191"/>
                    <a:gd name="T1" fmla="*/ 33 h 87"/>
                    <a:gd name="T2" fmla="*/ 190 w 191"/>
                    <a:gd name="T3" fmla="*/ 0 h 87"/>
                    <a:gd name="T4" fmla="*/ 0 w 191"/>
                    <a:gd name="T5" fmla="*/ 52 h 87"/>
                    <a:gd name="T6" fmla="*/ 0 w 191"/>
                    <a:gd name="T7" fmla="*/ 86 h 87"/>
                    <a:gd name="T8" fmla="*/ 190 w 191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87"/>
                    <a:gd name="T17" fmla="*/ 191 w 191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87">
                      <a:moveTo>
                        <a:pt x="190" y="33"/>
                      </a:moveTo>
                      <a:lnTo>
                        <a:pt x="190" y="0"/>
                      </a:lnTo>
                      <a:lnTo>
                        <a:pt x="0" y="52"/>
                      </a:lnTo>
                      <a:lnTo>
                        <a:pt x="0" y="86"/>
                      </a:lnTo>
                      <a:lnTo>
                        <a:pt x="190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89" name="Freeform 64"/>
                <p:cNvSpPr>
                  <a:spLocks/>
                </p:cNvSpPr>
                <p:nvPr/>
              </p:nvSpPr>
              <p:spPr bwMode="auto">
                <a:xfrm>
                  <a:off x="3251" y="3368"/>
                  <a:ext cx="53" cy="51"/>
                </a:xfrm>
                <a:custGeom>
                  <a:avLst/>
                  <a:gdLst>
                    <a:gd name="T0" fmla="*/ 52 w 53"/>
                    <a:gd name="T1" fmla="*/ 33 h 51"/>
                    <a:gd name="T2" fmla="*/ 52 w 53"/>
                    <a:gd name="T3" fmla="*/ 0 h 51"/>
                    <a:gd name="T4" fmla="*/ 0 w 53"/>
                    <a:gd name="T5" fmla="*/ 17 h 51"/>
                    <a:gd name="T6" fmla="*/ 0 w 53"/>
                    <a:gd name="T7" fmla="*/ 50 h 51"/>
                    <a:gd name="T8" fmla="*/ 52 w 53"/>
                    <a:gd name="T9" fmla="*/ 3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1"/>
                    <a:gd name="T17" fmla="*/ 53 w 53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1">
                      <a:moveTo>
                        <a:pt x="52" y="33"/>
                      </a:moveTo>
                      <a:lnTo>
                        <a:pt x="52" y="0"/>
                      </a:lnTo>
                      <a:lnTo>
                        <a:pt x="0" y="17"/>
                      </a:lnTo>
                      <a:lnTo>
                        <a:pt x="0" y="50"/>
                      </a:lnTo>
                      <a:lnTo>
                        <a:pt x="52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33807" name="Text Box 10"/>
            <p:cNvSpPr txBox="1">
              <a:spLocks noChangeArrowheads="1"/>
            </p:cNvSpPr>
            <p:nvPr/>
          </p:nvSpPr>
          <p:spPr bwMode="auto">
            <a:xfrm>
              <a:off x="1110" y="3412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ea typeface="微软雅黑" pitchFamily="34" charset="-122"/>
                  <a:cs typeface="Arial" charset="0"/>
                </a:rPr>
                <a:t>答复</a:t>
              </a:r>
            </a:p>
          </p:txBody>
        </p:sp>
        <p:grpSp>
          <p:nvGrpSpPr>
            <p:cNvPr id="6" name="Group 119"/>
            <p:cNvGrpSpPr>
              <a:grpSpLocks/>
            </p:cNvGrpSpPr>
            <p:nvPr/>
          </p:nvGrpSpPr>
          <p:grpSpPr bwMode="auto">
            <a:xfrm>
              <a:off x="1334" y="2932"/>
              <a:ext cx="415" cy="436"/>
              <a:chOff x="1516" y="2841"/>
              <a:chExt cx="415" cy="436"/>
            </a:xfrm>
          </p:grpSpPr>
          <p:sp>
            <p:nvSpPr>
              <p:cNvPr id="33844" name="AutoShape 20"/>
              <p:cNvSpPr>
                <a:spLocks noChangeArrowheads="1"/>
              </p:cNvSpPr>
              <p:nvPr/>
            </p:nvSpPr>
            <p:spPr bwMode="auto">
              <a:xfrm>
                <a:off x="1516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400">
                  <a:ea typeface="微软雅黑" pitchFamily="34" charset="-122"/>
                </a:endParaRPr>
              </a:p>
              <a:p>
                <a:pPr algn="ctr">
                  <a:spcBef>
                    <a:spcPct val="50000"/>
                  </a:spcBef>
                </a:pPr>
                <a:endParaRPr lang="zh-CN" altLang="en-US" sz="1200">
                  <a:ea typeface="微软雅黑" pitchFamily="34" charset="-122"/>
                </a:endParaRPr>
              </a:p>
            </p:txBody>
          </p:sp>
          <p:grpSp>
            <p:nvGrpSpPr>
              <p:cNvPr id="7" name="Group 81"/>
              <p:cNvGrpSpPr>
                <a:grpSpLocks/>
              </p:cNvGrpSpPr>
              <p:nvPr/>
            </p:nvGrpSpPr>
            <p:grpSpPr bwMode="auto">
              <a:xfrm>
                <a:off x="1565" y="2866"/>
                <a:ext cx="317" cy="386"/>
                <a:chOff x="4126" y="2586"/>
                <a:chExt cx="781" cy="947"/>
              </a:xfrm>
            </p:grpSpPr>
            <p:sp>
              <p:nvSpPr>
                <p:cNvPr id="33846" name="Freeform 82"/>
                <p:cNvSpPr>
                  <a:spLocks/>
                </p:cNvSpPr>
                <p:nvPr/>
              </p:nvSpPr>
              <p:spPr bwMode="auto">
                <a:xfrm>
                  <a:off x="4126" y="2586"/>
                  <a:ext cx="781" cy="947"/>
                </a:xfrm>
                <a:custGeom>
                  <a:avLst/>
                  <a:gdLst>
                    <a:gd name="T0" fmla="*/ 780 w 781"/>
                    <a:gd name="T1" fmla="*/ 732 h 947"/>
                    <a:gd name="T2" fmla="*/ 780 w 781"/>
                    <a:gd name="T3" fmla="*/ 0 h 947"/>
                    <a:gd name="T4" fmla="*/ 0 w 781"/>
                    <a:gd name="T5" fmla="*/ 212 h 947"/>
                    <a:gd name="T6" fmla="*/ 0 w 781"/>
                    <a:gd name="T7" fmla="*/ 946 h 947"/>
                    <a:gd name="T8" fmla="*/ 780 w 781"/>
                    <a:gd name="T9" fmla="*/ 732 h 9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947"/>
                    <a:gd name="T17" fmla="*/ 781 w 781"/>
                    <a:gd name="T18" fmla="*/ 947 h 9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947">
                      <a:moveTo>
                        <a:pt x="780" y="732"/>
                      </a:moveTo>
                      <a:lnTo>
                        <a:pt x="780" y="0"/>
                      </a:lnTo>
                      <a:lnTo>
                        <a:pt x="0" y="212"/>
                      </a:lnTo>
                      <a:lnTo>
                        <a:pt x="0" y="946"/>
                      </a:lnTo>
                      <a:lnTo>
                        <a:pt x="780" y="732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7" name="Freeform 83"/>
                <p:cNvSpPr>
                  <a:spLocks/>
                </p:cNvSpPr>
                <p:nvPr/>
              </p:nvSpPr>
              <p:spPr bwMode="white">
                <a:xfrm>
                  <a:off x="4153" y="2621"/>
                  <a:ext cx="726" cy="876"/>
                </a:xfrm>
                <a:custGeom>
                  <a:avLst/>
                  <a:gdLst>
                    <a:gd name="T0" fmla="*/ 725 w 726"/>
                    <a:gd name="T1" fmla="*/ 680 h 876"/>
                    <a:gd name="T2" fmla="*/ 725 w 726"/>
                    <a:gd name="T3" fmla="*/ 0 h 876"/>
                    <a:gd name="T4" fmla="*/ 0 w 726"/>
                    <a:gd name="T5" fmla="*/ 194 h 876"/>
                    <a:gd name="T6" fmla="*/ 0 w 726"/>
                    <a:gd name="T7" fmla="*/ 875 h 876"/>
                    <a:gd name="T8" fmla="*/ 725 w 726"/>
                    <a:gd name="T9" fmla="*/ 680 h 8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876"/>
                    <a:gd name="T17" fmla="*/ 726 w 726"/>
                    <a:gd name="T18" fmla="*/ 876 h 8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876">
                      <a:moveTo>
                        <a:pt x="725" y="680"/>
                      </a:moveTo>
                      <a:lnTo>
                        <a:pt x="725" y="0"/>
                      </a:lnTo>
                      <a:lnTo>
                        <a:pt x="0" y="194"/>
                      </a:lnTo>
                      <a:lnTo>
                        <a:pt x="0" y="875"/>
                      </a:lnTo>
                      <a:lnTo>
                        <a:pt x="725" y="680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8" name="Freeform 84"/>
                <p:cNvSpPr>
                  <a:spLocks/>
                </p:cNvSpPr>
                <p:nvPr/>
              </p:nvSpPr>
              <p:spPr bwMode="auto">
                <a:xfrm>
                  <a:off x="4271" y="3207"/>
                  <a:ext cx="66" cy="195"/>
                </a:xfrm>
                <a:custGeom>
                  <a:avLst/>
                  <a:gdLst>
                    <a:gd name="T0" fmla="*/ 65 w 66"/>
                    <a:gd name="T1" fmla="*/ 176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6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6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6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9" name="Freeform 85"/>
                <p:cNvSpPr>
                  <a:spLocks/>
                </p:cNvSpPr>
                <p:nvPr/>
              </p:nvSpPr>
              <p:spPr bwMode="auto">
                <a:xfrm>
                  <a:off x="4356" y="2972"/>
                  <a:ext cx="67" cy="405"/>
                </a:xfrm>
                <a:custGeom>
                  <a:avLst/>
                  <a:gdLst>
                    <a:gd name="T0" fmla="*/ 66 w 67"/>
                    <a:gd name="T1" fmla="*/ 387 h 405"/>
                    <a:gd name="T2" fmla="*/ 66 w 67"/>
                    <a:gd name="T3" fmla="*/ 0 h 405"/>
                    <a:gd name="T4" fmla="*/ 0 w 67"/>
                    <a:gd name="T5" fmla="*/ 16 h 405"/>
                    <a:gd name="T6" fmla="*/ 0 w 67"/>
                    <a:gd name="T7" fmla="*/ 404 h 405"/>
                    <a:gd name="T8" fmla="*/ 66 w 67"/>
                    <a:gd name="T9" fmla="*/ 387 h 4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405"/>
                    <a:gd name="T17" fmla="*/ 67 w 67"/>
                    <a:gd name="T18" fmla="*/ 405 h 4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405">
                      <a:moveTo>
                        <a:pt x="66" y="387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404"/>
                      </a:lnTo>
                      <a:lnTo>
                        <a:pt x="66" y="387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0" name="Freeform 86"/>
                <p:cNvSpPr>
                  <a:spLocks/>
                </p:cNvSpPr>
                <p:nvPr/>
              </p:nvSpPr>
              <p:spPr bwMode="auto">
                <a:xfrm>
                  <a:off x="4441" y="3075"/>
                  <a:ext cx="67" cy="278"/>
                </a:xfrm>
                <a:custGeom>
                  <a:avLst/>
                  <a:gdLst>
                    <a:gd name="T0" fmla="*/ 66 w 67"/>
                    <a:gd name="T1" fmla="*/ 258 h 278"/>
                    <a:gd name="T2" fmla="*/ 66 w 67"/>
                    <a:gd name="T3" fmla="*/ 0 h 278"/>
                    <a:gd name="T4" fmla="*/ 0 w 67"/>
                    <a:gd name="T5" fmla="*/ 18 h 278"/>
                    <a:gd name="T6" fmla="*/ 0 w 67"/>
                    <a:gd name="T7" fmla="*/ 277 h 278"/>
                    <a:gd name="T8" fmla="*/ 66 w 67"/>
                    <a:gd name="T9" fmla="*/ 258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278"/>
                    <a:gd name="T17" fmla="*/ 67 w 6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278">
                      <a:moveTo>
                        <a:pt x="66" y="258"/>
                      </a:moveTo>
                      <a:lnTo>
                        <a:pt x="66" y="0"/>
                      </a:lnTo>
                      <a:lnTo>
                        <a:pt x="0" y="18"/>
                      </a:lnTo>
                      <a:lnTo>
                        <a:pt x="0" y="277"/>
                      </a:lnTo>
                      <a:lnTo>
                        <a:pt x="66" y="258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1" name="Freeform 87"/>
                <p:cNvSpPr>
                  <a:spLocks/>
                </p:cNvSpPr>
                <p:nvPr/>
              </p:nvSpPr>
              <p:spPr bwMode="auto">
                <a:xfrm>
                  <a:off x="4563" y="3129"/>
                  <a:ext cx="66" cy="195"/>
                </a:xfrm>
                <a:custGeom>
                  <a:avLst/>
                  <a:gdLst>
                    <a:gd name="T0" fmla="*/ 65 w 66"/>
                    <a:gd name="T1" fmla="*/ 175 h 195"/>
                    <a:gd name="T2" fmla="*/ 65 w 66"/>
                    <a:gd name="T3" fmla="*/ 0 h 195"/>
                    <a:gd name="T4" fmla="*/ 0 w 66"/>
                    <a:gd name="T5" fmla="*/ 18 h 195"/>
                    <a:gd name="T6" fmla="*/ 0 w 66"/>
                    <a:gd name="T7" fmla="*/ 194 h 195"/>
                    <a:gd name="T8" fmla="*/ 65 w 66"/>
                    <a:gd name="T9" fmla="*/ 175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95"/>
                    <a:gd name="T17" fmla="*/ 66 w 66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95">
                      <a:moveTo>
                        <a:pt x="65" y="175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194"/>
                      </a:lnTo>
                      <a:lnTo>
                        <a:pt x="65" y="175"/>
                      </a:lnTo>
                    </a:path>
                  </a:pathLst>
                </a:custGeom>
                <a:solidFill>
                  <a:srgbClr val="66CC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2" name="Freeform 88"/>
                <p:cNvSpPr>
                  <a:spLocks/>
                </p:cNvSpPr>
                <p:nvPr/>
              </p:nvSpPr>
              <p:spPr bwMode="auto">
                <a:xfrm>
                  <a:off x="4648" y="2983"/>
                  <a:ext cx="67" cy="316"/>
                </a:xfrm>
                <a:custGeom>
                  <a:avLst/>
                  <a:gdLst>
                    <a:gd name="T0" fmla="*/ 66 w 67"/>
                    <a:gd name="T1" fmla="*/ 296 h 316"/>
                    <a:gd name="T2" fmla="*/ 66 w 67"/>
                    <a:gd name="T3" fmla="*/ 0 h 316"/>
                    <a:gd name="T4" fmla="*/ 0 w 67"/>
                    <a:gd name="T5" fmla="*/ 16 h 316"/>
                    <a:gd name="T6" fmla="*/ 0 w 67"/>
                    <a:gd name="T7" fmla="*/ 315 h 316"/>
                    <a:gd name="T8" fmla="*/ 66 w 67"/>
                    <a:gd name="T9" fmla="*/ 296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316"/>
                    <a:gd name="T17" fmla="*/ 67 w 67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316">
                      <a:moveTo>
                        <a:pt x="66" y="296"/>
                      </a:moveTo>
                      <a:lnTo>
                        <a:pt x="66" y="0"/>
                      </a:lnTo>
                      <a:lnTo>
                        <a:pt x="0" y="16"/>
                      </a:lnTo>
                      <a:lnTo>
                        <a:pt x="0" y="315"/>
                      </a:lnTo>
                      <a:lnTo>
                        <a:pt x="66" y="296"/>
                      </a:lnTo>
                    </a:path>
                  </a:pathLst>
                </a:custGeom>
                <a:solidFill>
                  <a:srgbClr val="00CC6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3" name="Freeform 89"/>
                <p:cNvSpPr>
                  <a:spLocks/>
                </p:cNvSpPr>
                <p:nvPr/>
              </p:nvSpPr>
              <p:spPr bwMode="auto">
                <a:xfrm>
                  <a:off x="4734" y="2884"/>
                  <a:ext cx="66" cy="390"/>
                </a:xfrm>
                <a:custGeom>
                  <a:avLst/>
                  <a:gdLst>
                    <a:gd name="T0" fmla="*/ 65 w 66"/>
                    <a:gd name="T1" fmla="*/ 370 h 390"/>
                    <a:gd name="T2" fmla="*/ 65 w 66"/>
                    <a:gd name="T3" fmla="*/ 0 h 390"/>
                    <a:gd name="T4" fmla="*/ 0 w 66"/>
                    <a:gd name="T5" fmla="*/ 18 h 390"/>
                    <a:gd name="T6" fmla="*/ 0 w 66"/>
                    <a:gd name="T7" fmla="*/ 389 h 390"/>
                    <a:gd name="T8" fmla="*/ 65 w 66"/>
                    <a:gd name="T9" fmla="*/ 370 h 3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390"/>
                    <a:gd name="T17" fmla="*/ 66 w 66"/>
                    <a:gd name="T18" fmla="*/ 390 h 3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390">
                      <a:moveTo>
                        <a:pt x="65" y="370"/>
                      </a:moveTo>
                      <a:lnTo>
                        <a:pt x="65" y="0"/>
                      </a:lnTo>
                      <a:lnTo>
                        <a:pt x="0" y="18"/>
                      </a:lnTo>
                      <a:lnTo>
                        <a:pt x="0" y="389"/>
                      </a:lnTo>
                      <a:lnTo>
                        <a:pt x="65" y="370"/>
                      </a:lnTo>
                    </a:path>
                  </a:pathLst>
                </a:custGeom>
                <a:solidFill>
                  <a:srgbClr val="CC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4" name="Freeform 90"/>
                <p:cNvSpPr>
                  <a:spLocks/>
                </p:cNvSpPr>
                <p:nvPr/>
              </p:nvSpPr>
              <p:spPr bwMode="auto">
                <a:xfrm>
                  <a:off x="4192" y="3241"/>
                  <a:ext cx="653" cy="213"/>
                </a:xfrm>
                <a:custGeom>
                  <a:avLst/>
                  <a:gdLst>
                    <a:gd name="T0" fmla="*/ 652 w 653"/>
                    <a:gd name="T1" fmla="*/ 36 h 213"/>
                    <a:gd name="T2" fmla="*/ 652 w 653"/>
                    <a:gd name="T3" fmla="*/ 0 h 213"/>
                    <a:gd name="T4" fmla="*/ 0 w 653"/>
                    <a:gd name="T5" fmla="*/ 175 h 213"/>
                    <a:gd name="T6" fmla="*/ 0 w 653"/>
                    <a:gd name="T7" fmla="*/ 212 h 213"/>
                    <a:gd name="T8" fmla="*/ 652 w 653"/>
                    <a:gd name="T9" fmla="*/ 36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3"/>
                    <a:gd name="T16" fmla="*/ 0 h 213"/>
                    <a:gd name="T17" fmla="*/ 653 w 653"/>
                    <a:gd name="T18" fmla="*/ 213 h 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3" h="213">
                      <a:moveTo>
                        <a:pt x="652" y="36"/>
                      </a:moveTo>
                      <a:lnTo>
                        <a:pt x="652" y="0"/>
                      </a:lnTo>
                      <a:lnTo>
                        <a:pt x="0" y="175"/>
                      </a:lnTo>
                      <a:lnTo>
                        <a:pt x="0" y="212"/>
                      </a:lnTo>
                      <a:lnTo>
                        <a:pt x="652" y="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55" name="Freeform 91"/>
                <p:cNvSpPr>
                  <a:spLocks/>
                </p:cNvSpPr>
                <p:nvPr/>
              </p:nvSpPr>
              <p:spPr bwMode="auto">
                <a:xfrm>
                  <a:off x="4192" y="2832"/>
                  <a:ext cx="42" cy="622"/>
                </a:xfrm>
                <a:custGeom>
                  <a:avLst/>
                  <a:gdLst>
                    <a:gd name="T0" fmla="*/ 41 w 42"/>
                    <a:gd name="T1" fmla="*/ 611 h 622"/>
                    <a:gd name="T2" fmla="*/ 41 w 42"/>
                    <a:gd name="T3" fmla="*/ 0 h 622"/>
                    <a:gd name="T4" fmla="*/ 0 w 42"/>
                    <a:gd name="T5" fmla="*/ 9 h 622"/>
                    <a:gd name="T6" fmla="*/ 0 w 42"/>
                    <a:gd name="T7" fmla="*/ 621 h 622"/>
                    <a:gd name="T8" fmla="*/ 41 w 42"/>
                    <a:gd name="T9" fmla="*/ 611 h 6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622"/>
                    <a:gd name="T17" fmla="*/ 42 w 42"/>
                    <a:gd name="T18" fmla="*/ 622 h 6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622">
                      <a:moveTo>
                        <a:pt x="41" y="611"/>
                      </a:moveTo>
                      <a:lnTo>
                        <a:pt x="41" y="0"/>
                      </a:lnTo>
                      <a:lnTo>
                        <a:pt x="0" y="9"/>
                      </a:lnTo>
                      <a:lnTo>
                        <a:pt x="0" y="621"/>
                      </a:lnTo>
                      <a:lnTo>
                        <a:pt x="41" y="611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3787" y="3411"/>
              <a:ext cx="864" cy="1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defTabSz="914400">
                <a:lnSpc>
                  <a:spcPts val="1200"/>
                </a:lnSpc>
              </a:pPr>
              <a:r>
                <a:rPr lang="zh-CN" altLang="en-US" sz="1200" b="1">
                  <a:solidFill>
                    <a:srgbClr val="000000"/>
                  </a:solidFill>
                  <a:ea typeface="微软雅黑" pitchFamily="34" charset="-122"/>
                  <a:cs typeface="Arial" charset="0"/>
                </a:rPr>
                <a:t>在线回复</a:t>
              </a:r>
            </a:p>
          </p:txBody>
        </p:sp>
        <p:grpSp>
          <p:nvGrpSpPr>
            <p:cNvPr id="8" name="Group 117"/>
            <p:cNvGrpSpPr>
              <a:grpSpLocks/>
            </p:cNvGrpSpPr>
            <p:nvPr/>
          </p:nvGrpSpPr>
          <p:grpSpPr bwMode="auto">
            <a:xfrm>
              <a:off x="4012" y="2931"/>
              <a:ext cx="415" cy="436"/>
              <a:chOff x="3921" y="2841"/>
              <a:chExt cx="415" cy="436"/>
            </a:xfrm>
          </p:grpSpPr>
          <p:sp>
            <p:nvSpPr>
              <p:cNvPr id="33827" name="AutoShape 22"/>
              <p:cNvSpPr>
                <a:spLocks noChangeArrowheads="1"/>
              </p:cNvSpPr>
              <p:nvPr/>
            </p:nvSpPr>
            <p:spPr bwMode="auto">
              <a:xfrm>
                <a:off x="3921" y="2841"/>
                <a:ext cx="415" cy="436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1200">
                  <a:ea typeface="微软雅黑" pitchFamily="34" charset="-122"/>
                </a:endParaRPr>
              </a:p>
            </p:txBody>
          </p:sp>
          <p:grpSp>
            <p:nvGrpSpPr>
              <p:cNvPr id="9" name="Group 65"/>
              <p:cNvGrpSpPr>
                <a:grpSpLocks/>
              </p:cNvGrpSpPr>
              <p:nvPr/>
            </p:nvGrpSpPr>
            <p:grpSpPr bwMode="auto">
              <a:xfrm>
                <a:off x="3992" y="2887"/>
                <a:ext cx="273" cy="344"/>
                <a:chOff x="3514" y="1226"/>
                <a:chExt cx="444" cy="831"/>
              </a:xfrm>
            </p:grpSpPr>
            <p:sp>
              <p:nvSpPr>
                <p:cNvPr id="33829" name="Freeform 66"/>
                <p:cNvSpPr>
                  <a:spLocks/>
                </p:cNvSpPr>
                <p:nvPr/>
              </p:nvSpPr>
              <p:spPr bwMode="auto">
                <a:xfrm>
                  <a:off x="3514" y="1226"/>
                  <a:ext cx="444" cy="831"/>
                </a:xfrm>
                <a:custGeom>
                  <a:avLst/>
                  <a:gdLst>
                    <a:gd name="T0" fmla="*/ 443 w 444"/>
                    <a:gd name="T1" fmla="*/ 711 h 831"/>
                    <a:gd name="T2" fmla="*/ 443 w 444"/>
                    <a:gd name="T3" fmla="*/ 0 h 831"/>
                    <a:gd name="T4" fmla="*/ 0 w 444"/>
                    <a:gd name="T5" fmla="*/ 119 h 831"/>
                    <a:gd name="T6" fmla="*/ 0 w 444"/>
                    <a:gd name="T7" fmla="*/ 830 h 831"/>
                    <a:gd name="T8" fmla="*/ 443 w 444"/>
                    <a:gd name="T9" fmla="*/ 711 h 8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4"/>
                    <a:gd name="T16" fmla="*/ 0 h 831"/>
                    <a:gd name="T17" fmla="*/ 444 w 444"/>
                    <a:gd name="T18" fmla="*/ 831 h 8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4" h="831">
                      <a:moveTo>
                        <a:pt x="443" y="711"/>
                      </a:moveTo>
                      <a:lnTo>
                        <a:pt x="443" y="0"/>
                      </a:lnTo>
                      <a:lnTo>
                        <a:pt x="0" y="119"/>
                      </a:lnTo>
                      <a:lnTo>
                        <a:pt x="0" y="830"/>
                      </a:lnTo>
                      <a:lnTo>
                        <a:pt x="443" y="711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0" name="Freeform 67"/>
                <p:cNvSpPr>
                  <a:spLocks/>
                </p:cNvSpPr>
                <p:nvPr/>
              </p:nvSpPr>
              <p:spPr bwMode="white">
                <a:xfrm>
                  <a:off x="3540" y="1260"/>
                  <a:ext cx="391" cy="763"/>
                </a:xfrm>
                <a:custGeom>
                  <a:avLst/>
                  <a:gdLst>
                    <a:gd name="T0" fmla="*/ 390 w 391"/>
                    <a:gd name="T1" fmla="*/ 661 h 763"/>
                    <a:gd name="T2" fmla="*/ 390 w 391"/>
                    <a:gd name="T3" fmla="*/ 0 h 763"/>
                    <a:gd name="T4" fmla="*/ 0 w 391"/>
                    <a:gd name="T5" fmla="*/ 101 h 763"/>
                    <a:gd name="T6" fmla="*/ 0 w 391"/>
                    <a:gd name="T7" fmla="*/ 762 h 763"/>
                    <a:gd name="T8" fmla="*/ 390 w 391"/>
                    <a:gd name="T9" fmla="*/ 661 h 7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1"/>
                    <a:gd name="T16" fmla="*/ 0 h 763"/>
                    <a:gd name="T17" fmla="*/ 391 w 391"/>
                    <a:gd name="T18" fmla="*/ 763 h 7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1" h="763">
                      <a:moveTo>
                        <a:pt x="390" y="661"/>
                      </a:moveTo>
                      <a:lnTo>
                        <a:pt x="390" y="0"/>
                      </a:lnTo>
                      <a:lnTo>
                        <a:pt x="0" y="101"/>
                      </a:lnTo>
                      <a:lnTo>
                        <a:pt x="0" y="762"/>
                      </a:lnTo>
                      <a:lnTo>
                        <a:pt x="390" y="661"/>
                      </a:lnTo>
                    </a:path>
                  </a:pathLst>
                </a:custGeom>
                <a:solidFill>
                  <a:srgbClr val="EAEAEA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1" name="Freeform 68"/>
                <p:cNvSpPr>
                  <a:spLocks/>
                </p:cNvSpPr>
                <p:nvPr/>
              </p:nvSpPr>
              <p:spPr bwMode="auto">
                <a:xfrm>
                  <a:off x="3687" y="135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2" name="Freeform 69"/>
                <p:cNvSpPr>
                  <a:spLocks/>
                </p:cNvSpPr>
                <p:nvPr/>
              </p:nvSpPr>
              <p:spPr bwMode="auto">
                <a:xfrm>
                  <a:off x="3687" y="1470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3" name="Freeform 70"/>
                <p:cNvSpPr>
                  <a:spLocks/>
                </p:cNvSpPr>
                <p:nvPr/>
              </p:nvSpPr>
              <p:spPr bwMode="auto">
                <a:xfrm>
                  <a:off x="3687" y="1585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4" name="Freeform 71"/>
                <p:cNvSpPr>
                  <a:spLocks/>
                </p:cNvSpPr>
                <p:nvPr/>
              </p:nvSpPr>
              <p:spPr bwMode="auto">
                <a:xfrm>
                  <a:off x="3687" y="1699"/>
                  <a:ext cx="206" cy="87"/>
                </a:xfrm>
                <a:custGeom>
                  <a:avLst/>
                  <a:gdLst>
                    <a:gd name="T0" fmla="*/ 205 w 206"/>
                    <a:gd name="T1" fmla="*/ 33 h 87"/>
                    <a:gd name="T2" fmla="*/ 205 w 206"/>
                    <a:gd name="T3" fmla="*/ 0 h 87"/>
                    <a:gd name="T4" fmla="*/ 0 w 206"/>
                    <a:gd name="T5" fmla="*/ 53 h 87"/>
                    <a:gd name="T6" fmla="*/ 0 w 206"/>
                    <a:gd name="T7" fmla="*/ 86 h 87"/>
                    <a:gd name="T8" fmla="*/ 205 w 206"/>
                    <a:gd name="T9" fmla="*/ 33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7"/>
                    <a:gd name="T17" fmla="*/ 206 w 206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7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3"/>
                      </a:lnTo>
                      <a:lnTo>
                        <a:pt x="0" y="86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5" name="Freeform 72"/>
                <p:cNvSpPr>
                  <a:spLocks/>
                </p:cNvSpPr>
                <p:nvPr/>
              </p:nvSpPr>
              <p:spPr bwMode="auto">
                <a:xfrm>
                  <a:off x="3687" y="1816"/>
                  <a:ext cx="206" cy="86"/>
                </a:xfrm>
                <a:custGeom>
                  <a:avLst/>
                  <a:gdLst>
                    <a:gd name="T0" fmla="*/ 205 w 206"/>
                    <a:gd name="T1" fmla="*/ 33 h 86"/>
                    <a:gd name="T2" fmla="*/ 205 w 206"/>
                    <a:gd name="T3" fmla="*/ 0 h 86"/>
                    <a:gd name="T4" fmla="*/ 0 w 206"/>
                    <a:gd name="T5" fmla="*/ 52 h 86"/>
                    <a:gd name="T6" fmla="*/ 0 w 206"/>
                    <a:gd name="T7" fmla="*/ 85 h 86"/>
                    <a:gd name="T8" fmla="*/ 205 w 206"/>
                    <a:gd name="T9" fmla="*/ 3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86"/>
                    <a:gd name="T17" fmla="*/ 206 w 2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86">
                      <a:moveTo>
                        <a:pt x="205" y="33"/>
                      </a:moveTo>
                      <a:lnTo>
                        <a:pt x="205" y="0"/>
                      </a:lnTo>
                      <a:lnTo>
                        <a:pt x="0" y="52"/>
                      </a:lnTo>
                      <a:lnTo>
                        <a:pt x="0" y="85"/>
                      </a:lnTo>
                      <a:lnTo>
                        <a:pt x="205" y="33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6" name="Freeform 73"/>
                <p:cNvSpPr>
                  <a:spLocks/>
                </p:cNvSpPr>
                <p:nvPr/>
              </p:nvSpPr>
              <p:spPr bwMode="auto">
                <a:xfrm>
                  <a:off x="3579" y="1395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8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7" name="Freeform 74"/>
                <p:cNvSpPr>
                  <a:spLocks/>
                </p:cNvSpPr>
                <p:nvPr/>
              </p:nvSpPr>
              <p:spPr bwMode="auto">
                <a:xfrm>
                  <a:off x="3579" y="1512"/>
                  <a:ext cx="71" cy="85"/>
                </a:xfrm>
                <a:custGeom>
                  <a:avLst/>
                  <a:gdLst>
                    <a:gd name="T0" fmla="*/ 70 w 71"/>
                    <a:gd name="T1" fmla="*/ 66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6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6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8" name="Freeform 75"/>
                <p:cNvSpPr>
                  <a:spLocks/>
                </p:cNvSpPr>
                <p:nvPr/>
              </p:nvSpPr>
              <p:spPr bwMode="auto">
                <a:xfrm>
                  <a:off x="3579" y="1624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39" name="Freeform 76"/>
                <p:cNvSpPr>
                  <a:spLocks/>
                </p:cNvSpPr>
                <p:nvPr/>
              </p:nvSpPr>
              <p:spPr bwMode="auto">
                <a:xfrm>
                  <a:off x="3579" y="1741"/>
                  <a:ext cx="71" cy="86"/>
                </a:xfrm>
                <a:custGeom>
                  <a:avLst/>
                  <a:gdLst>
                    <a:gd name="T0" fmla="*/ 70 w 71"/>
                    <a:gd name="T1" fmla="*/ 67 h 86"/>
                    <a:gd name="T2" fmla="*/ 70 w 71"/>
                    <a:gd name="T3" fmla="*/ 0 h 86"/>
                    <a:gd name="T4" fmla="*/ 0 w 71"/>
                    <a:gd name="T5" fmla="*/ 18 h 86"/>
                    <a:gd name="T6" fmla="*/ 0 w 71"/>
                    <a:gd name="T7" fmla="*/ 85 h 86"/>
                    <a:gd name="T8" fmla="*/ 70 w 71"/>
                    <a:gd name="T9" fmla="*/ 67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6"/>
                    <a:gd name="T17" fmla="*/ 71 w 71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6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8"/>
                      </a:lnTo>
                      <a:lnTo>
                        <a:pt x="0" y="85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0" name="Freeform 77"/>
                <p:cNvSpPr>
                  <a:spLocks/>
                </p:cNvSpPr>
                <p:nvPr/>
              </p:nvSpPr>
              <p:spPr bwMode="auto">
                <a:xfrm>
                  <a:off x="3579" y="1858"/>
                  <a:ext cx="71" cy="85"/>
                </a:xfrm>
                <a:custGeom>
                  <a:avLst/>
                  <a:gdLst>
                    <a:gd name="T0" fmla="*/ 70 w 71"/>
                    <a:gd name="T1" fmla="*/ 67 h 85"/>
                    <a:gd name="T2" fmla="*/ 70 w 71"/>
                    <a:gd name="T3" fmla="*/ 0 h 85"/>
                    <a:gd name="T4" fmla="*/ 0 w 71"/>
                    <a:gd name="T5" fmla="*/ 17 h 85"/>
                    <a:gd name="T6" fmla="*/ 0 w 71"/>
                    <a:gd name="T7" fmla="*/ 84 h 85"/>
                    <a:gd name="T8" fmla="*/ 70 w 71"/>
                    <a:gd name="T9" fmla="*/ 6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5"/>
                    <a:gd name="T17" fmla="*/ 71 w 7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5">
                      <a:moveTo>
                        <a:pt x="70" y="67"/>
                      </a:moveTo>
                      <a:lnTo>
                        <a:pt x="70" y="0"/>
                      </a:lnTo>
                      <a:lnTo>
                        <a:pt x="0" y="17"/>
                      </a:lnTo>
                      <a:lnTo>
                        <a:pt x="0" y="84"/>
                      </a:lnTo>
                      <a:lnTo>
                        <a:pt x="70" y="67"/>
                      </a:lnTo>
                    </a:path>
                  </a:pathLst>
                </a:custGeom>
                <a:solidFill>
                  <a:srgbClr val="B2B2B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1" name="Freeform 78"/>
                <p:cNvSpPr>
                  <a:spLocks/>
                </p:cNvSpPr>
                <p:nvPr/>
              </p:nvSpPr>
              <p:spPr bwMode="black">
                <a:xfrm>
                  <a:off x="3575" y="1337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2" name="Freeform 79"/>
                <p:cNvSpPr>
                  <a:spLocks/>
                </p:cNvSpPr>
                <p:nvPr/>
              </p:nvSpPr>
              <p:spPr bwMode="black">
                <a:xfrm>
                  <a:off x="3575" y="1451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  <p:sp>
              <p:nvSpPr>
                <p:cNvPr id="33843" name="Freeform 80"/>
                <p:cNvSpPr>
                  <a:spLocks/>
                </p:cNvSpPr>
                <p:nvPr/>
              </p:nvSpPr>
              <p:spPr bwMode="black">
                <a:xfrm>
                  <a:off x="3575" y="1562"/>
                  <a:ext cx="122" cy="143"/>
                </a:xfrm>
                <a:custGeom>
                  <a:avLst/>
                  <a:gdLst>
                    <a:gd name="T0" fmla="*/ 11 w 122"/>
                    <a:gd name="T1" fmla="*/ 88 h 143"/>
                    <a:gd name="T2" fmla="*/ 0 w 122"/>
                    <a:gd name="T3" fmla="*/ 112 h 143"/>
                    <a:gd name="T4" fmla="*/ 26 w 122"/>
                    <a:gd name="T5" fmla="*/ 142 h 143"/>
                    <a:gd name="T6" fmla="*/ 121 w 122"/>
                    <a:gd name="T7" fmla="*/ 28 h 143"/>
                    <a:gd name="T8" fmla="*/ 101 w 122"/>
                    <a:gd name="T9" fmla="*/ 0 h 143"/>
                    <a:gd name="T10" fmla="*/ 30 w 122"/>
                    <a:gd name="T11" fmla="*/ 115 h 143"/>
                    <a:gd name="T12" fmla="*/ 11 w 122"/>
                    <a:gd name="T13" fmla="*/ 88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143"/>
                    <a:gd name="T23" fmla="*/ 122 w 12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143">
                      <a:moveTo>
                        <a:pt x="11" y="88"/>
                      </a:moveTo>
                      <a:lnTo>
                        <a:pt x="0" y="112"/>
                      </a:lnTo>
                      <a:lnTo>
                        <a:pt x="26" y="142"/>
                      </a:lnTo>
                      <a:lnTo>
                        <a:pt x="121" y="28"/>
                      </a:lnTo>
                      <a:lnTo>
                        <a:pt x="101" y="0"/>
                      </a:lnTo>
                      <a:lnTo>
                        <a:pt x="30" y="115"/>
                      </a:lnTo>
                      <a:lnTo>
                        <a:pt x="11" y="88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33811" name="Arc 117"/>
            <p:cNvSpPr>
              <a:spLocks/>
            </p:cNvSpPr>
            <p:nvPr/>
          </p:nvSpPr>
          <p:spPr bwMode="auto">
            <a:xfrm>
              <a:off x="3313" y="1611"/>
              <a:ext cx="924" cy="233"/>
            </a:xfrm>
            <a:custGeom>
              <a:avLst/>
              <a:gdLst>
                <a:gd name="T0" fmla="*/ 0 w 19447"/>
                <a:gd name="T1" fmla="*/ 0 h 21094"/>
                <a:gd name="T2" fmla="*/ 0 w 19447"/>
                <a:gd name="T3" fmla="*/ 0 h 21094"/>
                <a:gd name="T4" fmla="*/ 0 w 19447"/>
                <a:gd name="T5" fmla="*/ 0 h 21094"/>
                <a:gd name="T6" fmla="*/ 0 60000 65536"/>
                <a:gd name="T7" fmla="*/ 0 60000 65536"/>
                <a:gd name="T8" fmla="*/ 0 60000 65536"/>
                <a:gd name="T9" fmla="*/ 0 w 19447"/>
                <a:gd name="T10" fmla="*/ 0 h 21094"/>
                <a:gd name="T11" fmla="*/ 19447 w 19447"/>
                <a:gd name="T12" fmla="*/ 21094 h 210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47" h="21094" fill="none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</a:path>
                <a:path w="19447" h="21094" stroke="0" extrusionOk="0">
                  <a:moveTo>
                    <a:pt x="-1" y="11693"/>
                  </a:moveTo>
                  <a:cubicBezTo>
                    <a:pt x="2880" y="5733"/>
                    <a:pt x="8335" y="1423"/>
                    <a:pt x="14800" y="-1"/>
                  </a:cubicBezTo>
                  <a:lnTo>
                    <a:pt x="19447" y="21094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12" name="Arc 118"/>
            <p:cNvSpPr>
              <a:spLocks/>
            </p:cNvSpPr>
            <p:nvPr/>
          </p:nvSpPr>
          <p:spPr bwMode="auto">
            <a:xfrm>
              <a:off x="3304" y="2558"/>
              <a:ext cx="931" cy="233"/>
            </a:xfrm>
            <a:custGeom>
              <a:avLst/>
              <a:gdLst>
                <a:gd name="T0" fmla="*/ 0 w 19602"/>
                <a:gd name="T1" fmla="*/ 0 h 20993"/>
                <a:gd name="T2" fmla="*/ 0 w 19602"/>
                <a:gd name="T3" fmla="*/ 0 h 20993"/>
                <a:gd name="T4" fmla="*/ 0 w 19602"/>
                <a:gd name="T5" fmla="*/ 0 h 20993"/>
                <a:gd name="T6" fmla="*/ 0 60000 65536"/>
                <a:gd name="T7" fmla="*/ 0 60000 65536"/>
                <a:gd name="T8" fmla="*/ 0 60000 65536"/>
                <a:gd name="T9" fmla="*/ 0 w 19602"/>
                <a:gd name="T10" fmla="*/ 0 h 20993"/>
                <a:gd name="T11" fmla="*/ 19602 w 19602"/>
                <a:gd name="T12" fmla="*/ 20993 h 20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2" h="20993" fill="none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</a:path>
                <a:path w="19602" h="20993" stroke="0" extrusionOk="0">
                  <a:moveTo>
                    <a:pt x="14517" y="20992"/>
                  </a:moveTo>
                  <a:cubicBezTo>
                    <a:pt x="8113" y="19441"/>
                    <a:pt x="2767" y="15052"/>
                    <a:pt x="-1" y="9073"/>
                  </a:cubicBezTo>
                  <a:lnTo>
                    <a:pt x="19602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13" name="Arc 119"/>
            <p:cNvSpPr>
              <a:spLocks/>
            </p:cNvSpPr>
            <p:nvPr/>
          </p:nvSpPr>
          <p:spPr bwMode="auto">
            <a:xfrm>
              <a:off x="4235" y="2562"/>
              <a:ext cx="915" cy="233"/>
            </a:xfrm>
            <a:custGeom>
              <a:avLst/>
              <a:gdLst>
                <a:gd name="T0" fmla="*/ 0 w 19264"/>
                <a:gd name="T1" fmla="*/ 0 h 21232"/>
                <a:gd name="T2" fmla="*/ 0 w 19264"/>
                <a:gd name="T3" fmla="*/ 0 h 21232"/>
                <a:gd name="T4" fmla="*/ 0 w 19264"/>
                <a:gd name="T5" fmla="*/ 0 h 21232"/>
                <a:gd name="T6" fmla="*/ 0 60000 65536"/>
                <a:gd name="T7" fmla="*/ 0 60000 65536"/>
                <a:gd name="T8" fmla="*/ 0 60000 65536"/>
                <a:gd name="T9" fmla="*/ 0 w 19264"/>
                <a:gd name="T10" fmla="*/ 0 h 21232"/>
                <a:gd name="T11" fmla="*/ 19264 w 19264"/>
                <a:gd name="T12" fmla="*/ 21232 h 21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64" h="21232" fill="none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</a:path>
                <a:path w="19264" h="21232" stroke="0" extrusionOk="0">
                  <a:moveTo>
                    <a:pt x="19264" y="9770"/>
                  </a:moveTo>
                  <a:cubicBezTo>
                    <a:pt x="16225" y="15761"/>
                    <a:pt x="10572" y="19997"/>
                    <a:pt x="3970" y="2123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14" name="Arc 120"/>
            <p:cNvSpPr>
              <a:spLocks/>
            </p:cNvSpPr>
            <p:nvPr/>
          </p:nvSpPr>
          <p:spPr bwMode="auto">
            <a:xfrm>
              <a:off x="4235" y="1612"/>
              <a:ext cx="914" cy="233"/>
            </a:xfrm>
            <a:custGeom>
              <a:avLst/>
              <a:gdLst>
                <a:gd name="T0" fmla="*/ 0 w 19212"/>
                <a:gd name="T1" fmla="*/ 0 h 21142"/>
                <a:gd name="T2" fmla="*/ 0 w 19212"/>
                <a:gd name="T3" fmla="*/ 0 h 21142"/>
                <a:gd name="T4" fmla="*/ 0 w 19212"/>
                <a:gd name="T5" fmla="*/ 0 h 21142"/>
                <a:gd name="T6" fmla="*/ 0 60000 65536"/>
                <a:gd name="T7" fmla="*/ 0 60000 65536"/>
                <a:gd name="T8" fmla="*/ 0 60000 65536"/>
                <a:gd name="T9" fmla="*/ 0 w 19212"/>
                <a:gd name="T10" fmla="*/ 0 h 21142"/>
                <a:gd name="T11" fmla="*/ 19212 w 19212"/>
                <a:gd name="T12" fmla="*/ 21142 h 2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12" h="21142" fill="none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</a:path>
                <a:path w="19212" h="21142" stroke="0" extrusionOk="0">
                  <a:moveTo>
                    <a:pt x="4423" y="-1"/>
                  </a:moveTo>
                  <a:cubicBezTo>
                    <a:pt x="10800" y="1333"/>
                    <a:pt x="16234" y="5475"/>
                    <a:pt x="19212" y="11270"/>
                  </a:cubicBezTo>
                  <a:lnTo>
                    <a:pt x="0" y="21142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grpSp>
          <p:nvGrpSpPr>
            <p:cNvPr id="10" name="Group 134"/>
            <p:cNvGrpSpPr>
              <a:grpSpLocks/>
            </p:cNvGrpSpPr>
            <p:nvPr/>
          </p:nvGrpSpPr>
          <p:grpSpPr bwMode="auto">
            <a:xfrm>
              <a:off x="2282" y="1616"/>
              <a:ext cx="1188" cy="1134"/>
              <a:chOff x="2282" y="1616"/>
              <a:chExt cx="1188" cy="1134"/>
            </a:xfrm>
          </p:grpSpPr>
          <p:sp>
            <p:nvSpPr>
              <p:cNvPr id="33823" name="Oval 25"/>
              <p:cNvSpPr>
                <a:spLocks noChangeArrowheads="1"/>
              </p:cNvSpPr>
              <p:nvPr/>
            </p:nvSpPr>
            <p:spPr bwMode="auto">
              <a:xfrm>
                <a:off x="2292" y="1616"/>
                <a:ext cx="1178" cy="113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3824" name="Rectangle 46"/>
              <p:cNvSpPr>
                <a:spLocks noChangeArrowheads="1"/>
              </p:cNvSpPr>
              <p:nvPr/>
            </p:nvSpPr>
            <p:spPr bwMode="auto">
              <a:xfrm>
                <a:off x="2282" y="1860"/>
                <a:ext cx="118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ea typeface="微软雅黑" pitchFamily="34" charset="-122"/>
                  </a:rPr>
                  <a:t>findEASY</a:t>
                </a:r>
                <a:r>
                  <a:rPr lang="en-US" altLang="zh-CN" sz="1400" b="1" baseline="30000">
                    <a:solidFill>
                      <a:schemeClr val="bg1"/>
                    </a:solidFill>
                    <a:ea typeface="微软雅黑" pitchFamily="34" charset="-122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ea typeface="微软雅黑" pitchFamily="34" charset="-122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ea typeface="微软雅黑" pitchFamily="34" charset="-122"/>
                  </a:rPr>
                  <a:t>自动网络调查系统</a:t>
                </a:r>
                <a:endParaRPr lang="en-US" altLang="zh-CN" sz="1400" b="1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3825" name="Rectangle 46"/>
              <p:cNvSpPr>
                <a:spLocks noChangeArrowheads="1"/>
              </p:cNvSpPr>
              <p:nvPr/>
            </p:nvSpPr>
            <p:spPr bwMode="auto">
              <a:xfrm>
                <a:off x="2283" y="2210"/>
                <a:ext cx="118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62000" latinLnBrk="1"/>
                <a:r>
                  <a:rPr lang="en-US" altLang="zh-CN" sz="1400" b="1">
                    <a:solidFill>
                      <a:schemeClr val="bg1"/>
                    </a:solidFill>
                    <a:ea typeface="微软雅黑" pitchFamily="34" charset="-122"/>
                  </a:rPr>
                  <a:t>findQUICK</a:t>
                </a:r>
                <a:r>
                  <a:rPr lang="en-US" altLang="zh-CN" sz="1400" b="1" baseline="30000">
                    <a:solidFill>
                      <a:schemeClr val="bg1"/>
                    </a:solidFill>
                    <a:ea typeface="微软雅黑" pitchFamily="34" charset="-122"/>
                  </a:rPr>
                  <a:t>©</a:t>
                </a:r>
                <a:endParaRPr lang="zh-CN" altLang="en-US" sz="1400" b="1" baseline="30000">
                  <a:solidFill>
                    <a:schemeClr val="bg1"/>
                  </a:solidFill>
                  <a:ea typeface="微软雅黑" pitchFamily="34" charset="-122"/>
                </a:endParaRPr>
              </a:p>
              <a:p>
                <a:pPr algn="ctr" defTabSz="762000" eaLnBrk="0" hangingPunct="0"/>
                <a:r>
                  <a:rPr lang="zh-CN" altLang="en-US" sz="1400" b="1">
                    <a:solidFill>
                      <a:schemeClr val="bg1"/>
                    </a:solidFill>
                    <a:ea typeface="微软雅黑" pitchFamily="34" charset="-122"/>
                  </a:rPr>
                  <a:t>御调查</a:t>
                </a:r>
                <a:endParaRPr lang="en-US" altLang="zh-CN" sz="1400" b="1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3826" name="Line 32"/>
              <p:cNvSpPr>
                <a:spLocks noChangeShapeType="1"/>
              </p:cNvSpPr>
              <p:nvPr/>
            </p:nvSpPr>
            <p:spPr bwMode="auto">
              <a:xfrm>
                <a:off x="2439" y="2169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微软雅黑" pitchFamily="34" charset="-122"/>
                </a:endParaRPr>
              </a:p>
            </p:txBody>
          </p:sp>
        </p:grpSp>
        <p:sp>
          <p:nvSpPr>
            <p:cNvPr id="33816" name="Oval 131"/>
            <p:cNvSpPr>
              <a:spLocks noChangeArrowheads="1"/>
            </p:cNvSpPr>
            <p:nvPr/>
          </p:nvSpPr>
          <p:spPr bwMode="auto">
            <a:xfrm>
              <a:off x="3833" y="1824"/>
              <a:ext cx="776" cy="717"/>
            </a:xfrm>
            <a:prstGeom prst="ellipse">
              <a:avLst/>
            </a:prstGeom>
            <a:solidFill>
              <a:schemeClr val="accent1"/>
            </a:solidFill>
            <a:ln w="76200" cap="sq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ea typeface="微软雅黑" pitchFamily="34" charset="-122"/>
                </a:rPr>
                <a:t>findREAL</a:t>
              </a:r>
              <a:r>
                <a:rPr lang="en-US" altLang="zh-CN" sz="1400" b="1" baseline="30000">
                  <a:solidFill>
                    <a:schemeClr val="bg1"/>
                  </a:solidFill>
                  <a:ea typeface="微软雅黑" pitchFamily="34" charset="-122"/>
                </a:rPr>
                <a:t>©</a:t>
              </a: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" pitchFamily="34" charset="-122"/>
                </a:rPr>
                <a:t>专属样本库</a:t>
              </a:r>
            </a:p>
            <a:p>
              <a:pPr algn="ctr"/>
              <a:r>
                <a:rPr lang="en-US" altLang="zh-CN" sz="1400" b="1">
                  <a:solidFill>
                    <a:schemeClr val="bg1"/>
                  </a:solidFill>
                  <a:ea typeface="微软雅黑" pitchFamily="34" charset="-122"/>
                </a:rPr>
                <a:t>1.6</a:t>
              </a:r>
              <a:r>
                <a:rPr lang="zh-CN" altLang="en-US" sz="1400" b="1">
                  <a:solidFill>
                    <a:schemeClr val="bg1"/>
                  </a:solidFill>
                  <a:ea typeface="微软雅黑" pitchFamily="34" charset="-122"/>
                </a:rPr>
                <a:t>百万</a:t>
              </a:r>
            </a:p>
          </p:txBody>
        </p:sp>
        <p:sp>
          <p:nvSpPr>
            <p:cNvPr id="33817" name="Oval 132"/>
            <p:cNvSpPr>
              <a:spLocks noChangeArrowheads="1"/>
            </p:cNvSpPr>
            <p:nvPr/>
          </p:nvSpPr>
          <p:spPr bwMode="auto">
            <a:xfrm>
              <a:off x="4740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ea typeface="微软雅黑" pitchFamily="34" charset="-122"/>
                </a:rPr>
                <a:t>部署</a:t>
              </a:r>
            </a:p>
            <a:p>
              <a:pPr algn="ctr" eaLnBrk="0" hangingPunct="0"/>
              <a:r>
                <a:rPr lang="zh-CN" altLang="en-US" sz="1400" b="1">
                  <a:solidFill>
                    <a:srgbClr val="FF9900"/>
                  </a:solidFill>
                  <a:ea typeface="微软雅黑" pitchFamily="34" charset="-122"/>
                </a:rPr>
                <a:t>联盟</a:t>
              </a:r>
            </a:p>
          </p:txBody>
        </p:sp>
        <p:sp>
          <p:nvSpPr>
            <p:cNvPr id="33818" name="Oval 133"/>
            <p:cNvSpPr>
              <a:spLocks noChangeArrowheads="1"/>
            </p:cNvSpPr>
            <p:nvPr/>
          </p:nvSpPr>
          <p:spPr bwMode="auto">
            <a:xfrm>
              <a:off x="179" y="1762"/>
              <a:ext cx="841" cy="842"/>
            </a:xfrm>
            <a:prstGeom prst="ellips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kumimoji="1" lang="zh-CN" altLang="en-US" sz="1400" b="1">
                  <a:solidFill>
                    <a:srgbClr val="008000"/>
                  </a:solidFill>
                  <a:ea typeface="微软雅黑" pitchFamily="34" charset="-122"/>
                </a:rPr>
                <a:t>客户</a:t>
              </a:r>
            </a:p>
          </p:txBody>
        </p:sp>
        <p:sp>
          <p:nvSpPr>
            <p:cNvPr id="33819" name="Arc 8"/>
            <p:cNvSpPr>
              <a:spLocks/>
            </p:cNvSpPr>
            <p:nvPr/>
          </p:nvSpPr>
          <p:spPr bwMode="auto">
            <a:xfrm rot="10036086">
              <a:off x="4181" y="1463"/>
              <a:ext cx="116" cy="233"/>
            </a:xfrm>
            <a:custGeom>
              <a:avLst/>
              <a:gdLst>
                <a:gd name="T0" fmla="*/ 0 w 21600"/>
                <a:gd name="T1" fmla="*/ 0 h 19588"/>
                <a:gd name="T2" fmla="*/ 0 w 21600"/>
                <a:gd name="T3" fmla="*/ 0 h 19588"/>
                <a:gd name="T4" fmla="*/ 0 w 21600"/>
                <a:gd name="T5" fmla="*/ 0 h 195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588"/>
                <a:gd name="T11" fmla="*/ 21600 w 21600"/>
                <a:gd name="T12" fmla="*/ 19588 h 19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588" fill="none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</a:path>
                <a:path w="21600" h="19588" stroke="0" extrusionOk="0">
                  <a:moveTo>
                    <a:pt x="101" y="19587"/>
                  </a:moveTo>
                  <a:cubicBezTo>
                    <a:pt x="33" y="18893"/>
                    <a:pt x="0" y="18195"/>
                    <a:pt x="0" y="17497"/>
                  </a:cubicBezTo>
                  <a:cubicBezTo>
                    <a:pt x="-1" y="10569"/>
                    <a:pt x="3322" y="4061"/>
                    <a:pt x="8934" y="-1"/>
                  </a:cubicBezTo>
                  <a:lnTo>
                    <a:pt x="21600" y="17497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20" name="Arc 142"/>
            <p:cNvSpPr>
              <a:spLocks/>
            </p:cNvSpPr>
            <p:nvPr/>
          </p:nvSpPr>
          <p:spPr bwMode="auto">
            <a:xfrm rot="19034363" flipH="1">
              <a:off x="3878" y="2615"/>
              <a:ext cx="484" cy="556"/>
            </a:xfrm>
            <a:custGeom>
              <a:avLst/>
              <a:gdLst>
                <a:gd name="T0" fmla="*/ 0 w 20290"/>
                <a:gd name="T1" fmla="*/ 0 h 21575"/>
                <a:gd name="T2" fmla="*/ 0 w 20290"/>
                <a:gd name="T3" fmla="*/ 0 h 21575"/>
                <a:gd name="T4" fmla="*/ 0 w 20290"/>
                <a:gd name="T5" fmla="*/ 0 h 21575"/>
                <a:gd name="T6" fmla="*/ 0 60000 65536"/>
                <a:gd name="T7" fmla="*/ 0 60000 65536"/>
                <a:gd name="T8" fmla="*/ 0 60000 65536"/>
                <a:gd name="T9" fmla="*/ 0 w 20290"/>
                <a:gd name="T10" fmla="*/ 0 h 21575"/>
                <a:gd name="T11" fmla="*/ 20290 w 20290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90" h="21575" fill="none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</a:path>
                <a:path w="20290" h="21575" stroke="0" extrusionOk="0">
                  <a:moveTo>
                    <a:pt x="1048" y="0"/>
                  </a:moveTo>
                  <a:cubicBezTo>
                    <a:pt x="9728" y="422"/>
                    <a:pt x="17310" y="6004"/>
                    <a:pt x="20290" y="14167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sm" len="sm"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3821" name="Rectangle 99"/>
            <p:cNvSpPr>
              <a:spLocks noChangeArrowheads="1"/>
            </p:cNvSpPr>
            <p:nvPr/>
          </p:nvSpPr>
          <p:spPr bwMode="auto">
            <a:xfrm>
              <a:off x="2237" y="1162"/>
              <a:ext cx="1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 dirty="0">
                  <a:ea typeface="微软雅黑" pitchFamily="34" charset="-122"/>
                </a:rPr>
                <a:t>大多数调查一直受制于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zh-CN" altLang="en-US" sz="1200" i="1" dirty="0">
                  <a:ea typeface="微软雅黑" pitchFamily="34" charset="-122"/>
                </a:rPr>
                <a:t>样本、时间、预算和技能</a:t>
              </a:r>
              <a:r>
                <a:rPr lang="en-US" altLang="zh-CN" sz="1200" i="1" dirty="0">
                  <a:ea typeface="微软雅黑" pitchFamily="34" charset="-122"/>
                </a:rPr>
                <a:t>…</a:t>
              </a:r>
            </a:p>
          </p:txBody>
        </p:sp>
        <p:sp>
          <p:nvSpPr>
            <p:cNvPr id="33822" name="Rectangle 98"/>
            <p:cNvSpPr>
              <a:spLocks noChangeArrowheads="1"/>
            </p:cNvSpPr>
            <p:nvPr/>
          </p:nvSpPr>
          <p:spPr bwMode="auto">
            <a:xfrm>
              <a:off x="2323" y="2931"/>
              <a:ext cx="10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altLang="zh-CN" sz="1200" i="1">
                  <a:ea typeface="微软雅黑" pitchFamily="34" charset="-122"/>
                </a:rPr>
                <a:t>…</a:t>
              </a:r>
              <a:r>
                <a:rPr lang="zh-CN" altLang="en-US" sz="1200" i="1">
                  <a:ea typeface="微软雅黑" pitchFamily="34" charset="-122"/>
                </a:rPr>
                <a:t>现在终于得以突破。</a:t>
              </a:r>
              <a:r>
                <a:rPr lang="en-US" altLang="zh-CN" sz="1200" i="1">
                  <a:ea typeface="微软雅黑" pitchFamily="34" charset="-122"/>
                </a:rPr>
                <a:t>”</a:t>
              </a:r>
            </a:p>
          </p:txBody>
        </p:sp>
        <p:sp>
          <p:nvSpPr>
            <p:cNvPr id="33803" name="AutoShape 18"/>
            <p:cNvSpPr>
              <a:spLocks noChangeArrowheads="1"/>
            </p:cNvSpPr>
            <p:nvPr/>
          </p:nvSpPr>
          <p:spPr bwMode="auto">
            <a:xfrm>
              <a:off x="5106" y="2499"/>
              <a:ext cx="598" cy="57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200" dirty="0">
                  <a:ea typeface="微软雅黑" pitchFamily="34" charset="-122"/>
                </a:rPr>
                <a:t>深度了解</a:t>
              </a:r>
            </a:p>
            <a:p>
              <a:pPr algn="ctr"/>
              <a:r>
                <a:rPr lang="zh-CN" altLang="en-US" sz="1200" dirty="0">
                  <a:ea typeface="微软雅黑" pitchFamily="34" charset="-122"/>
                </a:rPr>
                <a:t>门户网站</a:t>
              </a:r>
              <a:endParaRPr lang="en-US" altLang="zh-CN" sz="1200" dirty="0"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ea typeface="微软雅黑" pitchFamily="34" charset="-122"/>
                </a:rPr>
                <a:t>其它网站</a:t>
              </a:r>
            </a:p>
            <a:p>
              <a:pPr algn="ctr"/>
              <a:r>
                <a:rPr lang="zh-CN" altLang="en-US" sz="1200" dirty="0">
                  <a:ea typeface="微软雅黑" pitchFamily="34" charset="-122"/>
                </a:rPr>
                <a:t>博客</a:t>
              </a:r>
              <a:r>
                <a:rPr lang="en-US" altLang="zh-CN" sz="1200" dirty="0">
                  <a:ea typeface="微软雅黑" pitchFamily="34" charset="-122"/>
                </a:rPr>
                <a:t>/</a:t>
              </a:r>
              <a:r>
                <a:rPr lang="zh-CN" altLang="en-US" sz="1200" dirty="0">
                  <a:ea typeface="微软雅黑" pitchFamily="34" charset="-122"/>
                </a:rPr>
                <a:t>微博</a:t>
              </a:r>
            </a:p>
          </p:txBody>
        </p:sp>
      </p:grpSp>
      <p:sp>
        <p:nvSpPr>
          <p:cNvPr id="107" name="灯片编号占位符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25</a:t>
            </a:fld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51C9C7A-B4DE-4D05-A3B6-B115F5BDE5F9}" type="slidenum"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pPr algn="r"/>
              <a:t>26</a:t>
            </a:fld>
            <a:endParaRPr lang="en-US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zh-CN" altLang="en-US" dirty="0" smtClean="0">
                <a:latin typeface="+mn-lt"/>
                <a:ea typeface="微软雅黑" pitchFamily="34" charset="-122"/>
              </a:rPr>
              <a:t>          </a:t>
            </a:r>
            <a:r>
              <a:rPr lang="en-US" altLang="zh-CN" dirty="0" err="1" smtClean="0">
                <a:latin typeface="+mn-lt"/>
                <a:ea typeface="微软雅黑" pitchFamily="34" charset="-122"/>
              </a:rPr>
              <a:t>findQUICK</a:t>
            </a:r>
            <a:r>
              <a:rPr lang="en-US" altLang="zh-CN" baseline="30000" dirty="0" smtClean="0">
                <a:latin typeface="+mn-lt"/>
                <a:ea typeface="微软雅黑" pitchFamily="34" charset="-122"/>
              </a:rPr>
              <a:t>©</a:t>
            </a:r>
            <a:r>
              <a:rPr lang="en-US" altLang="zh-CN" dirty="0" smtClean="0">
                <a:latin typeface="+mn-lt"/>
                <a:ea typeface="微软雅黑" pitchFamily="34" charset="-122"/>
              </a:rPr>
              <a:t> - </a:t>
            </a:r>
            <a:r>
              <a:rPr lang="zh-CN" altLang="en-US" dirty="0" smtClean="0">
                <a:latin typeface="+mn-lt"/>
                <a:ea typeface="微软雅黑" pitchFamily="34" charset="-122"/>
              </a:rPr>
              <a:t>多快好省</a:t>
            </a:r>
          </a:p>
        </p:txBody>
      </p:sp>
      <p:pic>
        <p:nvPicPr>
          <p:cNvPr id="34819" name="图片 5" descr="御调查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546100"/>
            <a:ext cx="13319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57200" y="2127250"/>
            <a:ext cx="2508250" cy="290848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最快</a:t>
            </a:r>
            <a:r>
              <a:rPr lang="en-US" altLang="zh-CN" sz="1400">
                <a:ea typeface="微软雅黑" pitchFamily="34" charset="-122"/>
              </a:rPr>
              <a:t>24</a:t>
            </a:r>
            <a:r>
              <a:rPr lang="zh-CN" altLang="en-US" sz="1400">
                <a:ea typeface="微软雅黑" pitchFamily="34" charset="-122"/>
              </a:rPr>
              <a:t>小时即可交付结果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来自目标对象的回复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随时部署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实时察看结果进展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5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费用低廉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281363" y="2127250"/>
            <a:ext cx="2586037" cy="31239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初步事实调查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为更大型的研究项目提供概念测试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探索销售主张的差异化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测试恼人的问题和某种预感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100000"/>
              </a:spcBef>
              <a:buFontTx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为研究预算中遗漏的问题寻求答案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6154738" y="2127250"/>
            <a:ext cx="2665412" cy="33393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消费者洞察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概念研究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公众意见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产品研究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投资洞察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图形设计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宣传册设计</a:t>
            </a:r>
          </a:p>
          <a:p>
            <a:pPr marL="180975" indent="-180975" defTabSz="330200" eaLnBrk="0" hangingPunct="0">
              <a:lnSpc>
                <a:spcPct val="150000"/>
              </a:lnSpc>
              <a:spcBef>
                <a:spcPct val="50000"/>
              </a:spcBef>
              <a:buFont typeface="宋体" charset="-122"/>
              <a:buChar char="•"/>
              <a:tabLst>
                <a:tab pos="8521700" algn="r"/>
              </a:tabLst>
            </a:pPr>
            <a:r>
              <a:rPr lang="zh-CN" altLang="en-US" sz="1400">
                <a:ea typeface="微软雅黑" pitchFamily="34" charset="-122"/>
              </a:rPr>
              <a:t>学术研究调查</a:t>
            </a:r>
            <a:endParaRPr lang="en-US" altLang="zh-CN" sz="1400">
              <a:ea typeface="微软雅黑" pitchFamily="34" charset="-122"/>
            </a:endParaRP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457200" y="1660139"/>
            <a:ext cx="2352675" cy="27699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3124200" y="1660139"/>
            <a:ext cx="2352675" cy="27699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3563938" y="1689329"/>
            <a:ext cx="2008187" cy="2154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>
                <a:ea typeface="微软雅黑" pitchFamily="34" charset="-122"/>
              </a:rPr>
              <a:t>适合应对多种挑战</a:t>
            </a:r>
            <a:endParaRPr lang="en-US" altLang="zh-CN" sz="1400" b="1">
              <a:ea typeface="微软雅黑" pitchFamily="34" charset="-122"/>
            </a:endParaRP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6443663" y="1698854"/>
            <a:ext cx="2008187" cy="2154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>
                <a:solidFill>
                  <a:srgbClr val="000000"/>
                </a:solidFill>
                <a:ea typeface="微软雅黑" pitchFamily="34" charset="-122"/>
              </a:rPr>
              <a:t>可以支持多种调查</a:t>
            </a:r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 flipV="1">
            <a:off x="3132138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6011863" y="1579563"/>
            <a:ext cx="0" cy="44418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239713" y="2012950"/>
            <a:ext cx="8629650" cy="4763"/>
          </a:xfrm>
          <a:prstGeom prst="line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>
              <a:ea typeface="微软雅黑" pitchFamily="34" charset="-122"/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684213" y="1698854"/>
            <a:ext cx="2008187" cy="2154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zh-CN" sz="1400" b="1">
                <a:ea typeface="微软雅黑" pitchFamily="34" charset="-122"/>
              </a:rPr>
              <a:t>findQUICK</a:t>
            </a:r>
            <a:r>
              <a:rPr lang="en-US" altLang="zh-CN" sz="1400" b="1" baseline="30000">
                <a:ea typeface="微软雅黑" pitchFamily="34" charset="-122"/>
              </a:rPr>
              <a:t>©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26</a:t>
            </a:fld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77D0E8-936A-4616-B4D5-AEF5278F09F6}" type="slidenum">
              <a:rPr lang="zh-CN" altLang="en-US" sz="1200">
                <a:solidFill>
                  <a:schemeClr val="bg1"/>
                </a:solidFill>
                <a:ea typeface="微软雅黑" pitchFamily="34" charset="-122"/>
              </a:rPr>
              <a:pPr algn="r"/>
              <a:t>27</a:t>
            </a:fld>
            <a:endParaRPr lang="en-US" altLang="zh-CN" sz="120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0700" y="1293813"/>
            <a:ext cx="8077200" cy="4906962"/>
            <a:chOff x="336" y="791"/>
            <a:chExt cx="5088" cy="3091"/>
          </a:xfrm>
        </p:grpSpPr>
        <p:sp>
          <p:nvSpPr>
            <p:cNvPr id="35847" name="Text Box 4"/>
            <p:cNvSpPr txBox="1">
              <a:spLocks noChangeArrowheads="1"/>
            </p:cNvSpPr>
            <p:nvPr/>
          </p:nvSpPr>
          <p:spPr bwMode="auto">
            <a:xfrm>
              <a:off x="336" y="791"/>
              <a:ext cx="5088" cy="3091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  <a:p>
              <a:pPr defTabSz="914400" latinLnBrk="1">
                <a:spcBef>
                  <a:spcPct val="50000"/>
                </a:spcBef>
              </a:pPr>
              <a:endParaRPr lang="zh-CN" altLang="en-US" sz="1800">
                <a:ea typeface="微软雅黑" pitchFamily="34" charset="-122"/>
              </a:endParaRPr>
            </a:p>
          </p:txBody>
        </p:sp>
        <p:pic>
          <p:nvPicPr>
            <p:cNvPr id="35848" name="Picture 9" descr="C:\Users\Steve\AppData\Local\Temp\V0B3(9X5)_%]46OTLMI`@M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" y="1511"/>
              <a:ext cx="68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3" descr="http://t1.gstatic.cn/images?q=tbn:OigR1z6EtpCi6M: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2" y="2375"/>
              <a:ext cx="5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711"/>
              <a:ext cx="16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0" y="3244"/>
              <a:ext cx="9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2" y="2087"/>
              <a:ext cx="4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29" y="960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8" y="3239"/>
              <a:ext cx="81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32" y="2087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2" descr="http://t3.gstatic.com/images?q=tbn:ANd9GcQ9qCMarEBi7mNellg5BfOnwt1fRmCXf_ywuJwW8Xo4_Wd0ejl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0" y="955"/>
              <a:ext cx="47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4" descr="http://t0.gstatic.com/images?q=tbn:ANd9GcSwHVUtSoLVVR-cMyB0XJTwAQX_lZkwAFD2oNRe1Jmuw88zhIjgk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50" y="2087"/>
              <a:ext cx="48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6" descr="http://t0.gstatic.com/images?q=tbn:ANd9GcTDG3Tk7tVXt14TnXGf47d_Z5eqxhXEUMP4uSRHBMM7faLe7dw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6" y="2423"/>
              <a:ext cx="9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8" descr="http://t1.gstatic.com/images?q=tbn:ANd9GcT-gBBxLjRoc7hRJfanIlnrlRhc_MNJCjAROQOg2YLBsF4Vy9ay"/>
            <p:cNvPicPr>
              <a:picLocks noChangeAspect="1" noChangeArrowheads="1"/>
            </p:cNvPicPr>
            <p:nvPr/>
          </p:nvPicPr>
          <p:blipFill>
            <a:blip r:embed="rId14" cstate="print"/>
            <a:srcRect l="18919" t="28093" r="19691" b="31529"/>
            <a:stretch>
              <a:fillRect/>
            </a:stretch>
          </p:blipFill>
          <p:spPr bwMode="auto">
            <a:xfrm>
              <a:off x="4224" y="3254"/>
              <a:ext cx="95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10" descr="http://t1.gstatic.com/images?q=tbn:ANd9GcSU0cjlB6E-OKAtn5h8PQyrCCPTmFNxPlqJlMGQHpiZARwW-wGC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2471"/>
              <a:ext cx="100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12" descr="http://t2.gstatic.com/images?q=tbn:ANd9GcR8GOc8DEGEf6-QEm-fkM4nPuMLl3SGcjfGeT3HApTPi-riJHyt"/>
            <p:cNvPicPr>
              <a:picLocks noChangeAspect="1" noChangeArrowheads="1"/>
            </p:cNvPicPr>
            <p:nvPr/>
          </p:nvPicPr>
          <p:blipFill>
            <a:blip r:embed="rId16" cstate="print"/>
            <a:srcRect t="29359" b="34615"/>
            <a:stretch>
              <a:fillRect/>
            </a:stretch>
          </p:blipFill>
          <p:spPr bwMode="auto">
            <a:xfrm>
              <a:off x="576" y="2087"/>
              <a:ext cx="9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14" descr="http://t1.gstatic.com/images?q=tbn:ANd9GcQeB25xmq_Z1qCuT4r8woNSqtooPcVWd8hi0AxFUL0LW2ZN29Oz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07" y="945"/>
              <a:ext cx="49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16" descr="http://t2.gstatic.com/images?q=tbn:ANd9GcQQoFJu7nEi-fk99mhD8ods1dAhAdgQPgL0hjfx1lIu9zhIezCZ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74" y="970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22" descr="http://t0.gstatic.com/images?q=tbn:ANd9GcQEgHjV1MwBemUlI99sjooz2eUXJHIY8qMkLMD1egYXZDB1O71ho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16" y="3244"/>
              <a:ext cx="48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5" name="Picture 24" descr="http://t2.gstatic.com/images?q=tbn:ANd9GcR_23TmuuOlBLU0crRORefDabcOcnbHjqPufLRE2bTr6F2BZ7r5Wg"/>
            <p:cNvPicPr>
              <a:picLocks noChangeAspect="1" noChangeArrowheads="1"/>
            </p:cNvPicPr>
            <p:nvPr/>
          </p:nvPicPr>
          <p:blipFill>
            <a:blip r:embed="rId20" cstate="print"/>
            <a:srcRect l="3355" t="37090" r="4590" b="37920"/>
            <a:stretch>
              <a:fillRect/>
            </a:stretch>
          </p:blipFill>
          <p:spPr bwMode="auto">
            <a:xfrm>
              <a:off x="3792" y="2087"/>
              <a:ext cx="8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6" name="Picture 33" descr="http://t3.gstatic.com/images?q=tbn:ANd9GcSlQjHfel7yCKq-reJghaK2rBdPLEU5jFM_fi0xWlRvdfLJ363ZpA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6" y="1511"/>
              <a:ext cx="75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7" name="Picture 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228" y="3244"/>
              <a:ext cx="86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36" descr="http://t0.gstatic.com/images?q=tbn:ANd9GcSKhUMmcLi4LRSNPJhs9Rf_KoiS2QCGPAKE6yl00rIjI56ULPcf"/>
            <p:cNvPicPr>
              <a:picLocks noChangeAspect="1" noChangeArrowheads="1"/>
            </p:cNvPicPr>
            <p:nvPr/>
          </p:nvPicPr>
          <p:blipFill>
            <a:blip r:embed="rId23" cstate="print"/>
            <a:srcRect t="23778" b="23778"/>
            <a:stretch>
              <a:fillRect/>
            </a:stretch>
          </p:blipFill>
          <p:spPr bwMode="auto">
            <a:xfrm>
              <a:off x="3533" y="1511"/>
              <a:ext cx="86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9" name="Picture 38" descr="http://t2.gstatic.com/images?q=tbn:ANd9GcQGsuTuIakYRNNxTZ5mqgixPZHZVhrllHpPQhD5RWz3b13XlmC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01" y="2087"/>
              <a:ext cx="46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0" name="Picture 40" descr="http://t1.gstatic.com/images?q=tbn:ANd9GcRkXuNLYfMyP9CTYoM3RrTgjrfwfGMEorNu1LgQt7j92qHmvc0"/>
            <p:cNvPicPr>
              <a:picLocks noChangeAspect="1" noChangeArrowheads="1"/>
            </p:cNvPicPr>
            <p:nvPr/>
          </p:nvPicPr>
          <p:blipFill>
            <a:blip r:embed="rId25" cstate="print"/>
            <a:srcRect l="9958" t="31091" r="41969" b="31888"/>
            <a:stretch>
              <a:fillRect/>
            </a:stretch>
          </p:blipFill>
          <p:spPr bwMode="auto">
            <a:xfrm>
              <a:off x="2290" y="1511"/>
              <a:ext cx="114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1" name="Picture 48" descr="http://t3.gstatic.com/images?q=tbn:ANd9GcSjH-yImUN78i3ZX4oqQgLKLHNNU7JQZGQyNVod8AeJ8k3L_in35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5" y="964"/>
              <a:ext cx="46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Picture 5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04" y="2887"/>
              <a:ext cx="163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Picture 9" descr="NU.gif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424" y="1511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zh-CN" altLang="en-US" smtClean="0">
                <a:latin typeface="+mn-lt"/>
                <a:ea typeface="微软雅黑" pitchFamily="34" charset="-122"/>
              </a:rPr>
              <a:t>深度了解：带给客户令人信服并富有灵感的 </a:t>
            </a:r>
            <a:r>
              <a:rPr lang="zh-CN" altLang="en-US" smtClean="0">
                <a:solidFill>
                  <a:srgbClr val="33CC33"/>
                </a:solidFill>
                <a:latin typeface="+mn-lt"/>
                <a:ea typeface="微软雅黑" pitchFamily="34" charset="-122"/>
              </a:rPr>
              <a:t>消费者</a:t>
            </a:r>
            <a:r>
              <a:rPr lang="zh-CN" altLang="en-US" smtClean="0">
                <a:latin typeface="+mn-lt"/>
                <a:ea typeface="微软雅黑" pitchFamily="34" charset="-122"/>
              </a:rPr>
              <a:t> 及 </a:t>
            </a:r>
            <a:r>
              <a:rPr lang="zh-CN" altLang="en-US" smtClean="0">
                <a:solidFill>
                  <a:srgbClr val="33CC33"/>
                </a:solidFill>
                <a:latin typeface="+mn-lt"/>
                <a:ea typeface="微软雅黑" pitchFamily="34" charset="-122"/>
              </a:rPr>
              <a:t>市场洞察</a:t>
            </a:r>
            <a:endParaRPr lang="en-US" altLang="zh-CN" smtClean="0">
              <a:solidFill>
                <a:srgbClr val="33CC33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5844" name="灯片编号占位符 3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1256CA-CD1F-4E82-8E39-B66A4074DB26}" type="slidenum">
              <a:rPr lang="zh-CN" altLang="en-US" sz="1200">
                <a:solidFill>
                  <a:srgbClr val="898989"/>
                </a:solidFill>
                <a:ea typeface="微软雅黑" pitchFamily="34" charset="-122"/>
              </a:rPr>
              <a:pPr algn="r"/>
              <a:t>27</a:t>
            </a:fld>
            <a:endParaRPr lang="en-US" altLang="zh-CN" sz="1200">
              <a:solidFill>
                <a:srgbClr val="898989"/>
              </a:solidFill>
              <a:ea typeface="微软雅黑" pitchFamily="34" charset="-122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54500" y="1577975"/>
            <a:ext cx="1638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0" cstate="print"/>
          <a:srcRect l="2644" r="4227"/>
          <a:stretch>
            <a:fillRect/>
          </a:stretch>
        </p:blipFill>
        <p:spPr bwMode="auto">
          <a:xfrm>
            <a:off x="2535238" y="1577975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27</a:t>
            </a:fld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/>
          </p:cNvSpPr>
          <p:nvPr/>
        </p:nvSpPr>
        <p:spPr bwMode="auto">
          <a:xfrm>
            <a:off x="1692275" y="5734050"/>
            <a:ext cx="57594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200">
                <a:ea typeface="微软雅黑" pitchFamily="34" charset="-122"/>
              </a:rPr>
              <a:t>Room 10003, Building 2, 335 Guoding Road, Shanghai 200433, China</a:t>
            </a:r>
          </a:p>
          <a:p>
            <a:pPr algn="ctr">
              <a:buFont typeface="Arial" charset="0"/>
              <a:buNone/>
            </a:pPr>
            <a:r>
              <a:rPr lang="en-US" altLang="zh-CN" sz="1200">
                <a:ea typeface="微软雅黑" pitchFamily="34" charset="-122"/>
              </a:rPr>
              <a:t>T: (+8621) 26613883; F: (+8621) 26613883</a:t>
            </a:r>
            <a:endParaRPr lang="zh-CN" altLang="en-US" sz="1200">
              <a:ea typeface="微软雅黑" pitchFamily="34" charset="-122"/>
            </a:endParaRPr>
          </a:p>
        </p:txBody>
      </p:sp>
      <p:sp>
        <p:nvSpPr>
          <p:cNvPr id="38915" name="Rectangle 24"/>
          <p:cNvSpPr>
            <a:spLocks noChangeArrowheads="1"/>
          </p:cNvSpPr>
          <p:nvPr/>
        </p:nvSpPr>
        <p:spPr bwMode="auto">
          <a:xfrm>
            <a:off x="250825" y="5337175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  <a:ea typeface="微软雅黑" pitchFamily="34" charset="-122"/>
              </a:rPr>
              <a:t>Not an opinion leader, but a leader in survey of opinions ! </a:t>
            </a:r>
          </a:p>
        </p:txBody>
      </p:sp>
      <p:pic>
        <p:nvPicPr>
          <p:cNvPr id="38916" name="Picture 6" descr="thank you"/>
          <p:cNvPicPr>
            <a:picLocks noChangeAspect="1" noChangeArrowheads="1"/>
          </p:cNvPicPr>
          <p:nvPr/>
        </p:nvPicPr>
        <p:blipFill>
          <a:blip r:embed="rId2" cstate="print"/>
          <a:srcRect t="5959"/>
          <a:stretch>
            <a:fillRect/>
          </a:stretch>
        </p:blipFill>
        <p:spPr bwMode="auto">
          <a:xfrm>
            <a:off x="0" y="-11113"/>
            <a:ext cx="91440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9"/>
          <p:cNvSpPr>
            <a:spLocks/>
          </p:cNvSpPr>
          <p:nvPr/>
        </p:nvSpPr>
        <p:spPr bwMode="auto">
          <a:xfrm>
            <a:off x="1692275" y="5780088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上海市杨浦区国定路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335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号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号楼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1003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室（邮编：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200433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）</a:t>
            </a:r>
            <a:endParaRPr lang="en-US" altLang="zh-CN" sz="1200" b="1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buFont typeface="Arial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电话：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（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+8621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） 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26613883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； 传真：（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+8621</a:t>
            </a:r>
            <a:r>
              <a:rPr lang="zh-CN" altLang="en-US" sz="1200" b="1">
                <a:solidFill>
                  <a:schemeClr val="bg1"/>
                </a:solidFill>
                <a:ea typeface="微软雅黑" pitchFamily="34" charset="-122"/>
              </a:rPr>
              <a:t>） </a:t>
            </a: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</a:rPr>
              <a:t>26613883</a:t>
            </a:r>
            <a:endParaRPr lang="zh-CN" altLang="en-US" sz="1200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250825" y="51323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pitchFamily="34" charset="-122"/>
              </a:rPr>
              <a:t>不是意见领袖，是调查意见的领袖 </a:t>
            </a:r>
            <a:r>
              <a:rPr lang="en-US" altLang="zh-CN" sz="2400" b="1" dirty="0">
                <a:solidFill>
                  <a:schemeClr val="bg1"/>
                </a:solidFill>
                <a:ea typeface="微软雅黑" pitchFamily="34" charset="-122"/>
              </a:rPr>
              <a:t>!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ea typeface="微软雅黑" pitchFamily="34" charset="-122"/>
              </a:rPr>
              <a:pPr/>
              <a:t>28</a:t>
            </a:fld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580063" y="4756841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</a:p>
        </p:txBody>
      </p:sp>
      <p:pic>
        <p:nvPicPr>
          <p:cNvPr id="14" name="图片 13" descr="200911516519119_770x1040.jpg"/>
          <p:cNvPicPr>
            <a:picLocks noChangeAspect="1"/>
          </p:cNvPicPr>
          <p:nvPr/>
        </p:nvPicPr>
        <p:blipFill>
          <a:blip r:embed="rId2" cstate="print"/>
          <a:srcRect t="22034" b="20339"/>
          <a:stretch>
            <a:fillRect/>
          </a:stretch>
        </p:blipFill>
        <p:spPr>
          <a:xfrm>
            <a:off x="500034" y="2214554"/>
            <a:ext cx="4214842" cy="2428892"/>
          </a:xfrm>
          <a:prstGeom prst="rect">
            <a:avLst/>
          </a:prstGeom>
        </p:spPr>
      </p:pic>
      <p:sp>
        <p:nvSpPr>
          <p:cNvPr id="15" name="Content Placeholder 4"/>
          <p:cNvSpPr>
            <a:spLocks/>
          </p:cNvSpPr>
          <p:nvPr/>
        </p:nvSpPr>
        <p:spPr bwMode="auto">
          <a:xfrm>
            <a:off x="5580064" y="2441450"/>
            <a:ext cx="173243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ea typeface="微软雅黑" pitchFamily="34" charset="-122"/>
              </a:rPr>
              <a:t>背景</a:t>
            </a:r>
            <a:endParaRPr lang="zh-CN" altLang="en-US" b="1" dirty="0">
              <a:ea typeface="微软雅黑" pitchFamily="34" charset="-122"/>
            </a:endParaRPr>
          </a:p>
        </p:txBody>
      </p:sp>
      <p:sp>
        <p:nvSpPr>
          <p:cNvPr id="16" name="Content Placeholder 4"/>
          <p:cNvSpPr>
            <a:spLocks/>
          </p:cNvSpPr>
          <p:nvPr/>
        </p:nvSpPr>
        <p:spPr bwMode="auto">
          <a:xfrm>
            <a:off x="5580064" y="3238060"/>
            <a:ext cx="173243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发现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7" name="Content Placeholder 4"/>
          <p:cNvSpPr>
            <a:spLocks/>
          </p:cNvSpPr>
          <p:nvPr/>
        </p:nvSpPr>
        <p:spPr bwMode="auto">
          <a:xfrm>
            <a:off x="5580063" y="3928690"/>
            <a:ext cx="1492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附件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背景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320078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目的</a:t>
            </a:r>
          </a:p>
          <a:p>
            <a:pPr marL="793750" lvl="1" indent="-3365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了</a:t>
            </a:r>
            <a:r>
              <a:rPr lang="zh-CN" altLang="en-US" sz="1600" dirty="0" smtClean="0">
                <a:solidFill>
                  <a:sysClr val="windowText" lastClr="000000"/>
                </a:solidFill>
                <a:ea typeface="微软雅黑" pitchFamily="34" charset="-122"/>
              </a:rPr>
              <a:t>解消费者对乐扣乐扣的认知和态度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方法</a:t>
            </a: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本次调查在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 www.findoout.com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网上进行</a:t>
            </a:r>
          </a:p>
          <a:p>
            <a:pPr marL="793750" marR="0" lvl="1" indent="-33655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调查于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2012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4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月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18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日开始，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22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日结束，为期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天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  <a:p>
            <a:pPr marL="352425" marR="0" lvl="0" indent="-352425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有效回复问卷数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共回收问卷数：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228/372</a:t>
            </a:r>
          </a:p>
          <a:p>
            <a:pPr marL="352425" lvl="0" indent="-3524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在线调查入口：</a:t>
            </a:r>
            <a:r>
              <a:rPr kumimoji="0" lang="arn-CL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Times"/>
              </a:rPr>
              <a:t>http://www.findoout.com/ceshi/cs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Times"/>
              </a:rPr>
              <a:t>7917</a:t>
            </a:r>
            <a:r>
              <a:rPr kumimoji="0" lang="arn-CL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Times"/>
              </a:rPr>
              <a:t>/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E9EB-67D8-402F-84DE-7914361DB2B9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101505cJ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60588"/>
            <a:ext cx="2438400" cy="2438400"/>
          </a:xfrm>
          <a:prstGeom prst="rect">
            <a:avLst/>
          </a:prstGeom>
        </p:spPr>
      </p:pic>
      <p:sp>
        <p:nvSpPr>
          <p:cNvPr id="18" name="Content Placeholder 4"/>
          <p:cNvSpPr>
            <a:spLocks/>
          </p:cNvSpPr>
          <p:nvPr/>
        </p:nvSpPr>
        <p:spPr bwMode="auto">
          <a:xfrm>
            <a:off x="5580063" y="4756841"/>
            <a:ext cx="330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调查问卷</a:t>
            </a:r>
          </a:p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b="1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5580064" y="2393950"/>
            <a:ext cx="1732430" cy="34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背景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3" name="Content Placeholder 4"/>
          <p:cNvSpPr>
            <a:spLocks/>
          </p:cNvSpPr>
          <p:nvPr/>
        </p:nvSpPr>
        <p:spPr bwMode="auto">
          <a:xfrm>
            <a:off x="5580064" y="3208290"/>
            <a:ext cx="173243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b="1" dirty="0" smtClean="0">
                <a:ea typeface="微软雅黑" pitchFamily="34" charset="-122"/>
              </a:rPr>
              <a:t>发现</a:t>
            </a:r>
            <a:endParaRPr lang="zh-CN" altLang="en-US" b="1" dirty="0">
              <a:ea typeface="微软雅黑" pitchFamily="34" charset="-122"/>
            </a:endParaRPr>
          </a:p>
        </p:txBody>
      </p:sp>
      <p:sp>
        <p:nvSpPr>
          <p:cNvPr id="14" name="Content Placeholder 4"/>
          <p:cNvSpPr>
            <a:spLocks/>
          </p:cNvSpPr>
          <p:nvPr/>
        </p:nvSpPr>
        <p:spPr bwMode="auto">
          <a:xfrm>
            <a:off x="5580063" y="3936318"/>
            <a:ext cx="1492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</a:rPr>
              <a:t>附件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7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  <a:cs typeface="+mj-cs"/>
              </a:rPr>
              <a:t>如何阅读本调查报告中的图表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68313" y="1352550"/>
            <a:ext cx="807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示例问题： 您知道中国国家副主席习近平于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2012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年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月出访了爱尔兰吗？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37" name="内容占位符 8"/>
          <p:cNvSpPr>
            <a:spLocks/>
          </p:cNvSpPr>
          <p:nvPr/>
        </p:nvSpPr>
        <p:spPr bwMode="auto">
          <a:xfrm>
            <a:off x="827088" y="1741488"/>
            <a:ext cx="792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1200">
                <a:ea typeface="微软雅黑" pitchFamily="34" charset="-122"/>
              </a:rPr>
              <a:t>是指占总体的比例值。以本示例为例，即知道的人占</a:t>
            </a:r>
            <a:r>
              <a:rPr lang="en-US" altLang="zh-CN" sz="1200">
                <a:ea typeface="微软雅黑" pitchFamily="34" charset="-122"/>
              </a:rPr>
              <a:t> 29%</a:t>
            </a:r>
            <a:r>
              <a:rPr lang="zh-CN" altLang="en-US" sz="1200">
                <a:ea typeface="微软雅黑" pitchFamily="34" charset="-122"/>
              </a:rPr>
              <a:t>，不知道的占</a:t>
            </a:r>
            <a:r>
              <a:rPr lang="en-US" altLang="zh-CN" sz="1200">
                <a:ea typeface="微软雅黑" pitchFamily="34" charset="-122"/>
              </a:rPr>
              <a:t> 71% </a:t>
            </a:r>
            <a:r>
              <a:rPr lang="zh-CN" altLang="en-US" sz="1200">
                <a:ea typeface="微软雅黑" pitchFamily="34" charset="-122"/>
              </a:rPr>
              <a:t>；</a:t>
            </a:r>
          </a:p>
        </p:txBody>
      </p:sp>
      <p:sp>
        <p:nvSpPr>
          <p:cNvPr id="38" name="椭圆 37"/>
          <p:cNvSpPr/>
          <p:nvPr/>
        </p:nvSpPr>
        <p:spPr>
          <a:xfrm>
            <a:off x="468313" y="1698625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68313" y="3140075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5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40" name="内容占位符 8"/>
          <p:cNvSpPr>
            <a:spLocks/>
          </p:cNvSpPr>
          <p:nvPr/>
        </p:nvSpPr>
        <p:spPr bwMode="auto">
          <a:xfrm>
            <a:off x="1547813" y="315436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 pitchFamily="34" charset="-122"/>
              </a:rPr>
              <a:t>底色为蓝色的值是指比总体的百分比小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 pitchFamily="34" charset="-122"/>
              </a:rPr>
              <a:t>10%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 pitchFamily="34" charset="-122"/>
              </a:rPr>
              <a:t>或更多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 pitchFamily="34" charset="-122"/>
                <a:cs typeface="微软雅黑"/>
              </a:rPr>
              <a:t>。</a:t>
            </a:r>
          </a:p>
        </p:txBody>
      </p:sp>
      <p:sp>
        <p:nvSpPr>
          <p:cNvPr id="41" name="椭圆 40"/>
          <p:cNvSpPr/>
          <p:nvPr/>
        </p:nvSpPr>
        <p:spPr>
          <a:xfrm>
            <a:off x="468313" y="2058988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42" name="内容占位符 8"/>
          <p:cNvSpPr>
            <a:spLocks/>
          </p:cNvSpPr>
          <p:nvPr/>
        </p:nvSpPr>
        <p:spPr bwMode="auto">
          <a:xfrm>
            <a:off x="1547813" y="2035175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底色为红色的值指比总体的百分比大</a:t>
            </a:r>
            <a:r>
              <a:rPr lang="en-US" altLang="zh-CN" sz="1200">
                <a:solidFill>
                  <a:srgbClr val="FF0000"/>
                </a:solidFill>
                <a:ea typeface="微软雅黑" pitchFamily="34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或更多。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  <a:cs typeface="微软雅黑"/>
              </a:rPr>
              <a:t>在本示例中，</a:t>
            </a:r>
            <a:r>
              <a:rPr lang="en-US" altLang="zh-CN" sz="1200">
                <a:solidFill>
                  <a:srgbClr val="FF0000"/>
                </a:solidFill>
                <a:ea typeface="微软雅黑" pitchFamily="34" charset="-122"/>
              </a:rPr>
              <a:t>36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岁以上者（</a:t>
            </a:r>
            <a:r>
              <a:rPr lang="en-US" altLang="zh-CN" sz="1200">
                <a:solidFill>
                  <a:srgbClr val="FF0000"/>
                </a:solidFill>
                <a:ea typeface="微软雅黑" pitchFamily="34" charset="-122"/>
              </a:rPr>
              <a:t>51%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）知道此事的比例高于总体（</a:t>
            </a:r>
            <a:r>
              <a:rPr lang="en-US" altLang="zh-CN" sz="1200">
                <a:solidFill>
                  <a:srgbClr val="FF0000"/>
                </a:solidFill>
                <a:ea typeface="微软雅黑" pitchFamily="34" charset="-122"/>
              </a:rPr>
              <a:t>29%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）</a:t>
            </a:r>
            <a:r>
              <a:rPr lang="en-US" altLang="zh-CN" sz="1200">
                <a:solidFill>
                  <a:srgbClr val="FF0000"/>
                </a:solidFill>
                <a:ea typeface="微软雅黑" pitchFamily="34" charset="-122"/>
              </a:rPr>
              <a:t>10%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</a:rPr>
              <a:t>或以上</a:t>
            </a:r>
            <a:r>
              <a:rPr lang="zh-CN" altLang="en-US" sz="1200">
                <a:solidFill>
                  <a:srgbClr val="FF0000"/>
                </a:solidFill>
                <a:ea typeface="微软雅黑" pitchFamily="34" charset="-122"/>
                <a:cs typeface="微软雅黑"/>
              </a:rPr>
              <a:t>；</a:t>
            </a:r>
          </a:p>
        </p:txBody>
      </p:sp>
      <p:sp>
        <p:nvSpPr>
          <p:cNvPr id="43" name="椭圆 42"/>
          <p:cNvSpPr/>
          <p:nvPr/>
        </p:nvSpPr>
        <p:spPr>
          <a:xfrm>
            <a:off x="468313" y="2419350"/>
            <a:ext cx="358775" cy="360363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44" name="内容占位符 8"/>
          <p:cNvSpPr>
            <a:spLocks/>
          </p:cNvSpPr>
          <p:nvPr/>
        </p:nvSpPr>
        <p:spPr bwMode="auto">
          <a:xfrm>
            <a:off x="1547813" y="2462213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FF9933"/>
                </a:solidFill>
                <a:ea typeface="微软雅黑" pitchFamily="34" charset="-122"/>
              </a:rPr>
              <a:t>底色为橙色的值是指比总体的百分比大</a:t>
            </a:r>
            <a:r>
              <a:rPr lang="en-US" altLang="zh-CN" sz="1200">
                <a:solidFill>
                  <a:srgbClr val="FF9933"/>
                </a:solidFill>
                <a:ea typeface="微软雅黑" pitchFamily="34" charset="-122"/>
              </a:rPr>
              <a:t>5-9%</a:t>
            </a:r>
            <a:r>
              <a:rPr lang="zh-CN" altLang="en-US" sz="1200">
                <a:solidFill>
                  <a:srgbClr val="FF9933"/>
                </a:solidFill>
                <a:ea typeface="微软雅黑" pitchFamily="34" charset="-122"/>
              </a:rPr>
              <a:t>之间</a:t>
            </a:r>
            <a:r>
              <a:rPr lang="zh-CN" altLang="en-US" sz="1200" b="1">
                <a:solidFill>
                  <a:srgbClr val="FF9933"/>
                </a:solidFill>
                <a:ea typeface="微软雅黑" pitchFamily="34" charset="-122"/>
                <a:cs typeface="微软雅黑"/>
              </a:rPr>
              <a:t>； </a:t>
            </a:r>
          </a:p>
        </p:txBody>
      </p:sp>
      <p:sp>
        <p:nvSpPr>
          <p:cNvPr id="46" name="椭圆 45"/>
          <p:cNvSpPr/>
          <p:nvPr/>
        </p:nvSpPr>
        <p:spPr>
          <a:xfrm>
            <a:off x="468313" y="2779713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47" name="内容占位符 8"/>
          <p:cNvSpPr>
            <a:spLocks/>
          </p:cNvSpPr>
          <p:nvPr/>
        </p:nvSpPr>
        <p:spPr bwMode="auto">
          <a:xfrm>
            <a:off x="1547813" y="2794000"/>
            <a:ext cx="676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20000"/>
              </a:spcBef>
            </a:pPr>
            <a:r>
              <a:rPr lang="zh-CN" altLang="en-US" sz="1200">
                <a:solidFill>
                  <a:srgbClr val="3399FF"/>
                </a:solidFill>
                <a:ea typeface="微软雅黑" pitchFamily="34" charset="-122"/>
              </a:rPr>
              <a:t>底色为浅蓝色的值是指比总体的百分比小</a:t>
            </a:r>
            <a:r>
              <a:rPr lang="en-US" altLang="zh-CN" sz="1200">
                <a:solidFill>
                  <a:srgbClr val="3399FF"/>
                </a:solidFill>
                <a:ea typeface="微软雅黑" pitchFamily="34" charset="-122"/>
              </a:rPr>
              <a:t>5-9%</a:t>
            </a:r>
            <a:r>
              <a:rPr lang="zh-CN" altLang="en-US" sz="1200">
                <a:solidFill>
                  <a:srgbClr val="3399FF"/>
                </a:solidFill>
                <a:ea typeface="微软雅黑" pitchFamily="34" charset="-122"/>
              </a:rPr>
              <a:t>之间</a:t>
            </a:r>
            <a:r>
              <a:rPr lang="zh-CN" altLang="en-US" sz="1200" b="1">
                <a:solidFill>
                  <a:srgbClr val="3399FF"/>
                </a:solidFill>
                <a:ea typeface="微软雅黑" pitchFamily="34" charset="-122"/>
                <a:cs typeface="微软雅黑"/>
              </a:rPr>
              <a:t>； </a:t>
            </a:r>
          </a:p>
        </p:txBody>
      </p:sp>
      <p:graphicFrame>
        <p:nvGraphicFramePr>
          <p:cNvPr id="48" name="Group 206"/>
          <p:cNvGraphicFramePr>
            <a:graphicFrameLocks noGrp="1"/>
          </p:cNvGraphicFramePr>
          <p:nvPr/>
        </p:nvGraphicFramePr>
        <p:xfrm>
          <a:off x="2771775" y="3717925"/>
          <a:ext cx="6048375" cy="2447926"/>
        </p:xfrm>
        <a:graphic>
          <a:graphicData uri="http://schemas.openxmlformats.org/drawingml/2006/table">
            <a:tbl>
              <a:tblPr/>
              <a:tblGrid>
                <a:gridCol w="1489075"/>
                <a:gridCol w="781050"/>
                <a:gridCol w="1906588"/>
                <a:gridCol w="1871662"/>
              </a:tblGrid>
              <a:tr h="2397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总体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男性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女性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岁及以下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18-25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26-35 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36 </a:t>
                      </a: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岁及以上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上海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北京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广州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省会城市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县级市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arn-C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非城镇</a:t>
                      </a:r>
                      <a:endParaRPr kumimoji="0" lang="arn-CL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9" name="圆角矩形 48"/>
          <p:cNvSpPr/>
          <p:nvPr/>
        </p:nvSpPr>
        <p:spPr>
          <a:xfrm>
            <a:off x="2555875" y="3644900"/>
            <a:ext cx="6264275" cy="288925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859338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76825" y="4799013"/>
            <a:ext cx="358775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2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596188" y="451008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388350" y="4438650"/>
            <a:ext cx="358775" cy="358775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3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932363" y="5951538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875463" y="4870450"/>
            <a:ext cx="1368425" cy="215900"/>
          </a:xfrm>
          <a:prstGeom prst="roundRect">
            <a:avLst/>
          </a:prstGeom>
          <a:solidFill>
            <a:srgbClr val="35579C">
              <a:alpha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019925" y="4799013"/>
            <a:ext cx="360363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5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771775" y="3646488"/>
            <a:ext cx="360363" cy="360362"/>
          </a:xfrm>
          <a:prstGeom prst="ellipse">
            <a:avLst/>
          </a:prstGeom>
          <a:solidFill>
            <a:srgbClr val="3557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itchFamily="34" charset="-122"/>
              </a:rPr>
              <a:t>1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graphicFrame>
        <p:nvGraphicFramePr>
          <p:cNvPr id="58" name="Group 254"/>
          <p:cNvGraphicFramePr>
            <a:graphicFrameLocks noGrp="1"/>
          </p:cNvGraphicFramePr>
          <p:nvPr/>
        </p:nvGraphicFramePr>
        <p:xfrm>
          <a:off x="935038" y="2155825"/>
          <a:ext cx="576262" cy="1240155"/>
        </p:xfrm>
        <a:graphic>
          <a:graphicData uri="http://schemas.openxmlformats.org/drawingml/2006/table">
            <a:tbl>
              <a:tblPr/>
              <a:tblGrid>
                <a:gridCol w="576262"/>
              </a:tblGrid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635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635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　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0205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椭圆 59"/>
          <p:cNvSpPr/>
          <p:nvPr/>
        </p:nvSpPr>
        <p:spPr>
          <a:xfrm>
            <a:off x="5076825" y="5878513"/>
            <a:ext cx="358775" cy="358775"/>
          </a:xfrm>
          <a:prstGeom prst="ellipse">
            <a:avLst/>
          </a:prstGeom>
          <a:solidFill>
            <a:srgbClr val="35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zh-CN" b="1">
                <a:solidFill>
                  <a:schemeClr val="bg1"/>
                </a:solidFill>
                <a:ea typeface="微软雅黑" pitchFamily="34" charset="-122"/>
              </a:rPr>
              <a:t>4</a:t>
            </a:r>
            <a:endParaRPr lang="zh-CN" altLang="en-US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7548" y="6457292"/>
            <a:ext cx="64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ea typeface="微软雅黑" pitchFamily="34" charset="-122"/>
              </a:rPr>
              <a:t>7</a:t>
            </a:r>
            <a:endParaRPr lang="zh-CN" altLang="en-US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29.4%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的消费者在说起保鲜盒类商品时会选择乐扣乐扣（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Lock&amp;Lock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  <a:cs typeface="+mj-cs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：说起保鲜盒类的商品，您可能会选择的品牌？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88" y="1643050"/>
            <a:ext cx="80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ea typeface="微软雅黑" pitchFamily="34" charset="-122"/>
              </a:rPr>
              <a:t>25.4%</a:t>
            </a:r>
            <a:r>
              <a:rPr lang="zh-CN" altLang="en-US" sz="1200" dirty="0" smtClean="0">
                <a:ea typeface="微软雅黑" pitchFamily="34" charset="-122"/>
              </a:rPr>
              <a:t>的消费者在说起保鲜盒类商品时会选择特百惠</a:t>
            </a:r>
            <a:r>
              <a:rPr lang="en-US" altLang="zh-CN" sz="1200" dirty="0" smtClean="0">
                <a:ea typeface="微软雅黑" pitchFamily="34" charset="-122"/>
              </a:rPr>
              <a:t>(Tupperware)</a:t>
            </a:r>
            <a:endParaRPr lang="zh-CN" altLang="en-US" sz="1200" dirty="0">
              <a:ea typeface="微软雅黑" pitchFamily="34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28596" y="4786322"/>
          <a:ext cx="8072491" cy="561970"/>
        </p:xfrm>
        <a:graphic>
          <a:graphicData uri="http://schemas.openxmlformats.org/drawingml/2006/table">
            <a:tbl>
              <a:tblPr/>
              <a:tblGrid>
                <a:gridCol w="857256"/>
                <a:gridCol w="285752"/>
                <a:gridCol w="737733"/>
                <a:gridCol w="728788"/>
                <a:gridCol w="634750"/>
                <a:gridCol w="634750"/>
                <a:gridCol w="634750"/>
                <a:gridCol w="634750"/>
                <a:gridCol w="555406"/>
                <a:gridCol w="625933"/>
                <a:gridCol w="625933"/>
                <a:gridCol w="740542"/>
                <a:gridCol w="376148"/>
              </a:tblGrid>
              <a:tr h="3065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说起保鲜盒类的商品，您可能会选择的品牌？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乐扣乐扣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特百惠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Tupperware)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乐百惠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Ropowo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优美家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Max Home)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乐美雅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Luminarc)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爱思得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Arsto)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乐亿多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Leyiduo)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三光云彩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Glasslock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克芮思托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Crystalloid)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乐柏美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Rubbermaid)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15.8%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</a:tr>
            </a:tbl>
          </a:graphicData>
        </a:graphic>
      </p:graphicFrame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96842"/>
            <a:ext cx="8136000" cy="174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21.6%18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岁以下消费者在说起保鲜盒类商品时会选择乐美雅（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Luminarc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</a:t>
            </a:r>
            <a:endParaRPr lang="en-US" altLang="zh-CN" sz="2000" b="1" dirty="0" smtClean="0">
              <a:solidFill>
                <a:sysClr val="windowText" lastClr="000000"/>
              </a:solidFill>
              <a:ea typeface="微软雅黑" pitchFamily="34" charset="-122"/>
              <a:cs typeface="+mj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：说起保鲜盒类的商品，您可能会选择的品牌？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控制项：请问您的年龄</a:t>
            </a:r>
            <a:endParaRPr lang="en-US" altLang="zh-CN" sz="1200" b="1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45559" y="4765056"/>
          <a:ext cx="8026971" cy="993445"/>
        </p:xfrm>
        <a:graphic>
          <a:graphicData uri="http://schemas.openxmlformats.org/drawingml/2006/table">
            <a:tbl>
              <a:tblPr/>
              <a:tblGrid>
                <a:gridCol w="923379"/>
                <a:gridCol w="292209"/>
                <a:gridCol w="654547"/>
                <a:gridCol w="724678"/>
                <a:gridCol w="631171"/>
                <a:gridCol w="631171"/>
                <a:gridCol w="631171"/>
                <a:gridCol w="631171"/>
                <a:gridCol w="552274"/>
                <a:gridCol w="622404"/>
                <a:gridCol w="622404"/>
                <a:gridCol w="736365"/>
                <a:gridCol w="374027"/>
              </a:tblGrid>
              <a:tr h="3065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说起保鲜盒类的商品，您可能会选择的品牌？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乐扣乐扣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特百惠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Tupperware)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乐百惠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Ropowo)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优美家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Max Home)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乐美雅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Luminarc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爱思得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Arsto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乐亿多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Leyiduo)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三光云彩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Glasslock)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克芮思托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Crystalloid)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乐柏美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Rubbermaid)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15.8%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18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岁以下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51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13.7%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21.6%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0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18-25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115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33.0%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27.8%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17.4%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2.6%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26-45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岁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62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21.0%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16.1%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1.6%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1.6%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14.5%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图片 12" descr="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5304"/>
            <a:ext cx="8136000" cy="260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1472" y="4749776"/>
          <a:ext cx="7858177" cy="993445"/>
        </p:xfrm>
        <a:graphic>
          <a:graphicData uri="http://schemas.openxmlformats.org/drawingml/2006/table">
            <a:tbl>
              <a:tblPr/>
              <a:tblGrid>
                <a:gridCol w="903963"/>
                <a:gridCol w="286064"/>
                <a:gridCol w="640783"/>
                <a:gridCol w="709439"/>
                <a:gridCol w="617898"/>
                <a:gridCol w="617898"/>
                <a:gridCol w="617898"/>
                <a:gridCol w="617898"/>
                <a:gridCol w="540661"/>
                <a:gridCol w="609316"/>
                <a:gridCol w="609316"/>
                <a:gridCol w="720881"/>
                <a:gridCol w="366162"/>
              </a:tblGrid>
              <a:tr h="3065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说起保鲜盒类的商品，您可能会选择的品牌？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N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乐扣乐扣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Lock&amp;Lock)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特百惠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Tupperware)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乐百惠</a:t>
                      </a:r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Ropowo</a:t>
                      </a:r>
                      <a:r>
                        <a:rPr lang="en-US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优美家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Max Home)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乐美雅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Luminarc)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爱思得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Arsto)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乐亿多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Leyiduo)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三光云彩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Glasslock)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克芮思托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Crystalloid)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乐柏美</a:t>
                      </a:r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Rubbermaid)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其他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228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15.8%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10.1%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无收入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116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29.3%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26.7%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15.5%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10.3%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9.5%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7.8%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4.3%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5.2%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2.6%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10.3%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1001-3000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67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29.9%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25.4%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10.4%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13.4%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4.5%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11.9%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3001-8000</a:t>
                      </a:r>
                      <a:r>
                        <a:rPr lang="zh-CN" altLang="en-US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元</a:t>
                      </a:r>
                    </a:p>
                  </a:txBody>
                  <a:tcPr marL="6665" marR="6665" marT="6665" marB="0" anchor="ctr">
                    <a:lnL>
                      <a:noFill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45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1A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28.9%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D9E9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6.7%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4.4%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2.2%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0.0%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333333"/>
                          </a:solidFill>
                          <a:latin typeface="+mn-lt"/>
                          <a:ea typeface="微软雅黑" pitchFamily="34" charset="-122"/>
                        </a:rPr>
                        <a:t>8.9%</a:t>
                      </a:r>
                    </a:p>
                  </a:txBody>
                  <a:tcPr marL="6665" marR="6665" marT="6665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1777"/>
            <a:ext cx="8136000" cy="2580637"/>
          </a:xfrm>
          <a:prstGeom prst="rect">
            <a:avLst/>
          </a:prstGeom>
        </p:spPr>
      </p:pic>
      <p:sp>
        <p:nvSpPr>
          <p:cNvPr id="8" name="Rectangle 17"/>
          <p:cNvSpPr txBox="1">
            <a:spLocks/>
          </p:cNvSpPr>
          <p:nvPr/>
        </p:nvSpPr>
        <p:spPr bwMode="auto">
          <a:xfrm>
            <a:off x="457200" y="21429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乐百惠（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Ropowo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）在高收入的消费者（</a:t>
            </a:r>
            <a:r>
              <a:rPr lang="en-US" altLang="zh-CN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24.4%</a:t>
            </a:r>
            <a:r>
              <a:rPr lang="zh-CN" altLang="en-US" sz="2000" b="1" dirty="0" smtClean="0">
                <a:solidFill>
                  <a:sysClr val="windowText" lastClr="000000"/>
                </a:solidFill>
                <a:ea typeface="微软雅黑" pitchFamily="34" charset="-122"/>
                <a:cs typeface="+mj-cs"/>
              </a:rPr>
              <a:t>）中比较受欢迎</a:t>
            </a:r>
            <a:endParaRPr lang="en-US" altLang="zh-CN" sz="2000" b="1" dirty="0" smtClean="0">
              <a:solidFill>
                <a:sysClr val="windowText" lastClr="000000"/>
              </a:solidFill>
              <a:ea typeface="微软雅黑" pitchFamily="34" charset="-122"/>
              <a:cs typeface="+mj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68313" y="1292202"/>
            <a:ext cx="807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itchFamily="34" charset="-122"/>
              </a:rPr>
              <a:t>问题</a:t>
            </a:r>
            <a:r>
              <a:rPr lang="zh-CN" altLang="en-US" sz="1200" b="1" kern="0" dirty="0" smtClean="0">
                <a:solidFill>
                  <a:sysClr val="windowText" lastClr="000000"/>
                </a:solidFill>
                <a:ea typeface="微软雅黑" pitchFamily="34" charset="-122"/>
              </a:rPr>
              <a:t>：说起保鲜盒类的商品，您可能会选择的品牌？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控制项：请问您的个人月收入</a:t>
            </a:r>
            <a:endParaRPr lang="en-US" altLang="zh-CN" sz="1200" b="1" kern="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CACE9EB-67D8-402F-84DE-7914361DB2B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2654</Words>
  <Application>Microsoft Office PowerPoint</Application>
  <PresentationFormat>全屏显示(4:3)</PresentationFormat>
  <Paragraphs>672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背景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我们的服务</vt:lpstr>
      <vt:lpstr>幻灯片 24</vt:lpstr>
      <vt:lpstr>深度了解在线调查路径图</vt:lpstr>
      <vt:lpstr>          findQUICK© - 多快好省</vt:lpstr>
      <vt:lpstr>深度了解：带给客户令人信服并富有灵感的 消费者 及 市场洞察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Winnerlyf</dc:creator>
  <cp:lastModifiedBy>雨林木风</cp:lastModifiedBy>
  <cp:revision>272</cp:revision>
  <dcterms:created xsi:type="dcterms:W3CDTF">2012-07-01T02:15:32Z</dcterms:created>
  <dcterms:modified xsi:type="dcterms:W3CDTF">2012-08-23T06:56:19Z</dcterms:modified>
</cp:coreProperties>
</file>