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256" r:id="rId2"/>
    <p:sldId id="280" r:id="rId3"/>
    <p:sldId id="257" r:id="rId4"/>
    <p:sldId id="269" r:id="rId5"/>
    <p:sldId id="270" r:id="rId6"/>
    <p:sldId id="281" r:id="rId7"/>
    <p:sldId id="282" r:id="rId8"/>
    <p:sldId id="286" r:id="rId9"/>
    <p:sldId id="287" r:id="rId10"/>
    <p:sldId id="288" r:id="rId11"/>
    <p:sldId id="259" r:id="rId12"/>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FF"/>
    <a:srgbClr val="FF9933"/>
    <a:srgbClr val="9999FF"/>
    <a:srgbClr val="A2AA3C"/>
    <a:srgbClr val="F0F2F3"/>
    <a:srgbClr val="82B128"/>
    <a:srgbClr val="35579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6651" autoAdjust="0"/>
  </p:normalViewPr>
  <p:slideViewPr>
    <p:cSldViewPr>
      <p:cViewPr>
        <p:scale>
          <a:sx n="98" d="100"/>
          <a:sy n="98" d="100"/>
        </p:scale>
        <p:origin x="-72" y="642"/>
      </p:cViewPr>
      <p:guideLst>
        <p:guide orient="horz" pos="2840"/>
        <p:guide pos="88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9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FD2F2635-4DEF-4531-A807-4A0A31A45ACB}" type="datetimeFigureOut">
              <a:rPr lang="zh-CN" altLang="en-US"/>
              <a:pPr>
                <a:defRPr/>
              </a:pPr>
              <a:t>2012-6-14</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5833AF34-8565-43A3-8961-67BE21B445BB}"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幻灯片图像占位符 1"/>
          <p:cNvSpPr>
            <a:spLocks noGrp="1" noRot="1" noChangeAspect="1"/>
          </p:cNvSpPr>
          <p:nvPr>
            <p:ph type="sldImg"/>
          </p:nvPr>
        </p:nvSpPr>
        <p:spPr bwMode="auto">
          <a:noFill/>
          <a:ln>
            <a:solidFill>
              <a:srgbClr val="000000"/>
            </a:solidFill>
            <a:miter lim="800000"/>
            <a:headEnd/>
            <a:tailEnd/>
          </a:ln>
        </p:spPr>
      </p:sp>
      <p:sp>
        <p:nvSpPr>
          <p:cNvPr id="15362"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15363" name="灯片编号占位符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65A21A7-D51B-4A1C-878B-DA3F4BA09E0F}" type="slidenum">
              <a:rPr lang="zh-CN" altLang="en-US"/>
              <a:pPr fontAlgn="base">
                <a:spcBef>
                  <a:spcPct val="0"/>
                </a:spcBef>
                <a:spcAft>
                  <a:spcPct val="0"/>
                </a:spcAft>
                <a:defRPr/>
              </a:pPr>
              <a:t>1</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FE3F56CB-9853-4EA4-BE06-4CA1820FE2C6}" type="datetime1">
              <a:rPr lang="zh-CN" altLang="en-US"/>
              <a:pPr>
                <a:defRPr/>
              </a:pPr>
              <a:t>2012-6-14</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7B4BB748-CAA4-4F34-BD63-F0DE8DF22B4D}"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88B48FCA-7BD9-467F-9ADC-B2C162090FA7}" type="datetime1">
              <a:rPr lang="zh-CN" altLang="en-US"/>
              <a:pPr>
                <a:defRPr/>
              </a:pPr>
              <a:t>2012-6-14</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DBFF59E4-309E-4885-97D3-FABECD80BDDB}"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8A1C2B20-9EBA-49D2-BE1D-199FCE18C3A0}" type="datetime1">
              <a:rPr lang="zh-CN" altLang="en-US"/>
              <a:pPr>
                <a:defRPr/>
              </a:pPr>
              <a:t>2012-6-14</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990AF660-9FC3-49DB-8B7E-FE03124389AA}"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pic>
        <p:nvPicPr>
          <p:cNvPr id="4" name="图片 6" descr="logo-findoout.png"/>
          <p:cNvPicPr>
            <a:picLocks noChangeAspect="1"/>
          </p:cNvPicPr>
          <p:nvPr userDrawn="1"/>
        </p:nvPicPr>
        <p:blipFill>
          <a:blip r:embed="rId2" cstate="print"/>
          <a:srcRect/>
          <a:stretch>
            <a:fillRect/>
          </a:stretch>
        </p:blipFill>
        <p:spPr bwMode="auto">
          <a:xfrm>
            <a:off x="179388" y="6394450"/>
            <a:ext cx="792162" cy="263525"/>
          </a:xfrm>
          <a:prstGeom prst="rect">
            <a:avLst/>
          </a:prstGeom>
          <a:noFill/>
          <a:ln w="9525">
            <a:noFill/>
            <a:miter lim="800000"/>
            <a:headEnd/>
            <a:tailEnd/>
          </a:ln>
        </p:spPr>
      </p:pic>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15121B3B-49D5-4E60-851B-1B3DA68A0026}" type="datetime1">
              <a:rPr lang="zh-CN" altLang="en-US"/>
              <a:pPr>
                <a:defRPr/>
              </a:pPr>
              <a:t>2012-6-14</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marL="0" marR="0" indent="0" algn="r" defTabSz="914400" rtl="0" eaLnBrk="1" fontAlgn="auto" latinLnBrk="0" hangingPunct="1">
              <a:lnSpc>
                <a:spcPct val="100000"/>
              </a:lnSpc>
              <a:spcBef>
                <a:spcPts val="0"/>
              </a:spcBef>
              <a:spcAft>
                <a:spcPts val="0"/>
              </a:spcAft>
              <a:buClrTx/>
              <a:buSzTx/>
              <a:buFontTx/>
              <a:buNone/>
              <a:tabLst/>
              <a:defRPr sz="1400">
                <a:solidFill>
                  <a:schemeClr val="tx1"/>
                </a:solidFill>
              </a:defRPr>
            </a:lvl1pPr>
          </a:lstStyle>
          <a:p>
            <a:pPr>
              <a:defRPr/>
            </a:pPr>
            <a:r>
              <a:rPr lang="zh-CN" altLang="en-US"/>
              <a:t>御调查</a:t>
            </a:r>
            <a:r>
              <a:rPr lang="en-US" altLang="zh-CN"/>
              <a:t>  |  </a:t>
            </a:r>
            <a:fld id="{585F1162-D6FC-4637-833A-A3722F62A821}"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BA954685-99B0-481F-8BF4-DA11E8C15548}" type="datetime1">
              <a:rPr lang="zh-CN" altLang="en-US"/>
              <a:pPr>
                <a:defRPr/>
              </a:pPr>
              <a:t>2012-6-14</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0C77B0C2-21C4-4AE1-B653-AD948F98BF02}"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3202B686-5246-4457-93AD-EB8CC67F2D79}" type="datetime1">
              <a:rPr lang="zh-CN" altLang="en-US"/>
              <a:pPr>
                <a:defRPr/>
              </a:pPr>
              <a:t>2012-6-14</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FCB6750F-FAF0-43C2-B79A-3CF6B53945B3}"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p:cNvSpPr>
          <p:nvPr>
            <p:ph type="dt" sz="half" idx="10"/>
          </p:nvPr>
        </p:nvSpPr>
        <p:spPr/>
        <p:txBody>
          <a:bodyPr/>
          <a:lstStyle>
            <a:lvl1pPr>
              <a:defRPr/>
            </a:lvl1pPr>
          </a:lstStyle>
          <a:p>
            <a:pPr>
              <a:defRPr/>
            </a:pPr>
            <a:fld id="{46769814-FBBA-4193-843E-7CBCB45923A8}" type="datetime1">
              <a:rPr lang="zh-CN" altLang="en-US"/>
              <a:pPr>
                <a:defRPr/>
              </a:pPr>
              <a:t>2012-6-14</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0D9599BE-EB0B-47E7-B057-A6D7B09434AC}"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fld id="{EF3D04B4-D21C-4A0B-A8B6-295708FB0276}" type="datetime1">
              <a:rPr lang="zh-CN" altLang="en-US"/>
              <a:pPr>
                <a:defRPr/>
              </a:pPr>
              <a:t>2012-6-14</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227975EA-B932-4D7F-86B3-A68C920575DD}"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FCAE9A16-2462-4672-94E2-ED63DE23178E}" type="datetime1">
              <a:rPr lang="zh-CN" altLang="en-US"/>
              <a:pPr>
                <a:defRPr/>
              </a:pPr>
              <a:t>2012-6-14</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63BC75D1-43A2-47B5-A739-2647EE983FDA}"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73C23144-D7B9-4492-998D-300A85FCD245}" type="datetime1">
              <a:rPr lang="zh-CN" altLang="en-US"/>
              <a:pPr>
                <a:defRPr/>
              </a:pPr>
              <a:t>2012-6-14</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B9A631CC-2923-4D09-8DAD-CF908F9FCB6C}"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B94BFA9E-532C-4976-9361-77AEF89C9D23}" type="datetime1">
              <a:rPr lang="zh-CN" altLang="en-US"/>
              <a:pPr>
                <a:defRPr/>
              </a:pPr>
              <a:t>2012-6-14</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E91FEDFA-CE1A-4068-94FE-773EF8F9A1CB}"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文本占位符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86E64D54-DC66-4368-A9DF-98D0B9DD6012}" type="datetime1">
              <a:rPr lang="zh-CN" altLang="en-US"/>
              <a:pPr>
                <a:defRPr/>
              </a:pPr>
              <a:t>2012-6-14</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D65DBD0D-78D3-425A-9E7D-ED00EA212DB1}"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hf hdr="0" ftr="0" dt="0"/>
  <p:txStyles>
    <p:titleStyle>
      <a:lvl1pPr algn="l" rtl="0" eaLnBrk="0" fontAlgn="base" hangingPunct="0">
        <a:spcBef>
          <a:spcPct val="0"/>
        </a:spcBef>
        <a:spcAft>
          <a:spcPct val="0"/>
        </a:spcAft>
        <a:defRPr sz="2800" kern="1200">
          <a:solidFill>
            <a:schemeClr val="tx1"/>
          </a:solidFill>
          <a:latin typeface="微软雅黑" pitchFamily="34" charset="-122"/>
          <a:ea typeface="微软雅黑" pitchFamily="34" charset="-122"/>
          <a:cs typeface="微软雅黑"/>
        </a:defRPr>
      </a:lvl1pPr>
      <a:lvl2pPr algn="l" rtl="0" eaLnBrk="0" fontAlgn="base" hangingPunct="0">
        <a:spcBef>
          <a:spcPct val="0"/>
        </a:spcBef>
        <a:spcAft>
          <a:spcPct val="0"/>
        </a:spcAft>
        <a:defRPr sz="2800">
          <a:solidFill>
            <a:schemeClr val="tx1"/>
          </a:solidFill>
          <a:latin typeface="微软雅黑"/>
          <a:ea typeface="微软雅黑"/>
          <a:cs typeface="微软雅黑"/>
        </a:defRPr>
      </a:lvl2pPr>
      <a:lvl3pPr algn="l" rtl="0" eaLnBrk="0" fontAlgn="base" hangingPunct="0">
        <a:spcBef>
          <a:spcPct val="0"/>
        </a:spcBef>
        <a:spcAft>
          <a:spcPct val="0"/>
        </a:spcAft>
        <a:defRPr sz="2800">
          <a:solidFill>
            <a:schemeClr val="tx1"/>
          </a:solidFill>
          <a:latin typeface="微软雅黑"/>
          <a:ea typeface="微软雅黑"/>
          <a:cs typeface="微软雅黑"/>
        </a:defRPr>
      </a:lvl3pPr>
      <a:lvl4pPr algn="l" rtl="0" eaLnBrk="0" fontAlgn="base" hangingPunct="0">
        <a:spcBef>
          <a:spcPct val="0"/>
        </a:spcBef>
        <a:spcAft>
          <a:spcPct val="0"/>
        </a:spcAft>
        <a:defRPr sz="2800">
          <a:solidFill>
            <a:schemeClr val="tx1"/>
          </a:solidFill>
          <a:latin typeface="微软雅黑"/>
          <a:ea typeface="微软雅黑"/>
          <a:cs typeface="微软雅黑"/>
        </a:defRPr>
      </a:lvl4pPr>
      <a:lvl5pPr algn="l" rtl="0" eaLnBrk="0" fontAlgn="base" hangingPunct="0">
        <a:spcBef>
          <a:spcPct val="0"/>
        </a:spcBef>
        <a:spcAft>
          <a:spcPct val="0"/>
        </a:spcAft>
        <a:defRPr sz="2800">
          <a:solidFill>
            <a:schemeClr val="tx1"/>
          </a:solidFill>
          <a:latin typeface="微软雅黑"/>
          <a:ea typeface="微软雅黑"/>
          <a:cs typeface="微软雅黑"/>
        </a:defRPr>
      </a:lvl5pPr>
      <a:lvl6pPr marL="457200" algn="l" rtl="0" fontAlgn="base">
        <a:spcBef>
          <a:spcPct val="0"/>
        </a:spcBef>
        <a:spcAft>
          <a:spcPct val="0"/>
        </a:spcAft>
        <a:defRPr sz="2800">
          <a:solidFill>
            <a:schemeClr val="tx1"/>
          </a:solidFill>
          <a:latin typeface="微软雅黑"/>
          <a:ea typeface="微软雅黑"/>
          <a:cs typeface="微软雅黑"/>
        </a:defRPr>
      </a:lvl6pPr>
      <a:lvl7pPr marL="914400" algn="l" rtl="0" fontAlgn="base">
        <a:spcBef>
          <a:spcPct val="0"/>
        </a:spcBef>
        <a:spcAft>
          <a:spcPct val="0"/>
        </a:spcAft>
        <a:defRPr sz="2800">
          <a:solidFill>
            <a:schemeClr val="tx1"/>
          </a:solidFill>
          <a:latin typeface="微软雅黑"/>
          <a:ea typeface="微软雅黑"/>
          <a:cs typeface="微软雅黑"/>
        </a:defRPr>
      </a:lvl7pPr>
      <a:lvl8pPr marL="1371600" algn="l" rtl="0" fontAlgn="base">
        <a:spcBef>
          <a:spcPct val="0"/>
        </a:spcBef>
        <a:spcAft>
          <a:spcPct val="0"/>
        </a:spcAft>
        <a:defRPr sz="2800">
          <a:solidFill>
            <a:schemeClr val="tx1"/>
          </a:solidFill>
          <a:latin typeface="微软雅黑"/>
          <a:ea typeface="微软雅黑"/>
          <a:cs typeface="微软雅黑"/>
        </a:defRPr>
      </a:lvl8pPr>
      <a:lvl9pPr marL="1828800" algn="l" rtl="0" fontAlgn="base">
        <a:spcBef>
          <a:spcPct val="0"/>
        </a:spcBef>
        <a:spcAft>
          <a:spcPct val="0"/>
        </a:spcAft>
        <a:defRPr sz="2800">
          <a:solidFill>
            <a:schemeClr val="tx1"/>
          </a:solidFill>
          <a:latin typeface="微软雅黑"/>
          <a:ea typeface="微软雅黑"/>
          <a:cs typeface="微软雅黑"/>
        </a:defRPr>
      </a:lvl9pPr>
    </p:titleStyle>
    <p:bodyStyle>
      <a:lvl1pPr marL="342900" indent="-342900" algn="l" rtl="0" eaLnBrk="0" fontAlgn="base" hangingPunct="0">
        <a:spcBef>
          <a:spcPct val="20000"/>
        </a:spcBef>
        <a:spcAft>
          <a:spcPct val="0"/>
        </a:spcAft>
        <a:buFont typeface="Arial" charset="0"/>
        <a:buChar char="•"/>
        <a:defRPr sz="2000" kern="1200">
          <a:solidFill>
            <a:schemeClr val="tx1"/>
          </a:solidFill>
          <a:latin typeface="微软雅黑" pitchFamily="34" charset="-122"/>
          <a:ea typeface="微软雅黑" pitchFamily="34" charset="-122"/>
          <a:cs typeface="微软雅黑"/>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微软雅黑" pitchFamily="34" charset="-122"/>
          <a:ea typeface="微软雅黑" pitchFamily="34" charset="-122"/>
          <a:cs typeface="微软雅黑"/>
        </a:defRPr>
      </a:lvl2pPr>
      <a:lvl3pPr marL="1143000" indent="-228600" algn="l" rtl="0" eaLnBrk="0" fontAlgn="base" hangingPunct="0">
        <a:spcBef>
          <a:spcPct val="20000"/>
        </a:spcBef>
        <a:spcAft>
          <a:spcPct val="0"/>
        </a:spcAft>
        <a:buFont typeface="Arial" charset="0"/>
        <a:buChar char="•"/>
        <a:defRPr sz="1600" kern="1200">
          <a:solidFill>
            <a:schemeClr val="tx1"/>
          </a:solidFill>
          <a:latin typeface="微软雅黑" pitchFamily="34" charset="-122"/>
          <a:ea typeface="微软雅黑" pitchFamily="34" charset="-122"/>
          <a:cs typeface="微软雅黑"/>
        </a:defRPr>
      </a:lvl3pPr>
      <a:lvl4pPr marL="1600200" indent="-228600" algn="l" rtl="0" eaLnBrk="0" fontAlgn="base" hangingPunct="0">
        <a:spcBef>
          <a:spcPct val="20000"/>
        </a:spcBef>
        <a:spcAft>
          <a:spcPct val="0"/>
        </a:spcAft>
        <a:buFont typeface="Arial" charset="0"/>
        <a:buChar char="–"/>
        <a:defRPr sz="1400" kern="1200">
          <a:solidFill>
            <a:schemeClr val="tx1"/>
          </a:solidFill>
          <a:latin typeface="微软雅黑" pitchFamily="34" charset="-122"/>
          <a:ea typeface="微软雅黑" pitchFamily="34" charset="-122"/>
          <a:cs typeface="微软雅黑"/>
        </a:defRPr>
      </a:lvl4pPr>
      <a:lvl5pPr marL="2057400" indent="-228600" algn="l" rtl="0" eaLnBrk="0" fontAlgn="base" hangingPunct="0">
        <a:spcBef>
          <a:spcPct val="20000"/>
        </a:spcBef>
        <a:spcAft>
          <a:spcPct val="0"/>
        </a:spcAft>
        <a:buFont typeface="Arial" charset="0"/>
        <a:buChar char="»"/>
        <a:defRPr sz="1400" kern="1200">
          <a:solidFill>
            <a:schemeClr val="tx1"/>
          </a:solidFill>
          <a:latin typeface="微软雅黑" pitchFamily="34" charset="-122"/>
          <a:ea typeface="微软雅黑" pitchFamily="34" charset="-122"/>
          <a:cs typeface="微软雅黑"/>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4338" name="TextBox 7"/>
          <p:cNvSpPr txBox="1">
            <a:spLocks noChangeArrowheads="1"/>
          </p:cNvSpPr>
          <p:nvPr/>
        </p:nvSpPr>
        <p:spPr bwMode="auto">
          <a:xfrm>
            <a:off x="2428875" y="1785938"/>
            <a:ext cx="5357835" cy="1384995"/>
          </a:xfrm>
          <a:prstGeom prst="rect">
            <a:avLst/>
          </a:prstGeom>
          <a:noFill/>
          <a:ln w="9525">
            <a:noFill/>
            <a:miter lim="800000"/>
            <a:headEnd/>
            <a:tailEnd/>
          </a:ln>
        </p:spPr>
        <p:txBody>
          <a:bodyPr wrap="square">
            <a:spAutoFit/>
          </a:bodyPr>
          <a:lstStyle/>
          <a:p>
            <a:r>
              <a:rPr lang="zh-CN" altLang="en-US" sz="2800" b="1" dirty="0" smtClean="0">
                <a:latin typeface="微软雅黑"/>
                <a:ea typeface="微软雅黑"/>
                <a:cs typeface="微软雅黑"/>
              </a:rPr>
              <a:t>关于不同性别及不同年龄段消费者对冰淇淋品牌喜好程度的调查报告</a:t>
            </a:r>
            <a:endParaRPr lang="zh-CN" altLang="en-US" sz="2800" b="1" dirty="0">
              <a:latin typeface="微软雅黑"/>
              <a:ea typeface="微软雅黑"/>
              <a:cs typeface="微软雅黑"/>
            </a:endParaRPr>
          </a:p>
        </p:txBody>
      </p:sp>
      <p:sp>
        <p:nvSpPr>
          <p:cNvPr id="14339" name="TextBox 8"/>
          <p:cNvSpPr txBox="1">
            <a:spLocks noChangeArrowheads="1"/>
          </p:cNvSpPr>
          <p:nvPr/>
        </p:nvSpPr>
        <p:spPr bwMode="auto">
          <a:xfrm>
            <a:off x="2428875" y="3500438"/>
            <a:ext cx="2874963" cy="304800"/>
          </a:xfrm>
          <a:prstGeom prst="rect">
            <a:avLst/>
          </a:prstGeom>
          <a:noFill/>
          <a:ln w="9525">
            <a:noFill/>
            <a:miter lim="800000"/>
            <a:headEnd/>
            <a:tailEnd/>
          </a:ln>
        </p:spPr>
        <p:txBody>
          <a:bodyPr>
            <a:spAutoFit/>
          </a:bodyPr>
          <a:lstStyle/>
          <a:p>
            <a:r>
              <a:rPr lang="zh-CN" altLang="en-US" sz="1400" b="1">
                <a:latin typeface="微软雅黑"/>
                <a:ea typeface="微软雅黑"/>
                <a:cs typeface="微软雅黑"/>
              </a:rPr>
              <a:t>消费者调查报告</a:t>
            </a:r>
          </a:p>
        </p:txBody>
      </p:sp>
      <p:sp>
        <p:nvSpPr>
          <p:cNvPr id="14340" name="TextBox 9"/>
          <p:cNvSpPr txBox="1">
            <a:spLocks noChangeArrowheads="1"/>
          </p:cNvSpPr>
          <p:nvPr/>
        </p:nvSpPr>
        <p:spPr bwMode="auto">
          <a:xfrm>
            <a:off x="2428875" y="5786438"/>
            <a:ext cx="5295900" cy="428625"/>
          </a:xfrm>
          <a:prstGeom prst="rect">
            <a:avLst/>
          </a:prstGeom>
          <a:noFill/>
          <a:ln w="9525">
            <a:noFill/>
            <a:miter lim="800000"/>
            <a:headEnd/>
            <a:tailEnd/>
          </a:ln>
        </p:spPr>
        <p:txBody>
          <a:bodyPr wrap="none">
            <a:spAutoFit/>
          </a:bodyPr>
          <a:lstStyle/>
          <a:p>
            <a:r>
              <a:rPr lang="en-US" altLang="zh-CN" sz="1100">
                <a:ea typeface="微软雅黑"/>
                <a:cs typeface="微软雅黑"/>
              </a:rPr>
              <a:t>CONFIDENTIAL AND PROPRIETARY</a:t>
            </a:r>
          </a:p>
          <a:p>
            <a:r>
              <a:rPr lang="en-US" altLang="zh-CN" sz="1100">
                <a:ea typeface="微软雅黑"/>
                <a:cs typeface="微软雅黑"/>
              </a:rPr>
              <a:t>Any use of this material without specific permission of Findoout is strictly prohibited</a:t>
            </a:r>
            <a:endParaRPr lang="zh-CN" altLang="en-US" sz="1100">
              <a:ea typeface="微软雅黑"/>
              <a:cs typeface="微软雅黑"/>
            </a:endParaRPr>
          </a:p>
        </p:txBody>
      </p:sp>
      <p:pic>
        <p:nvPicPr>
          <p:cNvPr id="14341" name="图片 6" descr="logo-findoout.png"/>
          <p:cNvPicPr>
            <a:picLocks noChangeAspect="1"/>
          </p:cNvPicPr>
          <p:nvPr/>
        </p:nvPicPr>
        <p:blipFill>
          <a:blip r:embed="rId4" cstate="print"/>
          <a:srcRect/>
          <a:stretch>
            <a:fillRect/>
          </a:stretch>
        </p:blipFill>
        <p:spPr bwMode="auto">
          <a:xfrm>
            <a:off x="7643813" y="357188"/>
            <a:ext cx="1143000" cy="381000"/>
          </a:xfrm>
          <a:prstGeom prst="rect">
            <a:avLst/>
          </a:prstGeom>
          <a:noFill/>
          <a:ln w="9525">
            <a:noFill/>
            <a:miter lim="800000"/>
            <a:headEnd/>
            <a:tailEnd/>
          </a:ln>
        </p:spPr>
      </p:pic>
      <p:sp>
        <p:nvSpPr>
          <p:cNvPr id="14342" name="TextBox 8"/>
          <p:cNvSpPr txBox="1">
            <a:spLocks noChangeArrowheads="1"/>
          </p:cNvSpPr>
          <p:nvPr/>
        </p:nvSpPr>
        <p:spPr bwMode="auto">
          <a:xfrm>
            <a:off x="2428875" y="4924425"/>
            <a:ext cx="2874963" cy="304800"/>
          </a:xfrm>
          <a:prstGeom prst="rect">
            <a:avLst/>
          </a:prstGeom>
          <a:noFill/>
          <a:ln w="9525">
            <a:noFill/>
            <a:miter lim="800000"/>
            <a:headEnd/>
            <a:tailEnd/>
          </a:ln>
        </p:spPr>
        <p:txBody>
          <a:bodyPr>
            <a:spAutoFit/>
          </a:bodyPr>
          <a:lstStyle/>
          <a:p>
            <a:r>
              <a:rPr lang="en-US" altLang="zh-CN" sz="1400" b="1" dirty="0" smtClean="0">
                <a:latin typeface="微软雅黑"/>
                <a:ea typeface="微软雅黑"/>
                <a:cs typeface="微软雅黑"/>
              </a:rPr>
              <a:t>2012.6.12</a:t>
            </a:r>
            <a:endParaRPr lang="en-US" altLang="zh-CN" sz="1400" b="1" dirty="0">
              <a:latin typeface="微软雅黑"/>
              <a:ea typeface="微软雅黑"/>
              <a:cs typeface="微软雅黑"/>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调查题目</a:t>
            </a:r>
            <a:endParaRPr lang="zh-CN" altLang="en-US" dirty="0"/>
          </a:p>
        </p:txBody>
      </p:sp>
      <p:sp>
        <p:nvSpPr>
          <p:cNvPr id="4" name="灯片编号占位符 3"/>
          <p:cNvSpPr>
            <a:spLocks noGrp="1"/>
          </p:cNvSpPr>
          <p:nvPr>
            <p:ph type="sldNum" sz="quarter" idx="12"/>
          </p:nvPr>
        </p:nvSpPr>
        <p:spPr/>
        <p:txBody>
          <a:bodyPr/>
          <a:lstStyle/>
          <a:p>
            <a:pPr>
              <a:defRPr/>
            </a:pPr>
            <a:r>
              <a:rPr lang="zh-CN" altLang="en-US" smtClean="0"/>
              <a:t>御调查</a:t>
            </a:r>
            <a:r>
              <a:rPr lang="en-US" altLang="zh-CN" smtClean="0"/>
              <a:t>  |  </a:t>
            </a:r>
            <a:fld id="{585F1162-D6FC-4637-833A-A3722F62A821}" type="slidenum">
              <a:rPr lang="zh-CN" altLang="en-US" smtClean="0"/>
              <a:pPr>
                <a:defRPr/>
              </a:pPr>
              <a:t>10</a:t>
            </a:fld>
            <a:endParaRPr lang="zh-CN" altLang="en-US"/>
          </a:p>
        </p:txBody>
      </p:sp>
      <p:pic>
        <p:nvPicPr>
          <p:cNvPr id="7" name="Picture 5"/>
          <p:cNvPicPr>
            <a:picLocks noGrp="1" noChangeAspect="1" noChangeArrowheads="1"/>
          </p:cNvPicPr>
          <p:nvPr>
            <p:ph idx="1"/>
          </p:nvPr>
        </p:nvPicPr>
        <p:blipFill>
          <a:blip r:embed="rId2" cstate="print"/>
          <a:srcRect/>
          <a:stretch>
            <a:fillRect/>
          </a:stretch>
        </p:blipFill>
        <p:spPr bwMode="auto">
          <a:xfrm>
            <a:off x="571472" y="1142984"/>
            <a:ext cx="1696866" cy="1814704"/>
          </a:xfrm>
          <a:prstGeom prst="rect">
            <a:avLst/>
          </a:prstGeom>
          <a:noFill/>
          <a:ln w="9525">
            <a:noFill/>
            <a:miter lim="800000"/>
            <a:headEnd/>
            <a:tailEnd/>
          </a:ln>
          <a:effectLst/>
        </p:spPr>
      </p:pic>
      <p:pic>
        <p:nvPicPr>
          <p:cNvPr id="1031" name="Picture 7"/>
          <p:cNvPicPr>
            <a:picLocks noChangeAspect="1" noChangeArrowheads="1"/>
          </p:cNvPicPr>
          <p:nvPr/>
        </p:nvPicPr>
        <p:blipFill>
          <a:blip r:embed="rId3" cstate="print"/>
          <a:srcRect/>
          <a:stretch>
            <a:fillRect/>
          </a:stretch>
        </p:blipFill>
        <p:spPr bwMode="auto">
          <a:xfrm>
            <a:off x="2428860" y="1142984"/>
            <a:ext cx="1664537" cy="1914843"/>
          </a:xfrm>
          <a:prstGeom prst="rect">
            <a:avLst/>
          </a:prstGeom>
          <a:noFill/>
          <a:ln w="9525">
            <a:noFill/>
            <a:miter lim="800000"/>
            <a:headEnd/>
            <a:tailEnd/>
          </a:ln>
          <a:effectLst/>
        </p:spPr>
      </p:pic>
      <p:pic>
        <p:nvPicPr>
          <p:cNvPr id="1032" name="Picture 8"/>
          <p:cNvPicPr>
            <a:picLocks noChangeAspect="1" noChangeArrowheads="1"/>
          </p:cNvPicPr>
          <p:nvPr/>
        </p:nvPicPr>
        <p:blipFill>
          <a:blip r:embed="rId4" cstate="print"/>
          <a:srcRect/>
          <a:stretch>
            <a:fillRect/>
          </a:stretch>
        </p:blipFill>
        <p:spPr bwMode="auto">
          <a:xfrm>
            <a:off x="4214810" y="1142984"/>
            <a:ext cx="1747940" cy="1894156"/>
          </a:xfrm>
          <a:prstGeom prst="rect">
            <a:avLst/>
          </a:prstGeom>
          <a:noFill/>
          <a:ln w="9525">
            <a:noFill/>
            <a:miter lim="800000"/>
            <a:headEnd/>
            <a:tailEnd/>
          </a:ln>
          <a:effectLst/>
        </p:spPr>
      </p:pic>
      <p:pic>
        <p:nvPicPr>
          <p:cNvPr id="1033" name="Picture 9"/>
          <p:cNvPicPr>
            <a:picLocks noChangeAspect="1" noChangeArrowheads="1"/>
          </p:cNvPicPr>
          <p:nvPr/>
        </p:nvPicPr>
        <p:blipFill>
          <a:blip r:embed="rId5" cstate="print"/>
          <a:srcRect/>
          <a:stretch>
            <a:fillRect/>
          </a:stretch>
        </p:blipFill>
        <p:spPr bwMode="auto">
          <a:xfrm>
            <a:off x="428596" y="3714752"/>
            <a:ext cx="2672945" cy="951791"/>
          </a:xfrm>
          <a:prstGeom prst="rect">
            <a:avLst/>
          </a:prstGeom>
          <a:noFill/>
          <a:ln w="9525">
            <a:noFill/>
            <a:miter lim="800000"/>
            <a:headEnd/>
            <a:tailEnd/>
          </a:ln>
          <a:effectLst/>
        </p:spPr>
      </p:pic>
      <p:pic>
        <p:nvPicPr>
          <p:cNvPr id="1034" name="Picture 10"/>
          <p:cNvPicPr>
            <a:picLocks noChangeAspect="1" noChangeArrowheads="1"/>
          </p:cNvPicPr>
          <p:nvPr/>
        </p:nvPicPr>
        <p:blipFill>
          <a:blip r:embed="rId6" cstate="print"/>
          <a:srcRect/>
          <a:stretch>
            <a:fillRect/>
          </a:stretch>
        </p:blipFill>
        <p:spPr bwMode="auto">
          <a:xfrm>
            <a:off x="3214678" y="3714752"/>
            <a:ext cx="2641373" cy="950894"/>
          </a:xfrm>
          <a:prstGeom prst="rect">
            <a:avLst/>
          </a:prstGeom>
          <a:noFill/>
          <a:ln w="9525">
            <a:noFill/>
            <a:miter lim="800000"/>
            <a:headEnd/>
            <a:tailEnd/>
          </a:ln>
          <a:effectLst/>
        </p:spPr>
      </p:pic>
      <p:pic>
        <p:nvPicPr>
          <p:cNvPr id="1035" name="Picture 11"/>
          <p:cNvPicPr>
            <a:picLocks noChangeAspect="1" noChangeArrowheads="1"/>
          </p:cNvPicPr>
          <p:nvPr/>
        </p:nvPicPr>
        <p:blipFill>
          <a:blip r:embed="rId7" cstate="print"/>
          <a:srcRect/>
          <a:stretch>
            <a:fillRect/>
          </a:stretch>
        </p:blipFill>
        <p:spPr bwMode="auto">
          <a:xfrm>
            <a:off x="6072199" y="1142985"/>
            <a:ext cx="1309168" cy="2106053"/>
          </a:xfrm>
          <a:prstGeom prst="rect">
            <a:avLst/>
          </a:prstGeom>
          <a:noFill/>
          <a:ln w="9525">
            <a:noFill/>
            <a:miter lim="800000"/>
            <a:headEnd/>
            <a:tailEnd/>
          </a:ln>
          <a:effectLst/>
        </p:spPr>
      </p:pic>
      <p:sp>
        <p:nvSpPr>
          <p:cNvPr id="23" name="TextBox 22"/>
          <p:cNvSpPr txBox="1"/>
          <p:nvPr/>
        </p:nvSpPr>
        <p:spPr>
          <a:xfrm>
            <a:off x="428596" y="3214686"/>
            <a:ext cx="1569660" cy="369332"/>
          </a:xfrm>
          <a:prstGeom prst="rect">
            <a:avLst/>
          </a:prstGeom>
          <a:noFill/>
        </p:spPr>
        <p:txBody>
          <a:bodyPr wrap="none" rtlCol="0">
            <a:spAutoFit/>
          </a:bodyPr>
          <a:lstStyle/>
          <a:p>
            <a:r>
              <a:rPr lang="zh-CN" altLang="en-US" dirty="0" smtClean="0"/>
              <a:t>以下为开放题</a:t>
            </a:r>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标题 1"/>
          <p:cNvSpPr>
            <a:spLocks noGrp="1"/>
          </p:cNvSpPr>
          <p:nvPr>
            <p:ph type="title"/>
          </p:nvPr>
        </p:nvSpPr>
        <p:spPr>
          <a:xfrm>
            <a:off x="428625" y="2060575"/>
            <a:ext cx="8229600" cy="1143000"/>
          </a:xfrm>
        </p:spPr>
        <p:txBody>
          <a:bodyPr/>
          <a:lstStyle/>
          <a:p>
            <a:pPr eaLnBrk="1" hangingPunct="1"/>
            <a:r>
              <a:rPr lang="en-US" altLang="zh-CN" sz="2000" i="1" dirty="0" smtClean="0">
                <a:latin typeface="Georgia" pitchFamily="18" charset="0"/>
                <a:ea typeface="微软雅黑"/>
              </a:rPr>
              <a:t>THANK YOU !</a:t>
            </a:r>
            <a:endParaRPr lang="zh-CN" altLang="en-US" sz="2000" b="1" dirty="0" smtClean="0">
              <a:latin typeface="Georgia" pitchFamily="18" charset="0"/>
              <a:ea typeface="微软雅黑"/>
            </a:endParaRPr>
          </a:p>
        </p:txBody>
      </p:sp>
      <p:pic>
        <p:nvPicPr>
          <p:cNvPr id="33794" name="图片 4" descr="logo-findoout.png"/>
          <p:cNvPicPr>
            <a:picLocks noChangeAspect="1"/>
          </p:cNvPicPr>
          <p:nvPr/>
        </p:nvPicPr>
        <p:blipFill>
          <a:blip r:embed="rId2" cstate="print"/>
          <a:srcRect/>
          <a:stretch>
            <a:fillRect/>
          </a:stretch>
        </p:blipFill>
        <p:spPr bwMode="auto">
          <a:xfrm>
            <a:off x="7643813" y="357188"/>
            <a:ext cx="1143000" cy="381000"/>
          </a:xfrm>
          <a:prstGeom prst="rect">
            <a:avLst/>
          </a:prstGeom>
          <a:noFill/>
          <a:ln w="9525">
            <a:noFill/>
            <a:miter lim="800000"/>
            <a:headEnd/>
            <a:tailEnd/>
          </a:ln>
        </p:spPr>
      </p:pic>
      <p:sp>
        <p:nvSpPr>
          <p:cNvPr id="30723" name="灯片编号占位符 3"/>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zh-CN" altLang="en-US" sz="1200">
                <a:latin typeface="宋体" charset="-122"/>
              </a:rPr>
              <a:t>御调查 </a:t>
            </a:r>
            <a:r>
              <a:rPr lang="en-US" altLang="zh-CN" sz="1200">
                <a:latin typeface="宋体" charset="-122"/>
              </a:rPr>
              <a:t>|  </a:t>
            </a:r>
            <a:fld id="{5EDE68E5-D1F5-4363-8148-7DBD91943400}" type="slidenum">
              <a:rPr lang="zh-CN" altLang="en-US" sz="1200">
                <a:latin typeface="宋体" charset="-122"/>
              </a:rPr>
              <a:pPr fontAlgn="base">
                <a:spcBef>
                  <a:spcPct val="0"/>
                </a:spcBef>
                <a:spcAft>
                  <a:spcPct val="0"/>
                </a:spcAft>
                <a:defRPr/>
              </a:pPr>
              <a:t>11</a:t>
            </a:fld>
            <a:endParaRPr lang="en-US" altLang="zh-CN" sz="1200">
              <a:latin typeface="宋体" charset="-122"/>
            </a:endParaRPr>
          </a:p>
        </p:txBody>
      </p:sp>
      <p:sp>
        <p:nvSpPr>
          <p:cNvPr id="33796" name="TextBox 5"/>
          <p:cNvSpPr txBox="1">
            <a:spLocks noChangeArrowheads="1"/>
          </p:cNvSpPr>
          <p:nvPr/>
        </p:nvSpPr>
        <p:spPr bwMode="auto">
          <a:xfrm>
            <a:off x="428596" y="3786190"/>
            <a:ext cx="3357586" cy="369332"/>
          </a:xfrm>
          <a:prstGeom prst="rect">
            <a:avLst/>
          </a:prstGeom>
          <a:noFill/>
          <a:ln w="9525">
            <a:noFill/>
            <a:miter lim="800000"/>
            <a:headEnd/>
            <a:tailEnd/>
          </a:ln>
        </p:spPr>
        <p:txBody>
          <a:bodyPr wrap="square">
            <a:spAutoFit/>
          </a:bodyPr>
          <a:lstStyle/>
          <a:p>
            <a:r>
              <a:rPr lang="en-US" altLang="zh-CN" dirty="0" smtClean="0">
                <a:latin typeface="Calibri" pitchFamily="34" charset="0"/>
              </a:rPr>
              <a:t>Tingting.zhang@findoout.com</a:t>
            </a:r>
            <a:endParaRPr lang="zh-CN" altLang="en-US" dirty="0">
              <a:latin typeface="Calibri" pitchFamily="34" charset="0"/>
            </a:endParaRPr>
          </a:p>
        </p:txBody>
      </p:sp>
      <p:sp>
        <p:nvSpPr>
          <p:cNvPr id="33797" name="Text Box 6"/>
          <p:cNvSpPr txBox="1">
            <a:spLocks noChangeArrowheads="1"/>
          </p:cNvSpPr>
          <p:nvPr/>
        </p:nvSpPr>
        <p:spPr bwMode="auto">
          <a:xfrm>
            <a:off x="428596" y="4143380"/>
            <a:ext cx="3352800" cy="1815882"/>
          </a:xfrm>
          <a:prstGeom prst="rect">
            <a:avLst/>
          </a:prstGeom>
          <a:noFill/>
          <a:ln w="9525">
            <a:noFill/>
            <a:miter lim="800000"/>
            <a:headEnd/>
            <a:tailEnd/>
          </a:ln>
        </p:spPr>
        <p:txBody>
          <a:bodyPr>
            <a:spAutoFit/>
          </a:bodyPr>
          <a:lstStyle/>
          <a:p>
            <a:pPr latinLnBrk="1"/>
            <a:r>
              <a:rPr lang="zh-CN" altLang="en-US" sz="1400" b="1" dirty="0">
                <a:latin typeface="楷体_GB2312" pitchFamily="49" charset="-122"/>
                <a:ea typeface="楷体_GB2312" pitchFamily="49" charset="-122"/>
              </a:rPr>
              <a:t>上海市杨浦区国定路</a:t>
            </a:r>
            <a:r>
              <a:rPr lang="en-US" altLang="zh-CN" sz="1400" b="1" dirty="0">
                <a:latin typeface="楷体_GB2312" pitchFamily="49" charset="-122"/>
                <a:ea typeface="楷体_GB2312" pitchFamily="49" charset="-122"/>
              </a:rPr>
              <a:t>335</a:t>
            </a:r>
            <a:r>
              <a:rPr lang="zh-CN" altLang="en-US" sz="1400" b="1" dirty="0" smtClean="0">
                <a:latin typeface="楷体_GB2312" pitchFamily="49" charset="-122"/>
                <a:ea typeface="楷体_GB2312" pitchFamily="49" charset="-122"/>
              </a:rPr>
              <a:t>号</a:t>
            </a:r>
            <a:r>
              <a:rPr lang="en-US" altLang="zh-CN" sz="1400" b="1" dirty="0" smtClean="0">
                <a:latin typeface="楷体_GB2312" pitchFamily="49" charset="-122"/>
                <a:ea typeface="楷体_GB2312" pitchFamily="49" charset="-122"/>
              </a:rPr>
              <a:t>2</a:t>
            </a:r>
            <a:r>
              <a:rPr lang="zh-CN" altLang="en-US" sz="1400" b="1" dirty="0" smtClean="0">
                <a:latin typeface="楷体_GB2312" pitchFamily="49" charset="-122"/>
                <a:ea typeface="楷体_GB2312" pitchFamily="49" charset="-122"/>
              </a:rPr>
              <a:t>号</a:t>
            </a:r>
            <a:r>
              <a:rPr lang="zh-CN" altLang="en-US" sz="1400" b="1" dirty="0">
                <a:latin typeface="楷体_GB2312" pitchFamily="49" charset="-122"/>
                <a:ea typeface="楷体_GB2312" pitchFamily="49" charset="-122"/>
              </a:rPr>
              <a:t>楼</a:t>
            </a:r>
            <a:r>
              <a:rPr lang="en-US" altLang="zh-CN" sz="1400" b="1" smtClean="0">
                <a:latin typeface="楷体_GB2312" pitchFamily="49" charset="-122"/>
                <a:ea typeface="楷体_GB2312" pitchFamily="49" charset="-122"/>
              </a:rPr>
              <a:t>1003</a:t>
            </a:r>
            <a:r>
              <a:rPr lang="zh-CN" altLang="en-US" sz="1400" b="1" dirty="0" smtClean="0">
                <a:latin typeface="楷体_GB2312" pitchFamily="49" charset="-122"/>
                <a:ea typeface="楷体_GB2312" pitchFamily="49" charset="-122"/>
              </a:rPr>
              <a:t>室</a:t>
            </a:r>
            <a:endParaRPr lang="zh-CN" altLang="en-US" sz="1400" b="1" dirty="0">
              <a:latin typeface="楷体_GB2312" pitchFamily="49" charset="-122"/>
              <a:ea typeface="楷体_GB2312" pitchFamily="49" charset="-122"/>
            </a:endParaRPr>
          </a:p>
          <a:p>
            <a:pPr latinLnBrk="1"/>
            <a:r>
              <a:rPr lang="zh-CN" altLang="en-US" sz="1400" b="1" dirty="0">
                <a:latin typeface="楷体_GB2312" pitchFamily="49" charset="-122"/>
                <a:ea typeface="楷体_GB2312" pitchFamily="49" charset="-122"/>
              </a:rPr>
              <a:t>（邮编：</a:t>
            </a:r>
            <a:r>
              <a:rPr lang="en-US" altLang="zh-CN" sz="1400" b="1" dirty="0">
                <a:latin typeface="楷体_GB2312" pitchFamily="49" charset="-122"/>
                <a:ea typeface="楷体_GB2312" pitchFamily="49" charset="-122"/>
              </a:rPr>
              <a:t>200433</a:t>
            </a:r>
            <a:r>
              <a:rPr lang="zh-CN" altLang="en-US" sz="1400" b="1" dirty="0">
                <a:latin typeface="楷体_GB2312" pitchFamily="49" charset="-122"/>
                <a:ea typeface="楷体_GB2312" pitchFamily="49" charset="-122"/>
              </a:rPr>
              <a:t>）</a:t>
            </a:r>
          </a:p>
          <a:p>
            <a:pPr latinLnBrk="1"/>
            <a:r>
              <a:rPr lang="zh-CN" altLang="en-US" sz="1400" b="1" dirty="0">
                <a:latin typeface="楷体_GB2312" pitchFamily="49" charset="-122"/>
                <a:ea typeface="楷体_GB2312" pitchFamily="49" charset="-122"/>
              </a:rPr>
              <a:t>公司网页：</a:t>
            </a:r>
            <a:r>
              <a:rPr lang="en-US" altLang="zh-CN" sz="1400" b="1" dirty="0">
                <a:latin typeface="楷体_GB2312" pitchFamily="49" charset="-122"/>
                <a:ea typeface="楷体_GB2312" pitchFamily="49" charset="-122"/>
              </a:rPr>
              <a:t>www.findoout.cn</a:t>
            </a:r>
          </a:p>
          <a:p>
            <a:pPr latinLnBrk="1"/>
            <a:r>
              <a:rPr lang="zh-CN" altLang="en-US" sz="1400" b="1" dirty="0">
                <a:latin typeface="楷体_GB2312" pitchFamily="49" charset="-122"/>
                <a:ea typeface="楷体_GB2312" pitchFamily="49" charset="-122"/>
              </a:rPr>
              <a:t>深度了解：</a:t>
            </a:r>
            <a:r>
              <a:rPr lang="en-US" altLang="zh-CN" sz="1400" b="1" dirty="0">
                <a:latin typeface="楷体_GB2312" pitchFamily="49" charset="-122"/>
                <a:ea typeface="楷体_GB2312" pitchFamily="49" charset="-122"/>
              </a:rPr>
              <a:t>www.findoout.com</a:t>
            </a:r>
          </a:p>
          <a:p>
            <a:pPr latinLnBrk="1"/>
            <a:r>
              <a:rPr lang="zh-CN" altLang="en-US" sz="1400" b="1" dirty="0">
                <a:latin typeface="楷体_GB2312" pitchFamily="49" charset="-122"/>
                <a:ea typeface="楷体_GB2312" pitchFamily="49" charset="-122"/>
              </a:rPr>
              <a:t>邮箱</a:t>
            </a:r>
            <a:r>
              <a:rPr lang="zh-CN" altLang="en-US" sz="1400" b="1" dirty="0" smtClean="0">
                <a:latin typeface="楷体_GB2312" pitchFamily="49" charset="-122"/>
                <a:ea typeface="楷体_GB2312" pitchFamily="49" charset="-122"/>
              </a:rPr>
              <a:t>：</a:t>
            </a:r>
            <a:r>
              <a:rPr lang="en-US" altLang="zh-CN" sz="1400" b="1" dirty="0" smtClean="0">
                <a:latin typeface="楷体_GB2312" pitchFamily="49" charset="-122"/>
                <a:ea typeface="楷体_GB2312" pitchFamily="49" charset="-122"/>
              </a:rPr>
              <a:t>tingting.zhang@findoout.com </a:t>
            </a:r>
            <a:endParaRPr lang="zh-CN" altLang="zh-CN" sz="1400" b="1" dirty="0">
              <a:latin typeface="楷体_GB2312" pitchFamily="49" charset="-122"/>
              <a:ea typeface="楷体_GB2312" pitchFamily="49" charset="-122"/>
            </a:endParaRPr>
          </a:p>
          <a:p>
            <a:pPr latinLnBrk="1"/>
            <a:r>
              <a:rPr lang="zh-CN" altLang="en-US" sz="1400" b="1" dirty="0">
                <a:latin typeface="楷体_GB2312" pitchFamily="49" charset="-122"/>
                <a:ea typeface="楷体_GB2312" pitchFamily="49" charset="-122"/>
              </a:rPr>
              <a:t>电话：</a:t>
            </a:r>
            <a:r>
              <a:rPr lang="en-US" altLang="zh-CN" sz="1400" b="1" dirty="0">
                <a:latin typeface="楷体_GB2312" pitchFamily="49" charset="-122"/>
                <a:ea typeface="楷体_GB2312" pitchFamily="49" charset="-122"/>
              </a:rPr>
              <a:t>+8621/26613883</a:t>
            </a:r>
          </a:p>
          <a:p>
            <a:pPr latinLnBrk="1"/>
            <a:r>
              <a:rPr lang="zh-CN" altLang="en-US" sz="1400" b="1" dirty="0">
                <a:latin typeface="楷体_GB2312" pitchFamily="49" charset="-122"/>
                <a:ea typeface="楷体_GB2312" pitchFamily="49" charset="-122"/>
              </a:rPr>
              <a:t>传真：</a:t>
            </a:r>
            <a:r>
              <a:rPr lang="en-US" altLang="zh-CN" sz="1400" b="1" dirty="0">
                <a:latin typeface="楷体_GB2312" pitchFamily="49" charset="-122"/>
                <a:ea typeface="楷体_GB2312" pitchFamily="49" charset="-122"/>
              </a:rPr>
              <a:t>+8621/26613883</a:t>
            </a:r>
          </a:p>
          <a:p>
            <a:pPr latinLnBrk="1"/>
            <a:r>
              <a:rPr lang="en-US" altLang="zh-CN" sz="1400" b="1" dirty="0">
                <a:latin typeface="楷体_GB2312" pitchFamily="49" charset="-122"/>
                <a:ea typeface="楷体_GB2312" pitchFamily="49" charset="-122"/>
              </a:rPr>
              <a:t>Q  Q</a:t>
            </a:r>
            <a:r>
              <a:rPr lang="zh-CN" altLang="en-US" sz="1400" b="1" dirty="0" smtClean="0">
                <a:latin typeface="楷体_GB2312" pitchFamily="49" charset="-122"/>
                <a:ea typeface="楷体_GB2312" pitchFamily="49" charset="-122"/>
              </a:rPr>
              <a:t>：</a:t>
            </a:r>
            <a:r>
              <a:rPr lang="en-US" altLang="zh-CN" sz="1400" b="1" dirty="0" smtClean="0">
                <a:latin typeface="楷体_GB2312" pitchFamily="49" charset="-122"/>
                <a:ea typeface="楷体_GB2312" pitchFamily="49" charset="-122"/>
              </a:rPr>
              <a:t>1048751913</a:t>
            </a:r>
            <a:endParaRPr lang="zh-CN" altLang="en-US" sz="1400" b="1" dirty="0">
              <a:latin typeface="楷体_GB2312" pitchFamily="49" charset="-122"/>
              <a:ea typeface="楷体_GB2312" pitchFamily="49"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p:txBody>
          <a:bodyPr/>
          <a:lstStyle/>
          <a:p>
            <a:pPr eaLnBrk="1" hangingPunct="1"/>
            <a:r>
              <a:rPr lang="zh-CN" altLang="en-US" sz="2000" b="1" dirty="0" smtClean="0">
                <a:latin typeface="微软雅黑"/>
                <a:ea typeface="微软雅黑"/>
              </a:rPr>
              <a:t>主要发现</a:t>
            </a:r>
          </a:p>
        </p:txBody>
      </p:sp>
      <p:sp>
        <p:nvSpPr>
          <p:cNvPr id="5"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44523E0B-C695-488A-9337-D3F1FC3087F3}" type="slidenum">
              <a:rPr lang="zh-CN" altLang="en-US"/>
              <a:pPr>
                <a:defRPr/>
              </a:pPr>
              <a:t>2</a:t>
            </a:fld>
            <a:endParaRPr lang="zh-CN" altLang="en-US"/>
          </a:p>
        </p:txBody>
      </p:sp>
      <p:sp>
        <p:nvSpPr>
          <p:cNvPr id="8" name="内容占位符 2"/>
          <p:cNvSpPr>
            <a:spLocks noGrp="1"/>
          </p:cNvSpPr>
          <p:nvPr>
            <p:ph idx="1"/>
          </p:nvPr>
        </p:nvSpPr>
        <p:spPr>
          <a:xfrm>
            <a:off x="457200" y="1600200"/>
            <a:ext cx="8229600" cy="4525963"/>
          </a:xfrm>
        </p:spPr>
        <p:txBody>
          <a:bodyPr/>
          <a:lstStyle/>
          <a:p>
            <a:r>
              <a:rPr lang="zh-CN" altLang="en-US" sz="1800" dirty="0" smtClean="0">
                <a:latin typeface="微软雅黑"/>
                <a:ea typeface="微软雅黑"/>
              </a:rPr>
              <a:t>在男女差异中，女性较男性更多的进入冰淇淋品牌店消费；</a:t>
            </a:r>
            <a:endParaRPr lang="en-US" altLang="zh-CN" sz="1800" dirty="0" smtClean="0">
              <a:latin typeface="微软雅黑"/>
              <a:ea typeface="微软雅黑"/>
            </a:endParaRPr>
          </a:p>
          <a:p>
            <a:r>
              <a:rPr lang="zh-CN" altLang="zh-CN" sz="1800" dirty="0" smtClean="0"/>
              <a:t>最受消费者喜爱和最受消费者讨厌的冰淇淋品牌都为哈根达斯</a:t>
            </a:r>
            <a:r>
              <a:rPr lang="zh-CN" altLang="en-US" sz="1800" dirty="0" smtClean="0">
                <a:latin typeface="微软雅黑"/>
                <a:ea typeface="微软雅黑"/>
              </a:rPr>
              <a:t>；</a:t>
            </a:r>
            <a:endParaRPr lang="en-US" altLang="zh-CN" sz="1800" dirty="0" smtClean="0">
              <a:latin typeface="微软雅黑"/>
              <a:ea typeface="微软雅黑"/>
            </a:endParaRPr>
          </a:p>
          <a:p>
            <a:r>
              <a:rPr lang="zh-CN" altLang="en-US" sz="1800" dirty="0" smtClean="0">
                <a:latin typeface="微软雅黑"/>
                <a:ea typeface="微软雅黑"/>
              </a:rPr>
              <a:t>年龄在</a:t>
            </a:r>
            <a:r>
              <a:rPr lang="en-US" altLang="zh-CN" sz="1800" dirty="0" smtClean="0">
                <a:latin typeface="微软雅黑"/>
                <a:ea typeface="微软雅黑"/>
              </a:rPr>
              <a:t>26</a:t>
            </a:r>
            <a:r>
              <a:rPr lang="zh-CN" altLang="en-US" sz="1800" dirty="0" smtClean="0">
                <a:latin typeface="微软雅黑"/>
                <a:ea typeface="微软雅黑"/>
              </a:rPr>
              <a:t>岁以上的消费者更倾向于选择</a:t>
            </a:r>
            <a:r>
              <a:rPr lang="zh-CN" altLang="en-US" sz="1800" dirty="0" smtClean="0"/>
              <a:t>爱茜茜里 </a:t>
            </a:r>
            <a:r>
              <a:rPr lang="en-US" altLang="zh-CN" sz="1800" dirty="0" smtClean="0"/>
              <a:t>iceason</a:t>
            </a:r>
            <a:r>
              <a:rPr lang="zh-CN" altLang="en-US" sz="1800" dirty="0" smtClean="0"/>
              <a:t>和酷圣石 </a:t>
            </a:r>
            <a:r>
              <a:rPr lang="en-US" altLang="zh-CN" sz="1800" dirty="0" smtClean="0"/>
              <a:t>Cold Stone</a:t>
            </a:r>
            <a:r>
              <a:rPr lang="zh-CN" altLang="en-US" sz="1800" dirty="0" smtClean="0"/>
              <a:t>；</a:t>
            </a:r>
            <a:endParaRPr lang="en-US" altLang="zh-CN" sz="1800" dirty="0" smtClean="0"/>
          </a:p>
          <a:p>
            <a:r>
              <a:rPr lang="zh-CN" altLang="zh-CN" sz="1800" dirty="0" smtClean="0"/>
              <a:t>大部分消费者希望冰淇淋品牌能够在口感，价格方面得到改善。</a:t>
            </a:r>
            <a:endParaRPr lang="en-US" altLang="zh-CN" sz="1800" dirty="0" smtClean="0"/>
          </a:p>
          <a:p>
            <a:pPr>
              <a:buNone/>
            </a:pPr>
            <a:endParaRPr lang="en-US" altLang="zh-CN" sz="1800" dirty="0" smtClean="0"/>
          </a:p>
          <a:p>
            <a:endParaRPr lang="en-US" altLang="zh-CN" sz="1800" dirty="0" smtClean="0">
              <a:latin typeface="微软雅黑"/>
              <a:ea typeface="微软雅黑"/>
            </a:endParaRPr>
          </a:p>
          <a:p>
            <a:pPr eaLnBrk="1" hangingPunct="1"/>
            <a:endParaRPr lang="zh-CN" altLang="en-US" sz="1800" dirty="0" smtClean="0">
              <a:latin typeface="微软雅黑"/>
              <a:ea typeface="微软雅黑"/>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a:xfrm>
            <a:off x="2000250" y="2286000"/>
            <a:ext cx="3714750" cy="500063"/>
          </a:xfrm>
          <a:prstGeom prst="rect">
            <a:avLst/>
          </a:prstGeom>
          <a:solidFill>
            <a:srgbClr val="A2AA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1">
              <a:solidFill>
                <a:srgbClr val="FF0000"/>
              </a:solidFill>
            </a:endParaRPr>
          </a:p>
        </p:txBody>
      </p:sp>
      <p:grpSp>
        <p:nvGrpSpPr>
          <p:cNvPr id="17410" name="组合 14"/>
          <p:cNvGrpSpPr>
            <a:grpSpLocks/>
          </p:cNvGrpSpPr>
          <p:nvPr/>
        </p:nvGrpSpPr>
        <p:grpSpPr bwMode="auto">
          <a:xfrm>
            <a:off x="2000250" y="1928813"/>
            <a:ext cx="3786188" cy="2749550"/>
            <a:chOff x="2000232" y="1928802"/>
            <a:chExt cx="3786214" cy="2748950"/>
          </a:xfrm>
        </p:grpSpPr>
        <p:cxnSp>
          <p:nvCxnSpPr>
            <p:cNvPr id="16" name="直接连接符 15"/>
            <p:cNvCxnSpPr/>
            <p:nvPr/>
          </p:nvCxnSpPr>
          <p:spPr>
            <a:xfrm>
              <a:off x="2000232" y="1962132"/>
              <a:ext cx="3714776" cy="1588"/>
            </a:xfrm>
            <a:prstGeom prst="line">
              <a:avLst/>
            </a:prstGeom>
            <a:ln w="12700">
              <a:solidFill>
                <a:srgbClr val="A2AA3C"/>
              </a:solidFill>
            </a:ln>
          </p:spPr>
          <p:style>
            <a:lnRef idx="1">
              <a:schemeClr val="accent1"/>
            </a:lnRef>
            <a:fillRef idx="0">
              <a:schemeClr val="accent1"/>
            </a:fillRef>
            <a:effectRef idx="0">
              <a:schemeClr val="accent1"/>
            </a:effectRef>
            <a:fontRef idx="minor">
              <a:schemeClr val="tx1"/>
            </a:fontRef>
          </p:style>
        </p:cxnSp>
        <p:sp>
          <p:nvSpPr>
            <p:cNvPr id="18" name="椭圆 17"/>
            <p:cNvSpPr/>
            <p:nvPr/>
          </p:nvSpPr>
          <p:spPr>
            <a:xfrm>
              <a:off x="5695957" y="1928802"/>
              <a:ext cx="90489" cy="90467"/>
            </a:xfrm>
            <a:prstGeom prst="ellipse">
              <a:avLst/>
            </a:prstGeom>
            <a:solidFill>
              <a:srgbClr val="A2AA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b="1" dirty="0">
                <a:solidFill>
                  <a:srgbClr val="FF0000"/>
                </a:solidFill>
              </a:endParaRPr>
            </a:p>
          </p:txBody>
        </p:sp>
        <p:cxnSp>
          <p:nvCxnSpPr>
            <p:cNvPr id="19" name="直接连接符 18"/>
            <p:cNvCxnSpPr/>
            <p:nvPr/>
          </p:nvCxnSpPr>
          <p:spPr>
            <a:xfrm rot="5400000" flipH="1" flipV="1">
              <a:off x="644009" y="3319942"/>
              <a:ext cx="2714033" cy="1588"/>
            </a:xfrm>
            <a:prstGeom prst="line">
              <a:avLst/>
            </a:prstGeom>
            <a:ln w="12700">
              <a:solidFill>
                <a:srgbClr val="A2AA3C"/>
              </a:solidFill>
            </a:ln>
          </p:spPr>
          <p:style>
            <a:lnRef idx="1">
              <a:schemeClr val="accent1"/>
            </a:lnRef>
            <a:fillRef idx="0">
              <a:schemeClr val="accent1"/>
            </a:fillRef>
            <a:effectRef idx="0">
              <a:schemeClr val="accent1"/>
            </a:effectRef>
            <a:fontRef idx="minor">
              <a:schemeClr val="tx1"/>
            </a:fontRef>
          </p:style>
        </p:cxnSp>
      </p:grpSp>
      <p:sp>
        <p:nvSpPr>
          <p:cNvPr id="26" name="椭圆 25"/>
          <p:cNvSpPr/>
          <p:nvPr/>
        </p:nvSpPr>
        <p:spPr>
          <a:xfrm>
            <a:off x="1890713" y="2428875"/>
            <a:ext cx="214312" cy="214313"/>
          </a:xfrm>
          <a:prstGeom prst="ellipse">
            <a:avLst/>
          </a:prstGeom>
          <a:solidFill>
            <a:schemeClr val="bg1"/>
          </a:solidFill>
          <a:ln>
            <a:solidFill>
              <a:srgbClr val="A2AA3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1">
              <a:solidFill>
                <a:srgbClr val="FF0000"/>
              </a:solidFill>
            </a:endParaRPr>
          </a:p>
        </p:txBody>
      </p:sp>
      <p:sp>
        <p:nvSpPr>
          <p:cNvPr id="17412" name="TextBox 27"/>
          <p:cNvSpPr txBox="1">
            <a:spLocks noChangeArrowheads="1"/>
          </p:cNvSpPr>
          <p:nvPr/>
        </p:nvSpPr>
        <p:spPr bwMode="auto">
          <a:xfrm>
            <a:off x="2214563" y="2357438"/>
            <a:ext cx="1104900" cy="366712"/>
          </a:xfrm>
          <a:prstGeom prst="rect">
            <a:avLst/>
          </a:prstGeom>
          <a:noFill/>
          <a:ln w="9525">
            <a:noFill/>
            <a:miter lim="800000"/>
            <a:headEnd/>
            <a:tailEnd/>
          </a:ln>
        </p:spPr>
        <p:txBody>
          <a:bodyPr wrap="none">
            <a:spAutoFit/>
          </a:bodyPr>
          <a:lstStyle/>
          <a:p>
            <a:r>
              <a:rPr lang="zh-CN" altLang="en-US" b="1">
                <a:latin typeface="微软雅黑"/>
                <a:ea typeface="微软雅黑"/>
                <a:cs typeface="微软雅黑"/>
              </a:rPr>
              <a:t>调查概要</a:t>
            </a:r>
          </a:p>
        </p:txBody>
      </p:sp>
      <p:pic>
        <p:nvPicPr>
          <p:cNvPr id="17413" name="图片 13" descr="1.png"/>
          <p:cNvPicPr>
            <a:picLocks noChangeAspect="1"/>
          </p:cNvPicPr>
          <p:nvPr/>
        </p:nvPicPr>
        <p:blipFill>
          <a:blip r:embed="rId2" cstate="print"/>
          <a:srcRect/>
          <a:stretch>
            <a:fillRect/>
          </a:stretch>
        </p:blipFill>
        <p:spPr bwMode="auto">
          <a:xfrm>
            <a:off x="4000500" y="4214813"/>
            <a:ext cx="4975225" cy="1935162"/>
          </a:xfrm>
          <a:prstGeom prst="rect">
            <a:avLst/>
          </a:prstGeom>
          <a:noFill/>
          <a:ln w="9525">
            <a:noFill/>
            <a:miter lim="800000"/>
            <a:headEnd/>
            <a:tailEnd/>
          </a:ln>
        </p:spPr>
      </p:pic>
      <p:sp>
        <p:nvSpPr>
          <p:cNvPr id="16390" name="灯片编号占位符 11"/>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zh-CN" altLang="en-US" sz="1200">
                <a:latin typeface="宋体" charset="-122"/>
              </a:rPr>
              <a:t>御调查  </a:t>
            </a:r>
            <a:r>
              <a:rPr lang="en-US" altLang="zh-CN" sz="1200">
                <a:latin typeface="宋体" charset="-122"/>
              </a:rPr>
              <a:t>|  </a:t>
            </a:r>
            <a:fld id="{DE0E8DB7-BF12-445E-A85F-CDD011B7A549}" type="slidenum">
              <a:rPr lang="zh-CN" altLang="en-US" sz="1200">
                <a:latin typeface="宋体" charset="-122"/>
              </a:rPr>
              <a:pPr fontAlgn="base">
                <a:spcBef>
                  <a:spcPct val="0"/>
                </a:spcBef>
                <a:spcAft>
                  <a:spcPct val="0"/>
                </a:spcAft>
                <a:defRPr/>
              </a:pPr>
              <a:t>3</a:t>
            </a:fld>
            <a:endParaRPr lang="en-US" altLang="zh-CN" sz="1200">
              <a:latin typeface="宋体" charset="-122"/>
            </a:endParaRPr>
          </a:p>
        </p:txBody>
      </p:sp>
      <p:sp>
        <p:nvSpPr>
          <p:cNvPr id="17" name="矩形 16"/>
          <p:cNvSpPr/>
          <p:nvPr/>
        </p:nvSpPr>
        <p:spPr>
          <a:xfrm>
            <a:off x="2000250" y="3068638"/>
            <a:ext cx="3714750" cy="500062"/>
          </a:xfrm>
          <a:prstGeom prst="rect">
            <a:avLst/>
          </a:prstGeom>
          <a:solidFill>
            <a:srgbClr val="A2AA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1">
              <a:solidFill>
                <a:srgbClr val="FF0000"/>
              </a:solidFill>
            </a:endParaRPr>
          </a:p>
        </p:txBody>
      </p:sp>
      <p:sp>
        <p:nvSpPr>
          <p:cNvPr id="20" name="椭圆 19"/>
          <p:cNvSpPr/>
          <p:nvPr/>
        </p:nvSpPr>
        <p:spPr>
          <a:xfrm>
            <a:off x="1890713" y="3211513"/>
            <a:ext cx="214312" cy="214312"/>
          </a:xfrm>
          <a:prstGeom prst="ellipse">
            <a:avLst/>
          </a:prstGeom>
          <a:solidFill>
            <a:schemeClr val="bg1"/>
          </a:solidFill>
          <a:ln>
            <a:solidFill>
              <a:srgbClr val="A2AA3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1">
              <a:solidFill>
                <a:srgbClr val="FF0000"/>
              </a:solidFill>
            </a:endParaRPr>
          </a:p>
        </p:txBody>
      </p:sp>
      <p:sp>
        <p:nvSpPr>
          <p:cNvPr id="17417" name="TextBox 20"/>
          <p:cNvSpPr txBox="1">
            <a:spLocks noChangeArrowheads="1"/>
          </p:cNvSpPr>
          <p:nvPr/>
        </p:nvSpPr>
        <p:spPr bwMode="auto">
          <a:xfrm>
            <a:off x="2214563" y="3133725"/>
            <a:ext cx="1104900" cy="366713"/>
          </a:xfrm>
          <a:prstGeom prst="rect">
            <a:avLst/>
          </a:prstGeom>
          <a:noFill/>
          <a:ln w="9525">
            <a:noFill/>
            <a:miter lim="800000"/>
            <a:headEnd/>
            <a:tailEnd/>
          </a:ln>
        </p:spPr>
        <p:txBody>
          <a:bodyPr wrap="none">
            <a:spAutoFit/>
          </a:bodyPr>
          <a:lstStyle/>
          <a:p>
            <a:r>
              <a:rPr lang="zh-CN" altLang="en-US" b="1">
                <a:latin typeface="微软雅黑"/>
                <a:ea typeface="微软雅黑"/>
                <a:cs typeface="微软雅黑"/>
              </a:rPr>
              <a:t>调查数据</a:t>
            </a:r>
          </a:p>
        </p:txBody>
      </p:sp>
      <p:sp>
        <p:nvSpPr>
          <p:cNvPr id="22" name="矩形 21"/>
          <p:cNvSpPr/>
          <p:nvPr/>
        </p:nvSpPr>
        <p:spPr>
          <a:xfrm>
            <a:off x="2000250" y="3860800"/>
            <a:ext cx="3714750" cy="500063"/>
          </a:xfrm>
          <a:prstGeom prst="rect">
            <a:avLst/>
          </a:prstGeom>
          <a:solidFill>
            <a:srgbClr val="A2AA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1">
              <a:solidFill>
                <a:srgbClr val="FF0000"/>
              </a:solidFill>
            </a:endParaRPr>
          </a:p>
        </p:txBody>
      </p:sp>
      <p:sp>
        <p:nvSpPr>
          <p:cNvPr id="23" name="椭圆 22"/>
          <p:cNvSpPr/>
          <p:nvPr/>
        </p:nvSpPr>
        <p:spPr>
          <a:xfrm>
            <a:off x="1890713" y="4003675"/>
            <a:ext cx="214312" cy="214313"/>
          </a:xfrm>
          <a:prstGeom prst="ellipse">
            <a:avLst/>
          </a:prstGeom>
          <a:solidFill>
            <a:schemeClr val="bg1"/>
          </a:solidFill>
          <a:ln>
            <a:solidFill>
              <a:srgbClr val="A2AA3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1">
              <a:solidFill>
                <a:srgbClr val="FF0000"/>
              </a:solidFill>
            </a:endParaRPr>
          </a:p>
        </p:txBody>
      </p:sp>
      <p:sp>
        <p:nvSpPr>
          <p:cNvPr id="17420" name="TextBox 23"/>
          <p:cNvSpPr txBox="1">
            <a:spLocks noChangeArrowheads="1"/>
          </p:cNvSpPr>
          <p:nvPr/>
        </p:nvSpPr>
        <p:spPr bwMode="auto">
          <a:xfrm>
            <a:off x="2214563" y="3932238"/>
            <a:ext cx="1104900" cy="366712"/>
          </a:xfrm>
          <a:prstGeom prst="rect">
            <a:avLst/>
          </a:prstGeom>
          <a:noFill/>
          <a:ln w="9525">
            <a:noFill/>
            <a:miter lim="800000"/>
            <a:headEnd/>
            <a:tailEnd/>
          </a:ln>
        </p:spPr>
        <p:txBody>
          <a:bodyPr wrap="none">
            <a:spAutoFit/>
          </a:bodyPr>
          <a:lstStyle/>
          <a:p>
            <a:r>
              <a:rPr lang="zh-CN" altLang="en-US" b="1">
                <a:latin typeface="微软雅黑"/>
                <a:ea typeface="微软雅黑"/>
                <a:cs typeface="微软雅黑"/>
              </a:rPr>
              <a:t>调查问卷</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标题 1"/>
          <p:cNvSpPr>
            <a:spLocks noGrp="1"/>
          </p:cNvSpPr>
          <p:nvPr>
            <p:ph type="title"/>
          </p:nvPr>
        </p:nvSpPr>
        <p:spPr/>
        <p:txBody>
          <a:bodyPr/>
          <a:lstStyle/>
          <a:p>
            <a:pPr eaLnBrk="1" hangingPunct="1"/>
            <a:r>
              <a:rPr lang="zh-CN" altLang="en-US" sz="2000" b="1" smtClean="0">
                <a:latin typeface="微软雅黑"/>
                <a:ea typeface="微软雅黑"/>
              </a:rPr>
              <a:t>调查概要</a:t>
            </a:r>
          </a:p>
        </p:txBody>
      </p:sp>
      <p:sp>
        <p:nvSpPr>
          <p:cNvPr id="18434" name="内容占位符 2"/>
          <p:cNvSpPr>
            <a:spLocks noGrp="1"/>
          </p:cNvSpPr>
          <p:nvPr>
            <p:ph idx="1"/>
          </p:nvPr>
        </p:nvSpPr>
        <p:spPr/>
        <p:txBody>
          <a:bodyPr/>
          <a:lstStyle/>
          <a:p>
            <a:pPr eaLnBrk="1" hangingPunct="1">
              <a:lnSpc>
                <a:spcPct val="150000"/>
              </a:lnSpc>
              <a:spcBef>
                <a:spcPct val="50000"/>
              </a:spcBef>
              <a:buFont typeface="Wingdings" pitchFamily="2" charset="2"/>
              <a:buChar char="n"/>
            </a:pPr>
            <a:r>
              <a:rPr lang="zh-CN" altLang="en-US" sz="1800" dirty="0" smtClean="0">
                <a:latin typeface="微软雅黑"/>
                <a:ea typeface="微软雅黑"/>
              </a:rPr>
              <a:t>调查方式</a:t>
            </a:r>
            <a:r>
              <a:rPr lang="en-US" altLang="zh-CN" sz="1800" dirty="0" smtClean="0">
                <a:latin typeface="微软雅黑"/>
                <a:ea typeface="微软雅黑"/>
              </a:rPr>
              <a:t>		</a:t>
            </a:r>
            <a:r>
              <a:rPr lang="zh-CN" altLang="en-US" sz="1800" dirty="0" smtClean="0">
                <a:latin typeface="微软雅黑"/>
                <a:ea typeface="微软雅黑"/>
              </a:rPr>
              <a:t>在线调查 	</a:t>
            </a:r>
          </a:p>
          <a:p>
            <a:pPr eaLnBrk="1" hangingPunct="1">
              <a:lnSpc>
                <a:spcPct val="150000"/>
              </a:lnSpc>
              <a:spcBef>
                <a:spcPct val="50000"/>
              </a:spcBef>
              <a:buFont typeface="Wingdings" pitchFamily="2" charset="2"/>
              <a:buChar char="n"/>
            </a:pPr>
            <a:r>
              <a:rPr lang="zh-CN" altLang="en-US" sz="1800" dirty="0" smtClean="0">
                <a:latin typeface="微软雅黑"/>
                <a:ea typeface="微软雅黑"/>
              </a:rPr>
              <a:t>调查地域</a:t>
            </a:r>
            <a:r>
              <a:rPr lang="en-US" altLang="zh-CN" sz="1800" dirty="0" smtClean="0">
                <a:latin typeface="微软雅黑"/>
                <a:ea typeface="微软雅黑"/>
              </a:rPr>
              <a:t>		</a:t>
            </a:r>
            <a:r>
              <a:rPr lang="zh-CN" altLang="en-US" sz="1800" dirty="0" smtClean="0">
                <a:latin typeface="微软雅黑"/>
                <a:ea typeface="微软雅黑"/>
              </a:rPr>
              <a:t>全国 	</a:t>
            </a:r>
            <a:endParaRPr lang="en-US" altLang="zh-CN" sz="1800" dirty="0" smtClean="0">
              <a:latin typeface="微软雅黑"/>
              <a:ea typeface="微软雅黑"/>
            </a:endParaRPr>
          </a:p>
          <a:p>
            <a:pPr eaLnBrk="1" hangingPunct="1">
              <a:lnSpc>
                <a:spcPct val="150000"/>
              </a:lnSpc>
              <a:spcBef>
                <a:spcPct val="50000"/>
              </a:spcBef>
              <a:buFont typeface="Wingdings" pitchFamily="2" charset="2"/>
              <a:buChar char="n"/>
            </a:pPr>
            <a:r>
              <a:rPr lang="zh-CN" altLang="en-US" sz="1800" dirty="0" smtClean="0">
                <a:latin typeface="微软雅黑"/>
                <a:ea typeface="微软雅黑"/>
              </a:rPr>
              <a:t>性别</a:t>
            </a:r>
            <a:r>
              <a:rPr lang="en-US" altLang="zh-CN" sz="1800" dirty="0" smtClean="0">
                <a:latin typeface="微软雅黑"/>
                <a:ea typeface="微软雅黑"/>
              </a:rPr>
              <a:t>			</a:t>
            </a:r>
            <a:r>
              <a:rPr lang="zh-CN" altLang="en-US" sz="1800" dirty="0" smtClean="0">
                <a:latin typeface="微软雅黑"/>
                <a:ea typeface="微软雅黑"/>
              </a:rPr>
              <a:t>自然出现</a:t>
            </a:r>
          </a:p>
          <a:p>
            <a:pPr eaLnBrk="1" hangingPunct="1">
              <a:lnSpc>
                <a:spcPct val="150000"/>
              </a:lnSpc>
              <a:spcBef>
                <a:spcPct val="50000"/>
              </a:spcBef>
              <a:buFont typeface="Wingdings" pitchFamily="2" charset="2"/>
              <a:buChar char="n"/>
            </a:pPr>
            <a:r>
              <a:rPr lang="zh-CN" altLang="en-US" sz="1800" dirty="0" smtClean="0">
                <a:latin typeface="微软雅黑"/>
                <a:ea typeface="微软雅黑"/>
              </a:rPr>
              <a:t>年龄</a:t>
            </a:r>
            <a:r>
              <a:rPr lang="en-US" altLang="zh-CN" sz="1800" dirty="0" smtClean="0">
                <a:latin typeface="微软雅黑"/>
                <a:ea typeface="微软雅黑"/>
              </a:rPr>
              <a:t>			</a:t>
            </a:r>
            <a:r>
              <a:rPr lang="zh-CN" altLang="en-US" sz="1800" dirty="0" smtClean="0">
                <a:latin typeface="微软雅黑"/>
                <a:ea typeface="微软雅黑"/>
              </a:rPr>
              <a:t>自然出现	</a:t>
            </a:r>
          </a:p>
          <a:p>
            <a:pPr eaLnBrk="1" hangingPunct="1">
              <a:lnSpc>
                <a:spcPct val="150000"/>
              </a:lnSpc>
              <a:spcBef>
                <a:spcPct val="50000"/>
              </a:spcBef>
              <a:buFont typeface="Wingdings" pitchFamily="2" charset="2"/>
              <a:buChar char="n"/>
            </a:pPr>
            <a:r>
              <a:rPr lang="zh-CN" altLang="en-US" sz="1800" dirty="0" smtClean="0">
                <a:latin typeface="微软雅黑"/>
                <a:ea typeface="微软雅黑"/>
              </a:rPr>
              <a:t>有效回答数</a:t>
            </a:r>
            <a:r>
              <a:rPr lang="en-US" altLang="zh-CN" sz="1800" dirty="0" smtClean="0">
                <a:latin typeface="微软雅黑"/>
                <a:ea typeface="微软雅黑"/>
              </a:rPr>
              <a:t>		583</a:t>
            </a:r>
            <a:r>
              <a:rPr lang="zh-CN" altLang="en-US" sz="1800" dirty="0" smtClean="0">
                <a:latin typeface="微软雅黑"/>
                <a:ea typeface="微软雅黑"/>
              </a:rPr>
              <a:t>份有效（</a:t>
            </a:r>
            <a:r>
              <a:rPr lang="en-US" altLang="zh-CN" sz="1800" dirty="0" smtClean="0">
                <a:latin typeface="微软雅黑"/>
                <a:ea typeface="微软雅黑"/>
              </a:rPr>
              <a:t>972</a:t>
            </a:r>
            <a:r>
              <a:rPr lang="zh-CN" altLang="en-US" sz="1800" dirty="0" smtClean="0">
                <a:latin typeface="微软雅黑"/>
                <a:ea typeface="微软雅黑"/>
              </a:rPr>
              <a:t>份参与）</a:t>
            </a:r>
            <a:endParaRPr lang="en-US" altLang="zh-CN" sz="1800" dirty="0" smtClean="0">
              <a:latin typeface="微软雅黑"/>
              <a:ea typeface="微软雅黑"/>
            </a:endParaRPr>
          </a:p>
          <a:p>
            <a:pPr eaLnBrk="1" hangingPunct="1">
              <a:lnSpc>
                <a:spcPct val="150000"/>
              </a:lnSpc>
              <a:spcBef>
                <a:spcPct val="50000"/>
              </a:spcBef>
              <a:buFont typeface="Wingdings" pitchFamily="2" charset="2"/>
              <a:buChar char="n"/>
            </a:pPr>
            <a:r>
              <a:rPr lang="zh-CN" altLang="en-US" sz="1800" dirty="0" smtClean="0">
                <a:latin typeface="微软雅黑"/>
                <a:ea typeface="微软雅黑"/>
              </a:rPr>
              <a:t>调查时间</a:t>
            </a:r>
            <a:r>
              <a:rPr lang="en-US" altLang="zh-CN" sz="1800" dirty="0" smtClean="0">
                <a:latin typeface="微软雅黑"/>
                <a:ea typeface="微软雅黑"/>
              </a:rPr>
              <a:t>		2012</a:t>
            </a:r>
            <a:r>
              <a:rPr lang="zh-CN" altLang="en-US" sz="1800" dirty="0" smtClean="0">
                <a:latin typeface="微软雅黑"/>
                <a:ea typeface="微软雅黑"/>
              </a:rPr>
              <a:t>年</a:t>
            </a:r>
            <a:r>
              <a:rPr lang="en-US" altLang="zh-CN" sz="1800" dirty="0" smtClean="0">
                <a:latin typeface="微软雅黑"/>
                <a:ea typeface="微软雅黑"/>
              </a:rPr>
              <a:t>6</a:t>
            </a:r>
            <a:r>
              <a:rPr lang="zh-CN" altLang="en-US" sz="1800" dirty="0" smtClean="0">
                <a:latin typeface="微软雅黑"/>
                <a:ea typeface="微软雅黑"/>
              </a:rPr>
              <a:t>月</a:t>
            </a:r>
            <a:r>
              <a:rPr lang="en-US" altLang="zh-CN" sz="1800" dirty="0" smtClean="0">
                <a:latin typeface="微软雅黑"/>
                <a:ea typeface="微软雅黑"/>
              </a:rPr>
              <a:t>8</a:t>
            </a:r>
            <a:r>
              <a:rPr lang="zh-CN" altLang="en-US" sz="1800" dirty="0" smtClean="0">
                <a:latin typeface="微软雅黑"/>
                <a:ea typeface="微软雅黑"/>
              </a:rPr>
              <a:t>日 	</a:t>
            </a:r>
          </a:p>
          <a:p>
            <a:pPr eaLnBrk="1" hangingPunct="1">
              <a:lnSpc>
                <a:spcPct val="150000"/>
              </a:lnSpc>
              <a:spcBef>
                <a:spcPct val="50000"/>
              </a:spcBef>
              <a:buFont typeface="Wingdings" pitchFamily="2" charset="2"/>
              <a:buChar char="n"/>
            </a:pPr>
            <a:r>
              <a:rPr lang="zh-CN" altLang="en-US" sz="1800" dirty="0" smtClean="0">
                <a:latin typeface="微软雅黑"/>
                <a:ea typeface="微软雅黑"/>
              </a:rPr>
              <a:t>在线调查入口</a:t>
            </a:r>
            <a:r>
              <a:rPr lang="en-US" altLang="zh-CN" sz="1800" dirty="0" smtClean="0">
                <a:latin typeface="微软雅黑"/>
                <a:ea typeface="微软雅黑"/>
              </a:rPr>
              <a:t>		</a:t>
            </a:r>
            <a:r>
              <a:rPr lang="arn-CL" altLang="zh-CN" sz="1800" dirty="0" smtClean="0">
                <a:latin typeface="微软雅黑"/>
                <a:ea typeface="微软雅黑"/>
              </a:rPr>
              <a:t>http://www.findoout.com/ceshi/cs8402/</a:t>
            </a:r>
            <a:endParaRPr lang="en-US" altLang="zh-CN" sz="1800" dirty="0" smtClean="0">
              <a:latin typeface="微软雅黑"/>
              <a:ea typeface="微软雅黑"/>
            </a:endParaRPr>
          </a:p>
        </p:txBody>
      </p:sp>
      <p:sp>
        <p:nvSpPr>
          <p:cNvPr id="5"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D45F287F-DFD2-46A7-BF98-DF2ACAB4D3B9}" type="slidenum">
              <a:rPr lang="zh-CN" altLang="en-US"/>
              <a:pPr>
                <a:defRPr/>
              </a:pPr>
              <a:t>4</a:t>
            </a:fld>
            <a:endParaRPr lang="zh-CN"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标题 1"/>
          <p:cNvSpPr>
            <a:spLocks noGrp="1"/>
          </p:cNvSpPr>
          <p:nvPr>
            <p:ph type="title"/>
          </p:nvPr>
        </p:nvSpPr>
        <p:spPr/>
        <p:txBody>
          <a:bodyPr/>
          <a:lstStyle/>
          <a:p>
            <a:pPr eaLnBrk="1" hangingPunct="1"/>
            <a:r>
              <a:rPr lang="zh-CN" altLang="en-US" sz="2000" b="1" dirty="0" smtClean="0">
                <a:latin typeface="微软雅黑"/>
                <a:ea typeface="微软雅黑"/>
              </a:rPr>
              <a:t>各大冰淇淋品牌店中，哈根达斯和冰雪皇后较受消费者喜爱。</a:t>
            </a:r>
          </a:p>
        </p:txBody>
      </p:sp>
      <p:graphicFrame>
        <p:nvGraphicFramePr>
          <p:cNvPr id="11" name="表格 10"/>
          <p:cNvGraphicFramePr>
            <a:graphicFrameLocks noGrp="1"/>
          </p:cNvGraphicFramePr>
          <p:nvPr/>
        </p:nvGraphicFramePr>
        <p:xfrm>
          <a:off x="468313" y="2857496"/>
          <a:ext cx="749300" cy="971550"/>
        </p:xfrm>
        <a:graphic>
          <a:graphicData uri="http://schemas.openxmlformats.org/drawingml/2006/table">
            <a:tbl>
              <a:tblPr/>
              <a:tblGrid>
                <a:gridCol w="331787"/>
                <a:gridCol w="417513"/>
              </a:tblGrid>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arn-CL" altLang="zh-CN" sz="900" b="0" i="0" u="none" strike="noStrike" cap="none" normalizeH="0" baseline="0" smtClean="0">
                          <a:ln>
                            <a:noFill/>
                          </a:ln>
                          <a:solidFill>
                            <a:schemeClr val="tx1"/>
                          </a:solidFill>
                          <a:effectLst/>
                          <a:latin typeface="Arial" charset="0"/>
                          <a:ea typeface="微软雅黑"/>
                          <a:cs typeface="微软雅黑"/>
                        </a:rPr>
                        <a:t>n&gt;30</a:t>
                      </a:r>
                    </a:p>
                  </a:txBody>
                  <a:tcPr marL="9525" marR="9525" marT="9525" marB="0" anchor="b"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r>
              <a:tr h="161925">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宋体" charset="-122"/>
                          <a:ea typeface="微软雅黑"/>
                          <a:cs typeface="微软雅黑"/>
                        </a:rPr>
                        <a:t>显著差异</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lang="zh-CN" altLang="en-US"/>
                    </a:p>
                  </a:txBody>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00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9933"/>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99CC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0066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dirty="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9474" name="TextBox 13"/>
          <p:cNvSpPr txBox="1">
            <a:spLocks noChangeArrowheads="1"/>
          </p:cNvSpPr>
          <p:nvPr/>
        </p:nvSpPr>
        <p:spPr bwMode="auto">
          <a:xfrm>
            <a:off x="457200" y="1209675"/>
            <a:ext cx="5616575" cy="274638"/>
          </a:xfrm>
          <a:prstGeom prst="rect">
            <a:avLst/>
          </a:prstGeom>
          <a:noFill/>
          <a:ln w="9525">
            <a:noFill/>
            <a:miter lim="800000"/>
            <a:headEnd/>
            <a:tailEnd/>
          </a:ln>
        </p:spPr>
        <p:txBody>
          <a:bodyPr>
            <a:spAutoFit/>
          </a:bodyPr>
          <a:lstStyle/>
          <a:p>
            <a:r>
              <a:rPr lang="zh-CN" altLang="en-US" sz="1200" b="1" dirty="0" smtClean="0"/>
              <a:t>问题：请问你去过哪些品牌的冰淇淋店吃过冰淇淋？</a:t>
            </a:r>
            <a:endParaRPr lang="zh-CN" altLang="en-US" sz="1200" b="1" dirty="0"/>
          </a:p>
        </p:txBody>
      </p:sp>
      <p:sp>
        <p:nvSpPr>
          <p:cNvPr id="19475" name="内容占位符 11"/>
          <p:cNvSpPr>
            <a:spLocks noGrp="1"/>
          </p:cNvSpPr>
          <p:nvPr>
            <p:ph idx="1"/>
          </p:nvPr>
        </p:nvSpPr>
        <p:spPr>
          <a:xfrm>
            <a:off x="457200" y="1484313"/>
            <a:ext cx="8229600" cy="846386"/>
          </a:xfrm>
        </p:spPr>
        <p:txBody>
          <a:bodyPr>
            <a:spAutoFit/>
          </a:bodyPr>
          <a:lstStyle/>
          <a:p>
            <a:pPr eaLnBrk="1" hangingPunct="1">
              <a:lnSpc>
                <a:spcPct val="150000"/>
              </a:lnSpc>
            </a:pPr>
            <a:r>
              <a:rPr lang="en-US" altLang="zh-CN" sz="1000" dirty="0" smtClean="0"/>
              <a:t>26</a:t>
            </a:r>
            <a:r>
              <a:rPr lang="zh-CN" altLang="zh-CN" sz="1000" dirty="0" smtClean="0"/>
              <a:t>岁以上的消费者选择酷圣石品牌相对于其他年龄段人更多，所占比例为</a:t>
            </a:r>
            <a:r>
              <a:rPr lang="en-US" altLang="zh-CN" sz="1000" dirty="0" smtClean="0"/>
              <a:t>7.4%</a:t>
            </a:r>
            <a:r>
              <a:rPr lang="zh-CN" altLang="zh-CN" sz="1000" dirty="0" smtClean="0"/>
              <a:t>；</a:t>
            </a:r>
            <a:endParaRPr lang="en-US" altLang="zh-CN" sz="1000" dirty="0" smtClean="0"/>
          </a:p>
          <a:p>
            <a:pPr eaLnBrk="1" hangingPunct="1">
              <a:lnSpc>
                <a:spcPct val="150000"/>
              </a:lnSpc>
            </a:pPr>
            <a:r>
              <a:rPr lang="en-US" altLang="zh-CN" sz="1000" dirty="0" smtClean="0"/>
              <a:t>78.5%</a:t>
            </a:r>
            <a:r>
              <a:rPr lang="zh-CN" altLang="zh-CN" sz="1000" dirty="0" smtClean="0"/>
              <a:t>的男性消费者从来没有进入过冰淇淋品牌店消费，</a:t>
            </a:r>
            <a:r>
              <a:rPr lang="en-US" altLang="zh-CN" sz="1000" dirty="0" smtClean="0"/>
              <a:t>64.1%18</a:t>
            </a:r>
            <a:r>
              <a:rPr lang="zh-CN" altLang="zh-CN" sz="1000" dirty="0" smtClean="0"/>
              <a:t>岁以下的消费者从来没有进入过冰淇淋品牌店消费。</a:t>
            </a:r>
          </a:p>
          <a:p>
            <a:pPr eaLnBrk="1" hangingPunct="1">
              <a:lnSpc>
                <a:spcPct val="150000"/>
              </a:lnSpc>
            </a:pPr>
            <a:endParaRPr lang="en-US" altLang="zh-CN" sz="1000" dirty="0" smtClean="0">
              <a:latin typeface="微软雅黑"/>
              <a:ea typeface="微软雅黑"/>
            </a:endParaRPr>
          </a:p>
        </p:txBody>
      </p:sp>
      <p:sp>
        <p:nvSpPr>
          <p:cNvPr id="13"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B7B3A66A-3D56-4C94-B268-6E7BAC83FBCF}" type="slidenum">
              <a:rPr lang="zh-CN" altLang="en-US"/>
              <a:pPr>
                <a:defRPr/>
              </a:pPr>
              <a:t>5</a:t>
            </a:fld>
            <a:endParaRPr lang="zh-CN" altLang="en-US"/>
          </a:p>
        </p:txBody>
      </p:sp>
      <p:pic>
        <p:nvPicPr>
          <p:cNvPr id="2" name="Picture 2"/>
          <p:cNvPicPr>
            <a:picLocks noChangeAspect="1" noChangeArrowheads="1"/>
          </p:cNvPicPr>
          <p:nvPr/>
        </p:nvPicPr>
        <p:blipFill>
          <a:blip r:embed="rId2" cstate="print"/>
          <a:srcRect/>
          <a:stretch>
            <a:fillRect/>
          </a:stretch>
        </p:blipFill>
        <p:spPr bwMode="auto">
          <a:xfrm>
            <a:off x="428596" y="4500570"/>
            <a:ext cx="7374578" cy="1317179"/>
          </a:xfrm>
          <a:prstGeom prst="rect">
            <a:avLst/>
          </a:prstGeom>
          <a:noFill/>
          <a:ln w="9525">
            <a:noFill/>
            <a:miter lim="800000"/>
            <a:headEnd/>
            <a:tailEnd/>
          </a:ln>
          <a:effectLst/>
        </p:spPr>
      </p:pic>
      <p:pic>
        <p:nvPicPr>
          <p:cNvPr id="7169" name="Picture 1" descr="C:\Program Files\Tencent\QQ\Users\1048751913\Image\34BNMVM)$0)ITP]GKZ68$`1.jpg"/>
          <p:cNvPicPr>
            <a:picLocks noChangeAspect="1" noChangeArrowheads="1"/>
          </p:cNvPicPr>
          <p:nvPr/>
        </p:nvPicPr>
        <p:blipFill>
          <a:blip r:embed="rId3" cstate="print"/>
          <a:srcRect/>
          <a:stretch>
            <a:fillRect/>
          </a:stretch>
        </p:blipFill>
        <p:spPr bwMode="auto">
          <a:xfrm>
            <a:off x="1285852" y="2643182"/>
            <a:ext cx="6500905" cy="1449429"/>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标题 1"/>
          <p:cNvSpPr>
            <a:spLocks noGrp="1"/>
          </p:cNvSpPr>
          <p:nvPr>
            <p:ph type="title"/>
          </p:nvPr>
        </p:nvSpPr>
        <p:spPr/>
        <p:txBody>
          <a:bodyPr/>
          <a:lstStyle/>
          <a:p>
            <a:pPr eaLnBrk="1" hangingPunct="1"/>
            <a:r>
              <a:rPr lang="zh-CN" altLang="en-US" sz="2000" b="1" dirty="0" smtClean="0">
                <a:latin typeface="微软雅黑"/>
                <a:ea typeface="微软雅黑"/>
              </a:rPr>
              <a:t>消费者最喜欢的冰淇林品牌为哈根达斯（</a:t>
            </a:r>
            <a:r>
              <a:rPr lang="en-US" altLang="zh-CN" sz="2000" b="1" dirty="0" smtClean="0">
                <a:latin typeface="微软雅黑"/>
                <a:ea typeface="微软雅黑"/>
              </a:rPr>
              <a:t>15.1%</a:t>
            </a:r>
            <a:r>
              <a:rPr lang="zh-CN" altLang="en-US" sz="2000" b="1" dirty="0" smtClean="0">
                <a:latin typeface="微软雅黑"/>
                <a:ea typeface="微软雅黑"/>
              </a:rPr>
              <a:t>）</a:t>
            </a:r>
          </a:p>
        </p:txBody>
      </p:sp>
      <p:graphicFrame>
        <p:nvGraphicFramePr>
          <p:cNvPr id="11" name="表格 10"/>
          <p:cNvGraphicFramePr>
            <a:graphicFrameLocks noGrp="1"/>
          </p:cNvGraphicFramePr>
          <p:nvPr/>
        </p:nvGraphicFramePr>
        <p:xfrm>
          <a:off x="468313" y="2857496"/>
          <a:ext cx="749300" cy="971550"/>
        </p:xfrm>
        <a:graphic>
          <a:graphicData uri="http://schemas.openxmlformats.org/drawingml/2006/table">
            <a:tbl>
              <a:tblPr/>
              <a:tblGrid>
                <a:gridCol w="331787"/>
                <a:gridCol w="417513"/>
              </a:tblGrid>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arn-CL" altLang="zh-CN" sz="900" b="0" i="0" u="none" strike="noStrike" cap="none" normalizeH="0" baseline="0" smtClean="0">
                          <a:ln>
                            <a:noFill/>
                          </a:ln>
                          <a:solidFill>
                            <a:schemeClr val="tx1"/>
                          </a:solidFill>
                          <a:effectLst/>
                          <a:latin typeface="Arial" charset="0"/>
                          <a:ea typeface="微软雅黑"/>
                          <a:cs typeface="微软雅黑"/>
                        </a:rPr>
                        <a:t>n&gt;30</a:t>
                      </a:r>
                    </a:p>
                  </a:txBody>
                  <a:tcPr marL="9525" marR="9525" marT="9525" marB="0" anchor="b"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r>
              <a:tr h="161925">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宋体" charset="-122"/>
                          <a:ea typeface="微软雅黑"/>
                          <a:cs typeface="微软雅黑"/>
                        </a:rPr>
                        <a:t>显著差异</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lang="zh-CN" altLang="en-US"/>
                    </a:p>
                  </a:txBody>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00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9933"/>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99CC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0066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dirty="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9474" name="TextBox 13"/>
          <p:cNvSpPr txBox="1">
            <a:spLocks noChangeArrowheads="1"/>
          </p:cNvSpPr>
          <p:nvPr/>
        </p:nvSpPr>
        <p:spPr bwMode="auto">
          <a:xfrm>
            <a:off x="457200" y="1209675"/>
            <a:ext cx="5616575" cy="276999"/>
          </a:xfrm>
          <a:prstGeom prst="rect">
            <a:avLst/>
          </a:prstGeom>
          <a:noFill/>
          <a:ln w="9525">
            <a:noFill/>
            <a:miter lim="800000"/>
            <a:headEnd/>
            <a:tailEnd/>
          </a:ln>
        </p:spPr>
        <p:txBody>
          <a:bodyPr>
            <a:spAutoFit/>
          </a:bodyPr>
          <a:lstStyle/>
          <a:p>
            <a:r>
              <a:rPr lang="zh-CN" altLang="en-US" sz="1200" b="1" dirty="0"/>
              <a:t>问题</a:t>
            </a:r>
            <a:r>
              <a:rPr lang="zh-CN" altLang="en-US" sz="1200" b="1" dirty="0" smtClean="0"/>
              <a:t>：请问你最喜欢吃以下哪个品牌的冰淇淋？</a:t>
            </a:r>
            <a:endParaRPr lang="zh-CN" altLang="en-US" sz="1200" b="1" dirty="0"/>
          </a:p>
        </p:txBody>
      </p:sp>
      <p:sp>
        <p:nvSpPr>
          <p:cNvPr id="19475" name="内容占位符 11"/>
          <p:cNvSpPr>
            <a:spLocks noGrp="1"/>
          </p:cNvSpPr>
          <p:nvPr>
            <p:ph idx="1"/>
          </p:nvPr>
        </p:nvSpPr>
        <p:spPr>
          <a:xfrm>
            <a:off x="457200" y="1484313"/>
            <a:ext cx="8229600" cy="584775"/>
          </a:xfrm>
        </p:spPr>
        <p:txBody>
          <a:bodyPr>
            <a:spAutoFit/>
          </a:bodyPr>
          <a:lstStyle/>
          <a:p>
            <a:pPr eaLnBrk="1" hangingPunct="1">
              <a:lnSpc>
                <a:spcPct val="150000"/>
              </a:lnSpc>
            </a:pPr>
            <a:r>
              <a:rPr lang="zh-CN" altLang="en-US" sz="1000" dirty="0" smtClean="0">
                <a:latin typeface="微软雅黑"/>
                <a:ea typeface="微软雅黑"/>
              </a:rPr>
              <a:t>年龄在</a:t>
            </a:r>
            <a:r>
              <a:rPr lang="en-US" altLang="zh-CN" sz="1000" dirty="0" smtClean="0">
                <a:latin typeface="微软雅黑"/>
                <a:ea typeface="微软雅黑"/>
              </a:rPr>
              <a:t>18</a:t>
            </a:r>
            <a:r>
              <a:rPr lang="zh-CN" altLang="en-US" sz="1000" dirty="0" smtClean="0">
                <a:latin typeface="微软雅黑"/>
                <a:ea typeface="微软雅黑"/>
              </a:rPr>
              <a:t>岁以下的消费者趋向于选择哈根达斯（</a:t>
            </a:r>
            <a:r>
              <a:rPr lang="en-US" altLang="zh-CN" sz="1000" dirty="0" smtClean="0">
                <a:latin typeface="微软雅黑"/>
                <a:ea typeface="微软雅黑"/>
              </a:rPr>
              <a:t>16.5%</a:t>
            </a:r>
            <a:r>
              <a:rPr lang="zh-CN" altLang="en-US" sz="1000" dirty="0" smtClean="0">
                <a:latin typeface="微软雅黑"/>
                <a:ea typeface="微软雅黑"/>
              </a:rPr>
              <a:t>）；</a:t>
            </a:r>
            <a:endParaRPr lang="en-US" altLang="zh-CN" sz="1000" dirty="0" smtClean="0">
              <a:latin typeface="微软雅黑"/>
              <a:ea typeface="微软雅黑"/>
            </a:endParaRPr>
          </a:p>
          <a:p>
            <a:pPr eaLnBrk="1" hangingPunct="1">
              <a:lnSpc>
                <a:spcPct val="150000"/>
              </a:lnSpc>
            </a:pPr>
            <a:r>
              <a:rPr lang="zh-CN" altLang="en-US" sz="1000" dirty="0" smtClean="0">
                <a:latin typeface="微软雅黑"/>
                <a:ea typeface="微软雅黑"/>
              </a:rPr>
              <a:t>男性消费者选择哈根达斯的比例为</a:t>
            </a:r>
            <a:r>
              <a:rPr lang="en-US" altLang="zh-CN" sz="1000" dirty="0" smtClean="0">
                <a:latin typeface="微软雅黑"/>
                <a:ea typeface="微软雅黑"/>
              </a:rPr>
              <a:t>10.5%</a:t>
            </a:r>
            <a:r>
              <a:rPr lang="zh-CN" altLang="en-US" sz="1000" dirty="0" smtClean="0">
                <a:latin typeface="微软雅黑"/>
                <a:ea typeface="微软雅黑"/>
              </a:rPr>
              <a:t>，而女性消费者选择哈根达斯的比例为</a:t>
            </a:r>
            <a:r>
              <a:rPr lang="en-US" altLang="zh-CN" sz="1000" dirty="0" smtClean="0">
                <a:latin typeface="微软雅黑"/>
                <a:ea typeface="微软雅黑"/>
              </a:rPr>
              <a:t>17.3%</a:t>
            </a:r>
            <a:r>
              <a:rPr lang="zh-CN" altLang="en-US" sz="1000" dirty="0" smtClean="0">
                <a:latin typeface="微软雅黑"/>
                <a:ea typeface="微软雅黑"/>
              </a:rPr>
              <a:t>，与其他品牌相比，均为最高。</a:t>
            </a:r>
            <a:endParaRPr lang="en-US" altLang="zh-CN" sz="1000" dirty="0" smtClean="0">
              <a:latin typeface="微软雅黑"/>
              <a:ea typeface="微软雅黑"/>
            </a:endParaRPr>
          </a:p>
        </p:txBody>
      </p:sp>
      <p:sp>
        <p:nvSpPr>
          <p:cNvPr id="13"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B7B3A66A-3D56-4C94-B268-6E7BAC83FBCF}" type="slidenum">
              <a:rPr lang="zh-CN" altLang="en-US"/>
              <a:pPr>
                <a:defRPr/>
              </a:pPr>
              <a:t>6</a:t>
            </a:fld>
            <a:endParaRPr lang="zh-CN" altLang="en-US"/>
          </a:p>
        </p:txBody>
      </p:sp>
      <p:pic>
        <p:nvPicPr>
          <p:cNvPr id="2" name="Picture 2"/>
          <p:cNvPicPr>
            <a:picLocks noChangeAspect="1" noChangeArrowheads="1"/>
          </p:cNvPicPr>
          <p:nvPr/>
        </p:nvPicPr>
        <p:blipFill>
          <a:blip r:embed="rId2" cstate="print"/>
          <a:srcRect/>
          <a:stretch>
            <a:fillRect/>
          </a:stretch>
        </p:blipFill>
        <p:spPr bwMode="auto">
          <a:xfrm>
            <a:off x="457200" y="4214819"/>
            <a:ext cx="7401405" cy="1495317"/>
          </a:xfrm>
          <a:prstGeom prst="rect">
            <a:avLst/>
          </a:prstGeom>
          <a:noFill/>
          <a:ln w="9525">
            <a:noFill/>
            <a:miter lim="800000"/>
            <a:headEnd/>
            <a:tailEnd/>
          </a:ln>
          <a:effectLst/>
        </p:spPr>
      </p:pic>
      <p:pic>
        <p:nvPicPr>
          <p:cNvPr id="6145" name="Picture 1" descr="C:\Program Files\Tencent\QQ\Users\1048751913\Image\`E%N9M8PHF%RFHDG7Z7{GXG.jpg"/>
          <p:cNvPicPr>
            <a:picLocks noChangeAspect="1" noChangeArrowheads="1"/>
          </p:cNvPicPr>
          <p:nvPr/>
        </p:nvPicPr>
        <p:blipFill>
          <a:blip r:embed="rId3" cstate="print"/>
          <a:srcRect/>
          <a:stretch>
            <a:fillRect/>
          </a:stretch>
        </p:blipFill>
        <p:spPr bwMode="auto">
          <a:xfrm>
            <a:off x="1285852" y="2643182"/>
            <a:ext cx="6570634" cy="1472228"/>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标题 1"/>
          <p:cNvSpPr>
            <a:spLocks noGrp="1"/>
          </p:cNvSpPr>
          <p:nvPr>
            <p:ph type="title"/>
          </p:nvPr>
        </p:nvSpPr>
        <p:spPr/>
        <p:txBody>
          <a:bodyPr/>
          <a:lstStyle/>
          <a:p>
            <a:pPr eaLnBrk="1" hangingPunct="1"/>
            <a:r>
              <a:rPr lang="zh-CN" altLang="en-US" sz="2000" b="1" dirty="0" smtClean="0">
                <a:latin typeface="微软雅黑"/>
                <a:ea typeface="微软雅黑"/>
              </a:rPr>
              <a:t>消费者最讨厌的冰淇淋品牌为哈根达斯（</a:t>
            </a:r>
            <a:r>
              <a:rPr lang="en-US" altLang="zh-CN" sz="2000" b="1" dirty="0" smtClean="0">
                <a:latin typeface="微软雅黑"/>
                <a:ea typeface="微软雅黑"/>
              </a:rPr>
              <a:t>13.5%</a:t>
            </a:r>
            <a:r>
              <a:rPr lang="zh-CN" altLang="en-US" sz="2000" b="1" dirty="0" smtClean="0">
                <a:latin typeface="微软雅黑"/>
                <a:ea typeface="微软雅黑"/>
              </a:rPr>
              <a:t>）</a:t>
            </a:r>
          </a:p>
        </p:txBody>
      </p:sp>
      <p:graphicFrame>
        <p:nvGraphicFramePr>
          <p:cNvPr id="11" name="表格 10"/>
          <p:cNvGraphicFramePr>
            <a:graphicFrameLocks noGrp="1"/>
          </p:cNvGraphicFramePr>
          <p:nvPr/>
        </p:nvGraphicFramePr>
        <p:xfrm>
          <a:off x="468313" y="2857496"/>
          <a:ext cx="749300" cy="971550"/>
        </p:xfrm>
        <a:graphic>
          <a:graphicData uri="http://schemas.openxmlformats.org/drawingml/2006/table">
            <a:tbl>
              <a:tblPr/>
              <a:tblGrid>
                <a:gridCol w="331787"/>
                <a:gridCol w="417513"/>
              </a:tblGrid>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arn-CL" altLang="zh-CN" sz="900" b="0" i="0" u="none" strike="noStrike" cap="none" normalizeH="0" baseline="0" smtClean="0">
                          <a:ln>
                            <a:noFill/>
                          </a:ln>
                          <a:solidFill>
                            <a:schemeClr val="tx1"/>
                          </a:solidFill>
                          <a:effectLst/>
                          <a:latin typeface="Arial" charset="0"/>
                          <a:ea typeface="微软雅黑"/>
                          <a:cs typeface="微软雅黑"/>
                        </a:rPr>
                        <a:t>n&gt;30</a:t>
                      </a:r>
                    </a:p>
                  </a:txBody>
                  <a:tcPr marL="9525" marR="9525" marT="9525" marB="0" anchor="b"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r>
              <a:tr h="161925">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宋体" charset="-122"/>
                          <a:ea typeface="微软雅黑"/>
                          <a:cs typeface="微软雅黑"/>
                        </a:rPr>
                        <a:t>显著差异</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lang="zh-CN" altLang="en-US"/>
                    </a:p>
                  </a:txBody>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00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9933"/>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99CC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0066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dirty="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9474" name="TextBox 13"/>
          <p:cNvSpPr txBox="1">
            <a:spLocks noChangeArrowheads="1"/>
          </p:cNvSpPr>
          <p:nvPr/>
        </p:nvSpPr>
        <p:spPr bwMode="auto">
          <a:xfrm>
            <a:off x="457200" y="1209675"/>
            <a:ext cx="5616575" cy="276999"/>
          </a:xfrm>
          <a:prstGeom prst="rect">
            <a:avLst/>
          </a:prstGeom>
          <a:noFill/>
          <a:ln w="9525">
            <a:noFill/>
            <a:miter lim="800000"/>
            <a:headEnd/>
            <a:tailEnd/>
          </a:ln>
        </p:spPr>
        <p:txBody>
          <a:bodyPr>
            <a:spAutoFit/>
          </a:bodyPr>
          <a:lstStyle/>
          <a:p>
            <a:r>
              <a:rPr lang="zh-CN" altLang="en-US" sz="1200" b="1" dirty="0"/>
              <a:t>问题</a:t>
            </a:r>
            <a:r>
              <a:rPr lang="zh-CN" altLang="en-US" sz="1200" b="1" dirty="0" smtClean="0"/>
              <a:t>：请问你最讨厌吃以下哪个品牌的冰淇淋？</a:t>
            </a:r>
            <a:endParaRPr lang="zh-CN" altLang="en-US" sz="1200" b="1" dirty="0"/>
          </a:p>
        </p:txBody>
      </p:sp>
      <p:sp>
        <p:nvSpPr>
          <p:cNvPr id="19475" name="内容占位符 11"/>
          <p:cNvSpPr>
            <a:spLocks noGrp="1"/>
          </p:cNvSpPr>
          <p:nvPr>
            <p:ph idx="1"/>
          </p:nvPr>
        </p:nvSpPr>
        <p:spPr>
          <a:xfrm>
            <a:off x="457200" y="1484313"/>
            <a:ext cx="8229600" cy="584775"/>
          </a:xfrm>
        </p:spPr>
        <p:txBody>
          <a:bodyPr>
            <a:spAutoFit/>
          </a:bodyPr>
          <a:lstStyle/>
          <a:p>
            <a:pPr eaLnBrk="1" hangingPunct="1">
              <a:lnSpc>
                <a:spcPct val="150000"/>
              </a:lnSpc>
            </a:pPr>
            <a:r>
              <a:rPr lang="zh-CN" altLang="en-US" sz="1000" dirty="0" smtClean="0">
                <a:latin typeface="微软雅黑"/>
                <a:ea typeface="微软雅黑"/>
              </a:rPr>
              <a:t>年龄在</a:t>
            </a:r>
            <a:r>
              <a:rPr lang="en-US" altLang="zh-CN" sz="1000" dirty="0" smtClean="0">
                <a:latin typeface="微软雅黑"/>
                <a:ea typeface="微软雅黑"/>
              </a:rPr>
              <a:t>26</a:t>
            </a:r>
            <a:r>
              <a:rPr lang="zh-CN" altLang="en-US" sz="1000" dirty="0" smtClean="0">
                <a:latin typeface="微软雅黑"/>
                <a:ea typeface="微软雅黑"/>
              </a:rPr>
              <a:t>岁以上的消费者最讨厌的冰淇淋品牌为哈根达斯（</a:t>
            </a:r>
            <a:r>
              <a:rPr lang="en-US" altLang="zh-CN" sz="1000" dirty="0" smtClean="0">
                <a:latin typeface="微软雅黑"/>
                <a:ea typeface="微软雅黑"/>
              </a:rPr>
              <a:t>17.6%</a:t>
            </a:r>
            <a:r>
              <a:rPr lang="zh-CN" altLang="en-US" sz="1000" dirty="0" smtClean="0">
                <a:latin typeface="微软雅黑"/>
                <a:ea typeface="微软雅黑"/>
              </a:rPr>
              <a:t>）；</a:t>
            </a:r>
            <a:endParaRPr lang="en-US" altLang="zh-CN" sz="1000" dirty="0" smtClean="0">
              <a:latin typeface="微软雅黑"/>
              <a:ea typeface="微软雅黑"/>
            </a:endParaRPr>
          </a:p>
          <a:p>
            <a:pPr eaLnBrk="1" hangingPunct="1">
              <a:lnSpc>
                <a:spcPct val="150000"/>
              </a:lnSpc>
            </a:pPr>
            <a:r>
              <a:rPr lang="zh-CN" altLang="en-US" sz="1000" dirty="0" smtClean="0">
                <a:latin typeface="微软雅黑"/>
                <a:ea typeface="微软雅黑"/>
              </a:rPr>
              <a:t>男性消费者讨厌哈根达斯的比例为</a:t>
            </a:r>
            <a:r>
              <a:rPr lang="en-US" altLang="zh-CN" sz="1000" dirty="0" smtClean="0">
                <a:latin typeface="微软雅黑"/>
                <a:ea typeface="微软雅黑"/>
              </a:rPr>
              <a:t>16.7%</a:t>
            </a:r>
            <a:r>
              <a:rPr lang="zh-CN" altLang="en-US" sz="1000" dirty="0" smtClean="0">
                <a:latin typeface="微软雅黑"/>
                <a:ea typeface="微软雅黑"/>
              </a:rPr>
              <a:t>，女性消费者讨厌哈根达斯的比例为</a:t>
            </a:r>
            <a:r>
              <a:rPr lang="en-US" altLang="zh-CN" sz="1000" dirty="0" smtClean="0">
                <a:latin typeface="微软雅黑"/>
                <a:ea typeface="微软雅黑"/>
              </a:rPr>
              <a:t>12.7%</a:t>
            </a:r>
            <a:r>
              <a:rPr lang="zh-CN" altLang="en-US" sz="1000" dirty="0" smtClean="0">
                <a:latin typeface="微软雅黑"/>
                <a:ea typeface="微软雅黑"/>
              </a:rPr>
              <a:t>。</a:t>
            </a:r>
            <a:endParaRPr lang="en-US" altLang="zh-CN" sz="1000" dirty="0" smtClean="0">
              <a:latin typeface="微软雅黑"/>
              <a:ea typeface="微软雅黑"/>
            </a:endParaRPr>
          </a:p>
        </p:txBody>
      </p:sp>
      <p:sp>
        <p:nvSpPr>
          <p:cNvPr id="13"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B7B3A66A-3D56-4C94-B268-6E7BAC83FBCF}" type="slidenum">
              <a:rPr lang="zh-CN" altLang="en-US"/>
              <a:pPr>
                <a:defRPr/>
              </a:pPr>
              <a:t>7</a:t>
            </a:fld>
            <a:endParaRPr lang="zh-CN" altLang="en-US"/>
          </a:p>
        </p:txBody>
      </p:sp>
      <p:pic>
        <p:nvPicPr>
          <p:cNvPr id="1026" name="Picture 2"/>
          <p:cNvPicPr>
            <a:picLocks noChangeAspect="1" noChangeArrowheads="1"/>
          </p:cNvPicPr>
          <p:nvPr/>
        </p:nvPicPr>
        <p:blipFill>
          <a:blip r:embed="rId2" cstate="print"/>
          <a:srcRect/>
          <a:stretch>
            <a:fillRect/>
          </a:stretch>
        </p:blipFill>
        <p:spPr bwMode="auto">
          <a:xfrm>
            <a:off x="500034" y="4500570"/>
            <a:ext cx="7743216" cy="1302905"/>
          </a:xfrm>
          <a:prstGeom prst="rect">
            <a:avLst/>
          </a:prstGeom>
          <a:noFill/>
          <a:ln w="9525">
            <a:noFill/>
            <a:miter lim="800000"/>
            <a:headEnd/>
            <a:tailEnd/>
          </a:ln>
          <a:effectLst/>
        </p:spPr>
      </p:pic>
      <p:pic>
        <p:nvPicPr>
          <p:cNvPr id="5121" name="Picture 1" descr="C:\Program Files\Tencent\QQ\Users\1048751913\Image\DUWAVSQM}_S}W}]S3JAFBLJ.jpg"/>
          <p:cNvPicPr>
            <a:picLocks noChangeAspect="1" noChangeArrowheads="1"/>
          </p:cNvPicPr>
          <p:nvPr/>
        </p:nvPicPr>
        <p:blipFill>
          <a:blip r:embed="rId3" cstate="print"/>
          <a:srcRect/>
          <a:stretch>
            <a:fillRect/>
          </a:stretch>
        </p:blipFill>
        <p:spPr bwMode="auto">
          <a:xfrm>
            <a:off x="1357289" y="2643182"/>
            <a:ext cx="6899395" cy="1598078"/>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pPr>
              <a:defRPr/>
            </a:pPr>
            <a:r>
              <a:rPr lang="zh-CN" altLang="en-US" smtClean="0"/>
              <a:t>御调查</a:t>
            </a:r>
            <a:r>
              <a:rPr lang="en-US" altLang="zh-CN" smtClean="0"/>
              <a:t>  |  </a:t>
            </a:r>
            <a:fld id="{585F1162-D6FC-4637-833A-A3722F62A821}" type="slidenum">
              <a:rPr lang="zh-CN" altLang="en-US" smtClean="0"/>
              <a:pPr>
                <a:defRPr/>
              </a:pPr>
              <a:t>8</a:t>
            </a:fld>
            <a:endParaRPr lang="zh-CN" altLang="en-US"/>
          </a:p>
        </p:txBody>
      </p:sp>
      <p:sp>
        <p:nvSpPr>
          <p:cNvPr id="5" name="标题 1"/>
          <p:cNvSpPr>
            <a:spLocks noGrp="1"/>
          </p:cNvSpPr>
          <p:nvPr>
            <p:ph type="title"/>
          </p:nvPr>
        </p:nvSpPr>
        <p:spPr>
          <a:xfrm>
            <a:off x="457200" y="274638"/>
            <a:ext cx="8229600" cy="1143000"/>
          </a:xfrm>
        </p:spPr>
        <p:txBody>
          <a:bodyPr/>
          <a:lstStyle/>
          <a:p>
            <a:pPr eaLnBrk="1" hangingPunct="1"/>
            <a:r>
              <a:rPr lang="zh-CN" altLang="en-US" sz="2000" b="1" dirty="0" smtClean="0">
                <a:latin typeface="微软雅黑"/>
                <a:ea typeface="微软雅黑"/>
              </a:rPr>
              <a:t>评论题对于最喜欢吃的冰淇淋及原因，大部分受访者的意见集中在品牌的口感、品牌和价格</a:t>
            </a:r>
          </a:p>
        </p:txBody>
      </p:sp>
      <p:sp>
        <p:nvSpPr>
          <p:cNvPr id="6" name="内容占位符 8"/>
          <p:cNvSpPr>
            <a:spLocks noGrp="1"/>
          </p:cNvSpPr>
          <p:nvPr>
            <p:ph idx="1"/>
          </p:nvPr>
        </p:nvSpPr>
        <p:spPr>
          <a:xfrm>
            <a:off x="457200" y="1357298"/>
            <a:ext cx="8229600" cy="4525963"/>
          </a:xfrm>
        </p:spPr>
        <p:txBody>
          <a:bodyPr/>
          <a:lstStyle/>
          <a:p>
            <a:pPr eaLnBrk="1" hangingPunct="1">
              <a:lnSpc>
                <a:spcPct val="150000"/>
              </a:lnSpc>
              <a:spcBef>
                <a:spcPct val="50000"/>
              </a:spcBef>
            </a:pPr>
            <a:r>
              <a:rPr lang="zh-CN" altLang="en-US" sz="1200" dirty="0" smtClean="0">
                <a:latin typeface="微软雅黑"/>
                <a:ea typeface="微软雅黑"/>
              </a:rPr>
              <a:t>共有</a:t>
            </a:r>
            <a:r>
              <a:rPr lang="en-US" altLang="zh-CN" sz="1200" dirty="0" smtClean="0">
                <a:latin typeface="微软雅黑"/>
                <a:ea typeface="微软雅黑"/>
              </a:rPr>
              <a:t>118</a:t>
            </a:r>
            <a:r>
              <a:rPr lang="zh-CN" altLang="en-US" sz="1200" dirty="0" smtClean="0">
                <a:latin typeface="微软雅黑"/>
                <a:ea typeface="微软雅黑"/>
              </a:rPr>
              <a:t>名受访者进行了评论</a:t>
            </a:r>
            <a:endParaRPr lang="en-US" altLang="zh-CN" sz="1200" dirty="0" smtClean="0">
              <a:latin typeface="微软雅黑"/>
              <a:ea typeface="微软雅黑"/>
            </a:endParaRPr>
          </a:p>
          <a:p>
            <a:pPr eaLnBrk="1" hangingPunct="1">
              <a:lnSpc>
                <a:spcPct val="150000"/>
              </a:lnSpc>
              <a:spcBef>
                <a:spcPct val="50000"/>
              </a:spcBef>
            </a:pPr>
            <a:r>
              <a:rPr lang="zh-CN" altLang="en-US" sz="1200" dirty="0" smtClean="0">
                <a:latin typeface="微软雅黑"/>
                <a:ea typeface="微软雅黑"/>
              </a:rPr>
              <a:t>以下列举部分具有代表性的评论：</a:t>
            </a:r>
            <a:endParaRPr lang="en-US" altLang="zh-CN" sz="1200" dirty="0" smtClean="0">
              <a:latin typeface="微软雅黑"/>
              <a:ea typeface="微软雅黑"/>
            </a:endParaRPr>
          </a:p>
          <a:p>
            <a:pPr lvl="1" eaLnBrk="1" hangingPunct="1">
              <a:lnSpc>
                <a:spcPct val="150000"/>
              </a:lnSpc>
              <a:spcBef>
                <a:spcPct val="50000"/>
              </a:spcBef>
              <a:buNone/>
            </a:pPr>
            <a:r>
              <a:rPr lang="zh-CN" altLang="en-US" sz="1200" b="1" dirty="0" smtClean="0">
                <a:latin typeface="微软雅黑"/>
                <a:ea typeface="微软雅黑"/>
              </a:rPr>
              <a:t>最喜欢哈根达斯的受访者意见</a:t>
            </a:r>
            <a:endParaRPr lang="en-US" altLang="zh-CN" sz="1200" b="1" dirty="0" smtClean="0">
              <a:latin typeface="微软雅黑"/>
              <a:ea typeface="微软雅黑"/>
            </a:endParaRPr>
          </a:p>
          <a:p>
            <a:pPr lvl="1" eaLnBrk="1" hangingPunct="1">
              <a:lnSpc>
                <a:spcPct val="150000"/>
              </a:lnSpc>
              <a:spcBef>
                <a:spcPct val="50000"/>
              </a:spcBef>
              <a:buFont typeface="Wingdings" pitchFamily="2" charset="2"/>
              <a:buChar char="Ø"/>
            </a:pPr>
            <a:r>
              <a:rPr lang="zh-CN" altLang="en-US" sz="1100" b="1" dirty="0" smtClean="0">
                <a:latin typeface="微软雅黑"/>
                <a:ea typeface="微软雅黑"/>
              </a:rPr>
              <a:t>口感：</a:t>
            </a:r>
            <a:r>
              <a:rPr lang="zh-CN" altLang="en-US" sz="1100" dirty="0" smtClean="0">
                <a:latin typeface="微软雅黑"/>
                <a:ea typeface="微软雅黑"/>
              </a:rPr>
              <a:t>“味道不错”、“好吃”、“口味丰富浓郁</a:t>
            </a:r>
            <a:r>
              <a:rPr lang="en-US" altLang="zh-CN" sz="1100" dirty="0" smtClean="0">
                <a:latin typeface="微软雅黑"/>
                <a:ea typeface="微软雅黑"/>
              </a:rPr>
              <a:t>|</a:t>
            </a:r>
            <a:r>
              <a:rPr lang="zh-CN" altLang="en-US" sz="1100" dirty="0" smtClean="0">
                <a:latin typeface="微软雅黑"/>
                <a:ea typeface="微软雅黑"/>
              </a:rPr>
              <a:t>”、“味醇”、“因为口感比普通雪糕更滑”</a:t>
            </a:r>
            <a:endParaRPr lang="en-US" altLang="zh-CN" sz="1100" dirty="0" smtClean="0">
              <a:latin typeface="微软雅黑"/>
              <a:ea typeface="微软雅黑"/>
            </a:endParaRPr>
          </a:p>
          <a:p>
            <a:pPr lvl="1" eaLnBrk="1" hangingPunct="1">
              <a:lnSpc>
                <a:spcPct val="150000"/>
              </a:lnSpc>
              <a:spcBef>
                <a:spcPct val="50000"/>
              </a:spcBef>
              <a:buFont typeface="Wingdings" pitchFamily="2" charset="2"/>
              <a:buChar char="Ø"/>
            </a:pPr>
            <a:r>
              <a:rPr lang="zh-CN" altLang="en-US" sz="1100" b="1" dirty="0" smtClean="0">
                <a:latin typeface="微软雅黑"/>
                <a:ea typeface="微软雅黑"/>
              </a:rPr>
              <a:t>品牌</a:t>
            </a:r>
            <a:r>
              <a:rPr lang="zh-CN" altLang="en-US" sz="1100" b="1" dirty="0" smtClean="0">
                <a:latin typeface="微软雅黑"/>
                <a:ea typeface="微软雅黑"/>
                <a:sym typeface="Wingdings" pitchFamily="2" charset="2"/>
              </a:rPr>
              <a:t>：</a:t>
            </a:r>
            <a:r>
              <a:rPr lang="zh-CN" altLang="en-US" sz="1100" dirty="0" smtClean="0">
                <a:latin typeface="微软雅黑"/>
                <a:ea typeface="微软雅黑"/>
                <a:sym typeface="Wingdings" pitchFamily="2" charset="2"/>
              </a:rPr>
              <a:t>“有名气”、“名气够大，想尝尝鲜”、“只吃过这个品牌的</a:t>
            </a:r>
            <a:r>
              <a:rPr lang="en-US" altLang="zh-CN" sz="1100" dirty="0" smtClean="0">
                <a:latin typeface="微软雅黑"/>
                <a:ea typeface="微软雅黑"/>
                <a:sym typeface="Wingdings" pitchFamily="2" charset="2"/>
              </a:rPr>
              <a:t>~·</a:t>
            </a:r>
            <a:r>
              <a:rPr lang="zh-CN" altLang="en-US" sz="1100" dirty="0" smtClean="0">
                <a:latin typeface="微软雅黑"/>
                <a:ea typeface="微软雅黑"/>
                <a:sym typeface="Wingdings" pitchFamily="2" charset="2"/>
              </a:rPr>
              <a:t>蛮好吃的！！”</a:t>
            </a:r>
            <a:endParaRPr lang="en-US" altLang="zh-CN" sz="1100" dirty="0" smtClean="0">
              <a:latin typeface="微软雅黑"/>
              <a:ea typeface="微软雅黑"/>
              <a:sym typeface="Wingdings" pitchFamily="2" charset="2"/>
            </a:endParaRPr>
          </a:p>
          <a:p>
            <a:pPr lvl="1" eaLnBrk="1" hangingPunct="1">
              <a:lnSpc>
                <a:spcPct val="150000"/>
              </a:lnSpc>
              <a:spcBef>
                <a:spcPct val="50000"/>
              </a:spcBef>
              <a:buFont typeface="Wingdings" pitchFamily="2" charset="2"/>
              <a:buChar char="Ø"/>
            </a:pPr>
            <a:r>
              <a:rPr lang="zh-CN" altLang="en-US" sz="1100" b="1" dirty="0" smtClean="0">
                <a:latin typeface="微软雅黑"/>
                <a:ea typeface="微软雅黑"/>
                <a:sym typeface="Wingdings" pitchFamily="2" charset="2"/>
              </a:rPr>
              <a:t>不喜欢的方面</a:t>
            </a:r>
            <a:r>
              <a:rPr lang="zh-CN" altLang="en-US" sz="1050" b="1" dirty="0" smtClean="0">
                <a:latin typeface="微软雅黑"/>
                <a:ea typeface="微软雅黑"/>
                <a:sym typeface="Wingdings" pitchFamily="2" charset="2"/>
              </a:rPr>
              <a:t>： </a:t>
            </a:r>
            <a:r>
              <a:rPr lang="zh-CN" altLang="en-US" sz="1100" dirty="0" smtClean="0">
                <a:latin typeface="微软雅黑"/>
                <a:ea typeface="微软雅黑"/>
                <a:sym typeface="Wingdings" pitchFamily="2" charset="2"/>
              </a:rPr>
              <a:t>“不喜欢太甜的”、 “不要太甜”、“有些口味不太合适”、“不喜欢带果粒的冰淇淋”</a:t>
            </a:r>
            <a:endParaRPr lang="en-US" altLang="zh-CN" sz="1100" dirty="0" smtClean="0">
              <a:latin typeface="微软雅黑"/>
              <a:ea typeface="微软雅黑"/>
              <a:sym typeface="Wingdings" pitchFamily="2" charset="2"/>
            </a:endParaRPr>
          </a:p>
          <a:p>
            <a:pPr lvl="1" eaLnBrk="1" hangingPunct="1">
              <a:lnSpc>
                <a:spcPct val="150000"/>
              </a:lnSpc>
              <a:spcBef>
                <a:spcPct val="50000"/>
              </a:spcBef>
              <a:buNone/>
            </a:pPr>
            <a:r>
              <a:rPr lang="zh-CN" altLang="en-US" sz="1100" dirty="0" smtClean="0">
                <a:latin typeface="微软雅黑"/>
                <a:ea typeface="微软雅黑"/>
                <a:sym typeface="Wingdings" pitchFamily="2" charset="2"/>
              </a:rPr>
              <a:t>     “太贵，口感和价格不成正比” 、“价格过高”、“太贵了”</a:t>
            </a:r>
            <a:endParaRPr lang="en-US" altLang="zh-CN" sz="1100" dirty="0" smtClean="0">
              <a:latin typeface="微软雅黑"/>
              <a:ea typeface="微软雅黑"/>
              <a:sym typeface="Wingdings" pitchFamily="2" charset="2"/>
            </a:endParaRPr>
          </a:p>
          <a:p>
            <a:pPr lvl="1" eaLnBrk="1" hangingPunct="1">
              <a:lnSpc>
                <a:spcPct val="150000"/>
              </a:lnSpc>
              <a:spcBef>
                <a:spcPct val="50000"/>
              </a:spcBef>
              <a:buNone/>
            </a:pPr>
            <a:r>
              <a:rPr lang="zh-CN" altLang="en-US" sz="1200" b="1" dirty="0" smtClean="0">
                <a:latin typeface="微软雅黑"/>
                <a:ea typeface="微软雅黑"/>
                <a:sym typeface="Wingdings" pitchFamily="2" charset="2"/>
              </a:rPr>
              <a:t>最喜欢</a:t>
            </a:r>
            <a:r>
              <a:rPr lang="en-US" altLang="zh-CN" sz="1200" b="1" dirty="0" smtClean="0">
                <a:latin typeface="微软雅黑"/>
                <a:ea typeface="微软雅黑"/>
                <a:sym typeface="Wingdings" pitchFamily="2" charset="2"/>
              </a:rPr>
              <a:t>DQ</a:t>
            </a:r>
            <a:r>
              <a:rPr lang="zh-CN" altLang="en-US" sz="1200" b="1" dirty="0" smtClean="0">
                <a:latin typeface="微软雅黑"/>
                <a:ea typeface="微软雅黑"/>
                <a:sym typeface="Wingdings" pitchFamily="2" charset="2"/>
              </a:rPr>
              <a:t>冰雪皇后 </a:t>
            </a:r>
            <a:r>
              <a:rPr lang="en-US" altLang="zh-CN" sz="1200" b="1" dirty="0" smtClean="0">
                <a:latin typeface="微软雅黑"/>
                <a:ea typeface="微软雅黑"/>
                <a:sym typeface="Wingdings" pitchFamily="2" charset="2"/>
              </a:rPr>
              <a:t>Dairy Queen</a:t>
            </a:r>
            <a:r>
              <a:rPr lang="zh-CN" altLang="en-US" sz="1200" b="1" dirty="0" smtClean="0">
                <a:latin typeface="微软雅黑"/>
                <a:ea typeface="微软雅黑"/>
                <a:sym typeface="Wingdings" pitchFamily="2" charset="2"/>
              </a:rPr>
              <a:t>的受访者意见</a:t>
            </a:r>
            <a:endParaRPr lang="en-US" altLang="zh-CN" sz="1200" b="1" dirty="0" smtClean="0">
              <a:latin typeface="微软雅黑"/>
              <a:ea typeface="微软雅黑"/>
              <a:sym typeface="Wingdings" pitchFamily="2" charset="2"/>
            </a:endParaRPr>
          </a:p>
          <a:p>
            <a:pPr lvl="1" eaLnBrk="1" hangingPunct="1">
              <a:lnSpc>
                <a:spcPct val="150000"/>
              </a:lnSpc>
              <a:spcBef>
                <a:spcPct val="50000"/>
              </a:spcBef>
              <a:buFont typeface="Wingdings" pitchFamily="2" charset="2"/>
              <a:buChar char="Ø"/>
            </a:pPr>
            <a:r>
              <a:rPr lang="zh-CN" altLang="en-US" sz="1100" b="1" dirty="0" smtClean="0">
                <a:latin typeface="微软雅黑"/>
                <a:ea typeface="微软雅黑"/>
              </a:rPr>
              <a:t>口感</a:t>
            </a:r>
            <a:r>
              <a:rPr lang="zh-CN" altLang="en-US" sz="1200" b="1" dirty="0" smtClean="0">
                <a:latin typeface="微软雅黑"/>
                <a:ea typeface="微软雅黑"/>
              </a:rPr>
              <a:t>：</a:t>
            </a:r>
            <a:r>
              <a:rPr lang="zh-CN" altLang="en-US" sz="1200" dirty="0" smtClean="0">
                <a:latin typeface="微软雅黑"/>
                <a:ea typeface="微软雅黑"/>
              </a:rPr>
              <a:t>“</a:t>
            </a:r>
            <a:r>
              <a:rPr lang="zh-CN" altLang="en-US" sz="1100" dirty="0" smtClean="0">
                <a:latin typeface="微软雅黑"/>
                <a:ea typeface="微软雅黑"/>
              </a:rPr>
              <a:t>口感好，口味多”、“因为很好吃”、“味道醇厚</a:t>
            </a:r>
            <a:r>
              <a:rPr lang="zh-CN" altLang="en-US" sz="1200" dirty="0" smtClean="0">
                <a:latin typeface="微软雅黑"/>
                <a:ea typeface="微软雅黑"/>
              </a:rPr>
              <a:t>”</a:t>
            </a:r>
            <a:endParaRPr lang="en-US" altLang="zh-CN" sz="1200" dirty="0" smtClean="0">
              <a:latin typeface="微软雅黑"/>
              <a:ea typeface="微软雅黑"/>
            </a:endParaRPr>
          </a:p>
          <a:p>
            <a:pPr lvl="1" eaLnBrk="1" hangingPunct="1">
              <a:lnSpc>
                <a:spcPct val="150000"/>
              </a:lnSpc>
              <a:spcBef>
                <a:spcPct val="50000"/>
              </a:spcBef>
              <a:buFont typeface="Wingdings" pitchFamily="2" charset="2"/>
              <a:buChar char="Ø"/>
            </a:pPr>
            <a:r>
              <a:rPr lang="zh-CN" altLang="en-US" sz="1100" b="1" dirty="0" smtClean="0">
                <a:latin typeface="微软雅黑"/>
                <a:ea typeface="微软雅黑"/>
              </a:rPr>
              <a:t>价格</a:t>
            </a:r>
            <a:r>
              <a:rPr lang="zh-CN" altLang="en-US" sz="1200" b="1" dirty="0" smtClean="0">
                <a:latin typeface="微软雅黑"/>
                <a:ea typeface="微软雅黑"/>
                <a:sym typeface="Wingdings" pitchFamily="2" charset="2"/>
              </a:rPr>
              <a:t>：</a:t>
            </a:r>
            <a:r>
              <a:rPr lang="zh-CN" altLang="en-US" sz="1200" dirty="0" smtClean="0">
                <a:latin typeface="微软雅黑"/>
                <a:ea typeface="微软雅黑"/>
                <a:sym typeface="Wingdings" pitchFamily="2" charset="2"/>
              </a:rPr>
              <a:t>“</a:t>
            </a:r>
            <a:r>
              <a:rPr lang="zh-CN" altLang="en-US" sz="1100" dirty="0" smtClean="0">
                <a:latin typeface="微软雅黑"/>
                <a:ea typeface="微软雅黑"/>
                <a:sym typeface="Wingdings" pitchFamily="2" charset="2"/>
              </a:rPr>
              <a:t>相对便宜，而且味道不比哈根达斯差”</a:t>
            </a:r>
            <a:endParaRPr lang="en-US" altLang="zh-CN" sz="1100" dirty="0" smtClean="0">
              <a:latin typeface="微软雅黑"/>
              <a:ea typeface="微软雅黑"/>
              <a:sym typeface="Wingdings" pitchFamily="2" charset="2"/>
            </a:endParaRPr>
          </a:p>
          <a:p>
            <a:pPr lvl="1" eaLnBrk="1" hangingPunct="1">
              <a:lnSpc>
                <a:spcPct val="150000"/>
              </a:lnSpc>
              <a:spcBef>
                <a:spcPct val="50000"/>
              </a:spcBef>
              <a:buFont typeface="Wingdings" pitchFamily="2" charset="2"/>
              <a:buChar char="Ø"/>
            </a:pPr>
            <a:r>
              <a:rPr lang="zh-CN" altLang="en-US" sz="1100" b="1" dirty="0" smtClean="0">
                <a:latin typeface="微软雅黑"/>
                <a:ea typeface="微软雅黑"/>
                <a:sym typeface="Wingdings" pitchFamily="2" charset="2"/>
              </a:rPr>
              <a:t>不喜欢的方面：</a:t>
            </a:r>
            <a:r>
              <a:rPr lang="zh-CN" altLang="en-US" sz="1200" dirty="0" smtClean="0">
                <a:latin typeface="微软雅黑"/>
                <a:ea typeface="微软雅黑"/>
                <a:sym typeface="Wingdings" pitchFamily="2" charset="2"/>
              </a:rPr>
              <a:t>“</a:t>
            </a:r>
            <a:r>
              <a:rPr lang="zh-CN" altLang="en-US" sz="1100" dirty="0" smtClean="0">
                <a:latin typeface="微软雅黑"/>
                <a:ea typeface="微软雅黑"/>
                <a:sym typeface="Wingdings" pitchFamily="2" charset="2"/>
              </a:rPr>
              <a:t>奶油再好一点”、“不够浓”、“有点贵” 、“有，我觉得形式太单一。可以像哈根达斯那样，冰激凌的形象可以更加丰富些，造型更加奇特些” </a:t>
            </a:r>
            <a:endParaRPr lang="en-US" altLang="zh-CN" sz="1100" dirty="0" smtClean="0">
              <a:latin typeface="微软雅黑"/>
              <a:ea typeface="微软雅黑"/>
              <a:sym typeface="Wingdings" pitchFamily="2" charset="2"/>
            </a:endParaRPr>
          </a:p>
          <a:p>
            <a:pPr lvl="1" eaLnBrk="1" hangingPunct="1">
              <a:lnSpc>
                <a:spcPct val="150000"/>
              </a:lnSpc>
              <a:spcBef>
                <a:spcPct val="50000"/>
              </a:spcBef>
              <a:buNone/>
            </a:pPr>
            <a:endParaRPr lang="en-US" altLang="zh-CN" sz="1200" b="1" dirty="0" smtClean="0">
              <a:latin typeface="微软雅黑"/>
              <a:ea typeface="微软雅黑"/>
              <a:sym typeface="Wingdings" pitchFamily="2" charset="2"/>
            </a:endParaRPr>
          </a:p>
          <a:p>
            <a:pPr lvl="1" eaLnBrk="1" hangingPunct="1">
              <a:lnSpc>
                <a:spcPct val="150000"/>
              </a:lnSpc>
              <a:spcBef>
                <a:spcPct val="50000"/>
              </a:spcBef>
              <a:buNone/>
            </a:pPr>
            <a:endParaRPr lang="en-US" altLang="zh-CN" sz="1100" dirty="0" smtClean="0">
              <a:latin typeface="微软雅黑"/>
              <a:ea typeface="微软雅黑"/>
              <a:sym typeface="Wingdings" pitchFamily="2" charset="2"/>
            </a:endParaRPr>
          </a:p>
          <a:p>
            <a:pPr lvl="1" eaLnBrk="1" hangingPunct="1">
              <a:lnSpc>
                <a:spcPct val="150000"/>
              </a:lnSpc>
              <a:spcBef>
                <a:spcPct val="50000"/>
              </a:spcBef>
              <a:buFont typeface="Wingdings" pitchFamily="2" charset="2"/>
              <a:buChar char="Ø"/>
            </a:pPr>
            <a:endParaRPr lang="en-US" altLang="zh-CN" sz="1100" dirty="0" smtClean="0">
              <a:latin typeface="微软雅黑"/>
              <a:ea typeface="微软雅黑"/>
              <a:sym typeface="Wingdings" pitchFamily="2" charset="2"/>
            </a:endParaRPr>
          </a:p>
          <a:p>
            <a:pPr lvl="1" eaLnBrk="1" hangingPunct="1">
              <a:lnSpc>
                <a:spcPct val="150000"/>
              </a:lnSpc>
              <a:spcBef>
                <a:spcPct val="50000"/>
              </a:spcBef>
              <a:buNone/>
            </a:pPr>
            <a:endParaRPr lang="en-US" altLang="zh-CN" sz="1100" dirty="0" smtClean="0">
              <a:latin typeface="微软雅黑"/>
              <a:ea typeface="微软雅黑"/>
              <a:sym typeface="Wingdings" pitchFamily="2" charset="2"/>
            </a:endParaRPr>
          </a:p>
          <a:p>
            <a:pPr lvl="1" eaLnBrk="1" hangingPunct="1">
              <a:lnSpc>
                <a:spcPct val="150000"/>
              </a:lnSpc>
              <a:spcBef>
                <a:spcPct val="50000"/>
              </a:spcBef>
              <a:buNone/>
            </a:pPr>
            <a:endParaRPr lang="en-US" altLang="zh-CN" sz="1100" dirty="0" smtClean="0">
              <a:latin typeface="微软雅黑"/>
              <a:ea typeface="微软雅黑"/>
              <a:sym typeface="Wingdings" pitchFamily="2" charset="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pPr>
              <a:defRPr/>
            </a:pPr>
            <a:r>
              <a:rPr lang="zh-CN" altLang="en-US" smtClean="0"/>
              <a:t>御调查</a:t>
            </a:r>
            <a:r>
              <a:rPr lang="en-US" altLang="zh-CN" smtClean="0"/>
              <a:t>  |  </a:t>
            </a:r>
            <a:fld id="{585F1162-D6FC-4637-833A-A3722F62A821}" type="slidenum">
              <a:rPr lang="zh-CN" altLang="en-US" smtClean="0"/>
              <a:pPr>
                <a:defRPr/>
              </a:pPr>
              <a:t>9</a:t>
            </a:fld>
            <a:endParaRPr lang="zh-CN" altLang="en-US"/>
          </a:p>
        </p:txBody>
      </p:sp>
      <p:sp>
        <p:nvSpPr>
          <p:cNvPr id="5" name="标题 1"/>
          <p:cNvSpPr>
            <a:spLocks noGrp="1"/>
          </p:cNvSpPr>
          <p:nvPr>
            <p:ph type="title"/>
          </p:nvPr>
        </p:nvSpPr>
        <p:spPr>
          <a:xfrm>
            <a:off x="457200" y="274638"/>
            <a:ext cx="8229600" cy="1143000"/>
          </a:xfrm>
        </p:spPr>
        <p:txBody>
          <a:bodyPr/>
          <a:lstStyle/>
          <a:p>
            <a:pPr eaLnBrk="1" hangingPunct="1"/>
            <a:r>
              <a:rPr lang="zh-CN" altLang="en-US" sz="2000" b="1" dirty="0" smtClean="0">
                <a:latin typeface="微软雅黑"/>
                <a:ea typeface="微软雅黑"/>
              </a:rPr>
              <a:t>评论题对于最讨厌吃的冰淇淋及原因，大部分受访者的意见集中在口感和价格</a:t>
            </a:r>
          </a:p>
        </p:txBody>
      </p:sp>
      <p:sp>
        <p:nvSpPr>
          <p:cNvPr id="6" name="内容占位符 8"/>
          <p:cNvSpPr>
            <a:spLocks noGrp="1"/>
          </p:cNvSpPr>
          <p:nvPr>
            <p:ph idx="1"/>
          </p:nvPr>
        </p:nvSpPr>
        <p:spPr>
          <a:xfrm>
            <a:off x="457200" y="1357298"/>
            <a:ext cx="8229600" cy="4525963"/>
          </a:xfrm>
        </p:spPr>
        <p:txBody>
          <a:bodyPr/>
          <a:lstStyle/>
          <a:p>
            <a:pPr eaLnBrk="1" hangingPunct="1">
              <a:lnSpc>
                <a:spcPct val="150000"/>
              </a:lnSpc>
              <a:spcBef>
                <a:spcPct val="50000"/>
              </a:spcBef>
            </a:pPr>
            <a:r>
              <a:rPr lang="zh-CN" altLang="en-US" sz="1200" dirty="0" smtClean="0">
                <a:latin typeface="微软雅黑"/>
                <a:ea typeface="微软雅黑"/>
              </a:rPr>
              <a:t>共有</a:t>
            </a:r>
            <a:r>
              <a:rPr lang="en-US" altLang="zh-CN" sz="1200" dirty="0" smtClean="0">
                <a:latin typeface="微软雅黑"/>
                <a:ea typeface="微软雅黑"/>
              </a:rPr>
              <a:t>201</a:t>
            </a:r>
            <a:r>
              <a:rPr lang="zh-CN" altLang="en-US" sz="1200" dirty="0" smtClean="0">
                <a:latin typeface="微软雅黑"/>
                <a:ea typeface="微软雅黑"/>
              </a:rPr>
              <a:t>名受访者进行了评论</a:t>
            </a:r>
            <a:endParaRPr lang="en-US" altLang="zh-CN" sz="1200" dirty="0" smtClean="0">
              <a:latin typeface="微软雅黑"/>
              <a:ea typeface="微软雅黑"/>
            </a:endParaRPr>
          </a:p>
          <a:p>
            <a:pPr eaLnBrk="1" hangingPunct="1">
              <a:lnSpc>
                <a:spcPct val="150000"/>
              </a:lnSpc>
              <a:spcBef>
                <a:spcPct val="50000"/>
              </a:spcBef>
            </a:pPr>
            <a:r>
              <a:rPr lang="zh-CN" altLang="en-US" sz="1200" dirty="0" smtClean="0">
                <a:latin typeface="微软雅黑"/>
                <a:ea typeface="微软雅黑"/>
              </a:rPr>
              <a:t>以下列举部分具有代表性的评论：</a:t>
            </a:r>
            <a:endParaRPr lang="en-US" altLang="zh-CN" sz="1200" dirty="0" smtClean="0">
              <a:latin typeface="微软雅黑"/>
              <a:ea typeface="微软雅黑"/>
            </a:endParaRPr>
          </a:p>
          <a:p>
            <a:pPr lvl="1" eaLnBrk="1" hangingPunct="1">
              <a:lnSpc>
                <a:spcPct val="150000"/>
              </a:lnSpc>
              <a:spcBef>
                <a:spcPct val="50000"/>
              </a:spcBef>
              <a:buNone/>
            </a:pPr>
            <a:r>
              <a:rPr lang="zh-CN" altLang="en-US" sz="1200" b="1" dirty="0" smtClean="0">
                <a:latin typeface="微软雅黑"/>
                <a:ea typeface="微软雅黑"/>
              </a:rPr>
              <a:t>最讨厌哈根达斯的受访者意见</a:t>
            </a:r>
            <a:endParaRPr lang="en-US" altLang="zh-CN" sz="1200" b="1" dirty="0" smtClean="0">
              <a:latin typeface="微软雅黑"/>
              <a:ea typeface="微软雅黑"/>
            </a:endParaRPr>
          </a:p>
          <a:p>
            <a:pPr lvl="1" eaLnBrk="1" hangingPunct="1">
              <a:lnSpc>
                <a:spcPct val="150000"/>
              </a:lnSpc>
              <a:spcBef>
                <a:spcPct val="50000"/>
              </a:spcBef>
              <a:buFont typeface="Wingdings" pitchFamily="2" charset="2"/>
              <a:buChar char="Ø"/>
            </a:pPr>
            <a:r>
              <a:rPr lang="zh-CN" altLang="en-US" sz="1100" b="1" dirty="0" smtClean="0">
                <a:latin typeface="微软雅黑"/>
                <a:ea typeface="微软雅黑"/>
              </a:rPr>
              <a:t>口感：</a:t>
            </a:r>
            <a:r>
              <a:rPr lang="zh-CN" altLang="en-US" sz="1100" dirty="0" smtClean="0">
                <a:latin typeface="微软雅黑"/>
                <a:ea typeface="微软雅黑"/>
              </a:rPr>
              <a:t>“硬，没有传说中好吃，贵”</a:t>
            </a:r>
            <a:endParaRPr lang="en-US" altLang="zh-CN" sz="1100" dirty="0" smtClean="0">
              <a:latin typeface="微软雅黑"/>
              <a:ea typeface="微软雅黑"/>
            </a:endParaRPr>
          </a:p>
          <a:p>
            <a:pPr lvl="1" eaLnBrk="1" hangingPunct="1">
              <a:lnSpc>
                <a:spcPct val="150000"/>
              </a:lnSpc>
              <a:spcBef>
                <a:spcPct val="50000"/>
              </a:spcBef>
              <a:buFont typeface="Wingdings" pitchFamily="2" charset="2"/>
              <a:buChar char="Ø"/>
            </a:pPr>
            <a:r>
              <a:rPr lang="zh-CN" altLang="en-US" sz="1100" b="1" dirty="0" smtClean="0">
                <a:latin typeface="微软雅黑"/>
                <a:ea typeface="微软雅黑"/>
                <a:sym typeface="Wingdings" pitchFamily="2" charset="2"/>
              </a:rPr>
              <a:t>价格：</a:t>
            </a:r>
            <a:r>
              <a:rPr lang="zh-CN" altLang="en-US" sz="1100" dirty="0" smtClean="0">
                <a:latin typeface="微软雅黑"/>
                <a:ea typeface="微软雅黑"/>
                <a:sym typeface="Wingdings" pitchFamily="2" charset="2"/>
              </a:rPr>
              <a:t>“贵”、</a:t>
            </a:r>
            <a:r>
              <a:rPr lang="zh-CN" altLang="zh-CN" sz="1100" dirty="0" smtClean="0"/>
              <a:t>“明明是平民冰激凌，却在中国成了贵族冰淇淋”、</a:t>
            </a:r>
            <a:r>
              <a:rPr lang="zh-CN" altLang="en-US" sz="1100" dirty="0" smtClean="0">
                <a:latin typeface="微软雅黑"/>
                <a:ea typeface="微软雅黑"/>
                <a:sym typeface="Wingdings" pitchFamily="2" charset="2"/>
              </a:rPr>
              <a:t>“在国外是路边摊一到中国就成了贵族”</a:t>
            </a:r>
            <a:endParaRPr lang="en-US" altLang="zh-CN" sz="1100" dirty="0" smtClean="0">
              <a:latin typeface="微软雅黑"/>
              <a:ea typeface="微软雅黑"/>
              <a:sym typeface="Wingdings" pitchFamily="2" charset="2"/>
            </a:endParaRPr>
          </a:p>
          <a:p>
            <a:pPr lvl="1" eaLnBrk="1" hangingPunct="1">
              <a:lnSpc>
                <a:spcPct val="150000"/>
              </a:lnSpc>
              <a:spcBef>
                <a:spcPct val="50000"/>
              </a:spcBef>
              <a:buFont typeface="Wingdings" pitchFamily="2" charset="2"/>
              <a:buChar char="Ø"/>
            </a:pPr>
            <a:r>
              <a:rPr lang="zh-CN" altLang="en-US" sz="1100" b="1" dirty="0" smtClean="0">
                <a:latin typeface="微软雅黑"/>
                <a:ea typeface="微软雅黑"/>
                <a:sym typeface="Wingdings" pitchFamily="2" charset="2"/>
              </a:rPr>
              <a:t>喜欢的方面：</a:t>
            </a:r>
            <a:r>
              <a:rPr lang="zh-CN" altLang="en-US" sz="1100" dirty="0" smtClean="0">
                <a:latin typeface="微软雅黑"/>
                <a:ea typeface="微软雅黑"/>
                <a:sym typeface="Wingdings" pitchFamily="2" charset="2"/>
              </a:rPr>
              <a:t>“味道不错”、 “名字好看”、“配料比主料好吃”</a:t>
            </a:r>
            <a:endParaRPr lang="en-US" altLang="zh-CN" sz="1100" dirty="0" smtClean="0">
              <a:latin typeface="微软雅黑"/>
              <a:ea typeface="微软雅黑"/>
              <a:sym typeface="Wingdings" pitchFamily="2" charset="2"/>
            </a:endParaRPr>
          </a:p>
          <a:p>
            <a:pPr lvl="1" eaLnBrk="1" hangingPunct="1">
              <a:lnSpc>
                <a:spcPct val="150000"/>
              </a:lnSpc>
              <a:spcBef>
                <a:spcPct val="50000"/>
              </a:spcBef>
              <a:buNone/>
            </a:pPr>
            <a:r>
              <a:rPr lang="zh-CN" altLang="en-US" sz="1100" b="1" dirty="0" smtClean="0">
                <a:latin typeface="微软雅黑"/>
                <a:ea typeface="微软雅黑"/>
              </a:rPr>
              <a:t>最讨厌</a:t>
            </a:r>
            <a:r>
              <a:rPr lang="en-US" altLang="zh-CN" sz="1100" b="1" dirty="0" smtClean="0">
                <a:latin typeface="微软雅黑"/>
                <a:ea typeface="微软雅黑"/>
              </a:rPr>
              <a:t>DQ</a:t>
            </a:r>
            <a:r>
              <a:rPr lang="zh-CN" altLang="en-US" sz="1100" b="1" dirty="0" smtClean="0">
                <a:latin typeface="微软雅黑"/>
                <a:ea typeface="微软雅黑"/>
              </a:rPr>
              <a:t>冰雪皇后 </a:t>
            </a:r>
            <a:r>
              <a:rPr lang="en-US" altLang="zh-CN" sz="1100" b="1" dirty="0" smtClean="0">
                <a:latin typeface="微软雅黑"/>
                <a:ea typeface="微软雅黑"/>
              </a:rPr>
              <a:t>Dairy Queen</a:t>
            </a:r>
            <a:r>
              <a:rPr lang="zh-CN" altLang="en-US" sz="1100" b="1" dirty="0" smtClean="0">
                <a:latin typeface="微软雅黑"/>
                <a:ea typeface="微软雅黑"/>
              </a:rPr>
              <a:t>的受访者意见</a:t>
            </a:r>
            <a:endParaRPr lang="en-US" altLang="zh-CN" sz="1100" b="1" dirty="0" smtClean="0">
              <a:latin typeface="微软雅黑"/>
              <a:ea typeface="微软雅黑"/>
            </a:endParaRPr>
          </a:p>
          <a:p>
            <a:pPr lvl="1" eaLnBrk="1" hangingPunct="1">
              <a:lnSpc>
                <a:spcPct val="150000"/>
              </a:lnSpc>
              <a:spcBef>
                <a:spcPct val="50000"/>
              </a:spcBef>
              <a:buFont typeface="Wingdings" pitchFamily="2" charset="2"/>
              <a:buChar char="Ø"/>
            </a:pPr>
            <a:r>
              <a:rPr lang="zh-CN" altLang="en-US" sz="1100" b="1" dirty="0" smtClean="0">
                <a:latin typeface="微软雅黑"/>
                <a:ea typeface="微软雅黑"/>
              </a:rPr>
              <a:t>口感：</a:t>
            </a:r>
            <a:r>
              <a:rPr lang="zh-CN" altLang="en-US" sz="1100" dirty="0" smtClean="0">
                <a:latin typeface="微软雅黑"/>
                <a:ea typeface="微软雅黑"/>
              </a:rPr>
              <a:t>“恶心的甜”</a:t>
            </a:r>
            <a:r>
              <a:rPr lang="zh-CN" altLang="en-US" sz="1100" b="1" dirty="0" smtClean="0">
                <a:latin typeface="微软雅黑"/>
                <a:ea typeface="微软雅黑"/>
              </a:rPr>
              <a:t> </a:t>
            </a:r>
            <a:r>
              <a:rPr lang="zh-CN" altLang="en-US" sz="1100" dirty="0" smtClean="0">
                <a:latin typeface="微软雅黑"/>
                <a:ea typeface="微软雅黑"/>
              </a:rPr>
              <a:t>“太甜”</a:t>
            </a:r>
            <a:r>
              <a:rPr lang="zh-CN" altLang="en-US" sz="1100" b="1" dirty="0" smtClean="0">
                <a:latin typeface="微软雅黑"/>
                <a:ea typeface="微软雅黑"/>
              </a:rPr>
              <a:t> </a:t>
            </a:r>
            <a:r>
              <a:rPr lang="zh-CN" altLang="en-US" sz="1100" dirty="0" smtClean="0">
                <a:latin typeface="微软雅黑"/>
                <a:ea typeface="微软雅黑"/>
              </a:rPr>
              <a:t>“因为都是冰”</a:t>
            </a:r>
            <a:endParaRPr lang="en-US" altLang="zh-CN" sz="1100" dirty="0" smtClean="0">
              <a:latin typeface="微软雅黑"/>
              <a:ea typeface="微软雅黑"/>
            </a:endParaRPr>
          </a:p>
          <a:p>
            <a:pPr lvl="1" eaLnBrk="1" hangingPunct="1">
              <a:lnSpc>
                <a:spcPct val="150000"/>
              </a:lnSpc>
              <a:spcBef>
                <a:spcPct val="50000"/>
              </a:spcBef>
              <a:buFont typeface="Wingdings" pitchFamily="2" charset="2"/>
              <a:buChar char="Ø"/>
            </a:pPr>
            <a:r>
              <a:rPr lang="zh-CN" altLang="en-US" sz="1100" b="1" dirty="0" smtClean="0">
                <a:latin typeface="微软雅黑"/>
                <a:ea typeface="微软雅黑"/>
                <a:sym typeface="Wingdings" pitchFamily="2" charset="2"/>
              </a:rPr>
              <a:t>喜欢的方面：</a:t>
            </a:r>
            <a:r>
              <a:rPr lang="zh-CN" altLang="en-US" sz="1100" dirty="0" smtClean="0">
                <a:latin typeface="微软雅黑"/>
                <a:ea typeface="微软雅黑"/>
                <a:sym typeface="Wingdings" pitchFamily="2" charset="2"/>
              </a:rPr>
              <a:t>“圆筒还不错”、 “名字好看”、“配料比主料好吃”</a:t>
            </a:r>
            <a:endParaRPr lang="en-US" altLang="zh-CN" sz="1100" dirty="0" smtClean="0">
              <a:latin typeface="微软雅黑"/>
              <a:ea typeface="微软雅黑"/>
              <a:sym typeface="Wingdings" pitchFamily="2" charset="2"/>
            </a:endParaRPr>
          </a:p>
          <a:p>
            <a:pPr lvl="1" eaLnBrk="1" hangingPunct="1">
              <a:lnSpc>
                <a:spcPct val="150000"/>
              </a:lnSpc>
              <a:spcBef>
                <a:spcPct val="50000"/>
              </a:spcBef>
              <a:buNone/>
            </a:pPr>
            <a:endParaRPr lang="en-US" altLang="zh-CN" sz="1100" b="1" dirty="0" smtClean="0">
              <a:latin typeface="微软雅黑"/>
              <a:ea typeface="微软雅黑"/>
            </a:endParaRPr>
          </a:p>
          <a:p>
            <a:pPr lvl="1" eaLnBrk="1" hangingPunct="1">
              <a:lnSpc>
                <a:spcPct val="150000"/>
              </a:lnSpc>
              <a:spcBef>
                <a:spcPct val="50000"/>
              </a:spcBef>
              <a:buNone/>
            </a:pPr>
            <a:endParaRPr lang="en-US" altLang="zh-CN" sz="1100" dirty="0" smtClean="0">
              <a:latin typeface="微软雅黑"/>
              <a:ea typeface="微软雅黑"/>
              <a:sym typeface="Wingdings" pitchFamily="2" charset="2"/>
            </a:endParaRPr>
          </a:p>
          <a:p>
            <a:pPr lvl="1" eaLnBrk="1" hangingPunct="1">
              <a:lnSpc>
                <a:spcPct val="150000"/>
              </a:lnSpc>
              <a:spcBef>
                <a:spcPct val="50000"/>
              </a:spcBef>
              <a:buNone/>
            </a:pPr>
            <a:endParaRPr lang="en-US" altLang="zh-CN" sz="1100" dirty="0" smtClean="0">
              <a:latin typeface="微软雅黑"/>
              <a:ea typeface="微软雅黑"/>
              <a:sym typeface="Wingdings" pitchFamily="2" charset="2"/>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主题">
  <a:themeElements>
    <a:clrScheme name="灰度">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暗香扑面">
      <a:fillStyleLst>
        <a:solidFill>
          <a:schemeClr val="phClr"/>
        </a:solidFill>
        <a:gradFill rotWithShape="1">
          <a:gsLst>
            <a:gs pos="0">
              <a:schemeClr val="phClr">
                <a:tint val="98000"/>
                <a:satMod val="220000"/>
              </a:schemeClr>
            </a:gs>
            <a:gs pos="31000">
              <a:schemeClr val="phClr">
                <a:tint val="30000"/>
                <a:satMod val="150000"/>
              </a:schemeClr>
            </a:gs>
            <a:gs pos="91000">
              <a:schemeClr val="phClr">
                <a:tint val="96000"/>
              </a:schemeClr>
            </a:gs>
          </a:gsLst>
          <a:path path="circle">
            <a:fillToRect l="50000" t="150000" r="50000"/>
          </a:path>
        </a:gradFill>
        <a:blipFill>
          <a:blip xmlns:r="http://schemas.openxmlformats.org/officeDocument/2006/relationships" r:embed="rId1">
            <a:duotone>
              <a:schemeClr val="phClr">
                <a:shade val="28000"/>
                <a:satMod val="100000"/>
              </a:schemeClr>
              <a:schemeClr val="phClr">
                <a:tint val="100000"/>
                <a:satMod val="200000"/>
              </a:schemeClr>
            </a:duotone>
          </a:blip>
          <a:tile tx="0" ty="0" sx="80000" sy="80000" flip="none" algn="tl"/>
        </a:blip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glow rad="63500">
              <a:schemeClr val="phClr">
                <a:alpha val="45000"/>
                <a:satMod val="110000"/>
              </a:schemeClr>
            </a:glow>
          </a:effectLst>
        </a:effectStyle>
        <a:effectStyle>
          <a:effectLst>
            <a:outerShdw blurRad="34925" dist="31750" dir="5400000" algn="tl" rotWithShape="0">
              <a:srgbClr val="000000">
                <a:alpha val="50000"/>
              </a:srgbClr>
            </a:outerShdw>
          </a:effectLst>
          <a:scene3d>
            <a:camera prst="orthographicFront">
              <a:rot lat="0" lon="0" rev="0"/>
            </a:camera>
            <a:lightRig rig="flood" dir="t">
              <a:rot lat="0" lon="0" rev="5400000"/>
            </a:lightRig>
          </a:scene3d>
          <a:sp3d contourW="9525" prstMaterial="dkEdge">
            <a:bevelT w="12000" h="24150"/>
            <a:contourClr>
              <a:schemeClr val="phClr">
                <a:satMod val="110000"/>
              </a:schemeClr>
            </a:contourClr>
          </a:sp3d>
        </a:effectStyle>
        <a:effectStyle>
          <a:effectLst>
            <a:outerShdw blurRad="50800" dist="31750" dir="5400000" algn="tl" rotWithShape="0">
              <a:srgbClr val="000000">
                <a:alpha val="50000"/>
              </a:srgbClr>
            </a:outerShdw>
          </a:effectLst>
          <a:scene3d>
            <a:camera prst="orthographicFront">
              <a:rot lat="0" lon="0" rev="0"/>
            </a:camera>
            <a:lightRig rig="flood" dir="t">
              <a:rot lat="0" lon="0" rev="5400000"/>
            </a:lightRig>
          </a:scene3d>
          <a:sp3d contourW="18700" prstMaterial="dkEdge">
            <a:bevelT w="44450" h="80600"/>
            <a:contourClr>
              <a:schemeClr val="phClr">
                <a:satMod val="11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5579C"/>
        </a:solidFill>
        <a:ln>
          <a:noFill/>
        </a:ln>
      </a:spPr>
      <a:bodyPr rtlCol="0" anchor="ctr"/>
      <a:lstStyle>
        <a:defPPr algn="ctr">
          <a:defRPr dirty="0">
            <a:solidFill>
              <a:srgbClr val="FF0000"/>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Fan</Template>
  <TotalTime>1287</TotalTime>
  <Words>1254</Words>
  <Application>Microsoft Office PowerPoint</Application>
  <PresentationFormat>全屏显示(4:3)</PresentationFormat>
  <Paragraphs>116</Paragraphs>
  <Slides>11</Slides>
  <Notes>1</Notes>
  <HiddenSlides>0</HiddenSlides>
  <MMClips>0</MMClips>
  <ScaleCrop>false</ScaleCrop>
  <HeadingPairs>
    <vt:vector size="4" baseType="variant">
      <vt:variant>
        <vt:lpstr>主题</vt:lpstr>
      </vt:variant>
      <vt:variant>
        <vt:i4>1</vt:i4>
      </vt:variant>
      <vt:variant>
        <vt:lpstr>幻灯片标题</vt:lpstr>
      </vt:variant>
      <vt:variant>
        <vt:i4>11</vt:i4>
      </vt:variant>
    </vt:vector>
  </HeadingPairs>
  <TitlesOfParts>
    <vt:vector size="12" baseType="lpstr">
      <vt:lpstr>Office 主题</vt:lpstr>
      <vt:lpstr>幻灯片 1</vt:lpstr>
      <vt:lpstr>主要发现</vt:lpstr>
      <vt:lpstr>幻灯片 3</vt:lpstr>
      <vt:lpstr>调查概要</vt:lpstr>
      <vt:lpstr>各大冰淇淋品牌店中，哈根达斯和冰雪皇后较受消费者喜爱。</vt:lpstr>
      <vt:lpstr>消费者最喜欢的冰淇林品牌为哈根达斯（15.1%）</vt:lpstr>
      <vt:lpstr>消费者最讨厌的冰淇淋品牌为哈根达斯（13.5%）</vt:lpstr>
      <vt:lpstr>评论题对于最喜欢吃的冰淇淋及原因，大部分受访者的意见集中在品牌的口感、品牌和价格</vt:lpstr>
      <vt:lpstr>评论题对于最讨厌吃的冰淇淋及原因，大部分受访者的意见集中在口感和价格</vt:lpstr>
      <vt:lpstr>调查题目</vt:lpstr>
      <vt:lpstr>THANK YOU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Winnerlyf</dc:creator>
  <cp:lastModifiedBy>user</cp:lastModifiedBy>
  <cp:revision>161</cp:revision>
  <dcterms:modified xsi:type="dcterms:W3CDTF">2012-06-14T06:20:05Z</dcterms:modified>
</cp:coreProperties>
</file>