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80" r:id="rId3"/>
    <p:sldId id="257" r:id="rId4"/>
    <p:sldId id="269" r:id="rId5"/>
    <p:sldId id="270" r:id="rId6"/>
    <p:sldId id="271" r:id="rId7"/>
    <p:sldId id="272" r:id="rId8"/>
    <p:sldId id="273" r:id="rId9"/>
    <p:sldId id="274" r:id="rId10"/>
    <p:sldId id="275" r:id="rId11"/>
    <p:sldId id="276" r:id="rId12"/>
    <p:sldId id="277" r:id="rId13"/>
    <p:sldId id="278" r:id="rId14"/>
    <p:sldId id="279" r:id="rId15"/>
    <p:sldId id="259" r:id="rId1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FF9933"/>
    <a:srgbClr val="9999FF"/>
    <a:srgbClr val="A2AA3C"/>
    <a:srgbClr val="F0F2F3"/>
    <a:srgbClr val="82B128"/>
    <a:srgbClr val="35579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7049" autoAdjust="0"/>
  </p:normalViewPr>
  <p:slideViewPr>
    <p:cSldViewPr>
      <p:cViewPr varScale="1">
        <p:scale>
          <a:sx n="74" d="100"/>
          <a:sy n="74" d="100"/>
        </p:scale>
        <p:origin x="-966" y="-96"/>
      </p:cViewPr>
      <p:guideLst>
        <p:guide orient="horz" pos="2840"/>
        <p:guide pos="8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oleObject" Target="file:///D:\briefcase\!&#28145;&#24230;&#20102;&#35299;\&#39033;&#30446;\bowei\&#20234;&#21033;\&#23567;&#23398;&#29983;&#21917;&#33945;&#29275;&#20013;&#27602;&#20107;&#20214;\&#29275;&#22902;&#21697;&#29260;&#32852;&#24819;3.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D:\briefcase\!&#28145;&#24230;&#20102;&#35299;\&#39033;&#30446;\bowei\&#20234;&#21033;\&#23567;&#23398;&#29983;&#21917;&#33945;&#29275;&#20013;&#27602;&#20107;&#20214;\&#23398;&#29983;&#21917;&#33945;&#29275;&#20013;&#27602;&#24433;&#21709;&#35843;&#26597;&#25968;&#25454;.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D:\briefcase\!&#28145;&#24230;&#20102;&#35299;\&#39033;&#30446;\bowei\&#20234;&#21033;\&#23567;&#23398;&#29983;&#21917;&#33945;&#29275;&#20013;&#27602;&#20107;&#20214;\&#23398;&#29983;&#21917;&#33945;&#29275;&#20013;&#27602;&#24433;&#21709;&#35843;&#26597;&#25968;&#25454;.xls"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D:\briefcase\!&#28145;&#24230;&#20102;&#35299;\&#39033;&#30446;\bowei\&#20234;&#21033;\&#23567;&#23398;&#29983;&#21917;&#33945;&#29275;&#20013;&#27602;&#20107;&#20214;\&#23398;&#29983;&#21917;&#33945;&#29275;&#20013;&#27602;&#24433;&#21709;&#35843;&#26597;&#25968;&#25454;.xls"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D:\briefcase\!&#28145;&#24230;&#20102;&#35299;\&#39033;&#30446;\bowei\&#20234;&#21033;\&#23567;&#23398;&#29983;&#21917;&#33945;&#29275;&#20013;&#27602;&#20107;&#20214;\&#23398;&#29983;&#21917;&#33945;&#29275;&#20013;&#27602;&#24433;&#21709;&#35843;&#26597;&#25968;&#25454;.xls"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D:\briefcase\!&#28145;&#24230;&#20102;&#35299;\&#39033;&#30446;\bowei\&#20234;&#21033;\&#23567;&#23398;&#29983;&#21917;&#33945;&#29275;&#20013;&#27602;&#20107;&#20214;\&#23398;&#29983;&#21917;&#33945;&#29275;&#20013;&#27602;&#24433;&#21709;&#35843;&#26597;&#25968;&#25454;1.xls"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D:\briefcase\!&#28145;&#24230;&#20102;&#35299;\&#39033;&#30446;\bowei\&#20234;&#21033;\&#23567;&#23398;&#29983;&#21917;&#33945;&#29275;&#20013;&#27602;&#20107;&#20214;\&#23398;&#29983;&#21917;&#33945;&#29275;&#20013;&#27602;&#24433;&#21709;&#35843;&#26597;&#25968;&#25454;.xls" TargetMode="External"/><Relationship Id="rId1" Type="http://schemas.openxmlformats.org/officeDocument/2006/relationships/themeOverride" Target="../theme/themeOverride7.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plotArea>
      <c:layout/>
      <c:barChart>
        <c:barDir val="col"/>
        <c:grouping val="clustered"/>
        <c:ser>
          <c:idx val="0"/>
          <c:order val="0"/>
          <c:tx>
            <c:strRef>
              <c:f>Sheet1!$A$25</c:f>
              <c:strCache>
                <c:ptCount val="1"/>
                <c:pt idx="0">
                  <c:v>特大城市：北京、上海</c:v>
                </c:pt>
              </c:strCache>
            </c:strRef>
          </c:tx>
          <c:cat>
            <c:strRef>
              <c:f>Sheet1!$C$15:$L$15</c:f>
              <c:strCache>
                <c:ptCount val="10"/>
                <c:pt idx="0">
                  <c:v>蒙牛</c:v>
                </c:pt>
                <c:pt idx="1">
                  <c:v>伊利</c:v>
                </c:pt>
                <c:pt idx="2">
                  <c:v>光明</c:v>
                </c:pt>
                <c:pt idx="3">
                  <c:v>特仑苏</c:v>
                </c:pt>
                <c:pt idx="4">
                  <c:v>三元</c:v>
                </c:pt>
                <c:pt idx="5">
                  <c:v>三鹿</c:v>
                </c:pt>
                <c:pt idx="6">
                  <c:v>雀巢</c:v>
                </c:pt>
                <c:pt idx="7">
                  <c:v>完达山</c:v>
                </c:pt>
                <c:pt idx="8">
                  <c:v>卫岗</c:v>
                </c:pt>
                <c:pt idx="9">
                  <c:v>燕塘</c:v>
                </c:pt>
              </c:strCache>
            </c:strRef>
          </c:cat>
          <c:val>
            <c:numRef>
              <c:f>Sheet1!$C$25:$L$25</c:f>
              <c:numCache>
                <c:formatCode>0%</c:formatCode>
                <c:ptCount val="10"/>
                <c:pt idx="0">
                  <c:v>0.62500000000000133</c:v>
                </c:pt>
                <c:pt idx="1">
                  <c:v>0.54600000000000004</c:v>
                </c:pt>
                <c:pt idx="2">
                  <c:v>0.40300000000000002</c:v>
                </c:pt>
                <c:pt idx="3">
                  <c:v>6.9000000000000117E-2</c:v>
                </c:pt>
                <c:pt idx="4">
                  <c:v>0.20800000000000021</c:v>
                </c:pt>
                <c:pt idx="5">
                  <c:v>6.5000000000000072E-2</c:v>
                </c:pt>
                <c:pt idx="6">
                  <c:v>3.7000000000000033E-2</c:v>
                </c:pt>
                <c:pt idx="7">
                  <c:v>0</c:v>
                </c:pt>
                <c:pt idx="8">
                  <c:v>2.300000000000001E-2</c:v>
                </c:pt>
                <c:pt idx="9">
                  <c:v>1.4000000000000005E-2</c:v>
                </c:pt>
              </c:numCache>
            </c:numRef>
          </c:val>
        </c:ser>
        <c:ser>
          <c:idx val="1"/>
          <c:order val="1"/>
          <c:tx>
            <c:strRef>
              <c:f>Sheet1!$A$26</c:f>
              <c:strCache>
                <c:ptCount val="1"/>
                <c:pt idx="0">
                  <c:v>省会城市</c:v>
                </c:pt>
              </c:strCache>
            </c:strRef>
          </c:tx>
          <c:cat>
            <c:strRef>
              <c:f>Sheet1!$C$15:$L$15</c:f>
              <c:strCache>
                <c:ptCount val="10"/>
                <c:pt idx="0">
                  <c:v>蒙牛</c:v>
                </c:pt>
                <c:pt idx="1">
                  <c:v>伊利</c:v>
                </c:pt>
                <c:pt idx="2">
                  <c:v>光明</c:v>
                </c:pt>
                <c:pt idx="3">
                  <c:v>特仑苏</c:v>
                </c:pt>
                <c:pt idx="4">
                  <c:v>三元</c:v>
                </c:pt>
                <c:pt idx="5">
                  <c:v>三鹿</c:v>
                </c:pt>
                <c:pt idx="6">
                  <c:v>雀巢</c:v>
                </c:pt>
                <c:pt idx="7">
                  <c:v>完达山</c:v>
                </c:pt>
                <c:pt idx="8">
                  <c:v>卫岗</c:v>
                </c:pt>
                <c:pt idx="9">
                  <c:v>燕塘</c:v>
                </c:pt>
              </c:strCache>
            </c:strRef>
          </c:cat>
          <c:val>
            <c:numRef>
              <c:f>Sheet1!$C$26:$L$26</c:f>
              <c:numCache>
                <c:formatCode>0%</c:formatCode>
                <c:ptCount val="10"/>
                <c:pt idx="0">
                  <c:v>0.81299999999999994</c:v>
                </c:pt>
                <c:pt idx="1">
                  <c:v>0.77800000000000114</c:v>
                </c:pt>
                <c:pt idx="2">
                  <c:v>0.38600000000000068</c:v>
                </c:pt>
                <c:pt idx="3">
                  <c:v>0.16400000000000009</c:v>
                </c:pt>
                <c:pt idx="4">
                  <c:v>2.9000000000000019E-2</c:v>
                </c:pt>
                <c:pt idx="5">
                  <c:v>7.600000000000004E-2</c:v>
                </c:pt>
                <c:pt idx="6">
                  <c:v>7.0000000000000034E-2</c:v>
                </c:pt>
                <c:pt idx="7">
                  <c:v>2.9000000000000019E-2</c:v>
                </c:pt>
                <c:pt idx="8">
                  <c:v>1.2000000000000009E-2</c:v>
                </c:pt>
                <c:pt idx="9">
                  <c:v>1.8000000000000023E-2</c:v>
                </c:pt>
              </c:numCache>
            </c:numRef>
          </c:val>
        </c:ser>
        <c:ser>
          <c:idx val="2"/>
          <c:order val="2"/>
          <c:tx>
            <c:strRef>
              <c:f>Sheet1!$A$27</c:f>
              <c:strCache>
                <c:ptCount val="1"/>
                <c:pt idx="0">
                  <c:v>非省会城市</c:v>
                </c:pt>
              </c:strCache>
            </c:strRef>
          </c:tx>
          <c:cat>
            <c:strRef>
              <c:f>Sheet1!$C$15:$L$15</c:f>
              <c:strCache>
                <c:ptCount val="10"/>
                <c:pt idx="0">
                  <c:v>蒙牛</c:v>
                </c:pt>
                <c:pt idx="1">
                  <c:v>伊利</c:v>
                </c:pt>
                <c:pt idx="2">
                  <c:v>光明</c:v>
                </c:pt>
                <c:pt idx="3">
                  <c:v>特仑苏</c:v>
                </c:pt>
                <c:pt idx="4">
                  <c:v>三元</c:v>
                </c:pt>
                <c:pt idx="5">
                  <c:v>三鹿</c:v>
                </c:pt>
                <c:pt idx="6">
                  <c:v>雀巢</c:v>
                </c:pt>
                <c:pt idx="7">
                  <c:v>完达山</c:v>
                </c:pt>
                <c:pt idx="8">
                  <c:v>卫岗</c:v>
                </c:pt>
                <c:pt idx="9">
                  <c:v>燕塘</c:v>
                </c:pt>
              </c:strCache>
            </c:strRef>
          </c:cat>
          <c:val>
            <c:numRef>
              <c:f>Sheet1!$C$27:$L$27</c:f>
              <c:numCache>
                <c:formatCode>0%</c:formatCode>
                <c:ptCount val="10"/>
                <c:pt idx="0">
                  <c:v>0.81</c:v>
                </c:pt>
                <c:pt idx="1">
                  <c:v>0.73900000000000121</c:v>
                </c:pt>
                <c:pt idx="2">
                  <c:v>0.33800000000000086</c:v>
                </c:pt>
                <c:pt idx="3">
                  <c:v>9.2000000000000026E-2</c:v>
                </c:pt>
                <c:pt idx="4">
                  <c:v>2.8000000000000011E-2</c:v>
                </c:pt>
                <c:pt idx="5">
                  <c:v>0.14100000000000001</c:v>
                </c:pt>
                <c:pt idx="6">
                  <c:v>6.3000000000000014E-2</c:v>
                </c:pt>
                <c:pt idx="7">
                  <c:v>2.8000000000000011E-2</c:v>
                </c:pt>
                <c:pt idx="8">
                  <c:v>1.4000000000000005E-2</c:v>
                </c:pt>
                <c:pt idx="9">
                  <c:v>7.0000000000000123E-3</c:v>
                </c:pt>
              </c:numCache>
            </c:numRef>
          </c:val>
        </c:ser>
        <c:ser>
          <c:idx val="3"/>
          <c:order val="3"/>
          <c:tx>
            <c:strRef>
              <c:f>Sheet1!$A$28</c:f>
              <c:strCache>
                <c:ptCount val="1"/>
                <c:pt idx="0">
                  <c:v>集镇及农村</c:v>
                </c:pt>
              </c:strCache>
            </c:strRef>
          </c:tx>
          <c:cat>
            <c:strRef>
              <c:f>Sheet1!$C$15:$L$15</c:f>
              <c:strCache>
                <c:ptCount val="10"/>
                <c:pt idx="0">
                  <c:v>蒙牛</c:v>
                </c:pt>
                <c:pt idx="1">
                  <c:v>伊利</c:v>
                </c:pt>
                <c:pt idx="2">
                  <c:v>光明</c:v>
                </c:pt>
                <c:pt idx="3">
                  <c:v>特仑苏</c:v>
                </c:pt>
                <c:pt idx="4">
                  <c:v>三元</c:v>
                </c:pt>
                <c:pt idx="5">
                  <c:v>三鹿</c:v>
                </c:pt>
                <c:pt idx="6">
                  <c:v>雀巢</c:v>
                </c:pt>
                <c:pt idx="7">
                  <c:v>完达山</c:v>
                </c:pt>
                <c:pt idx="8">
                  <c:v>卫岗</c:v>
                </c:pt>
                <c:pt idx="9">
                  <c:v>燕塘</c:v>
                </c:pt>
              </c:strCache>
            </c:strRef>
          </c:cat>
          <c:val>
            <c:numRef>
              <c:f>Sheet1!$C$28:$L$28</c:f>
              <c:numCache>
                <c:formatCode>0%</c:formatCode>
                <c:ptCount val="10"/>
                <c:pt idx="0">
                  <c:v>0.5880000000000003</c:v>
                </c:pt>
                <c:pt idx="1">
                  <c:v>0.47100000000000031</c:v>
                </c:pt>
                <c:pt idx="2">
                  <c:v>0.13700000000000001</c:v>
                </c:pt>
                <c:pt idx="3">
                  <c:v>7.8000000000000069E-2</c:v>
                </c:pt>
                <c:pt idx="4">
                  <c:v>2.0000000000000025E-2</c:v>
                </c:pt>
                <c:pt idx="5">
                  <c:v>0.13700000000000001</c:v>
                </c:pt>
                <c:pt idx="6">
                  <c:v>0</c:v>
                </c:pt>
                <c:pt idx="7">
                  <c:v>2.0000000000000025E-2</c:v>
                </c:pt>
                <c:pt idx="8">
                  <c:v>2.0000000000000025E-2</c:v>
                </c:pt>
                <c:pt idx="9">
                  <c:v>3.9000000000000062E-2</c:v>
                </c:pt>
              </c:numCache>
            </c:numRef>
          </c:val>
        </c:ser>
        <c:axId val="126797312"/>
        <c:axId val="126798848"/>
      </c:barChart>
      <c:catAx>
        <c:axId val="126797312"/>
        <c:scaling>
          <c:orientation val="minMax"/>
        </c:scaling>
        <c:axPos val="b"/>
        <c:tickLblPos val="nextTo"/>
        <c:txPr>
          <a:bodyPr/>
          <a:lstStyle/>
          <a:p>
            <a:pPr>
              <a:defRPr sz="800"/>
            </a:pPr>
            <a:endParaRPr lang="zh-CN"/>
          </a:p>
        </c:txPr>
        <c:crossAx val="126798848"/>
        <c:crosses val="autoZero"/>
        <c:auto val="1"/>
        <c:lblAlgn val="ctr"/>
        <c:lblOffset val="100"/>
      </c:catAx>
      <c:valAx>
        <c:axId val="126798848"/>
        <c:scaling>
          <c:orientation val="minMax"/>
        </c:scaling>
        <c:axPos val="l"/>
        <c:majorGridlines/>
        <c:numFmt formatCode="0%" sourceLinked="1"/>
        <c:tickLblPos val="nextTo"/>
        <c:crossAx val="126797312"/>
        <c:crosses val="autoZero"/>
        <c:crossBetween val="between"/>
      </c:valAx>
    </c:plotArea>
    <c:legend>
      <c:legendPos val="t"/>
      <c:layout/>
    </c:legend>
    <c:plotVisOnly val="1"/>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zh-CN"/>
  <c:clrMapOvr bg1="lt1" tx1="dk1" bg2="lt2" tx2="dk2" accent1="accent1" accent2="accent2" accent3="accent3" accent4="accent4" accent5="accent5" accent6="accent6" hlink="hlink" folHlink="folHlink"/>
  <c:chart>
    <c:plotArea>
      <c:layout/>
      <c:barChart>
        <c:barDir val="col"/>
        <c:grouping val="clustered"/>
        <c:ser>
          <c:idx val="0"/>
          <c:order val="0"/>
          <c:tx>
            <c:strRef>
              <c:f>Sheet0!$A$12</c:f>
              <c:strCache>
                <c:ptCount val="1"/>
                <c:pt idx="0">
                  <c:v>特大城市：北京、上海</c:v>
                </c:pt>
              </c:strCache>
            </c:strRef>
          </c:tx>
          <c:cat>
            <c:strRef>
              <c:f>Sheet0!$C$2:$I$2</c:f>
              <c:strCache>
                <c:ptCount val="7"/>
                <c:pt idx="0">
                  <c:v>伊利</c:v>
                </c:pt>
                <c:pt idx="1">
                  <c:v>蒙牛</c:v>
                </c:pt>
                <c:pt idx="2">
                  <c:v>光明</c:v>
                </c:pt>
                <c:pt idx="3">
                  <c:v>三元</c:v>
                </c:pt>
                <c:pt idx="4">
                  <c:v>雀巢</c:v>
                </c:pt>
                <c:pt idx="5">
                  <c:v>帕玛拉特</c:v>
                </c:pt>
                <c:pt idx="6">
                  <c:v>其他</c:v>
                </c:pt>
              </c:strCache>
            </c:strRef>
          </c:cat>
          <c:val>
            <c:numRef>
              <c:f>Sheet0!$C$12:$I$12</c:f>
              <c:numCache>
                <c:formatCode>0%</c:formatCode>
                <c:ptCount val="7"/>
                <c:pt idx="0">
                  <c:v>0.16700000000000001</c:v>
                </c:pt>
                <c:pt idx="1">
                  <c:v>0.16200000000000001</c:v>
                </c:pt>
                <c:pt idx="2">
                  <c:v>0.25</c:v>
                </c:pt>
                <c:pt idx="3">
                  <c:v>0.125</c:v>
                </c:pt>
                <c:pt idx="4">
                  <c:v>0.12000000000000002</c:v>
                </c:pt>
                <c:pt idx="5">
                  <c:v>6.5000000000000002E-2</c:v>
                </c:pt>
                <c:pt idx="6">
                  <c:v>0.111</c:v>
                </c:pt>
              </c:numCache>
            </c:numRef>
          </c:val>
        </c:ser>
        <c:ser>
          <c:idx val="1"/>
          <c:order val="1"/>
          <c:tx>
            <c:strRef>
              <c:f>Sheet0!$A$13</c:f>
              <c:strCache>
                <c:ptCount val="1"/>
                <c:pt idx="0">
                  <c:v>省会城市</c:v>
                </c:pt>
              </c:strCache>
            </c:strRef>
          </c:tx>
          <c:cat>
            <c:strRef>
              <c:f>Sheet0!$C$2:$I$2</c:f>
              <c:strCache>
                <c:ptCount val="7"/>
                <c:pt idx="0">
                  <c:v>伊利</c:v>
                </c:pt>
                <c:pt idx="1">
                  <c:v>蒙牛</c:v>
                </c:pt>
                <c:pt idx="2">
                  <c:v>光明</c:v>
                </c:pt>
                <c:pt idx="3">
                  <c:v>三元</c:v>
                </c:pt>
                <c:pt idx="4">
                  <c:v>雀巢</c:v>
                </c:pt>
                <c:pt idx="5">
                  <c:v>帕玛拉特</c:v>
                </c:pt>
                <c:pt idx="6">
                  <c:v>其他</c:v>
                </c:pt>
              </c:strCache>
            </c:strRef>
          </c:cat>
          <c:val>
            <c:numRef>
              <c:f>Sheet0!$C$13:$I$13</c:f>
              <c:numCache>
                <c:formatCode>0%</c:formatCode>
                <c:ptCount val="7"/>
                <c:pt idx="0">
                  <c:v>0.28100000000000008</c:v>
                </c:pt>
                <c:pt idx="1">
                  <c:v>0.25700000000000001</c:v>
                </c:pt>
                <c:pt idx="2">
                  <c:v>0.15200000000000027</c:v>
                </c:pt>
                <c:pt idx="3">
                  <c:v>6.0000000000000097E-3</c:v>
                </c:pt>
                <c:pt idx="4">
                  <c:v>0.18100000000000024</c:v>
                </c:pt>
                <c:pt idx="5">
                  <c:v>1.2E-2</c:v>
                </c:pt>
                <c:pt idx="6">
                  <c:v>0.111</c:v>
                </c:pt>
              </c:numCache>
            </c:numRef>
          </c:val>
        </c:ser>
        <c:ser>
          <c:idx val="2"/>
          <c:order val="2"/>
          <c:tx>
            <c:strRef>
              <c:f>Sheet0!$A$14</c:f>
              <c:strCache>
                <c:ptCount val="1"/>
                <c:pt idx="0">
                  <c:v>非省会城市</c:v>
                </c:pt>
              </c:strCache>
            </c:strRef>
          </c:tx>
          <c:cat>
            <c:strRef>
              <c:f>Sheet0!$C$2:$I$2</c:f>
              <c:strCache>
                <c:ptCount val="7"/>
                <c:pt idx="0">
                  <c:v>伊利</c:v>
                </c:pt>
                <c:pt idx="1">
                  <c:v>蒙牛</c:v>
                </c:pt>
                <c:pt idx="2">
                  <c:v>光明</c:v>
                </c:pt>
                <c:pt idx="3">
                  <c:v>三元</c:v>
                </c:pt>
                <c:pt idx="4">
                  <c:v>雀巢</c:v>
                </c:pt>
                <c:pt idx="5">
                  <c:v>帕玛拉特</c:v>
                </c:pt>
                <c:pt idx="6">
                  <c:v>其他</c:v>
                </c:pt>
              </c:strCache>
            </c:strRef>
          </c:cat>
          <c:val>
            <c:numRef>
              <c:f>Sheet0!$C$14:$I$14</c:f>
              <c:numCache>
                <c:formatCode>0%</c:formatCode>
                <c:ptCount val="7"/>
                <c:pt idx="0">
                  <c:v>0.32600000000000062</c:v>
                </c:pt>
                <c:pt idx="1">
                  <c:v>0.29100000000000031</c:v>
                </c:pt>
                <c:pt idx="2">
                  <c:v>0.15600000000000031</c:v>
                </c:pt>
                <c:pt idx="3">
                  <c:v>2.8000000000000001E-2</c:v>
                </c:pt>
                <c:pt idx="4">
                  <c:v>0.10600000000000002</c:v>
                </c:pt>
                <c:pt idx="6">
                  <c:v>9.2000000000000026E-2</c:v>
                </c:pt>
              </c:numCache>
            </c:numRef>
          </c:val>
        </c:ser>
        <c:ser>
          <c:idx val="3"/>
          <c:order val="3"/>
          <c:tx>
            <c:strRef>
              <c:f>Sheet0!$A$15</c:f>
              <c:strCache>
                <c:ptCount val="1"/>
                <c:pt idx="0">
                  <c:v>集镇及农村</c:v>
                </c:pt>
              </c:strCache>
            </c:strRef>
          </c:tx>
          <c:cat>
            <c:strRef>
              <c:f>Sheet0!$C$2:$I$2</c:f>
              <c:strCache>
                <c:ptCount val="7"/>
                <c:pt idx="0">
                  <c:v>伊利</c:v>
                </c:pt>
                <c:pt idx="1">
                  <c:v>蒙牛</c:v>
                </c:pt>
                <c:pt idx="2">
                  <c:v>光明</c:v>
                </c:pt>
                <c:pt idx="3">
                  <c:v>三元</c:v>
                </c:pt>
                <c:pt idx="4">
                  <c:v>雀巢</c:v>
                </c:pt>
                <c:pt idx="5">
                  <c:v>帕玛拉特</c:v>
                </c:pt>
                <c:pt idx="6">
                  <c:v>其他</c:v>
                </c:pt>
              </c:strCache>
            </c:strRef>
          </c:cat>
          <c:val>
            <c:numRef>
              <c:f>Sheet0!$C$15:$I$15</c:f>
              <c:numCache>
                <c:formatCode>0%</c:formatCode>
                <c:ptCount val="7"/>
                <c:pt idx="0">
                  <c:v>0.33300000000000074</c:v>
                </c:pt>
                <c:pt idx="1">
                  <c:v>0.17600000000000021</c:v>
                </c:pt>
                <c:pt idx="2">
                  <c:v>5.9000000000000101E-2</c:v>
                </c:pt>
                <c:pt idx="3">
                  <c:v>3.9000000000000014E-2</c:v>
                </c:pt>
                <c:pt idx="4">
                  <c:v>0.15700000000000031</c:v>
                </c:pt>
                <c:pt idx="5">
                  <c:v>2.0000000000000011E-2</c:v>
                </c:pt>
                <c:pt idx="6">
                  <c:v>0.21600000000000028</c:v>
                </c:pt>
              </c:numCache>
            </c:numRef>
          </c:val>
        </c:ser>
        <c:axId val="128023936"/>
        <c:axId val="128038016"/>
      </c:barChart>
      <c:catAx>
        <c:axId val="128023936"/>
        <c:scaling>
          <c:orientation val="minMax"/>
        </c:scaling>
        <c:axPos val="b"/>
        <c:tickLblPos val="nextTo"/>
        <c:crossAx val="128038016"/>
        <c:crosses val="autoZero"/>
        <c:auto val="1"/>
        <c:lblAlgn val="ctr"/>
        <c:lblOffset val="100"/>
      </c:catAx>
      <c:valAx>
        <c:axId val="128038016"/>
        <c:scaling>
          <c:orientation val="minMax"/>
        </c:scaling>
        <c:axPos val="l"/>
        <c:majorGridlines/>
        <c:numFmt formatCode="0%" sourceLinked="1"/>
        <c:tickLblPos val="nextTo"/>
        <c:crossAx val="128023936"/>
        <c:crosses val="autoZero"/>
        <c:crossBetween val="between"/>
      </c:valAx>
    </c:plotArea>
    <c:legend>
      <c:legendPos val="t"/>
      <c:layout/>
    </c:legend>
    <c:plotVisOnly val="1"/>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plotArea>
      <c:layout/>
      <c:barChart>
        <c:barDir val="col"/>
        <c:grouping val="clustered"/>
        <c:ser>
          <c:idx val="0"/>
          <c:order val="0"/>
          <c:tx>
            <c:strRef>
              <c:f>Sheet0!$A$29</c:f>
              <c:strCache>
                <c:ptCount val="1"/>
                <c:pt idx="0">
                  <c:v>特大城市：北京、上海</c:v>
                </c:pt>
              </c:strCache>
            </c:strRef>
          </c:tx>
          <c:cat>
            <c:strRef>
              <c:f>Sheet0!$C$19:$F$19</c:f>
              <c:strCache>
                <c:ptCount val="4"/>
                <c:pt idx="0">
                  <c:v>没有听说</c:v>
                </c:pt>
                <c:pt idx="1">
                  <c:v>只是听说了，没有在意</c:v>
                </c:pt>
                <c:pt idx="2">
                  <c:v>听说了，也去看了相关报道</c:v>
                </c:pt>
                <c:pt idx="3">
                  <c:v>深入了解了这个事件的各种细节</c:v>
                </c:pt>
              </c:strCache>
            </c:strRef>
          </c:cat>
          <c:val>
            <c:numRef>
              <c:f>Sheet0!$C$29:$F$29</c:f>
              <c:numCache>
                <c:formatCode>0%</c:formatCode>
                <c:ptCount val="4"/>
                <c:pt idx="0">
                  <c:v>0.49300000000000038</c:v>
                </c:pt>
                <c:pt idx="1">
                  <c:v>0.31200000000000055</c:v>
                </c:pt>
                <c:pt idx="2">
                  <c:v>0.17200000000000001</c:v>
                </c:pt>
                <c:pt idx="3">
                  <c:v>2.3E-2</c:v>
                </c:pt>
              </c:numCache>
            </c:numRef>
          </c:val>
        </c:ser>
        <c:ser>
          <c:idx val="1"/>
          <c:order val="1"/>
          <c:tx>
            <c:strRef>
              <c:f>Sheet0!$A$30</c:f>
              <c:strCache>
                <c:ptCount val="1"/>
                <c:pt idx="0">
                  <c:v>省会城市</c:v>
                </c:pt>
              </c:strCache>
            </c:strRef>
          </c:tx>
          <c:cat>
            <c:strRef>
              <c:f>Sheet0!$C$19:$F$19</c:f>
              <c:strCache>
                <c:ptCount val="4"/>
                <c:pt idx="0">
                  <c:v>没有听说</c:v>
                </c:pt>
                <c:pt idx="1">
                  <c:v>只是听说了，没有在意</c:v>
                </c:pt>
                <c:pt idx="2">
                  <c:v>听说了，也去看了相关报道</c:v>
                </c:pt>
                <c:pt idx="3">
                  <c:v>深入了解了这个事件的各种细节</c:v>
                </c:pt>
              </c:strCache>
            </c:strRef>
          </c:cat>
          <c:val>
            <c:numRef>
              <c:f>Sheet0!$C$30:$F$30</c:f>
              <c:numCache>
                <c:formatCode>0%</c:formatCode>
                <c:ptCount val="4"/>
                <c:pt idx="0">
                  <c:v>0.39800000000000074</c:v>
                </c:pt>
                <c:pt idx="1">
                  <c:v>0.38000000000000062</c:v>
                </c:pt>
                <c:pt idx="2">
                  <c:v>0.20500000000000004</c:v>
                </c:pt>
                <c:pt idx="3">
                  <c:v>1.7999999999999999E-2</c:v>
                </c:pt>
              </c:numCache>
            </c:numRef>
          </c:val>
        </c:ser>
        <c:ser>
          <c:idx val="2"/>
          <c:order val="2"/>
          <c:tx>
            <c:strRef>
              <c:f>Sheet0!$A$31</c:f>
              <c:strCache>
                <c:ptCount val="1"/>
                <c:pt idx="0">
                  <c:v>非省会城市</c:v>
                </c:pt>
              </c:strCache>
            </c:strRef>
          </c:tx>
          <c:cat>
            <c:strRef>
              <c:f>Sheet0!$C$19:$F$19</c:f>
              <c:strCache>
                <c:ptCount val="4"/>
                <c:pt idx="0">
                  <c:v>没有听说</c:v>
                </c:pt>
                <c:pt idx="1">
                  <c:v>只是听说了，没有在意</c:v>
                </c:pt>
                <c:pt idx="2">
                  <c:v>听说了，也去看了相关报道</c:v>
                </c:pt>
                <c:pt idx="3">
                  <c:v>深入了解了这个事件的各种细节</c:v>
                </c:pt>
              </c:strCache>
            </c:strRef>
          </c:cat>
          <c:val>
            <c:numRef>
              <c:f>Sheet0!$C$31:$F$31</c:f>
              <c:numCache>
                <c:formatCode>0%</c:formatCode>
                <c:ptCount val="4"/>
                <c:pt idx="0">
                  <c:v>0.41800000000000032</c:v>
                </c:pt>
                <c:pt idx="1">
                  <c:v>0.31900000000000062</c:v>
                </c:pt>
                <c:pt idx="2">
                  <c:v>0.26200000000000001</c:v>
                </c:pt>
              </c:numCache>
            </c:numRef>
          </c:val>
        </c:ser>
        <c:ser>
          <c:idx val="3"/>
          <c:order val="3"/>
          <c:tx>
            <c:strRef>
              <c:f>Sheet0!$A$32</c:f>
              <c:strCache>
                <c:ptCount val="1"/>
                <c:pt idx="0">
                  <c:v>集镇及农村</c:v>
                </c:pt>
              </c:strCache>
            </c:strRef>
          </c:tx>
          <c:cat>
            <c:strRef>
              <c:f>Sheet0!$C$19:$F$19</c:f>
              <c:strCache>
                <c:ptCount val="4"/>
                <c:pt idx="0">
                  <c:v>没有听说</c:v>
                </c:pt>
                <c:pt idx="1">
                  <c:v>只是听说了，没有在意</c:v>
                </c:pt>
                <c:pt idx="2">
                  <c:v>听说了，也去看了相关报道</c:v>
                </c:pt>
                <c:pt idx="3">
                  <c:v>深入了解了这个事件的各种细节</c:v>
                </c:pt>
              </c:strCache>
            </c:strRef>
          </c:cat>
          <c:val>
            <c:numRef>
              <c:f>Sheet0!$C$32:$F$32</c:f>
              <c:numCache>
                <c:formatCode>0%</c:formatCode>
                <c:ptCount val="4"/>
                <c:pt idx="0">
                  <c:v>0.47100000000000031</c:v>
                </c:pt>
                <c:pt idx="1">
                  <c:v>0.31400000000000056</c:v>
                </c:pt>
                <c:pt idx="2">
                  <c:v>0.15700000000000031</c:v>
                </c:pt>
                <c:pt idx="3">
                  <c:v>5.9000000000000101E-2</c:v>
                </c:pt>
              </c:numCache>
            </c:numRef>
          </c:val>
        </c:ser>
        <c:axId val="219602944"/>
        <c:axId val="219604480"/>
      </c:barChart>
      <c:catAx>
        <c:axId val="219602944"/>
        <c:scaling>
          <c:orientation val="minMax"/>
        </c:scaling>
        <c:axPos val="b"/>
        <c:tickLblPos val="nextTo"/>
        <c:txPr>
          <a:bodyPr rot="0" vert="horz"/>
          <a:lstStyle/>
          <a:p>
            <a:pPr>
              <a:defRPr sz="800"/>
            </a:pPr>
            <a:endParaRPr lang="zh-CN"/>
          </a:p>
        </c:txPr>
        <c:crossAx val="219604480"/>
        <c:crosses val="autoZero"/>
        <c:auto val="1"/>
        <c:lblAlgn val="ctr"/>
        <c:lblOffset val="100"/>
      </c:catAx>
      <c:valAx>
        <c:axId val="219604480"/>
        <c:scaling>
          <c:orientation val="minMax"/>
        </c:scaling>
        <c:axPos val="l"/>
        <c:majorGridlines/>
        <c:numFmt formatCode="0%" sourceLinked="1"/>
        <c:tickLblPos val="nextTo"/>
        <c:crossAx val="219602944"/>
        <c:crosses val="autoZero"/>
        <c:crossBetween val="between"/>
      </c:valAx>
    </c:plotArea>
    <c:legend>
      <c:legendPos val="t"/>
      <c:layout/>
    </c:legend>
    <c:plotVisOnly val="1"/>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plotArea>
      <c:layout/>
      <c:lineChart>
        <c:grouping val="standard"/>
        <c:ser>
          <c:idx val="0"/>
          <c:order val="0"/>
          <c:tx>
            <c:strRef>
              <c:f>Sheet0!$A$63</c:f>
              <c:strCache>
                <c:ptCount val="1"/>
                <c:pt idx="0">
                  <c:v>特大城市：北京、上海</c:v>
                </c:pt>
              </c:strCache>
            </c:strRef>
          </c:tx>
          <c:marker>
            <c:symbol val="none"/>
          </c:marker>
          <c:cat>
            <c:strRef>
              <c:f>Sheet0!$C$53:$D$53</c:f>
              <c:strCache>
                <c:ptCount val="2"/>
                <c:pt idx="0">
                  <c:v>蒙牛品牌得分</c:v>
                </c:pt>
                <c:pt idx="1">
                  <c:v>经该事件后蒙牛品牌得分</c:v>
                </c:pt>
              </c:strCache>
            </c:strRef>
          </c:cat>
          <c:val>
            <c:numRef>
              <c:f>Sheet0!$C$63:$D$63</c:f>
              <c:numCache>
                <c:formatCode>General</c:formatCode>
                <c:ptCount val="2"/>
                <c:pt idx="0">
                  <c:v>4.83</c:v>
                </c:pt>
                <c:pt idx="1">
                  <c:v>3.61</c:v>
                </c:pt>
              </c:numCache>
            </c:numRef>
          </c:val>
        </c:ser>
        <c:ser>
          <c:idx val="1"/>
          <c:order val="1"/>
          <c:tx>
            <c:strRef>
              <c:f>Sheet0!$A$64</c:f>
              <c:strCache>
                <c:ptCount val="1"/>
                <c:pt idx="0">
                  <c:v>省会城市</c:v>
                </c:pt>
              </c:strCache>
            </c:strRef>
          </c:tx>
          <c:marker>
            <c:symbol val="none"/>
          </c:marker>
          <c:cat>
            <c:strRef>
              <c:f>Sheet0!$C$53:$D$53</c:f>
              <c:strCache>
                <c:ptCount val="2"/>
                <c:pt idx="0">
                  <c:v>蒙牛品牌得分</c:v>
                </c:pt>
                <c:pt idx="1">
                  <c:v>经该事件后蒙牛品牌得分</c:v>
                </c:pt>
              </c:strCache>
            </c:strRef>
          </c:cat>
          <c:val>
            <c:numRef>
              <c:f>Sheet0!$C$64:$D$64</c:f>
              <c:numCache>
                <c:formatCode>General</c:formatCode>
                <c:ptCount val="2"/>
                <c:pt idx="0">
                  <c:v>5.58</c:v>
                </c:pt>
                <c:pt idx="1">
                  <c:v>4.09</c:v>
                </c:pt>
              </c:numCache>
            </c:numRef>
          </c:val>
        </c:ser>
        <c:ser>
          <c:idx val="2"/>
          <c:order val="2"/>
          <c:tx>
            <c:strRef>
              <c:f>Sheet0!$A$65</c:f>
              <c:strCache>
                <c:ptCount val="1"/>
                <c:pt idx="0">
                  <c:v>非省会城市</c:v>
                </c:pt>
              </c:strCache>
            </c:strRef>
          </c:tx>
          <c:marker>
            <c:symbol val="none"/>
          </c:marker>
          <c:cat>
            <c:strRef>
              <c:f>Sheet0!$C$53:$D$53</c:f>
              <c:strCache>
                <c:ptCount val="2"/>
                <c:pt idx="0">
                  <c:v>蒙牛品牌得分</c:v>
                </c:pt>
                <c:pt idx="1">
                  <c:v>经该事件后蒙牛品牌得分</c:v>
                </c:pt>
              </c:strCache>
            </c:strRef>
          </c:cat>
          <c:val>
            <c:numRef>
              <c:f>Sheet0!$C$65:$D$65</c:f>
              <c:numCache>
                <c:formatCode>General</c:formatCode>
                <c:ptCount val="2"/>
                <c:pt idx="0">
                  <c:v>5.72</c:v>
                </c:pt>
                <c:pt idx="1">
                  <c:v>4.3</c:v>
                </c:pt>
              </c:numCache>
            </c:numRef>
          </c:val>
        </c:ser>
        <c:ser>
          <c:idx val="3"/>
          <c:order val="3"/>
          <c:tx>
            <c:strRef>
              <c:f>Sheet0!$A$66</c:f>
              <c:strCache>
                <c:ptCount val="1"/>
                <c:pt idx="0">
                  <c:v>集镇及农村</c:v>
                </c:pt>
              </c:strCache>
            </c:strRef>
          </c:tx>
          <c:marker>
            <c:symbol val="none"/>
          </c:marker>
          <c:cat>
            <c:strRef>
              <c:f>Sheet0!$C$53:$D$53</c:f>
              <c:strCache>
                <c:ptCount val="2"/>
                <c:pt idx="0">
                  <c:v>蒙牛品牌得分</c:v>
                </c:pt>
                <c:pt idx="1">
                  <c:v>经该事件后蒙牛品牌得分</c:v>
                </c:pt>
              </c:strCache>
            </c:strRef>
          </c:cat>
          <c:val>
            <c:numRef>
              <c:f>Sheet0!$C$66:$D$66</c:f>
              <c:numCache>
                <c:formatCode>General</c:formatCode>
                <c:ptCount val="2"/>
                <c:pt idx="0">
                  <c:v>5.4700000000000024</c:v>
                </c:pt>
                <c:pt idx="1">
                  <c:v>3.55</c:v>
                </c:pt>
              </c:numCache>
            </c:numRef>
          </c:val>
        </c:ser>
        <c:marker val="1"/>
        <c:axId val="223844608"/>
        <c:axId val="223952896"/>
      </c:lineChart>
      <c:catAx>
        <c:axId val="223844608"/>
        <c:scaling>
          <c:orientation val="minMax"/>
        </c:scaling>
        <c:axPos val="b"/>
        <c:tickLblPos val="none"/>
        <c:txPr>
          <a:bodyPr/>
          <a:lstStyle/>
          <a:p>
            <a:pPr>
              <a:defRPr sz="800"/>
            </a:pPr>
            <a:endParaRPr lang="zh-CN"/>
          </a:p>
        </c:txPr>
        <c:crossAx val="223952896"/>
        <c:crosses val="autoZero"/>
        <c:auto val="1"/>
        <c:lblAlgn val="ctr"/>
        <c:lblOffset val="100"/>
      </c:catAx>
      <c:valAx>
        <c:axId val="223952896"/>
        <c:scaling>
          <c:orientation val="minMax"/>
          <c:max val="6.4"/>
          <c:min val="3.5"/>
        </c:scaling>
        <c:axPos val="l"/>
        <c:majorGridlines/>
        <c:numFmt formatCode="General" sourceLinked="1"/>
        <c:tickLblPos val="nextTo"/>
        <c:crossAx val="223844608"/>
        <c:crosses val="autoZero"/>
        <c:crossBetween val="between"/>
      </c:valAx>
    </c:plotArea>
    <c:plotVisOnly val="1"/>
  </c:chart>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plotArea>
      <c:layout/>
      <c:lineChart>
        <c:grouping val="standard"/>
        <c:ser>
          <c:idx val="0"/>
          <c:order val="0"/>
          <c:tx>
            <c:strRef>
              <c:f>Sheet0!$A$63</c:f>
              <c:strCache>
                <c:ptCount val="1"/>
                <c:pt idx="0">
                  <c:v>特大城市：北京、上海</c:v>
                </c:pt>
              </c:strCache>
            </c:strRef>
          </c:tx>
          <c:marker>
            <c:symbol val="none"/>
          </c:marker>
          <c:cat>
            <c:strRef>
              <c:f>Sheet0!$F$53:$G$53</c:f>
              <c:strCache>
                <c:ptCount val="2"/>
                <c:pt idx="0">
                  <c:v>伊利品牌得分</c:v>
                </c:pt>
                <c:pt idx="1">
                  <c:v>经该事件后伊利品牌得分</c:v>
                </c:pt>
              </c:strCache>
            </c:strRef>
          </c:cat>
          <c:val>
            <c:numRef>
              <c:f>Sheet0!$F$63:$G$63</c:f>
              <c:numCache>
                <c:formatCode>General</c:formatCode>
                <c:ptCount val="2"/>
                <c:pt idx="0">
                  <c:v>5.4</c:v>
                </c:pt>
                <c:pt idx="1">
                  <c:v>4.42</c:v>
                </c:pt>
              </c:numCache>
            </c:numRef>
          </c:val>
        </c:ser>
        <c:ser>
          <c:idx val="1"/>
          <c:order val="1"/>
          <c:tx>
            <c:strRef>
              <c:f>Sheet0!$A$64</c:f>
              <c:strCache>
                <c:ptCount val="1"/>
                <c:pt idx="0">
                  <c:v>省会城市</c:v>
                </c:pt>
              </c:strCache>
            </c:strRef>
          </c:tx>
          <c:marker>
            <c:symbol val="none"/>
          </c:marker>
          <c:cat>
            <c:strRef>
              <c:f>Sheet0!$F$53:$G$53</c:f>
              <c:strCache>
                <c:ptCount val="2"/>
                <c:pt idx="0">
                  <c:v>伊利品牌得分</c:v>
                </c:pt>
                <c:pt idx="1">
                  <c:v>经该事件后伊利品牌得分</c:v>
                </c:pt>
              </c:strCache>
            </c:strRef>
          </c:cat>
          <c:val>
            <c:numRef>
              <c:f>Sheet0!$F$64:$G$64</c:f>
              <c:numCache>
                <c:formatCode>General</c:formatCode>
                <c:ptCount val="2"/>
                <c:pt idx="0">
                  <c:v>6.1899999999999995</c:v>
                </c:pt>
                <c:pt idx="1">
                  <c:v>5.23</c:v>
                </c:pt>
              </c:numCache>
            </c:numRef>
          </c:val>
        </c:ser>
        <c:ser>
          <c:idx val="2"/>
          <c:order val="2"/>
          <c:tx>
            <c:strRef>
              <c:f>Sheet0!$A$65</c:f>
              <c:strCache>
                <c:ptCount val="1"/>
                <c:pt idx="0">
                  <c:v>非省会城市</c:v>
                </c:pt>
              </c:strCache>
            </c:strRef>
          </c:tx>
          <c:marker>
            <c:symbol val="none"/>
          </c:marker>
          <c:cat>
            <c:strRef>
              <c:f>Sheet0!$F$53:$G$53</c:f>
              <c:strCache>
                <c:ptCount val="2"/>
                <c:pt idx="0">
                  <c:v>伊利品牌得分</c:v>
                </c:pt>
                <c:pt idx="1">
                  <c:v>经该事件后伊利品牌得分</c:v>
                </c:pt>
              </c:strCache>
            </c:strRef>
          </c:cat>
          <c:val>
            <c:numRef>
              <c:f>Sheet0!$F$65:$G$65</c:f>
              <c:numCache>
                <c:formatCode>General</c:formatCode>
                <c:ptCount val="2"/>
                <c:pt idx="0">
                  <c:v>6.21</c:v>
                </c:pt>
                <c:pt idx="1">
                  <c:v>5.53</c:v>
                </c:pt>
              </c:numCache>
            </c:numRef>
          </c:val>
        </c:ser>
        <c:ser>
          <c:idx val="3"/>
          <c:order val="3"/>
          <c:tx>
            <c:strRef>
              <c:f>Sheet0!$A$66</c:f>
              <c:strCache>
                <c:ptCount val="1"/>
                <c:pt idx="0">
                  <c:v>集镇及农村</c:v>
                </c:pt>
              </c:strCache>
            </c:strRef>
          </c:tx>
          <c:marker>
            <c:symbol val="none"/>
          </c:marker>
          <c:cat>
            <c:strRef>
              <c:f>Sheet0!$F$53:$G$53</c:f>
              <c:strCache>
                <c:ptCount val="2"/>
                <c:pt idx="0">
                  <c:v>伊利品牌得分</c:v>
                </c:pt>
                <c:pt idx="1">
                  <c:v>经该事件后伊利品牌得分</c:v>
                </c:pt>
              </c:strCache>
            </c:strRef>
          </c:cat>
          <c:val>
            <c:numRef>
              <c:f>Sheet0!$F$66:$G$66</c:f>
              <c:numCache>
                <c:formatCode>General</c:formatCode>
                <c:ptCount val="2"/>
                <c:pt idx="0">
                  <c:v>6.39</c:v>
                </c:pt>
                <c:pt idx="1">
                  <c:v>4.92</c:v>
                </c:pt>
              </c:numCache>
            </c:numRef>
          </c:val>
        </c:ser>
        <c:marker val="1"/>
        <c:axId val="223859840"/>
        <c:axId val="223861376"/>
      </c:lineChart>
      <c:catAx>
        <c:axId val="223859840"/>
        <c:scaling>
          <c:orientation val="minMax"/>
        </c:scaling>
        <c:axPos val="b"/>
        <c:tickLblPos val="none"/>
        <c:txPr>
          <a:bodyPr/>
          <a:lstStyle/>
          <a:p>
            <a:pPr>
              <a:defRPr sz="800"/>
            </a:pPr>
            <a:endParaRPr lang="zh-CN"/>
          </a:p>
        </c:txPr>
        <c:crossAx val="223861376"/>
        <c:crosses val="autoZero"/>
        <c:auto val="1"/>
        <c:lblAlgn val="ctr"/>
        <c:lblOffset val="100"/>
      </c:catAx>
      <c:valAx>
        <c:axId val="223861376"/>
        <c:scaling>
          <c:orientation val="minMax"/>
          <c:max val="6.4"/>
          <c:min val="3.5"/>
        </c:scaling>
        <c:axPos val="l"/>
        <c:majorGridlines/>
        <c:numFmt formatCode="General" sourceLinked="1"/>
        <c:tickLblPos val="nextTo"/>
        <c:crossAx val="223859840"/>
        <c:crosses val="autoZero"/>
        <c:crossBetween val="between"/>
      </c:valAx>
    </c:plotArea>
    <c:legend>
      <c:legendPos val="t"/>
      <c:layout/>
      <c:txPr>
        <a:bodyPr/>
        <a:lstStyle/>
        <a:p>
          <a:pPr>
            <a:defRPr sz="800"/>
          </a:pPr>
          <a:endParaRPr lang="zh-CN"/>
        </a:p>
      </c:txPr>
    </c:legend>
    <c:plotVisOnly val="1"/>
  </c:chart>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plotArea>
      <c:layout/>
      <c:barChart>
        <c:barDir val="col"/>
        <c:grouping val="clustered"/>
        <c:ser>
          <c:idx val="0"/>
          <c:order val="0"/>
          <c:tx>
            <c:strRef>
              <c:f>Sheet0!$B$3</c:f>
              <c:strCache>
                <c:ptCount val="1"/>
                <c:pt idx="0">
                  <c:v>蒙牛品牌得分</c:v>
                </c:pt>
              </c:strCache>
            </c:strRef>
          </c:tx>
          <c:cat>
            <c:strRef>
              <c:f>Sheet0!$A$4:$A$7</c:f>
              <c:strCache>
                <c:ptCount val="2"/>
                <c:pt idx="0">
                  <c:v>没有听说</c:v>
                </c:pt>
                <c:pt idx="1">
                  <c:v>深入了解了这个事件的各种细节</c:v>
                </c:pt>
              </c:strCache>
            </c:strRef>
          </c:cat>
          <c:val>
            <c:numRef>
              <c:f>Sheet0!$B$4:$B$7</c:f>
              <c:numCache>
                <c:formatCode>General</c:formatCode>
                <c:ptCount val="2"/>
                <c:pt idx="0">
                  <c:v>5.84</c:v>
                </c:pt>
                <c:pt idx="1">
                  <c:v>4.2699999999999996</c:v>
                </c:pt>
              </c:numCache>
            </c:numRef>
          </c:val>
        </c:ser>
        <c:ser>
          <c:idx val="1"/>
          <c:order val="1"/>
          <c:tx>
            <c:strRef>
              <c:f>Sheet0!$C$3</c:f>
              <c:strCache>
                <c:ptCount val="1"/>
                <c:pt idx="0">
                  <c:v>伊利品牌得分</c:v>
                </c:pt>
              </c:strCache>
            </c:strRef>
          </c:tx>
          <c:cat>
            <c:strRef>
              <c:f>Sheet0!$A$4:$A$7</c:f>
              <c:strCache>
                <c:ptCount val="2"/>
                <c:pt idx="0">
                  <c:v>没有听说</c:v>
                </c:pt>
                <c:pt idx="1">
                  <c:v>深入了解了这个事件的各种细节</c:v>
                </c:pt>
              </c:strCache>
            </c:strRef>
          </c:cat>
          <c:val>
            <c:numRef>
              <c:f>Sheet0!$C$4:$C$7</c:f>
              <c:numCache>
                <c:formatCode>General</c:formatCode>
                <c:ptCount val="2"/>
                <c:pt idx="0">
                  <c:v>6.1499999999999995</c:v>
                </c:pt>
                <c:pt idx="1">
                  <c:v>5.3599999999999985</c:v>
                </c:pt>
              </c:numCache>
            </c:numRef>
          </c:val>
        </c:ser>
        <c:dLbls>
          <c:showVal val="1"/>
        </c:dLbls>
        <c:axId val="219631616"/>
        <c:axId val="219633152"/>
      </c:barChart>
      <c:catAx>
        <c:axId val="219631616"/>
        <c:scaling>
          <c:orientation val="minMax"/>
        </c:scaling>
        <c:axPos val="b"/>
        <c:tickLblPos val="nextTo"/>
        <c:crossAx val="219633152"/>
        <c:crosses val="autoZero"/>
        <c:auto val="1"/>
        <c:lblAlgn val="ctr"/>
        <c:lblOffset val="100"/>
      </c:catAx>
      <c:valAx>
        <c:axId val="219633152"/>
        <c:scaling>
          <c:orientation val="minMax"/>
        </c:scaling>
        <c:axPos val="l"/>
        <c:majorGridlines/>
        <c:numFmt formatCode="General" sourceLinked="1"/>
        <c:tickLblPos val="nextTo"/>
        <c:crossAx val="219631616"/>
        <c:crosses val="autoZero"/>
        <c:crossBetween val="between"/>
      </c:valAx>
      <c:dTable>
        <c:showHorzBorder val="1"/>
        <c:showVertBorder val="1"/>
        <c:showOutline val="1"/>
        <c:showKeys val="1"/>
      </c:dTable>
    </c:plotArea>
    <c:plotVisOnly val="1"/>
  </c:chart>
  <c:externalData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plotArea>
      <c:layout/>
      <c:barChart>
        <c:barDir val="col"/>
        <c:grouping val="clustered"/>
        <c:ser>
          <c:idx val="0"/>
          <c:order val="0"/>
          <c:tx>
            <c:strRef>
              <c:f>Sheet0!$A$46</c:f>
              <c:strCache>
                <c:ptCount val="1"/>
                <c:pt idx="0">
                  <c:v>特大城市：北京、上海</c:v>
                </c:pt>
              </c:strCache>
            </c:strRef>
          </c:tx>
          <c:cat>
            <c:strRef>
              <c:f>Sheet0!$C$36:$I$36</c:f>
              <c:strCache>
                <c:ptCount val="7"/>
                <c:pt idx="0">
                  <c:v>伊利</c:v>
                </c:pt>
                <c:pt idx="1">
                  <c:v>蒙牛</c:v>
                </c:pt>
                <c:pt idx="2">
                  <c:v>光明</c:v>
                </c:pt>
                <c:pt idx="3">
                  <c:v>三元</c:v>
                </c:pt>
                <c:pt idx="4">
                  <c:v>雀巢</c:v>
                </c:pt>
                <c:pt idx="5">
                  <c:v>帕玛拉特</c:v>
                </c:pt>
                <c:pt idx="6">
                  <c:v>其他</c:v>
                </c:pt>
              </c:strCache>
            </c:strRef>
          </c:cat>
          <c:val>
            <c:numRef>
              <c:f>Sheet0!$C$46:$I$46</c:f>
              <c:numCache>
                <c:formatCode>0%</c:formatCode>
                <c:ptCount val="7"/>
                <c:pt idx="0">
                  <c:v>0.11600000000000002</c:v>
                </c:pt>
                <c:pt idx="1">
                  <c:v>7.900000000000014E-2</c:v>
                </c:pt>
                <c:pt idx="2">
                  <c:v>0.29600000000000032</c:v>
                </c:pt>
                <c:pt idx="3">
                  <c:v>0.16200000000000001</c:v>
                </c:pt>
                <c:pt idx="4">
                  <c:v>0.17600000000000021</c:v>
                </c:pt>
                <c:pt idx="5">
                  <c:v>6.5000000000000002E-2</c:v>
                </c:pt>
                <c:pt idx="6">
                  <c:v>0.10600000000000002</c:v>
                </c:pt>
              </c:numCache>
            </c:numRef>
          </c:val>
        </c:ser>
        <c:ser>
          <c:idx val="1"/>
          <c:order val="1"/>
          <c:tx>
            <c:strRef>
              <c:f>Sheet0!$A$47</c:f>
              <c:strCache>
                <c:ptCount val="1"/>
                <c:pt idx="0">
                  <c:v>省会城市</c:v>
                </c:pt>
              </c:strCache>
            </c:strRef>
          </c:tx>
          <c:cat>
            <c:strRef>
              <c:f>Sheet0!$C$36:$I$36</c:f>
              <c:strCache>
                <c:ptCount val="7"/>
                <c:pt idx="0">
                  <c:v>伊利</c:v>
                </c:pt>
                <c:pt idx="1">
                  <c:v>蒙牛</c:v>
                </c:pt>
                <c:pt idx="2">
                  <c:v>光明</c:v>
                </c:pt>
                <c:pt idx="3">
                  <c:v>三元</c:v>
                </c:pt>
                <c:pt idx="4">
                  <c:v>雀巢</c:v>
                </c:pt>
                <c:pt idx="5">
                  <c:v>帕玛拉特</c:v>
                </c:pt>
                <c:pt idx="6">
                  <c:v>其他</c:v>
                </c:pt>
              </c:strCache>
            </c:strRef>
          </c:cat>
          <c:val>
            <c:numRef>
              <c:f>Sheet0!$C$47:$I$47</c:f>
              <c:numCache>
                <c:formatCode>0%</c:formatCode>
                <c:ptCount val="7"/>
                <c:pt idx="0">
                  <c:v>0.24000000000000021</c:v>
                </c:pt>
                <c:pt idx="1">
                  <c:v>0.14000000000000001</c:v>
                </c:pt>
                <c:pt idx="2">
                  <c:v>0.193</c:v>
                </c:pt>
                <c:pt idx="3">
                  <c:v>2.9000000000000001E-2</c:v>
                </c:pt>
                <c:pt idx="4">
                  <c:v>0.222</c:v>
                </c:pt>
                <c:pt idx="5">
                  <c:v>4.1000000000000002E-2</c:v>
                </c:pt>
                <c:pt idx="6">
                  <c:v>0.13500000000000001</c:v>
                </c:pt>
              </c:numCache>
            </c:numRef>
          </c:val>
        </c:ser>
        <c:ser>
          <c:idx val="2"/>
          <c:order val="2"/>
          <c:tx>
            <c:strRef>
              <c:f>Sheet0!$A$48</c:f>
              <c:strCache>
                <c:ptCount val="1"/>
                <c:pt idx="0">
                  <c:v>非省会城市</c:v>
                </c:pt>
              </c:strCache>
            </c:strRef>
          </c:tx>
          <c:cat>
            <c:strRef>
              <c:f>Sheet0!$C$36:$I$36</c:f>
              <c:strCache>
                <c:ptCount val="7"/>
                <c:pt idx="0">
                  <c:v>伊利</c:v>
                </c:pt>
                <c:pt idx="1">
                  <c:v>蒙牛</c:v>
                </c:pt>
                <c:pt idx="2">
                  <c:v>光明</c:v>
                </c:pt>
                <c:pt idx="3">
                  <c:v>三元</c:v>
                </c:pt>
                <c:pt idx="4">
                  <c:v>雀巢</c:v>
                </c:pt>
                <c:pt idx="5">
                  <c:v>帕玛拉特</c:v>
                </c:pt>
                <c:pt idx="6">
                  <c:v>其他</c:v>
                </c:pt>
              </c:strCache>
            </c:strRef>
          </c:cat>
          <c:val>
            <c:numRef>
              <c:f>Sheet0!$C$48:$I$48</c:f>
              <c:numCache>
                <c:formatCode>0%</c:formatCode>
                <c:ptCount val="7"/>
                <c:pt idx="0">
                  <c:v>0.27500000000000002</c:v>
                </c:pt>
                <c:pt idx="1">
                  <c:v>0.17600000000000021</c:v>
                </c:pt>
                <c:pt idx="2">
                  <c:v>0.20400000000000001</c:v>
                </c:pt>
                <c:pt idx="3">
                  <c:v>5.6000000000000001E-2</c:v>
                </c:pt>
                <c:pt idx="4">
                  <c:v>0.127</c:v>
                </c:pt>
                <c:pt idx="5">
                  <c:v>1.4E-2</c:v>
                </c:pt>
                <c:pt idx="6">
                  <c:v>0.14800000000000021</c:v>
                </c:pt>
              </c:numCache>
            </c:numRef>
          </c:val>
        </c:ser>
        <c:ser>
          <c:idx val="3"/>
          <c:order val="3"/>
          <c:tx>
            <c:strRef>
              <c:f>Sheet0!$A$49</c:f>
              <c:strCache>
                <c:ptCount val="1"/>
                <c:pt idx="0">
                  <c:v>集镇及农村</c:v>
                </c:pt>
              </c:strCache>
            </c:strRef>
          </c:tx>
          <c:cat>
            <c:strRef>
              <c:f>Sheet0!$C$36:$I$36</c:f>
              <c:strCache>
                <c:ptCount val="7"/>
                <c:pt idx="0">
                  <c:v>伊利</c:v>
                </c:pt>
                <c:pt idx="1">
                  <c:v>蒙牛</c:v>
                </c:pt>
                <c:pt idx="2">
                  <c:v>光明</c:v>
                </c:pt>
                <c:pt idx="3">
                  <c:v>三元</c:v>
                </c:pt>
                <c:pt idx="4">
                  <c:v>雀巢</c:v>
                </c:pt>
                <c:pt idx="5">
                  <c:v>帕玛拉特</c:v>
                </c:pt>
                <c:pt idx="6">
                  <c:v>其他</c:v>
                </c:pt>
              </c:strCache>
            </c:strRef>
          </c:cat>
          <c:val>
            <c:numRef>
              <c:f>Sheet0!$C$49:$I$49</c:f>
              <c:numCache>
                <c:formatCode>0%</c:formatCode>
                <c:ptCount val="7"/>
                <c:pt idx="0">
                  <c:v>0.21600000000000028</c:v>
                </c:pt>
                <c:pt idx="1">
                  <c:v>0.11799999999999998</c:v>
                </c:pt>
                <c:pt idx="2">
                  <c:v>9.8000000000000226E-2</c:v>
                </c:pt>
                <c:pt idx="3">
                  <c:v>5.9000000000000101E-2</c:v>
                </c:pt>
                <c:pt idx="4">
                  <c:v>0.23500000000000001</c:v>
                </c:pt>
                <c:pt idx="5">
                  <c:v>3.9000000000000014E-2</c:v>
                </c:pt>
                <c:pt idx="6">
                  <c:v>0.23500000000000001</c:v>
                </c:pt>
              </c:numCache>
            </c:numRef>
          </c:val>
        </c:ser>
        <c:axId val="224889088"/>
        <c:axId val="224903168"/>
      </c:barChart>
      <c:catAx>
        <c:axId val="224889088"/>
        <c:scaling>
          <c:orientation val="minMax"/>
        </c:scaling>
        <c:axPos val="b"/>
        <c:tickLblPos val="nextTo"/>
        <c:crossAx val="224903168"/>
        <c:crosses val="autoZero"/>
        <c:auto val="1"/>
        <c:lblAlgn val="ctr"/>
        <c:lblOffset val="100"/>
      </c:catAx>
      <c:valAx>
        <c:axId val="224903168"/>
        <c:scaling>
          <c:orientation val="minMax"/>
        </c:scaling>
        <c:axPos val="l"/>
        <c:majorGridlines/>
        <c:numFmt formatCode="0%" sourceLinked="1"/>
        <c:tickLblPos val="nextTo"/>
        <c:crossAx val="224889088"/>
        <c:crosses val="autoZero"/>
        <c:crossBetween val="between"/>
      </c:valAx>
    </c:plotArea>
    <c:legend>
      <c:legendPos val="t"/>
      <c:layout/>
    </c:legend>
    <c:plotVisOnly val="1"/>
  </c:chart>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FD2F2635-4DEF-4531-A807-4A0A31A45ACB}" type="datetimeFigureOut">
              <a:rPr lang="zh-CN" altLang="en-US"/>
              <a:pPr>
                <a:defRPr/>
              </a:pPr>
              <a:t>2012/4/12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5833AF34-8565-43A3-8961-67BE21B445B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幻灯片图像占位符 1"/>
          <p:cNvSpPr>
            <a:spLocks noGrp="1" noRot="1" noChangeAspect="1"/>
          </p:cNvSpPr>
          <p:nvPr>
            <p:ph type="sldImg"/>
          </p:nvPr>
        </p:nvSpPr>
        <p:spPr bwMode="auto">
          <a:noFill/>
          <a:ln>
            <a:solidFill>
              <a:srgbClr val="000000"/>
            </a:solidFill>
            <a:miter lim="800000"/>
            <a:headEnd/>
            <a:tailEnd/>
          </a:ln>
        </p:spPr>
      </p:sp>
      <p:sp>
        <p:nvSpPr>
          <p:cNvPr id="15362"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5363" name="灯片编号占位符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5A21A7-D51B-4A1C-878B-DA3F4BA09E0F}" type="slidenum">
              <a:rPr lang="zh-CN" altLang="en-US"/>
              <a:pPr fontAlgn="base">
                <a:spcBef>
                  <a:spcPct val="0"/>
                </a:spcBef>
                <a:spcAft>
                  <a:spcPct val="0"/>
                </a:spcAft>
                <a:defRPr/>
              </a:pPr>
              <a:t>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3" name="备注占位符 2"/>
          <p:cNvSpPr>
            <a:spLocks noGrp="1"/>
          </p:cNvSpPr>
          <p:nvPr>
            <p:ph type="body" idx="1"/>
          </p:nvPr>
        </p:nvSpPr>
        <p:spPr/>
        <p:txBody>
          <a:bodyPr>
            <a:normAutofit fontScale="25000" lnSpcReduction="20000"/>
          </a:bodyPr>
          <a:lstStyle/>
          <a:p>
            <a:pPr eaLnBrk="1" hangingPunct="1">
              <a:defRPr/>
            </a:pPr>
            <a:r>
              <a:rPr lang="zh-CN" altLang="en-US" dirty="0" smtClean="0"/>
              <a:t>请列举你最近听说的关于牛奶的热点新闻事件：</a:t>
            </a:r>
          </a:p>
          <a:p>
            <a:pPr eaLnBrk="1" hangingPunct="1">
              <a:defRPr/>
            </a:pPr>
            <a:r>
              <a:rPr lang="en-US" altLang="zh-CN" dirty="0" err="1" smtClean="0"/>
              <a:t>baichimengniu</a:t>
            </a:r>
            <a:r>
              <a:rPr lang="en-US" altLang="zh-CN" dirty="0" smtClean="0"/>
              <a:t>|</a:t>
            </a:r>
          </a:p>
          <a:p>
            <a:pPr eaLnBrk="1" hangingPunct="1">
              <a:defRPr/>
            </a:pPr>
            <a:r>
              <a:rPr lang="zh-CN" altLang="en-US" dirty="0" smtClean="0"/>
              <a:t>不放心</a:t>
            </a:r>
            <a:r>
              <a:rPr lang="en-US" altLang="zh-CN" dirty="0" smtClean="0"/>
              <a:t>|</a:t>
            </a:r>
          </a:p>
          <a:p>
            <a:pPr eaLnBrk="1" hangingPunct="1">
              <a:defRPr/>
            </a:pPr>
            <a:r>
              <a:rPr lang="zh-CN" altLang="en-US" dirty="0" smtClean="0"/>
              <a:t>不好 </a:t>
            </a:r>
            <a:r>
              <a:rPr lang="en-US" altLang="zh-CN" dirty="0" smtClean="0"/>
              <a:t>|</a:t>
            </a:r>
          </a:p>
          <a:p>
            <a:pPr eaLnBrk="1" hangingPunct="1">
              <a:defRPr/>
            </a:pPr>
            <a:r>
              <a:rPr lang="zh-CN" altLang="en-US" dirty="0" smtClean="0"/>
              <a:t>不合格，三聚氰胺，</a:t>
            </a:r>
            <a:r>
              <a:rPr lang="en-US" altLang="zh-CN" dirty="0" smtClean="0"/>
              <a:t>|</a:t>
            </a:r>
          </a:p>
          <a:p>
            <a:pPr eaLnBrk="1" hangingPunct="1">
              <a:defRPr/>
            </a:pPr>
            <a:r>
              <a:rPr lang="zh-CN" altLang="en-US" dirty="0" smtClean="0"/>
              <a:t>不合格</a:t>
            </a:r>
            <a:r>
              <a:rPr lang="en-US" altLang="zh-CN" dirty="0" smtClean="0"/>
              <a:t>|</a:t>
            </a:r>
          </a:p>
          <a:p>
            <a:pPr eaLnBrk="1" hangingPunct="1">
              <a:defRPr/>
            </a:pPr>
            <a:r>
              <a:rPr lang="zh-CN" altLang="en-US" dirty="0" smtClean="0"/>
              <a:t>不太在意</a:t>
            </a:r>
            <a:r>
              <a:rPr lang="en-US" altLang="zh-CN" dirty="0" smtClean="0"/>
              <a:t>|</a:t>
            </a:r>
          </a:p>
          <a:p>
            <a:pPr eaLnBrk="1" hangingPunct="1">
              <a:defRPr/>
            </a:pPr>
            <a:r>
              <a:rPr lang="zh-CN" altLang="en-US" dirty="0" smtClean="0"/>
              <a:t>不知</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产业链争斗</a:t>
            </a:r>
            <a:r>
              <a:rPr lang="en-US" altLang="zh-CN" dirty="0" smtClean="0"/>
              <a:t>|</a:t>
            </a:r>
          </a:p>
          <a:p>
            <a:pPr eaLnBrk="1" hangingPunct="1">
              <a:defRPr/>
            </a:pPr>
            <a:r>
              <a:rPr lang="zh-CN" altLang="en-US" dirty="0" smtClean="0"/>
              <a:t>晨光被列为奥动奶</a:t>
            </a:r>
            <a:r>
              <a:rPr lang="en-US" altLang="zh-CN" dirty="0" smtClean="0"/>
              <a:t>|</a:t>
            </a:r>
          </a:p>
          <a:p>
            <a:pPr eaLnBrk="1" hangingPunct="1">
              <a:defRPr/>
            </a:pPr>
            <a:r>
              <a:rPr lang="zh-CN" altLang="en-US" dirty="0" smtClean="0"/>
              <a:t>大头娃娃</a:t>
            </a:r>
            <a:r>
              <a:rPr lang="en-US" altLang="zh-CN" dirty="0" smtClean="0"/>
              <a:t>|</a:t>
            </a:r>
          </a:p>
          <a:p>
            <a:pPr eaLnBrk="1" hangingPunct="1">
              <a:defRPr/>
            </a:pPr>
            <a:r>
              <a:rPr lang="zh-CN" altLang="en-US" dirty="0" smtClean="0"/>
              <a:t>导致小孩子早熟 发育不良</a:t>
            </a:r>
            <a:r>
              <a:rPr lang="en-US" altLang="zh-CN" dirty="0" smtClean="0"/>
              <a:t>|</a:t>
            </a:r>
          </a:p>
          <a:p>
            <a:pPr eaLnBrk="1" hangingPunct="1">
              <a:defRPr/>
            </a:pPr>
            <a:r>
              <a:rPr lang="zh-CN" altLang="en-US" dirty="0" smtClean="0"/>
              <a:t>毒</a:t>
            </a:r>
            <a:r>
              <a:rPr lang="en-US" altLang="zh-CN" dirty="0" smtClean="0"/>
              <a:t>|</a:t>
            </a:r>
          </a:p>
          <a:p>
            <a:pPr eaLnBrk="1" hangingPunct="1">
              <a:defRPr/>
            </a:pPr>
            <a:r>
              <a:rPr lang="zh-CN" altLang="en-US" dirty="0" smtClean="0"/>
              <a:t>毒</a:t>
            </a:r>
            <a:r>
              <a:rPr lang="en-US" altLang="zh-CN" dirty="0" smtClean="0"/>
              <a:t>|</a:t>
            </a:r>
          </a:p>
          <a:p>
            <a:pPr eaLnBrk="1" hangingPunct="1">
              <a:defRPr/>
            </a:pPr>
            <a:r>
              <a:rPr lang="zh-CN" altLang="en-US" dirty="0" smtClean="0"/>
              <a:t>毒奶</a:t>
            </a:r>
            <a:r>
              <a:rPr lang="en-US" altLang="zh-CN" dirty="0" smtClean="0"/>
              <a:t>|</a:t>
            </a:r>
          </a:p>
          <a:p>
            <a:pPr eaLnBrk="1" hangingPunct="1">
              <a:defRPr/>
            </a:pPr>
            <a:r>
              <a:rPr lang="zh-CN" altLang="en-US" dirty="0" smtClean="0"/>
              <a:t>毒奶粉 毒牛奶</a:t>
            </a:r>
            <a:r>
              <a:rPr lang="en-US" altLang="zh-CN" dirty="0" smtClean="0"/>
              <a:t>|</a:t>
            </a:r>
          </a:p>
          <a:p>
            <a:pPr eaLnBrk="1" hangingPunct="1">
              <a:defRPr/>
            </a:pPr>
            <a:r>
              <a:rPr lang="zh-CN" altLang="en-US" dirty="0" smtClean="0"/>
              <a:t>毒奶粉</a:t>
            </a:r>
            <a:r>
              <a:rPr lang="en-US" altLang="zh-CN" dirty="0" smtClean="0"/>
              <a:t>|</a:t>
            </a:r>
          </a:p>
          <a:p>
            <a:pPr eaLnBrk="1" hangingPunct="1">
              <a:defRPr/>
            </a:pPr>
            <a:r>
              <a:rPr lang="zh-CN" altLang="en-US" dirty="0" smtClean="0"/>
              <a:t>毒奶粉</a:t>
            </a:r>
            <a:r>
              <a:rPr lang="en-US" altLang="zh-CN" dirty="0" smtClean="0"/>
              <a:t>|</a:t>
            </a:r>
          </a:p>
          <a:p>
            <a:pPr eaLnBrk="1" hangingPunct="1">
              <a:defRPr/>
            </a:pPr>
            <a:r>
              <a:rPr lang="zh-CN" altLang="en-US" dirty="0" smtClean="0"/>
              <a:t>毒牛奶</a:t>
            </a:r>
            <a:r>
              <a:rPr lang="en-US" altLang="zh-CN" dirty="0" smtClean="0"/>
              <a:t>|</a:t>
            </a:r>
          </a:p>
          <a:p>
            <a:pPr eaLnBrk="1" hangingPunct="1">
              <a:defRPr/>
            </a:pPr>
            <a:r>
              <a:rPr lang="zh-CN" altLang="en-US" dirty="0" smtClean="0"/>
              <a:t>毒饲料</a:t>
            </a:r>
            <a:r>
              <a:rPr lang="en-US" altLang="zh-CN" dirty="0" smtClean="0"/>
              <a:t>|</a:t>
            </a:r>
          </a:p>
          <a:p>
            <a:pPr eaLnBrk="1" hangingPunct="1">
              <a:defRPr/>
            </a:pPr>
            <a:r>
              <a:rPr lang="zh-CN" altLang="en-US" dirty="0" smtClean="0"/>
              <a:t>对宝贝身体不好</a:t>
            </a:r>
            <a:r>
              <a:rPr lang="en-US" altLang="zh-CN" dirty="0" smtClean="0"/>
              <a:t>|</a:t>
            </a:r>
          </a:p>
          <a:p>
            <a:pPr eaLnBrk="1" hangingPunct="1">
              <a:defRPr/>
            </a:pPr>
            <a:r>
              <a:rPr lang="zh-CN" altLang="en-US" dirty="0" smtClean="0"/>
              <a:t>对方会是个 都是繁华时如果还以后</a:t>
            </a:r>
            <a:r>
              <a:rPr lang="en-US" altLang="zh-CN" dirty="0" smtClean="0"/>
              <a:t>|</a:t>
            </a:r>
          </a:p>
          <a:p>
            <a:pPr eaLnBrk="1" hangingPunct="1">
              <a:defRPr/>
            </a:pPr>
            <a:r>
              <a:rPr lang="zh-CN" altLang="en-US" dirty="0" smtClean="0"/>
              <a:t>多美滋</a:t>
            </a:r>
            <a:r>
              <a:rPr lang="en-US" altLang="zh-CN" dirty="0" smtClean="0"/>
              <a:t>|</a:t>
            </a:r>
          </a:p>
          <a:p>
            <a:pPr eaLnBrk="1" hangingPunct="1">
              <a:defRPr/>
            </a:pPr>
            <a:r>
              <a:rPr lang="zh-CN" altLang="en-US" dirty="0" smtClean="0"/>
              <a:t>呃。</a:t>
            </a:r>
            <a:r>
              <a:rPr lang="en-US" altLang="zh-CN" dirty="0" smtClean="0"/>
              <a:t>|</a:t>
            </a:r>
          </a:p>
          <a:p>
            <a:pPr eaLnBrk="1" hangingPunct="1">
              <a:defRPr/>
            </a:pPr>
            <a:r>
              <a:rPr lang="zh-CN" altLang="en-US" dirty="0" smtClean="0"/>
              <a:t>呃</a:t>
            </a:r>
            <a:r>
              <a:rPr lang="en-US" altLang="zh-CN" dirty="0" smtClean="0"/>
              <a:t>|</a:t>
            </a:r>
          </a:p>
          <a:p>
            <a:pPr eaLnBrk="1" hangingPunct="1">
              <a:defRPr/>
            </a:pPr>
            <a:r>
              <a:rPr lang="zh-CN" altLang="en-US" dirty="0" smtClean="0"/>
              <a:t>放</a:t>
            </a:r>
            <a:r>
              <a:rPr lang="en-US" altLang="zh-CN" dirty="0" smtClean="0"/>
              <a:t>|</a:t>
            </a:r>
          </a:p>
          <a:p>
            <a:pPr eaLnBrk="1" hangingPunct="1">
              <a:defRPr/>
            </a:pPr>
            <a:r>
              <a:rPr lang="zh-CN" altLang="en-US" dirty="0" smtClean="0"/>
              <a:t>过期奶</a:t>
            </a:r>
            <a:r>
              <a:rPr lang="en-US" altLang="zh-CN" dirty="0" smtClean="0"/>
              <a:t>|</a:t>
            </a:r>
          </a:p>
          <a:p>
            <a:pPr eaLnBrk="1" hangingPunct="1">
              <a:defRPr/>
            </a:pPr>
            <a:r>
              <a:rPr lang="zh-CN" altLang="en-US" dirty="0" smtClean="0"/>
              <a:t>哈哈</a:t>
            </a:r>
            <a:r>
              <a:rPr lang="en-US" altLang="zh-CN" dirty="0" smtClean="0"/>
              <a:t>|</a:t>
            </a:r>
          </a:p>
          <a:p>
            <a:pPr eaLnBrk="1" hangingPunct="1">
              <a:defRPr/>
            </a:pPr>
            <a:r>
              <a:rPr lang="zh-CN" altLang="en-US" dirty="0" smtClean="0"/>
              <a:t>杭州雅培幼儿奶粉避孕套事件</a:t>
            </a:r>
            <a:r>
              <a:rPr lang="en-US" altLang="zh-CN" dirty="0" smtClean="0"/>
              <a:t>|</a:t>
            </a:r>
          </a:p>
          <a:p>
            <a:pPr eaLnBrk="1" hangingPunct="1">
              <a:defRPr/>
            </a:pPr>
            <a:r>
              <a:rPr lang="zh-CN" altLang="en-US" dirty="0" smtClean="0"/>
              <a:t>喝牛奶中毒</a:t>
            </a:r>
            <a:r>
              <a:rPr lang="en-US" altLang="zh-CN" dirty="0" smtClean="0"/>
              <a:t>|</a:t>
            </a:r>
          </a:p>
          <a:p>
            <a:pPr eaLnBrk="1" hangingPunct="1">
              <a:defRPr/>
            </a:pPr>
            <a:r>
              <a:rPr lang="zh-CN" altLang="en-US" dirty="0" smtClean="0"/>
              <a:t>很蠢</a:t>
            </a:r>
            <a:r>
              <a:rPr lang="en-US" altLang="zh-CN" dirty="0" smtClean="0"/>
              <a:t>|</a:t>
            </a:r>
          </a:p>
          <a:p>
            <a:pPr eaLnBrk="1" hangingPunct="1">
              <a:defRPr/>
            </a:pPr>
            <a:r>
              <a:rPr lang="zh-CN" altLang="en-US" dirty="0" smtClean="0"/>
              <a:t>基本总结起来就是自杀可以喝牛奶 </a:t>
            </a:r>
            <a:r>
              <a:rPr lang="en-US" altLang="zh-CN" dirty="0" smtClean="0"/>
              <a:t>|</a:t>
            </a:r>
          </a:p>
          <a:p>
            <a:pPr eaLnBrk="1" hangingPunct="1">
              <a:defRPr/>
            </a:pPr>
            <a:r>
              <a:rPr lang="zh-CN" altLang="en-US" dirty="0" smtClean="0"/>
              <a:t>假奶粉</a:t>
            </a:r>
            <a:r>
              <a:rPr lang="en-US" altLang="zh-CN" dirty="0" smtClean="0"/>
              <a:t>|</a:t>
            </a:r>
          </a:p>
          <a:p>
            <a:pPr eaLnBrk="1" hangingPunct="1">
              <a:defRPr/>
            </a:pPr>
            <a:r>
              <a:rPr lang="zh-CN" altLang="en-US" dirty="0" smtClean="0"/>
              <a:t>假牛奶中毒</a:t>
            </a:r>
            <a:r>
              <a:rPr lang="en-US" altLang="zh-CN" dirty="0" smtClean="0"/>
              <a:t>|</a:t>
            </a:r>
          </a:p>
          <a:p>
            <a:pPr eaLnBrk="1" hangingPunct="1">
              <a:defRPr/>
            </a:pPr>
            <a:r>
              <a:rPr lang="zh-CN" altLang="en-US" dirty="0" smtClean="0"/>
              <a:t>金黄葡萄球菌</a:t>
            </a:r>
            <a:r>
              <a:rPr lang="en-US" altLang="zh-CN" dirty="0" smtClean="0"/>
              <a:t>|</a:t>
            </a:r>
          </a:p>
          <a:p>
            <a:pPr eaLnBrk="1" hangingPunct="1">
              <a:defRPr/>
            </a:pPr>
            <a:r>
              <a:rPr lang="zh-CN" altLang="en-US" dirty="0" smtClean="0"/>
              <a:t>具有</a:t>
            </a:r>
            <a:r>
              <a:rPr lang="en-US" altLang="zh-CN" dirty="0" smtClean="0"/>
              <a:t>|</a:t>
            </a:r>
          </a:p>
          <a:p>
            <a:pPr eaLnBrk="1" hangingPunct="1">
              <a:defRPr/>
            </a:pPr>
            <a:r>
              <a:rPr lang="zh-CN" altLang="en-US" dirty="0" smtClean="0"/>
              <a:t>据说蒙牛里面又有了致癌物</a:t>
            </a:r>
            <a:r>
              <a:rPr lang="en-US" altLang="zh-CN" dirty="0" smtClean="0"/>
              <a:t>|</a:t>
            </a:r>
          </a:p>
          <a:p>
            <a:pPr eaLnBrk="1" hangingPunct="1">
              <a:defRPr/>
            </a:pPr>
            <a:r>
              <a:rPr lang="zh-CN" altLang="en-US" dirty="0" smtClean="0"/>
              <a:t>聚氨乙烯 </a:t>
            </a:r>
            <a:r>
              <a:rPr lang="en-US" altLang="zh-CN" dirty="0" smtClean="0"/>
              <a:t>|</a:t>
            </a:r>
          </a:p>
          <a:p>
            <a:pPr eaLnBrk="1" hangingPunct="1">
              <a:defRPr/>
            </a:pPr>
            <a:r>
              <a:rPr lang="zh-CN" altLang="en-US" dirty="0" smtClean="0"/>
              <a:t>没</a:t>
            </a:r>
            <a:r>
              <a:rPr lang="en-US" altLang="zh-CN" dirty="0" smtClean="0"/>
              <a:t>|</a:t>
            </a:r>
          </a:p>
          <a:p>
            <a:pPr eaLnBrk="1" hangingPunct="1">
              <a:defRPr/>
            </a:pPr>
            <a:r>
              <a:rPr lang="zh-CN" altLang="en-US" dirty="0" smtClean="0"/>
              <a:t>没关注</a:t>
            </a:r>
            <a:r>
              <a:rPr lang="en-US" altLang="zh-CN" dirty="0" smtClean="0"/>
              <a:t>|</a:t>
            </a:r>
          </a:p>
          <a:p>
            <a:pPr eaLnBrk="1" hangingPunct="1">
              <a:defRPr/>
            </a:pPr>
            <a:r>
              <a:rPr lang="zh-CN" altLang="en-US" dirty="0" smtClean="0"/>
              <a:t>没关注</a:t>
            </a:r>
            <a:r>
              <a:rPr lang="en-US" altLang="zh-CN" dirty="0" smtClean="0"/>
              <a:t>|</a:t>
            </a:r>
          </a:p>
          <a:p>
            <a:pPr eaLnBrk="1" hangingPunct="1">
              <a:defRPr/>
            </a:pPr>
            <a:r>
              <a:rPr lang="zh-CN" altLang="en-US" dirty="0" smtClean="0"/>
              <a:t>没什么照喝</a:t>
            </a:r>
            <a:r>
              <a:rPr lang="en-US" altLang="zh-CN" dirty="0" smtClean="0"/>
              <a:t>|</a:t>
            </a:r>
          </a:p>
          <a:p>
            <a:pPr eaLnBrk="1" hangingPunct="1">
              <a:defRPr/>
            </a:pPr>
            <a:r>
              <a:rPr lang="zh-CN" altLang="en-US" dirty="0" smtClean="0"/>
              <a:t>没听到怎么耶，</a:t>
            </a:r>
            <a:r>
              <a:rPr lang="en-US" altLang="zh-CN" dirty="0" smtClean="0"/>
              <a:t>|</a:t>
            </a:r>
          </a:p>
          <a:p>
            <a:pPr eaLnBrk="1" hangingPunct="1">
              <a:defRPr/>
            </a:pPr>
            <a:r>
              <a:rPr lang="zh-CN" altLang="en-US" dirty="0" smtClean="0"/>
              <a:t>没有，食品类的政府过的挺好</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没有听说过</a:t>
            </a:r>
            <a:r>
              <a:rPr lang="en-US" altLang="zh-CN" dirty="0" smtClean="0"/>
              <a:t>|</a:t>
            </a:r>
          </a:p>
          <a:p>
            <a:pPr eaLnBrk="1" hangingPunct="1">
              <a:defRPr/>
            </a:pPr>
            <a:r>
              <a:rPr lang="zh-CN" altLang="en-US" dirty="0" smtClean="0"/>
              <a:t>眉山的牛奶致癌物超标</a:t>
            </a:r>
            <a:r>
              <a:rPr lang="en-US" altLang="zh-CN" dirty="0" smtClean="0"/>
              <a:t>|</a:t>
            </a:r>
          </a:p>
          <a:p>
            <a:pPr eaLnBrk="1" hangingPunct="1">
              <a:defRPr/>
            </a:pPr>
            <a:r>
              <a:rPr lang="zh-CN" altLang="en-US" dirty="0" smtClean="0"/>
              <a:t>蒙牛 质量不合格</a:t>
            </a:r>
            <a:r>
              <a:rPr lang="en-US" altLang="zh-CN" dirty="0" smtClean="0"/>
              <a:t>|</a:t>
            </a:r>
          </a:p>
          <a:p>
            <a:pPr eaLnBrk="1" hangingPunct="1">
              <a:defRPr/>
            </a:pPr>
            <a:r>
              <a:rPr lang="zh-CN" altLang="en-US" dirty="0" smtClean="0"/>
              <a:t>蒙牛，伊利牛奶在香港超市下架 </a:t>
            </a:r>
            <a:r>
              <a:rPr lang="en-US" altLang="zh-CN" dirty="0" smtClean="0"/>
              <a:t>|</a:t>
            </a:r>
          </a:p>
          <a:p>
            <a:pPr eaLnBrk="1" hangingPunct="1">
              <a:defRPr/>
            </a:pPr>
            <a:r>
              <a:rPr lang="zh-CN" altLang="en-US" dirty="0" smtClean="0"/>
              <a:t>蒙牛</a:t>
            </a:r>
            <a:r>
              <a:rPr lang="en-US" altLang="zh-CN" dirty="0" smtClean="0"/>
              <a:t>|</a:t>
            </a:r>
          </a:p>
          <a:p>
            <a:pPr eaLnBrk="1" hangingPunct="1">
              <a:defRPr/>
            </a:pPr>
            <a:r>
              <a:rPr lang="zh-CN" altLang="en-US" dirty="0" smtClean="0"/>
              <a:t>蒙牛</a:t>
            </a:r>
            <a:r>
              <a:rPr lang="en-US" altLang="zh-CN" dirty="0" smtClean="0"/>
              <a:t>|</a:t>
            </a:r>
          </a:p>
          <a:p>
            <a:pPr eaLnBrk="1" hangingPunct="1">
              <a:defRPr/>
            </a:pPr>
            <a:r>
              <a:rPr lang="zh-CN" altLang="en-US" dirty="0" smtClean="0"/>
              <a:t>蒙牛</a:t>
            </a:r>
            <a:r>
              <a:rPr lang="en-US" altLang="zh-CN" dirty="0" smtClean="0"/>
              <a:t>|</a:t>
            </a:r>
          </a:p>
          <a:p>
            <a:pPr eaLnBrk="1" hangingPunct="1">
              <a:defRPr/>
            </a:pPr>
            <a:r>
              <a:rPr lang="zh-CN" altLang="en-US" dirty="0" smtClean="0"/>
              <a:t>蒙牛</a:t>
            </a:r>
            <a:r>
              <a:rPr lang="en-US" altLang="zh-CN" dirty="0" smtClean="0"/>
              <a:t>|</a:t>
            </a:r>
          </a:p>
          <a:p>
            <a:pPr eaLnBrk="1" hangingPunct="1">
              <a:defRPr/>
            </a:pPr>
            <a:r>
              <a:rPr lang="zh-CN" altLang="en-US" dirty="0" smtClean="0"/>
              <a:t>蒙牛</a:t>
            </a:r>
            <a:r>
              <a:rPr lang="en-US" altLang="zh-CN" dirty="0" smtClean="0"/>
              <a:t>|</a:t>
            </a:r>
          </a:p>
          <a:p>
            <a:pPr eaLnBrk="1" hangingPunct="1">
              <a:defRPr/>
            </a:pPr>
            <a:r>
              <a:rPr lang="zh-CN" altLang="en-US" dirty="0" smtClean="0"/>
              <a:t>蒙牛</a:t>
            </a:r>
            <a:r>
              <a:rPr lang="en-US" altLang="zh-CN" dirty="0" smtClean="0"/>
              <a:t>|</a:t>
            </a:r>
          </a:p>
          <a:p>
            <a:pPr eaLnBrk="1" hangingPunct="1">
              <a:defRPr/>
            </a:pPr>
            <a:r>
              <a:rPr lang="zh-CN" altLang="en-US" dirty="0" smtClean="0"/>
              <a:t>蒙牛</a:t>
            </a:r>
            <a:r>
              <a:rPr lang="en-US" altLang="zh-CN" dirty="0" smtClean="0"/>
              <a:t>|</a:t>
            </a:r>
          </a:p>
          <a:p>
            <a:pPr eaLnBrk="1" hangingPunct="1">
              <a:defRPr/>
            </a:pPr>
            <a:r>
              <a:rPr lang="zh-CN" altLang="en-US" dirty="0" smtClean="0"/>
              <a:t>蒙牛癌症</a:t>
            </a:r>
            <a:r>
              <a:rPr lang="en-US" altLang="zh-CN" dirty="0" smtClean="0"/>
              <a:t>|</a:t>
            </a:r>
          </a:p>
          <a:p>
            <a:pPr eaLnBrk="1" hangingPunct="1">
              <a:defRPr/>
            </a:pPr>
            <a:r>
              <a:rPr lang="zh-CN" altLang="en-US" dirty="0" smtClean="0"/>
              <a:t>蒙牛冰淇林里含黄。。。黄。。。黄什么来着。。。</a:t>
            </a:r>
            <a:r>
              <a:rPr lang="en-US" altLang="zh-CN" dirty="0" smtClean="0"/>
              <a:t>|</a:t>
            </a:r>
          </a:p>
          <a:p>
            <a:pPr eaLnBrk="1" hangingPunct="1">
              <a:defRPr/>
            </a:pPr>
            <a:r>
              <a:rPr lang="zh-CN" altLang="en-US" dirty="0" smtClean="0"/>
              <a:t>蒙牛不好</a:t>
            </a:r>
            <a:r>
              <a:rPr lang="en-US" altLang="zh-CN" dirty="0" smtClean="0"/>
              <a:t>|</a:t>
            </a:r>
          </a:p>
          <a:p>
            <a:pPr eaLnBrk="1" hangingPunct="1">
              <a:defRPr/>
            </a:pPr>
            <a:r>
              <a:rPr lang="zh-CN" altLang="en-US" dirty="0" smtClean="0"/>
              <a:t>蒙牛查出不达标</a:t>
            </a:r>
            <a:r>
              <a:rPr lang="en-US" altLang="zh-CN" dirty="0" smtClean="0"/>
              <a:t>|</a:t>
            </a:r>
          </a:p>
          <a:p>
            <a:pPr eaLnBrk="1" hangingPunct="1">
              <a:defRPr/>
            </a:pPr>
            <a:r>
              <a:rPr lang="zh-CN" altLang="en-US" dirty="0" smtClean="0"/>
              <a:t>蒙牛掺料</a:t>
            </a:r>
            <a:r>
              <a:rPr lang="en-US" altLang="zh-CN" dirty="0" smtClean="0"/>
              <a:t>|</a:t>
            </a:r>
          </a:p>
          <a:p>
            <a:pPr eaLnBrk="1" hangingPunct="1">
              <a:defRPr/>
            </a:pPr>
            <a:r>
              <a:rPr lang="zh-CN" altLang="en-US" dirty="0" smtClean="0"/>
              <a:t>蒙牛丑闻</a:t>
            </a:r>
            <a:r>
              <a:rPr lang="en-US" altLang="zh-CN" dirty="0" smtClean="0"/>
              <a:t>|</a:t>
            </a:r>
          </a:p>
          <a:p>
            <a:pPr eaLnBrk="1" hangingPunct="1">
              <a:defRPr/>
            </a:pPr>
            <a:r>
              <a:rPr lang="zh-CN" altLang="en-US" dirty="0" smtClean="0"/>
              <a:t>蒙牛出事</a:t>
            </a:r>
            <a:r>
              <a:rPr lang="en-US" altLang="zh-CN" dirty="0" smtClean="0"/>
              <a:t>|</a:t>
            </a:r>
          </a:p>
          <a:p>
            <a:pPr eaLnBrk="1" hangingPunct="1">
              <a:defRPr/>
            </a:pPr>
            <a:r>
              <a:rPr lang="zh-CN" altLang="en-US" dirty="0" smtClean="0"/>
              <a:t>蒙牛出事</a:t>
            </a:r>
            <a:r>
              <a:rPr lang="en-US" altLang="zh-CN" dirty="0" smtClean="0"/>
              <a:t>|</a:t>
            </a:r>
          </a:p>
          <a:p>
            <a:pPr eaLnBrk="1" hangingPunct="1">
              <a:defRPr/>
            </a:pPr>
            <a:r>
              <a:rPr lang="zh-CN" altLang="en-US" dirty="0" smtClean="0"/>
              <a:t>蒙牛的牛奶不好</a:t>
            </a:r>
            <a:r>
              <a:rPr lang="en-US" altLang="zh-CN" dirty="0" smtClean="0"/>
              <a:t>|</a:t>
            </a:r>
          </a:p>
          <a:p>
            <a:pPr eaLnBrk="1" hangingPunct="1">
              <a:defRPr/>
            </a:pPr>
            <a:r>
              <a:rPr lang="zh-CN" altLang="en-US" dirty="0" smtClean="0"/>
              <a:t>蒙牛的牛奶含有对人体有害的物质</a:t>
            </a:r>
            <a:r>
              <a:rPr lang="en-US" altLang="zh-CN" dirty="0" smtClean="0"/>
              <a:t>|</a:t>
            </a:r>
          </a:p>
          <a:p>
            <a:pPr eaLnBrk="1" hangingPunct="1">
              <a:defRPr/>
            </a:pPr>
            <a:r>
              <a:rPr lang="zh-CN" altLang="en-US" dirty="0" smtClean="0"/>
              <a:t>蒙牛的牛奶使人致癌</a:t>
            </a:r>
            <a:r>
              <a:rPr lang="en-US" altLang="zh-CN" dirty="0" smtClean="0"/>
              <a:t>|</a:t>
            </a:r>
          </a:p>
          <a:p>
            <a:pPr eaLnBrk="1" hangingPunct="1">
              <a:defRPr/>
            </a:pPr>
            <a:r>
              <a:rPr lang="zh-CN" altLang="en-US" dirty="0" smtClean="0"/>
              <a:t>蒙牛的牛奶质量有问题</a:t>
            </a:r>
            <a:r>
              <a:rPr lang="en-US" altLang="zh-CN" dirty="0" smtClean="0"/>
              <a:t>|</a:t>
            </a:r>
          </a:p>
          <a:p>
            <a:pPr eaLnBrk="1" hangingPunct="1">
              <a:defRPr/>
            </a:pPr>
            <a:r>
              <a:rPr lang="zh-CN" altLang="en-US" dirty="0" smtClean="0"/>
              <a:t>蒙牛的事件</a:t>
            </a:r>
            <a:r>
              <a:rPr lang="en-US" altLang="zh-CN" dirty="0" smtClean="0"/>
              <a:t>|</a:t>
            </a:r>
          </a:p>
          <a:p>
            <a:pPr eaLnBrk="1" hangingPunct="1">
              <a:defRPr/>
            </a:pPr>
            <a:r>
              <a:rPr lang="zh-CN" altLang="en-US" dirty="0" smtClean="0"/>
              <a:t>蒙牛的质量问题</a:t>
            </a:r>
            <a:r>
              <a:rPr lang="en-US" altLang="zh-CN" dirty="0" smtClean="0"/>
              <a:t>|</a:t>
            </a:r>
          </a:p>
          <a:p>
            <a:pPr eaLnBrk="1" hangingPunct="1">
              <a:defRPr/>
            </a:pPr>
            <a:r>
              <a:rPr lang="zh-CN" altLang="en-US" dirty="0" smtClean="0"/>
              <a:t>蒙牛毒奶事件</a:t>
            </a:r>
            <a:r>
              <a:rPr lang="en-US" altLang="zh-CN" dirty="0" smtClean="0"/>
              <a:t>|</a:t>
            </a:r>
          </a:p>
          <a:p>
            <a:pPr eaLnBrk="1" hangingPunct="1">
              <a:defRPr/>
            </a:pPr>
            <a:r>
              <a:rPr lang="zh-CN" altLang="en-US" dirty="0" smtClean="0"/>
              <a:t>蒙牛毒牛奶，三鹿奶粉三聚氰胺</a:t>
            </a:r>
            <a:r>
              <a:rPr lang="en-US" altLang="zh-CN" dirty="0" smtClean="0"/>
              <a:t>|</a:t>
            </a:r>
          </a:p>
          <a:p>
            <a:pPr eaLnBrk="1" hangingPunct="1">
              <a:defRPr/>
            </a:pPr>
            <a:r>
              <a:rPr lang="zh-CN" altLang="en-US" dirty="0" smtClean="0"/>
              <a:t>蒙牛毒牛奶</a:t>
            </a:r>
            <a:r>
              <a:rPr lang="en-US" altLang="zh-CN" dirty="0" smtClean="0"/>
              <a:t>|</a:t>
            </a:r>
          </a:p>
          <a:p>
            <a:pPr eaLnBrk="1" hangingPunct="1">
              <a:defRPr/>
            </a:pPr>
            <a:r>
              <a:rPr lang="zh-CN" altLang="en-US" dirty="0" smtClean="0"/>
              <a:t>蒙牛毒牛奶</a:t>
            </a:r>
            <a:r>
              <a:rPr lang="en-US" altLang="zh-CN" dirty="0" smtClean="0"/>
              <a:t>|</a:t>
            </a:r>
          </a:p>
          <a:p>
            <a:pPr eaLnBrk="1" hangingPunct="1">
              <a:defRPr/>
            </a:pPr>
            <a:r>
              <a:rPr lang="zh-CN" altLang="en-US" dirty="0" smtClean="0"/>
              <a:t>蒙牛毒牛奶</a:t>
            </a:r>
            <a:r>
              <a:rPr lang="en-US" altLang="zh-CN" dirty="0" smtClean="0"/>
              <a:t>|</a:t>
            </a:r>
          </a:p>
          <a:p>
            <a:pPr eaLnBrk="1" hangingPunct="1">
              <a:defRPr/>
            </a:pPr>
            <a:r>
              <a:rPr lang="zh-CN" altLang="en-US" dirty="0" smtClean="0"/>
              <a:t>蒙牛防腐剂过多</a:t>
            </a:r>
            <a:r>
              <a:rPr lang="en-US" altLang="zh-CN" dirty="0" smtClean="0"/>
              <a:t>|</a:t>
            </a:r>
          </a:p>
          <a:p>
            <a:pPr eaLnBrk="1" hangingPunct="1">
              <a:defRPr/>
            </a:pPr>
            <a:r>
              <a:rPr lang="zh-CN" altLang="en-US" dirty="0" smtClean="0"/>
              <a:t>蒙牛干脆黄了算了，坑人不浅</a:t>
            </a:r>
            <a:r>
              <a:rPr lang="en-US" altLang="zh-CN" dirty="0" smtClean="0"/>
              <a:t>|</a:t>
            </a:r>
          </a:p>
          <a:p>
            <a:pPr eaLnBrk="1" hangingPunct="1">
              <a:defRPr/>
            </a:pPr>
            <a:r>
              <a:rPr lang="zh-CN" altLang="en-US" dirty="0" smtClean="0"/>
              <a:t>蒙牛含东西</a:t>
            </a:r>
            <a:r>
              <a:rPr lang="en-US" altLang="zh-CN" dirty="0" smtClean="0"/>
              <a:t>|</a:t>
            </a:r>
          </a:p>
          <a:p>
            <a:pPr eaLnBrk="1" hangingPunct="1">
              <a:defRPr/>
            </a:pPr>
            <a:r>
              <a:rPr lang="zh-CN" altLang="en-US" dirty="0" smtClean="0"/>
              <a:t>蒙牛含有害成份</a:t>
            </a:r>
            <a:r>
              <a:rPr lang="en-US" altLang="zh-CN" dirty="0" smtClean="0"/>
              <a:t>|</a:t>
            </a:r>
          </a:p>
          <a:p>
            <a:pPr eaLnBrk="1" hangingPunct="1">
              <a:defRPr/>
            </a:pPr>
            <a:r>
              <a:rPr lang="zh-CN" altLang="en-US" dirty="0" smtClean="0"/>
              <a:t>蒙牛黄曲霉素</a:t>
            </a:r>
            <a:r>
              <a:rPr lang="en-US" altLang="zh-CN" dirty="0" smtClean="0"/>
              <a:t>|</a:t>
            </a:r>
          </a:p>
          <a:p>
            <a:pPr eaLnBrk="1" hangingPunct="1">
              <a:defRPr/>
            </a:pPr>
            <a:r>
              <a:rPr lang="zh-CN" altLang="en-US" dirty="0" smtClean="0"/>
              <a:t>蒙牛黄曲霉素事件</a:t>
            </a:r>
            <a:r>
              <a:rPr lang="en-US" altLang="zh-CN" dirty="0" smtClean="0"/>
              <a:t>|</a:t>
            </a:r>
          </a:p>
          <a:p>
            <a:pPr eaLnBrk="1" hangingPunct="1">
              <a:defRPr/>
            </a:pPr>
            <a:r>
              <a:rPr lang="zh-CN" altLang="en-US" dirty="0" smtClean="0"/>
              <a:t>蒙牛黄曲霉素事件</a:t>
            </a:r>
            <a:r>
              <a:rPr lang="en-US" altLang="zh-CN" dirty="0" smtClean="0"/>
              <a:t>|</a:t>
            </a:r>
          </a:p>
          <a:p>
            <a:pPr eaLnBrk="1" hangingPunct="1">
              <a:defRPr/>
            </a:pPr>
            <a:r>
              <a:rPr lang="zh-CN" altLang="en-US" dirty="0" smtClean="0"/>
              <a:t>蒙牛菌</a:t>
            </a:r>
            <a:r>
              <a:rPr lang="en-US" altLang="zh-CN" dirty="0" smtClean="0"/>
              <a:t>|</a:t>
            </a:r>
          </a:p>
          <a:p>
            <a:pPr eaLnBrk="1" hangingPunct="1">
              <a:defRPr/>
            </a:pPr>
            <a:r>
              <a:rPr lang="zh-CN" altLang="en-US" dirty="0" smtClean="0"/>
              <a:t>蒙牛快了</a:t>
            </a:r>
            <a:r>
              <a:rPr lang="en-US" altLang="zh-CN" dirty="0" smtClean="0"/>
              <a:t>|</a:t>
            </a:r>
          </a:p>
          <a:p>
            <a:pPr eaLnBrk="1" hangingPunct="1">
              <a:defRPr/>
            </a:pPr>
            <a:r>
              <a:rPr lang="zh-CN" altLang="en-US" dirty="0" smtClean="0"/>
              <a:t>蒙牛里面有东西了</a:t>
            </a:r>
            <a:r>
              <a:rPr lang="en-US" altLang="zh-CN" dirty="0" smtClean="0"/>
              <a:t>|</a:t>
            </a:r>
          </a:p>
          <a:p>
            <a:pPr eaLnBrk="1" hangingPunct="1">
              <a:defRPr/>
            </a:pPr>
            <a:r>
              <a:rPr lang="zh-CN" altLang="en-US" dirty="0" smtClean="0"/>
              <a:t>蒙牛里面有害添加剂 </a:t>
            </a:r>
            <a:r>
              <a:rPr lang="en-US" altLang="zh-CN" dirty="0" smtClean="0"/>
              <a:t>|</a:t>
            </a:r>
          </a:p>
          <a:p>
            <a:pPr eaLnBrk="1" hangingPunct="1">
              <a:defRPr/>
            </a:pPr>
            <a:r>
              <a:rPr lang="zh-CN" altLang="en-US" dirty="0" smtClean="0"/>
              <a:t>蒙牛奶源污染</a:t>
            </a:r>
            <a:r>
              <a:rPr lang="en-US" altLang="zh-CN" dirty="0" smtClean="0"/>
              <a:t>|</a:t>
            </a:r>
          </a:p>
          <a:p>
            <a:pPr eaLnBrk="1" hangingPunct="1">
              <a:defRPr/>
            </a:pPr>
            <a:r>
              <a:rPr lang="zh-CN" altLang="en-US" dirty="0" smtClean="0"/>
              <a:t>蒙牛牛奶不及格</a:t>
            </a:r>
            <a:r>
              <a:rPr lang="en-US" altLang="zh-CN" dirty="0" smtClean="0"/>
              <a:t>|</a:t>
            </a:r>
          </a:p>
          <a:p>
            <a:pPr eaLnBrk="1" hangingPunct="1">
              <a:defRPr/>
            </a:pPr>
            <a:r>
              <a:rPr lang="zh-CN" altLang="en-US" dirty="0" smtClean="0"/>
              <a:t>蒙牛牛奶出现致癌物质</a:t>
            </a:r>
            <a:r>
              <a:rPr lang="en-US" altLang="zh-CN" dirty="0" smtClean="0"/>
              <a:t>|</a:t>
            </a:r>
          </a:p>
          <a:p>
            <a:pPr eaLnBrk="1" hangingPunct="1">
              <a:defRPr/>
            </a:pPr>
            <a:r>
              <a:rPr lang="zh-CN" altLang="en-US" dirty="0" smtClean="0"/>
              <a:t>蒙牛牛奶含有致癌物质</a:t>
            </a:r>
            <a:r>
              <a:rPr lang="en-US" altLang="zh-CN" dirty="0" smtClean="0"/>
              <a:t>|</a:t>
            </a:r>
          </a:p>
          <a:p>
            <a:pPr eaLnBrk="1" hangingPunct="1">
              <a:defRPr/>
            </a:pPr>
            <a:r>
              <a:rPr lang="zh-CN" altLang="en-US" dirty="0" smtClean="0"/>
              <a:t>蒙牛牛奶含致癌物质超标</a:t>
            </a:r>
            <a:r>
              <a:rPr lang="en-US" altLang="zh-CN" dirty="0" smtClean="0"/>
              <a:t>|</a:t>
            </a:r>
          </a:p>
          <a:p>
            <a:pPr eaLnBrk="1" hangingPunct="1">
              <a:defRPr/>
            </a:pPr>
            <a:r>
              <a:rPr lang="zh-CN" altLang="en-US" dirty="0" smtClean="0"/>
              <a:t>蒙牛牛奶黄曲霉素</a:t>
            </a:r>
            <a:r>
              <a:rPr lang="en-US" altLang="zh-CN" dirty="0" smtClean="0"/>
              <a:t>|</a:t>
            </a:r>
          </a:p>
          <a:p>
            <a:pPr eaLnBrk="1" hangingPunct="1">
              <a:defRPr/>
            </a:pPr>
            <a:r>
              <a:rPr lang="zh-CN" altLang="en-US" dirty="0" smtClean="0"/>
              <a:t>蒙牛牛奶质量出现问题</a:t>
            </a:r>
            <a:r>
              <a:rPr lang="en-US" altLang="zh-CN" dirty="0" smtClean="0"/>
              <a:t>|</a:t>
            </a:r>
          </a:p>
          <a:p>
            <a:pPr eaLnBrk="1" hangingPunct="1">
              <a:defRPr/>
            </a:pPr>
            <a:r>
              <a:rPr lang="zh-CN" altLang="en-US" dirty="0" smtClean="0"/>
              <a:t>蒙牛牛奶致癌物超标</a:t>
            </a:r>
            <a:r>
              <a:rPr lang="en-US" altLang="zh-CN" dirty="0" smtClean="0"/>
              <a:t>|</a:t>
            </a:r>
          </a:p>
          <a:p>
            <a:pPr eaLnBrk="1" hangingPunct="1">
              <a:defRPr/>
            </a:pPr>
            <a:r>
              <a:rPr lang="zh-CN" altLang="en-US" dirty="0" smtClean="0"/>
              <a:t>蒙牛什么的</a:t>
            </a:r>
            <a:r>
              <a:rPr lang="en-US" altLang="zh-CN" dirty="0" smtClean="0"/>
              <a:t>|</a:t>
            </a:r>
          </a:p>
          <a:p>
            <a:pPr eaLnBrk="1" hangingPunct="1">
              <a:defRPr/>
            </a:pPr>
            <a:r>
              <a:rPr lang="zh-CN" altLang="en-US" dirty="0" smtClean="0"/>
              <a:t>蒙牛生产日期出现明显错误</a:t>
            </a:r>
            <a:r>
              <a:rPr lang="en-US" altLang="zh-CN" dirty="0" smtClean="0"/>
              <a:t>|</a:t>
            </a:r>
          </a:p>
          <a:p>
            <a:pPr eaLnBrk="1" hangingPunct="1">
              <a:defRPr/>
            </a:pPr>
            <a:r>
              <a:rPr lang="zh-CN" altLang="en-US" dirty="0" smtClean="0"/>
              <a:t>蒙牛事件</a:t>
            </a:r>
            <a:r>
              <a:rPr lang="en-US" altLang="zh-CN" dirty="0" smtClean="0"/>
              <a:t>|</a:t>
            </a:r>
          </a:p>
          <a:p>
            <a:pPr eaLnBrk="1" hangingPunct="1">
              <a:defRPr/>
            </a:pPr>
            <a:r>
              <a:rPr lang="zh-CN" altLang="en-US" dirty="0" smtClean="0"/>
              <a:t>蒙牛事件</a:t>
            </a:r>
            <a:r>
              <a:rPr lang="en-US" altLang="zh-CN" dirty="0" smtClean="0"/>
              <a:t>|</a:t>
            </a:r>
          </a:p>
          <a:p>
            <a:pPr eaLnBrk="1" hangingPunct="1">
              <a:defRPr/>
            </a:pPr>
            <a:r>
              <a:rPr lang="zh-CN" altLang="en-US" dirty="0" smtClean="0"/>
              <a:t>蒙牛酸酸乳</a:t>
            </a:r>
            <a:r>
              <a:rPr lang="en-US" altLang="zh-CN" dirty="0" smtClean="0"/>
              <a:t>.....|</a:t>
            </a:r>
          </a:p>
          <a:p>
            <a:pPr eaLnBrk="1" hangingPunct="1">
              <a:defRPr/>
            </a:pPr>
            <a:r>
              <a:rPr lang="zh-CN" altLang="en-US" dirty="0" smtClean="0"/>
              <a:t>蒙牛问题牛奶</a:t>
            </a:r>
            <a:r>
              <a:rPr lang="en-US" altLang="zh-CN" dirty="0" smtClean="0"/>
              <a:t>|</a:t>
            </a:r>
          </a:p>
          <a:p>
            <a:pPr eaLnBrk="1" hangingPunct="1">
              <a:defRPr/>
            </a:pPr>
            <a:r>
              <a:rPr lang="zh-CN" altLang="en-US" dirty="0" smtClean="0"/>
              <a:t>蒙牛下架</a:t>
            </a:r>
            <a:r>
              <a:rPr lang="en-US" altLang="zh-CN" dirty="0" smtClean="0"/>
              <a:t>|</a:t>
            </a:r>
          </a:p>
          <a:p>
            <a:pPr eaLnBrk="1" hangingPunct="1">
              <a:defRPr/>
            </a:pPr>
            <a:r>
              <a:rPr lang="zh-CN" altLang="en-US" dirty="0" smtClean="0"/>
              <a:t>蒙牛香港下架</a:t>
            </a:r>
            <a:r>
              <a:rPr lang="en-US" altLang="zh-CN" dirty="0" smtClean="0"/>
              <a:t>|</a:t>
            </a:r>
          </a:p>
          <a:p>
            <a:pPr eaLnBrk="1" hangingPunct="1">
              <a:defRPr/>
            </a:pPr>
            <a:r>
              <a:rPr lang="zh-CN" altLang="en-US" dirty="0" smtClean="0"/>
              <a:t>蒙牛伊利牛奶香港下架事件</a:t>
            </a:r>
            <a:r>
              <a:rPr lang="en-US" altLang="zh-CN" dirty="0" smtClean="0"/>
              <a:t>|</a:t>
            </a:r>
          </a:p>
          <a:p>
            <a:pPr eaLnBrk="1" hangingPunct="1">
              <a:defRPr/>
            </a:pPr>
            <a:r>
              <a:rPr lang="zh-CN" altLang="en-US" dirty="0" smtClean="0"/>
              <a:t>蒙牛有毒</a:t>
            </a:r>
            <a:r>
              <a:rPr lang="en-US" altLang="zh-CN" dirty="0" smtClean="0"/>
              <a:t>|</a:t>
            </a:r>
          </a:p>
          <a:p>
            <a:pPr eaLnBrk="1" hangingPunct="1">
              <a:defRPr/>
            </a:pPr>
            <a:r>
              <a:rPr lang="zh-CN" altLang="en-US" dirty="0" smtClean="0"/>
              <a:t>蒙牛有毒</a:t>
            </a:r>
            <a:r>
              <a:rPr lang="en-US" altLang="zh-CN" dirty="0" smtClean="0"/>
              <a:t>|</a:t>
            </a:r>
          </a:p>
          <a:p>
            <a:pPr eaLnBrk="1" hangingPunct="1">
              <a:defRPr/>
            </a:pPr>
            <a:r>
              <a:rPr lang="zh-CN" altLang="en-US" dirty="0" smtClean="0"/>
              <a:t>蒙牛有问题</a:t>
            </a:r>
            <a:r>
              <a:rPr lang="en-US" altLang="zh-CN" dirty="0" smtClean="0"/>
              <a:t>|</a:t>
            </a:r>
          </a:p>
          <a:p>
            <a:pPr eaLnBrk="1" hangingPunct="1">
              <a:defRPr/>
            </a:pPr>
            <a:r>
              <a:rPr lang="zh-CN" altLang="en-US" dirty="0" smtClean="0"/>
              <a:t>蒙牛有问题啊</a:t>
            </a:r>
            <a:r>
              <a:rPr lang="en-US" altLang="zh-CN" dirty="0" smtClean="0"/>
              <a:t>|</a:t>
            </a:r>
          </a:p>
          <a:p>
            <a:pPr eaLnBrk="1" hangingPunct="1">
              <a:defRPr/>
            </a:pPr>
            <a:r>
              <a:rPr lang="zh-CN" altLang="en-US" dirty="0" smtClean="0"/>
              <a:t>蒙牛有一批牛奶里含有有毒物质，三聚氰胺奶粉事件</a:t>
            </a:r>
            <a:r>
              <a:rPr lang="en-US" altLang="zh-CN" dirty="0" smtClean="0"/>
              <a:t>|</a:t>
            </a:r>
          </a:p>
          <a:p>
            <a:pPr eaLnBrk="1" hangingPunct="1">
              <a:defRPr/>
            </a:pPr>
            <a:r>
              <a:rPr lang="zh-CN" altLang="en-US" dirty="0" smtClean="0"/>
              <a:t>蒙牛再次被香港市民接受</a:t>
            </a:r>
            <a:r>
              <a:rPr lang="en-US" altLang="zh-CN" dirty="0" smtClean="0"/>
              <a:t>|</a:t>
            </a:r>
          </a:p>
          <a:p>
            <a:pPr eaLnBrk="1" hangingPunct="1">
              <a:defRPr/>
            </a:pPr>
            <a:r>
              <a:rPr lang="zh-CN" altLang="en-US" dirty="0" smtClean="0"/>
              <a:t>蒙牛在香港撤架</a:t>
            </a:r>
            <a:r>
              <a:rPr lang="en-US" altLang="zh-CN" dirty="0" smtClean="0"/>
              <a:t>|</a:t>
            </a:r>
          </a:p>
          <a:p>
            <a:pPr eaLnBrk="1" hangingPunct="1">
              <a:defRPr/>
            </a:pPr>
            <a:r>
              <a:rPr lang="zh-CN" altLang="en-US" dirty="0" smtClean="0"/>
              <a:t>蒙牛在香港的牛奶跟国内不同，其余品牌的牛奶都有质量问题</a:t>
            </a:r>
            <a:r>
              <a:rPr lang="en-US" altLang="zh-CN" dirty="0" smtClean="0"/>
              <a:t>|</a:t>
            </a:r>
          </a:p>
          <a:p>
            <a:pPr eaLnBrk="1" hangingPunct="1">
              <a:defRPr/>
            </a:pPr>
            <a:r>
              <a:rPr lang="zh-CN" altLang="en-US" dirty="0" smtClean="0"/>
              <a:t>蒙牛致癌</a:t>
            </a:r>
            <a:r>
              <a:rPr lang="en-US" altLang="zh-CN" dirty="0" smtClean="0"/>
              <a:t>,</a:t>
            </a:r>
            <a:r>
              <a:rPr lang="zh-CN" altLang="en-US" dirty="0" smtClean="0"/>
              <a:t>大陆和香港标准不一</a:t>
            </a:r>
            <a:r>
              <a:rPr lang="en-US" altLang="zh-CN" dirty="0" smtClean="0"/>
              <a:t>|</a:t>
            </a:r>
          </a:p>
          <a:p>
            <a:pPr eaLnBrk="1" hangingPunct="1">
              <a:defRPr/>
            </a:pPr>
            <a:r>
              <a:rPr lang="zh-CN" altLang="en-US" dirty="0" smtClean="0"/>
              <a:t>蒙牛致癌</a:t>
            </a:r>
            <a:r>
              <a:rPr lang="en-US" altLang="zh-CN" dirty="0" smtClean="0"/>
              <a:t>|</a:t>
            </a:r>
          </a:p>
          <a:p>
            <a:pPr eaLnBrk="1" hangingPunct="1">
              <a:defRPr/>
            </a:pPr>
            <a:r>
              <a:rPr lang="zh-CN" altLang="en-US" dirty="0" smtClean="0"/>
              <a:t>蒙牛致癌</a:t>
            </a:r>
            <a:r>
              <a:rPr lang="en-US" altLang="zh-CN" dirty="0" smtClean="0"/>
              <a:t>|</a:t>
            </a:r>
          </a:p>
          <a:p>
            <a:pPr eaLnBrk="1" hangingPunct="1">
              <a:defRPr/>
            </a:pPr>
            <a:r>
              <a:rPr lang="zh-CN" altLang="en-US" dirty="0" smtClean="0"/>
              <a:t>蒙牛致癌</a:t>
            </a:r>
            <a:r>
              <a:rPr lang="en-US" altLang="zh-CN" dirty="0" smtClean="0"/>
              <a:t>|</a:t>
            </a:r>
          </a:p>
          <a:p>
            <a:pPr eaLnBrk="1" hangingPunct="1">
              <a:defRPr/>
            </a:pPr>
            <a:r>
              <a:rPr lang="zh-CN" altLang="en-US" dirty="0" smtClean="0"/>
              <a:t>蒙牛致癌</a:t>
            </a:r>
            <a:r>
              <a:rPr lang="en-US" altLang="zh-CN" dirty="0" smtClean="0"/>
              <a:t>|</a:t>
            </a:r>
          </a:p>
          <a:p>
            <a:pPr eaLnBrk="1" hangingPunct="1">
              <a:defRPr/>
            </a:pPr>
            <a:r>
              <a:rPr lang="zh-CN" altLang="en-US" dirty="0" smtClean="0"/>
              <a:t>蒙牛致癌</a:t>
            </a:r>
            <a:r>
              <a:rPr lang="en-US" altLang="zh-CN" dirty="0" smtClean="0"/>
              <a:t>|</a:t>
            </a:r>
          </a:p>
          <a:p>
            <a:pPr eaLnBrk="1" hangingPunct="1">
              <a:defRPr/>
            </a:pPr>
            <a:r>
              <a:rPr lang="zh-CN" altLang="en-US" dirty="0" smtClean="0"/>
              <a:t>蒙牛致癌牛奶</a:t>
            </a:r>
            <a:r>
              <a:rPr lang="en-US" altLang="zh-CN" dirty="0" smtClean="0"/>
              <a:t>|</a:t>
            </a:r>
          </a:p>
          <a:p>
            <a:pPr eaLnBrk="1" hangingPunct="1">
              <a:defRPr/>
            </a:pPr>
            <a:r>
              <a:rPr lang="zh-CN" altLang="en-US" dirty="0" smtClean="0"/>
              <a:t>蒙牛致癌物</a:t>
            </a:r>
            <a:r>
              <a:rPr lang="en-US" altLang="zh-CN" dirty="0" smtClean="0"/>
              <a:t>|</a:t>
            </a:r>
          </a:p>
          <a:p>
            <a:pPr eaLnBrk="1" hangingPunct="1">
              <a:defRPr/>
            </a:pPr>
            <a:r>
              <a:rPr lang="zh-CN" altLang="en-US" dirty="0" smtClean="0"/>
              <a:t>蒙牛最近的负面新闻太多，具体记不得，但是现在很少买蒙牛的牛奶可</a:t>
            </a:r>
            <a:r>
              <a:rPr lang="en-US" altLang="zh-CN" dirty="0" smtClean="0"/>
              <a:t>|</a:t>
            </a:r>
          </a:p>
          <a:p>
            <a:pPr eaLnBrk="1" hangingPunct="1">
              <a:defRPr/>
            </a:pPr>
            <a:r>
              <a:rPr lang="zh-CN" altLang="en-US" dirty="0" smtClean="0"/>
              <a:t>乃有毒</a:t>
            </a:r>
            <a:r>
              <a:rPr lang="en-US" altLang="zh-CN" dirty="0" smtClean="0"/>
              <a:t>|</a:t>
            </a:r>
          </a:p>
          <a:p>
            <a:pPr eaLnBrk="1" hangingPunct="1">
              <a:defRPr/>
            </a:pPr>
            <a:r>
              <a:rPr lang="zh-CN" altLang="en-US" dirty="0" smtClean="0"/>
              <a:t>你妈勒个比。</a:t>
            </a:r>
            <a:r>
              <a:rPr lang="en-US" altLang="zh-CN" dirty="0" smtClean="0"/>
              <a:t>|</a:t>
            </a:r>
          </a:p>
          <a:p>
            <a:pPr eaLnBrk="1" hangingPunct="1">
              <a:defRPr/>
            </a:pPr>
            <a:r>
              <a:rPr lang="zh-CN" altLang="en-US" dirty="0" smtClean="0"/>
              <a:t>牛奶不纯</a:t>
            </a:r>
            <a:r>
              <a:rPr lang="en-US" altLang="zh-CN" dirty="0" smtClean="0"/>
              <a:t>|</a:t>
            </a:r>
          </a:p>
          <a:p>
            <a:pPr eaLnBrk="1" hangingPunct="1">
              <a:defRPr/>
            </a:pPr>
            <a:r>
              <a:rPr lang="zh-CN" altLang="en-US" dirty="0" smtClean="0"/>
              <a:t>牛奶含有性早熟的成分</a:t>
            </a:r>
            <a:r>
              <a:rPr lang="en-US" altLang="zh-CN" dirty="0" smtClean="0"/>
              <a:t>|</a:t>
            </a:r>
          </a:p>
          <a:p>
            <a:pPr eaLnBrk="1" hangingPunct="1">
              <a:defRPr/>
            </a:pPr>
            <a:r>
              <a:rPr lang="zh-CN" altLang="en-US" dirty="0" smtClean="0"/>
              <a:t>牛奶里富含对人体不利的东西</a:t>
            </a:r>
            <a:r>
              <a:rPr lang="en-US" altLang="zh-CN" dirty="0" smtClean="0"/>
              <a:t>|</a:t>
            </a:r>
          </a:p>
          <a:p>
            <a:pPr eaLnBrk="1" hangingPunct="1">
              <a:defRPr/>
            </a:pPr>
            <a:r>
              <a:rPr lang="zh-CN" altLang="en-US" dirty="0" smtClean="0"/>
              <a:t>牛奶里面有套套？</a:t>
            </a:r>
            <a:r>
              <a:rPr lang="en-US" altLang="zh-CN" dirty="0" smtClean="0"/>
              <a:t>|</a:t>
            </a:r>
          </a:p>
          <a:p>
            <a:pPr eaLnBrk="1" hangingPunct="1">
              <a:defRPr/>
            </a:pPr>
            <a:r>
              <a:rPr lang="zh-CN" altLang="en-US" dirty="0" smtClean="0"/>
              <a:t>牛奶里有有害物质</a:t>
            </a:r>
            <a:r>
              <a:rPr lang="en-US" altLang="zh-CN" dirty="0" smtClean="0"/>
              <a:t>|</a:t>
            </a:r>
          </a:p>
          <a:p>
            <a:pPr eaLnBrk="1" hangingPunct="1">
              <a:defRPr/>
            </a:pPr>
            <a:r>
              <a:rPr lang="zh-CN" altLang="en-US" dirty="0" smtClean="0"/>
              <a:t>牛奶有毒</a:t>
            </a:r>
            <a:r>
              <a:rPr lang="en-US" altLang="zh-CN" dirty="0" smtClean="0"/>
              <a:t>|</a:t>
            </a:r>
          </a:p>
          <a:p>
            <a:pPr eaLnBrk="1" hangingPunct="1">
              <a:defRPr/>
            </a:pPr>
            <a:r>
              <a:rPr lang="zh-CN" altLang="en-US" dirty="0" smtClean="0"/>
              <a:t>牛奶有毒</a:t>
            </a:r>
            <a:r>
              <a:rPr lang="en-US" altLang="zh-CN" dirty="0" smtClean="0"/>
              <a:t>|</a:t>
            </a:r>
          </a:p>
          <a:p>
            <a:pPr eaLnBrk="1" hangingPunct="1">
              <a:defRPr/>
            </a:pPr>
            <a:r>
              <a:rPr lang="zh-CN" altLang="en-US" dirty="0" smtClean="0"/>
              <a:t>农村小孩子中毒 因为蒙牛</a:t>
            </a:r>
            <a:r>
              <a:rPr lang="en-US" altLang="zh-CN" dirty="0" smtClean="0"/>
              <a:t>|</a:t>
            </a:r>
          </a:p>
          <a:p>
            <a:pPr eaLnBrk="1" hangingPunct="1">
              <a:defRPr/>
            </a:pPr>
            <a:r>
              <a:rPr lang="zh-CN" altLang="en-US" dirty="0" smtClean="0"/>
              <a:t>去</a:t>
            </a:r>
            <a:r>
              <a:rPr lang="en-US" altLang="zh-CN" dirty="0" smtClean="0"/>
              <a:t>|</a:t>
            </a:r>
          </a:p>
          <a:p>
            <a:pPr eaLnBrk="1" hangingPunct="1">
              <a:defRPr/>
            </a:pPr>
            <a:r>
              <a:rPr lang="zh-CN" altLang="en-US" dirty="0" smtClean="0"/>
              <a:t>全是</a:t>
            </a:r>
            <a:r>
              <a:rPr lang="en-US" altLang="zh-CN" dirty="0" err="1" smtClean="0"/>
              <a:t>tmd</a:t>
            </a:r>
            <a:r>
              <a:rPr lang="zh-CN" altLang="en-US" dirty="0" smtClean="0"/>
              <a:t>毒，</a:t>
            </a:r>
            <a:r>
              <a:rPr lang="en-US" altLang="zh-CN" dirty="0" smtClean="0"/>
              <a:t>fuck |</a:t>
            </a:r>
          </a:p>
          <a:p>
            <a:pPr eaLnBrk="1" hangingPunct="1">
              <a:defRPr/>
            </a:pPr>
            <a:r>
              <a:rPr lang="zh-CN" altLang="en-US" dirty="0" smtClean="0"/>
              <a:t>热你妈逼新闻，傻逼蒙牛伊利还搞民意调查呢？要不要脸？</a:t>
            </a:r>
            <a:r>
              <a:rPr lang="en-US" altLang="zh-CN" dirty="0" smtClean="0"/>
              <a:t>|</a:t>
            </a:r>
          </a:p>
          <a:p>
            <a:pPr eaLnBrk="1" hangingPunct="1">
              <a:defRPr/>
            </a:pPr>
            <a:r>
              <a:rPr lang="zh-CN" altLang="en-US" dirty="0" smtClean="0"/>
              <a:t>三聚腈胺</a:t>
            </a:r>
            <a:r>
              <a:rPr lang="en-US" altLang="zh-CN" dirty="0" smtClean="0"/>
              <a:t>|</a:t>
            </a:r>
          </a:p>
          <a:p>
            <a:pPr eaLnBrk="1" hangingPunct="1">
              <a:defRPr/>
            </a:pPr>
            <a:r>
              <a:rPr lang="zh-CN" altLang="en-US" dirty="0" smtClean="0"/>
              <a:t>三聚青安</a:t>
            </a:r>
            <a:r>
              <a:rPr lang="en-US" altLang="zh-CN" dirty="0" smtClean="0"/>
              <a:t>|</a:t>
            </a:r>
          </a:p>
          <a:p>
            <a:pPr eaLnBrk="1" hangingPunct="1">
              <a:defRPr/>
            </a:pPr>
            <a:r>
              <a:rPr lang="zh-CN" altLang="en-US" dirty="0" smtClean="0"/>
              <a:t>三聚氢氨</a:t>
            </a:r>
            <a:r>
              <a:rPr lang="en-US" altLang="zh-CN" dirty="0" smtClean="0"/>
              <a:t>|</a:t>
            </a:r>
          </a:p>
          <a:p>
            <a:pPr eaLnBrk="1" hangingPunct="1">
              <a:defRPr/>
            </a:pPr>
            <a:r>
              <a:rPr lang="zh-CN" altLang="en-US" dirty="0" smtClean="0"/>
              <a:t>三聚氢胺 </a:t>
            </a:r>
            <a:r>
              <a:rPr lang="en-US" altLang="zh-CN" dirty="0" smtClean="0"/>
              <a:t>|</a:t>
            </a:r>
          </a:p>
          <a:p>
            <a:pPr eaLnBrk="1" hangingPunct="1">
              <a:defRPr/>
            </a:pPr>
            <a:r>
              <a:rPr lang="zh-CN" altLang="en-US" dirty="0" smtClean="0"/>
              <a:t>三聚氰氨</a:t>
            </a:r>
            <a:r>
              <a:rPr lang="en-US" altLang="zh-CN" dirty="0" smtClean="0"/>
              <a:t>|</a:t>
            </a:r>
          </a:p>
          <a:p>
            <a:pPr eaLnBrk="1" hangingPunct="1">
              <a:defRPr/>
            </a:pPr>
            <a:r>
              <a:rPr lang="zh-CN" altLang="en-US" dirty="0" smtClean="0"/>
              <a:t>三聚氰氨</a:t>
            </a:r>
            <a:r>
              <a:rPr lang="en-US" altLang="zh-CN" dirty="0" smtClean="0"/>
              <a:t>|</a:t>
            </a:r>
          </a:p>
          <a:p>
            <a:pPr eaLnBrk="1" hangingPunct="1">
              <a:defRPr/>
            </a:pPr>
            <a:r>
              <a:rPr lang="zh-CN" altLang="en-US" dirty="0" smtClean="0"/>
              <a:t>三聚氰胺 添加剂，激素，</a:t>
            </a:r>
            <a:r>
              <a:rPr lang="en-US" altLang="zh-CN" dirty="0" smtClean="0"/>
              <a:t>|</a:t>
            </a:r>
          </a:p>
          <a:p>
            <a:pPr eaLnBrk="1" hangingPunct="1">
              <a:defRPr/>
            </a:pPr>
            <a:r>
              <a:rPr lang="zh-CN" altLang="en-US" dirty="0" smtClean="0"/>
              <a:t>三聚氰胺 添加剂</a:t>
            </a:r>
            <a:r>
              <a:rPr lang="en-US" altLang="zh-CN" dirty="0" smtClean="0"/>
              <a:t>|</a:t>
            </a:r>
          </a:p>
          <a:p>
            <a:pPr eaLnBrk="1" hangingPunct="1">
              <a:defRPr/>
            </a:pPr>
            <a:r>
              <a:rPr lang="zh-CN" altLang="en-US" dirty="0" smtClean="0"/>
              <a:t>三聚氰胺，结石，增白剂</a:t>
            </a:r>
            <a:r>
              <a:rPr lang="en-US" altLang="zh-CN" dirty="0" smtClean="0"/>
              <a:t>|</a:t>
            </a:r>
          </a:p>
          <a:p>
            <a:pPr eaLnBrk="1" hangingPunct="1">
              <a:defRPr/>
            </a:pPr>
            <a:r>
              <a:rPr lang="zh-CN" altLang="en-US" dirty="0" smtClean="0"/>
              <a:t>三聚氰胺</a:t>
            </a:r>
            <a:r>
              <a:rPr lang="en-US" altLang="zh-CN" dirty="0" smtClean="0"/>
              <a:t>|</a:t>
            </a:r>
          </a:p>
          <a:p>
            <a:pPr eaLnBrk="1" hangingPunct="1">
              <a:defRPr/>
            </a:pPr>
            <a:r>
              <a:rPr lang="zh-CN" altLang="en-US" dirty="0" smtClean="0"/>
              <a:t>三聚氰胺</a:t>
            </a:r>
            <a:r>
              <a:rPr lang="en-US" altLang="zh-CN" dirty="0" smtClean="0"/>
              <a:t>|</a:t>
            </a:r>
          </a:p>
          <a:p>
            <a:pPr eaLnBrk="1" hangingPunct="1">
              <a:defRPr/>
            </a:pPr>
            <a:r>
              <a:rPr lang="zh-CN" altLang="en-US" dirty="0" smtClean="0"/>
              <a:t>三聚氰胺</a:t>
            </a:r>
            <a:r>
              <a:rPr lang="en-US" altLang="zh-CN" dirty="0" smtClean="0"/>
              <a:t>|</a:t>
            </a:r>
          </a:p>
          <a:p>
            <a:pPr eaLnBrk="1" hangingPunct="1">
              <a:defRPr/>
            </a:pPr>
            <a:r>
              <a:rPr lang="zh-CN" altLang="en-US" dirty="0" smtClean="0"/>
              <a:t>三聚氰胺</a:t>
            </a:r>
            <a:r>
              <a:rPr lang="en-US" altLang="zh-CN" dirty="0" smtClean="0"/>
              <a:t>|</a:t>
            </a:r>
          </a:p>
          <a:p>
            <a:pPr eaLnBrk="1" hangingPunct="1">
              <a:defRPr/>
            </a:pPr>
            <a:r>
              <a:rPr lang="zh-CN" altLang="en-US" dirty="0" smtClean="0"/>
              <a:t>三聚氰胺</a:t>
            </a:r>
            <a:r>
              <a:rPr lang="en-US" altLang="zh-CN" dirty="0" smtClean="0"/>
              <a:t>|</a:t>
            </a:r>
          </a:p>
          <a:p>
            <a:pPr eaLnBrk="1" hangingPunct="1">
              <a:defRPr/>
            </a:pPr>
            <a:r>
              <a:rPr lang="zh-CN" altLang="en-US" dirty="0" smtClean="0"/>
              <a:t>三聚氰胺</a:t>
            </a:r>
            <a:r>
              <a:rPr lang="en-US" altLang="zh-CN" dirty="0" smtClean="0"/>
              <a:t>|</a:t>
            </a:r>
          </a:p>
          <a:p>
            <a:pPr eaLnBrk="1" hangingPunct="1">
              <a:defRPr/>
            </a:pPr>
            <a:r>
              <a:rPr lang="zh-CN" altLang="en-US" dirty="0" smtClean="0"/>
              <a:t>三聚氰胺</a:t>
            </a:r>
            <a:r>
              <a:rPr lang="en-US" altLang="zh-CN" dirty="0" smtClean="0"/>
              <a:t>|</a:t>
            </a:r>
          </a:p>
          <a:p>
            <a:pPr eaLnBrk="1" hangingPunct="1">
              <a:defRPr/>
            </a:pPr>
            <a:r>
              <a:rPr lang="zh-CN" altLang="en-US" dirty="0" smtClean="0"/>
              <a:t>三聚氰胺</a:t>
            </a:r>
            <a:r>
              <a:rPr lang="en-US" altLang="zh-CN" dirty="0" smtClean="0"/>
              <a:t>|</a:t>
            </a:r>
          </a:p>
          <a:p>
            <a:pPr eaLnBrk="1" hangingPunct="1">
              <a:defRPr/>
            </a:pPr>
            <a:r>
              <a:rPr lang="zh-CN" altLang="en-US" dirty="0" smtClean="0"/>
              <a:t>三聚氰胺</a:t>
            </a:r>
            <a:r>
              <a:rPr lang="en-US" altLang="zh-CN" dirty="0" smtClean="0"/>
              <a:t>|</a:t>
            </a:r>
          </a:p>
          <a:p>
            <a:pPr eaLnBrk="1" hangingPunct="1">
              <a:defRPr/>
            </a:pPr>
            <a:r>
              <a:rPr lang="zh-CN" altLang="en-US" dirty="0" smtClean="0"/>
              <a:t>三聚氰胺</a:t>
            </a:r>
            <a:r>
              <a:rPr lang="en-US" altLang="zh-CN" dirty="0" smtClean="0"/>
              <a:t>|</a:t>
            </a:r>
          </a:p>
          <a:p>
            <a:pPr eaLnBrk="1" hangingPunct="1">
              <a:defRPr/>
            </a:pPr>
            <a:r>
              <a:rPr lang="zh-CN" altLang="en-US" dirty="0" smtClean="0"/>
              <a:t>三聚氰胺</a:t>
            </a:r>
            <a:r>
              <a:rPr lang="en-US" altLang="zh-CN" dirty="0" smtClean="0"/>
              <a:t>|</a:t>
            </a:r>
          </a:p>
          <a:p>
            <a:pPr eaLnBrk="1" hangingPunct="1">
              <a:defRPr/>
            </a:pPr>
            <a:r>
              <a:rPr lang="zh-CN" altLang="en-US" dirty="0" smtClean="0"/>
              <a:t>三聚氰胺</a:t>
            </a:r>
            <a:r>
              <a:rPr lang="en-US" altLang="zh-CN" dirty="0" smtClean="0"/>
              <a:t>|</a:t>
            </a:r>
          </a:p>
          <a:p>
            <a:pPr eaLnBrk="1" hangingPunct="1">
              <a:defRPr/>
            </a:pPr>
            <a:r>
              <a:rPr lang="zh-CN" altLang="en-US" dirty="0" smtClean="0"/>
              <a:t>三聚氰胺</a:t>
            </a:r>
            <a:r>
              <a:rPr lang="en-US" altLang="zh-CN" dirty="0" smtClean="0"/>
              <a:t>|</a:t>
            </a:r>
          </a:p>
          <a:p>
            <a:pPr eaLnBrk="1" hangingPunct="1">
              <a:defRPr/>
            </a:pPr>
            <a:r>
              <a:rPr lang="zh-CN" altLang="en-US" dirty="0" smtClean="0"/>
              <a:t>三聚氰胺</a:t>
            </a:r>
            <a:r>
              <a:rPr lang="en-US" altLang="zh-CN" dirty="0" smtClean="0"/>
              <a:t>|</a:t>
            </a:r>
          </a:p>
          <a:p>
            <a:pPr eaLnBrk="1" hangingPunct="1">
              <a:defRPr/>
            </a:pPr>
            <a:r>
              <a:rPr lang="zh-CN" altLang="en-US" dirty="0" smtClean="0"/>
              <a:t>三聚氰胺</a:t>
            </a:r>
            <a:r>
              <a:rPr lang="en-US" altLang="zh-CN" dirty="0" smtClean="0"/>
              <a:t>|</a:t>
            </a:r>
          </a:p>
          <a:p>
            <a:pPr eaLnBrk="1" hangingPunct="1">
              <a:defRPr/>
            </a:pPr>
            <a:r>
              <a:rPr lang="zh-CN" altLang="en-US" dirty="0" smtClean="0"/>
              <a:t>三聚氰胺</a:t>
            </a:r>
            <a:r>
              <a:rPr lang="en-US" altLang="zh-CN" dirty="0" smtClean="0"/>
              <a:t>|</a:t>
            </a:r>
          </a:p>
          <a:p>
            <a:pPr eaLnBrk="1" hangingPunct="1">
              <a:defRPr/>
            </a:pPr>
            <a:r>
              <a:rPr lang="zh-CN" altLang="en-US" dirty="0" smtClean="0"/>
              <a:t>三聚氰胺</a:t>
            </a:r>
            <a:r>
              <a:rPr lang="en-US" altLang="zh-CN" dirty="0" smtClean="0"/>
              <a:t>|</a:t>
            </a:r>
          </a:p>
          <a:p>
            <a:pPr eaLnBrk="1" hangingPunct="1">
              <a:defRPr/>
            </a:pPr>
            <a:r>
              <a:rPr lang="zh-CN" altLang="en-US" dirty="0" smtClean="0"/>
              <a:t>三聚氰胺</a:t>
            </a:r>
            <a:r>
              <a:rPr lang="en-US" altLang="zh-CN" dirty="0" smtClean="0"/>
              <a:t>|</a:t>
            </a:r>
          </a:p>
          <a:p>
            <a:pPr eaLnBrk="1" hangingPunct="1">
              <a:defRPr/>
            </a:pPr>
            <a:r>
              <a:rPr lang="zh-CN" altLang="en-US" dirty="0" smtClean="0"/>
              <a:t>三聚氰胺</a:t>
            </a:r>
            <a:r>
              <a:rPr lang="en-US" altLang="zh-CN" dirty="0" smtClean="0"/>
              <a:t>|</a:t>
            </a:r>
          </a:p>
          <a:p>
            <a:pPr eaLnBrk="1" hangingPunct="1">
              <a:defRPr/>
            </a:pPr>
            <a:r>
              <a:rPr lang="zh-CN" altLang="en-US" dirty="0" smtClean="0"/>
              <a:t>三聚氰胺</a:t>
            </a:r>
            <a:r>
              <a:rPr lang="en-US" altLang="zh-CN" dirty="0" smtClean="0"/>
              <a:t>|</a:t>
            </a:r>
          </a:p>
          <a:p>
            <a:pPr eaLnBrk="1" hangingPunct="1">
              <a:defRPr/>
            </a:pPr>
            <a:r>
              <a:rPr lang="zh-CN" altLang="en-US" dirty="0" smtClean="0"/>
              <a:t>三聚氰胺</a:t>
            </a:r>
            <a:r>
              <a:rPr lang="en-US" altLang="zh-CN" dirty="0" smtClean="0"/>
              <a:t>|</a:t>
            </a:r>
          </a:p>
          <a:p>
            <a:pPr eaLnBrk="1" hangingPunct="1">
              <a:defRPr/>
            </a:pPr>
            <a:r>
              <a:rPr lang="zh-CN" altLang="en-US" dirty="0" smtClean="0"/>
              <a:t>三聚氰胺</a:t>
            </a:r>
            <a:r>
              <a:rPr lang="en-US" altLang="zh-CN" dirty="0" smtClean="0"/>
              <a:t>|</a:t>
            </a:r>
          </a:p>
          <a:p>
            <a:pPr eaLnBrk="1" hangingPunct="1">
              <a:defRPr/>
            </a:pPr>
            <a:r>
              <a:rPr lang="zh-CN" altLang="en-US" dirty="0" smtClean="0"/>
              <a:t>三聚氰胺</a:t>
            </a:r>
            <a:r>
              <a:rPr lang="en-US" altLang="zh-CN" dirty="0" smtClean="0"/>
              <a:t>|</a:t>
            </a:r>
          </a:p>
          <a:p>
            <a:pPr eaLnBrk="1" hangingPunct="1">
              <a:defRPr/>
            </a:pPr>
            <a:r>
              <a:rPr lang="zh-CN" altLang="en-US" dirty="0" smtClean="0"/>
              <a:t>三聚氰胺</a:t>
            </a:r>
            <a:r>
              <a:rPr lang="en-US" altLang="zh-CN" dirty="0" smtClean="0"/>
              <a:t>|</a:t>
            </a:r>
          </a:p>
          <a:p>
            <a:pPr eaLnBrk="1" hangingPunct="1">
              <a:defRPr/>
            </a:pPr>
            <a:r>
              <a:rPr lang="zh-CN" altLang="en-US" dirty="0" smtClean="0"/>
              <a:t>三聚氰胺</a:t>
            </a:r>
            <a:r>
              <a:rPr lang="en-US" altLang="zh-CN" dirty="0" smtClean="0"/>
              <a:t>|</a:t>
            </a:r>
          </a:p>
          <a:p>
            <a:pPr eaLnBrk="1" hangingPunct="1">
              <a:defRPr/>
            </a:pPr>
            <a:r>
              <a:rPr lang="zh-CN" altLang="en-US" dirty="0" smtClean="0"/>
              <a:t>三聚氰胺</a:t>
            </a:r>
            <a:r>
              <a:rPr lang="en-US" altLang="zh-CN" dirty="0" smtClean="0"/>
              <a:t>|</a:t>
            </a:r>
          </a:p>
          <a:p>
            <a:pPr eaLnBrk="1" hangingPunct="1">
              <a:defRPr/>
            </a:pPr>
            <a:r>
              <a:rPr lang="zh-CN" altLang="en-US" dirty="0" smtClean="0"/>
              <a:t>三聚氰胺</a:t>
            </a:r>
            <a:r>
              <a:rPr lang="en-US" altLang="zh-CN" dirty="0" smtClean="0"/>
              <a:t>|</a:t>
            </a:r>
          </a:p>
          <a:p>
            <a:pPr eaLnBrk="1" hangingPunct="1">
              <a:defRPr/>
            </a:pPr>
            <a:r>
              <a:rPr lang="zh-CN" altLang="en-US" dirty="0" smtClean="0"/>
              <a:t>三聚氰胺</a:t>
            </a:r>
            <a:r>
              <a:rPr lang="en-US" altLang="zh-CN" dirty="0" smtClean="0"/>
              <a:t>|</a:t>
            </a:r>
          </a:p>
          <a:p>
            <a:pPr eaLnBrk="1" hangingPunct="1">
              <a:defRPr/>
            </a:pPr>
            <a:r>
              <a:rPr lang="zh-CN" altLang="en-US" dirty="0" smtClean="0"/>
              <a:t>三聚氰胺</a:t>
            </a:r>
            <a:r>
              <a:rPr lang="en-US" altLang="zh-CN" dirty="0" smtClean="0"/>
              <a:t>|</a:t>
            </a:r>
          </a:p>
          <a:p>
            <a:pPr eaLnBrk="1" hangingPunct="1">
              <a:defRPr/>
            </a:pPr>
            <a:r>
              <a:rPr lang="zh-CN" altLang="en-US" dirty="0" smtClean="0"/>
              <a:t>三聚氰胺</a:t>
            </a:r>
            <a:r>
              <a:rPr lang="en-US" altLang="zh-CN" dirty="0" smtClean="0"/>
              <a:t>|</a:t>
            </a:r>
          </a:p>
          <a:p>
            <a:pPr eaLnBrk="1" hangingPunct="1">
              <a:defRPr/>
            </a:pPr>
            <a:r>
              <a:rPr lang="zh-CN" altLang="en-US" dirty="0" smtClean="0"/>
              <a:t>三聚氰胺</a:t>
            </a:r>
            <a:r>
              <a:rPr lang="en-US" altLang="zh-CN" dirty="0" smtClean="0"/>
              <a:t>···</a:t>
            </a:r>
            <a:r>
              <a:rPr lang="zh-CN" altLang="en-US" dirty="0" smtClean="0"/>
              <a:t>啊貌似是奶粉</a:t>
            </a:r>
            <a:r>
              <a:rPr lang="en-US" altLang="zh-CN" dirty="0" smtClean="0"/>
              <a:t>|</a:t>
            </a:r>
          </a:p>
          <a:p>
            <a:pPr eaLnBrk="1" hangingPunct="1">
              <a:defRPr/>
            </a:pPr>
            <a:r>
              <a:rPr lang="zh-CN" altLang="en-US" dirty="0" smtClean="0"/>
              <a:t>三聚氰胺奶粉事件</a:t>
            </a:r>
            <a:r>
              <a:rPr lang="en-US" altLang="zh-CN" dirty="0" smtClean="0"/>
              <a:t>|</a:t>
            </a:r>
          </a:p>
          <a:p>
            <a:pPr eaLnBrk="1" hangingPunct="1">
              <a:defRPr/>
            </a:pPr>
            <a:r>
              <a:rPr lang="zh-CN" altLang="en-US" dirty="0" smtClean="0"/>
              <a:t>三聚氰胺事件、大头娃娃、致癌事件</a:t>
            </a:r>
            <a:r>
              <a:rPr lang="en-US" altLang="zh-CN" dirty="0" smtClean="0"/>
              <a:t>|</a:t>
            </a:r>
          </a:p>
          <a:p>
            <a:pPr eaLnBrk="1" hangingPunct="1">
              <a:defRPr/>
            </a:pPr>
            <a:r>
              <a:rPr lang="zh-CN" altLang="en-US" dirty="0" smtClean="0"/>
              <a:t>三聚氰胺事情</a:t>
            </a:r>
            <a:r>
              <a:rPr lang="en-US" altLang="zh-CN" dirty="0" smtClean="0"/>
              <a:t>|</a:t>
            </a:r>
          </a:p>
          <a:p>
            <a:pPr eaLnBrk="1" hangingPunct="1">
              <a:defRPr/>
            </a:pPr>
            <a:r>
              <a:rPr lang="zh-CN" altLang="en-US" dirty="0" smtClean="0"/>
              <a:t>三劇氫安</a:t>
            </a:r>
            <a:r>
              <a:rPr lang="en-US" altLang="zh-CN" dirty="0" smtClean="0"/>
              <a:t>|</a:t>
            </a:r>
          </a:p>
          <a:p>
            <a:pPr eaLnBrk="1" hangingPunct="1">
              <a:defRPr/>
            </a:pPr>
            <a:r>
              <a:rPr lang="zh-CN" altLang="en-US" dirty="0" smtClean="0"/>
              <a:t>三鹿 </a:t>
            </a:r>
            <a:r>
              <a:rPr lang="en-US" altLang="zh-CN" dirty="0" smtClean="0"/>
              <a:t>|</a:t>
            </a:r>
          </a:p>
          <a:p>
            <a:pPr eaLnBrk="1" hangingPunct="1">
              <a:defRPr/>
            </a:pPr>
            <a:r>
              <a:rPr lang="zh-CN" altLang="en-US" dirty="0" smtClean="0"/>
              <a:t>三鹿 三聚氰胺</a:t>
            </a:r>
            <a:r>
              <a:rPr lang="en-US" altLang="zh-CN" dirty="0" smtClean="0"/>
              <a:t>|</a:t>
            </a:r>
          </a:p>
          <a:p>
            <a:pPr eaLnBrk="1" hangingPunct="1">
              <a:defRPr/>
            </a:pPr>
            <a:r>
              <a:rPr lang="zh-CN" altLang="en-US" dirty="0" smtClean="0"/>
              <a:t>三鹿</a:t>
            </a:r>
            <a:r>
              <a:rPr lang="en-US" altLang="zh-CN" dirty="0" smtClean="0"/>
              <a:t>|</a:t>
            </a:r>
          </a:p>
          <a:p>
            <a:pPr eaLnBrk="1" hangingPunct="1">
              <a:defRPr/>
            </a:pPr>
            <a:r>
              <a:rPr lang="zh-CN" altLang="en-US" dirty="0" smtClean="0"/>
              <a:t>三鹿</a:t>
            </a:r>
            <a:r>
              <a:rPr lang="en-US" altLang="zh-CN" dirty="0" smtClean="0"/>
              <a:t>|</a:t>
            </a:r>
          </a:p>
          <a:p>
            <a:pPr eaLnBrk="1" hangingPunct="1">
              <a:defRPr/>
            </a:pPr>
            <a:r>
              <a:rPr lang="zh-CN" altLang="en-US" dirty="0" smtClean="0"/>
              <a:t>三鹿</a:t>
            </a:r>
            <a:r>
              <a:rPr lang="en-US" altLang="zh-CN" dirty="0" smtClean="0"/>
              <a:t>|</a:t>
            </a:r>
          </a:p>
          <a:p>
            <a:pPr eaLnBrk="1" hangingPunct="1">
              <a:defRPr/>
            </a:pPr>
            <a:r>
              <a:rPr lang="zh-CN" altLang="en-US" dirty="0" smtClean="0"/>
              <a:t>三鹿</a:t>
            </a:r>
            <a:r>
              <a:rPr lang="en-US" altLang="zh-CN" dirty="0" smtClean="0"/>
              <a:t>|</a:t>
            </a:r>
          </a:p>
          <a:p>
            <a:pPr eaLnBrk="1" hangingPunct="1">
              <a:defRPr/>
            </a:pPr>
            <a:r>
              <a:rPr lang="zh-CN" altLang="en-US" dirty="0" smtClean="0"/>
              <a:t>三鹿</a:t>
            </a:r>
            <a:r>
              <a:rPr lang="en-US" altLang="zh-CN" dirty="0" smtClean="0"/>
              <a:t>|</a:t>
            </a:r>
          </a:p>
          <a:p>
            <a:pPr eaLnBrk="1" hangingPunct="1">
              <a:defRPr/>
            </a:pPr>
            <a:r>
              <a:rPr lang="zh-CN" altLang="en-US" dirty="0" smtClean="0"/>
              <a:t>三鹿</a:t>
            </a:r>
            <a:r>
              <a:rPr lang="en-US" altLang="zh-CN" dirty="0" smtClean="0"/>
              <a:t>|</a:t>
            </a:r>
          </a:p>
          <a:p>
            <a:pPr eaLnBrk="1" hangingPunct="1">
              <a:defRPr/>
            </a:pPr>
            <a:r>
              <a:rPr lang="zh-CN" altLang="en-US" dirty="0" smtClean="0"/>
              <a:t>三鹿</a:t>
            </a:r>
            <a:r>
              <a:rPr lang="en-US" altLang="zh-CN" dirty="0" smtClean="0"/>
              <a:t>|</a:t>
            </a:r>
          </a:p>
          <a:p>
            <a:pPr eaLnBrk="1" hangingPunct="1">
              <a:defRPr/>
            </a:pPr>
            <a:r>
              <a:rPr lang="zh-CN" altLang="en-US" dirty="0" smtClean="0"/>
              <a:t>三鹿大头婴儿</a:t>
            </a:r>
            <a:r>
              <a:rPr lang="en-US" altLang="zh-CN" dirty="0" smtClean="0"/>
              <a:t>|</a:t>
            </a:r>
          </a:p>
          <a:p>
            <a:pPr eaLnBrk="1" hangingPunct="1">
              <a:defRPr/>
            </a:pPr>
            <a:r>
              <a:rPr lang="zh-CN" altLang="en-US" dirty="0" smtClean="0"/>
              <a:t>三鹿毒奶粉</a:t>
            </a:r>
            <a:r>
              <a:rPr lang="en-US" altLang="zh-CN" dirty="0" smtClean="0"/>
              <a:t>|</a:t>
            </a:r>
          </a:p>
          <a:p>
            <a:pPr eaLnBrk="1" hangingPunct="1">
              <a:defRPr/>
            </a:pPr>
            <a:r>
              <a:rPr lang="zh-CN" altLang="en-US" dirty="0" smtClean="0"/>
              <a:t>三鹿奶粉。三氯氰胺 </a:t>
            </a:r>
            <a:r>
              <a:rPr lang="en-US" altLang="zh-CN" dirty="0" smtClean="0"/>
              <a:t>|</a:t>
            </a:r>
          </a:p>
          <a:p>
            <a:pPr eaLnBrk="1" hangingPunct="1">
              <a:defRPr/>
            </a:pPr>
            <a:r>
              <a:rPr lang="zh-CN" altLang="en-US" dirty="0" smtClean="0"/>
              <a:t>三鹿奶粉</a:t>
            </a:r>
            <a:r>
              <a:rPr lang="en-US" altLang="zh-CN" dirty="0" smtClean="0"/>
              <a:t>|</a:t>
            </a:r>
          </a:p>
          <a:p>
            <a:pPr eaLnBrk="1" hangingPunct="1">
              <a:defRPr/>
            </a:pPr>
            <a:r>
              <a:rPr lang="zh-CN" altLang="en-US" dirty="0" smtClean="0"/>
              <a:t>三鹿奶粉</a:t>
            </a:r>
            <a:r>
              <a:rPr lang="en-US" altLang="zh-CN" dirty="0" smtClean="0"/>
              <a:t>|</a:t>
            </a:r>
          </a:p>
          <a:p>
            <a:pPr eaLnBrk="1" hangingPunct="1">
              <a:defRPr/>
            </a:pPr>
            <a:r>
              <a:rPr lang="zh-CN" altLang="en-US" dirty="0" smtClean="0"/>
              <a:t>三鹿奶粉</a:t>
            </a:r>
            <a:r>
              <a:rPr lang="en-US" altLang="zh-CN" dirty="0" smtClean="0"/>
              <a:t>|</a:t>
            </a:r>
          </a:p>
          <a:p>
            <a:pPr eaLnBrk="1" hangingPunct="1">
              <a:defRPr/>
            </a:pPr>
            <a:r>
              <a:rPr lang="zh-CN" altLang="en-US" dirty="0" smtClean="0"/>
              <a:t>三鹿奶粉</a:t>
            </a:r>
            <a:r>
              <a:rPr lang="en-US" altLang="zh-CN" dirty="0" smtClean="0"/>
              <a:t>|</a:t>
            </a:r>
          </a:p>
          <a:p>
            <a:pPr eaLnBrk="1" hangingPunct="1">
              <a:defRPr/>
            </a:pPr>
            <a:r>
              <a:rPr lang="zh-CN" altLang="en-US" dirty="0" smtClean="0"/>
              <a:t>三鹿奶粉事件</a:t>
            </a:r>
            <a:r>
              <a:rPr lang="en-US" altLang="zh-CN" dirty="0" smtClean="0"/>
              <a:t>|</a:t>
            </a:r>
          </a:p>
          <a:p>
            <a:pPr eaLnBrk="1" hangingPunct="1">
              <a:defRPr/>
            </a:pPr>
            <a:r>
              <a:rPr lang="zh-CN" altLang="en-US" dirty="0" smtClean="0"/>
              <a:t>三鹿奶粉有有毒物质。</a:t>
            </a:r>
            <a:r>
              <a:rPr lang="en-US" altLang="zh-CN" dirty="0" smtClean="0"/>
              <a:t>|</a:t>
            </a:r>
          </a:p>
          <a:p>
            <a:pPr eaLnBrk="1" hangingPunct="1">
              <a:defRPr/>
            </a:pPr>
            <a:r>
              <a:rPr lang="zh-CN" altLang="en-US" dirty="0" smtClean="0"/>
              <a:t>三鹿牛奶事件</a:t>
            </a:r>
            <a:r>
              <a:rPr lang="en-US" altLang="zh-CN" dirty="0" smtClean="0"/>
              <a:t>|</a:t>
            </a:r>
          </a:p>
          <a:p>
            <a:pPr eaLnBrk="1" hangingPunct="1">
              <a:defRPr/>
            </a:pPr>
            <a:r>
              <a:rPr lang="zh-CN" altLang="en-US" dirty="0" smtClean="0"/>
              <a:t>三鹿曝光，伊利，蒙牛含有三聚氰氨，蒙牛纘助</a:t>
            </a:r>
            <a:r>
              <a:rPr lang="en-US" altLang="zh-CN" dirty="0" smtClean="0"/>
              <a:t>NBA,</a:t>
            </a:r>
            <a:r>
              <a:rPr lang="zh-CN" altLang="en-US" dirty="0" smtClean="0"/>
              <a:t>蒙牛赞助超级女生，</a:t>
            </a:r>
            <a:r>
              <a:rPr lang="en-US" altLang="zh-CN" dirty="0" smtClean="0"/>
              <a:t>|</a:t>
            </a:r>
          </a:p>
          <a:p>
            <a:pPr eaLnBrk="1" hangingPunct="1">
              <a:defRPr/>
            </a:pPr>
            <a:r>
              <a:rPr lang="zh-CN" altLang="en-US" dirty="0" smtClean="0"/>
              <a:t>三鹿三聚氰胺</a:t>
            </a:r>
            <a:r>
              <a:rPr lang="en-US" altLang="zh-CN" dirty="0" smtClean="0"/>
              <a:t>|</a:t>
            </a:r>
          </a:p>
          <a:p>
            <a:pPr eaLnBrk="1" hangingPunct="1">
              <a:defRPr/>
            </a:pPr>
            <a:r>
              <a:rPr lang="zh-CN" altLang="en-US" dirty="0" smtClean="0"/>
              <a:t>三鹿三聚氰胺事件</a:t>
            </a:r>
            <a:r>
              <a:rPr lang="en-US" altLang="zh-CN" dirty="0" smtClean="0"/>
              <a:t>|</a:t>
            </a:r>
          </a:p>
          <a:p>
            <a:pPr eaLnBrk="1" hangingPunct="1">
              <a:defRPr/>
            </a:pPr>
            <a:r>
              <a:rPr lang="zh-CN" altLang="en-US" dirty="0" smtClean="0"/>
              <a:t>三鹿事件</a:t>
            </a:r>
            <a:r>
              <a:rPr lang="en-US" altLang="zh-CN" dirty="0" smtClean="0"/>
              <a:t>|</a:t>
            </a:r>
          </a:p>
          <a:p>
            <a:pPr eaLnBrk="1" hangingPunct="1">
              <a:defRPr/>
            </a:pPr>
            <a:r>
              <a:rPr lang="zh-CN" altLang="en-US" dirty="0" smtClean="0"/>
              <a:t>三鹿事件</a:t>
            </a:r>
            <a:r>
              <a:rPr lang="en-US" altLang="zh-CN" dirty="0" smtClean="0"/>
              <a:t>|</a:t>
            </a:r>
          </a:p>
          <a:p>
            <a:pPr eaLnBrk="1" hangingPunct="1">
              <a:defRPr/>
            </a:pPr>
            <a:r>
              <a:rPr lang="zh-CN" altLang="en-US" dirty="0" smtClean="0"/>
              <a:t>三鹿事件</a:t>
            </a:r>
            <a:r>
              <a:rPr lang="en-US" altLang="zh-CN" dirty="0" smtClean="0"/>
              <a:t>|</a:t>
            </a:r>
          </a:p>
          <a:p>
            <a:pPr eaLnBrk="1" hangingPunct="1">
              <a:defRPr/>
            </a:pPr>
            <a:r>
              <a:rPr lang="zh-CN" altLang="en-US" dirty="0" smtClean="0"/>
              <a:t>三鹿事件</a:t>
            </a:r>
            <a:r>
              <a:rPr lang="en-US" altLang="zh-CN" dirty="0" smtClean="0"/>
              <a:t>|</a:t>
            </a:r>
          </a:p>
          <a:p>
            <a:pPr eaLnBrk="1" hangingPunct="1">
              <a:defRPr/>
            </a:pPr>
            <a:r>
              <a:rPr lang="zh-CN" altLang="en-US" dirty="0" smtClean="0"/>
              <a:t>三鹿事件</a:t>
            </a:r>
            <a:r>
              <a:rPr lang="en-US" altLang="zh-CN" dirty="0" smtClean="0"/>
              <a:t>|</a:t>
            </a:r>
          </a:p>
          <a:p>
            <a:pPr eaLnBrk="1" hangingPunct="1">
              <a:defRPr/>
            </a:pPr>
            <a:r>
              <a:rPr lang="zh-CN" altLang="en-US" dirty="0" smtClean="0"/>
              <a:t>三氯氰氨</a:t>
            </a:r>
            <a:r>
              <a:rPr lang="en-US" altLang="zh-CN" dirty="0" smtClean="0"/>
              <a:t>|</a:t>
            </a:r>
          </a:p>
          <a:p>
            <a:pPr eaLnBrk="1" hangingPunct="1">
              <a:defRPr/>
            </a:pPr>
            <a:r>
              <a:rPr lang="zh-CN" altLang="en-US" dirty="0" smtClean="0"/>
              <a:t>三氯氰胺 致癌</a:t>
            </a:r>
            <a:r>
              <a:rPr lang="en-US" altLang="zh-CN" dirty="0" smtClean="0"/>
              <a:t>|</a:t>
            </a:r>
          </a:p>
          <a:p>
            <a:pPr eaLnBrk="1" hangingPunct="1">
              <a:defRPr/>
            </a:pPr>
            <a:r>
              <a:rPr lang="zh-CN" altLang="en-US" dirty="0" smtClean="0"/>
              <a:t>三氯氰胺</a:t>
            </a:r>
            <a:r>
              <a:rPr lang="en-US" altLang="zh-CN" dirty="0" smtClean="0"/>
              <a:t>|</a:t>
            </a:r>
          </a:p>
          <a:p>
            <a:pPr eaLnBrk="1" hangingPunct="1">
              <a:defRPr/>
            </a:pPr>
            <a:r>
              <a:rPr lang="zh-CN" altLang="en-US" dirty="0" smtClean="0"/>
              <a:t>三氯氰胺</a:t>
            </a:r>
            <a:r>
              <a:rPr lang="en-US" altLang="zh-CN" dirty="0" smtClean="0"/>
              <a:t>|</a:t>
            </a:r>
          </a:p>
          <a:p>
            <a:pPr eaLnBrk="1" hangingPunct="1">
              <a:defRPr/>
            </a:pPr>
            <a:r>
              <a:rPr lang="zh-CN" altLang="en-US" dirty="0" smtClean="0"/>
              <a:t>三氯氰胺</a:t>
            </a:r>
            <a:r>
              <a:rPr lang="en-US" altLang="zh-CN" dirty="0" smtClean="0"/>
              <a:t>|</a:t>
            </a:r>
          </a:p>
          <a:p>
            <a:pPr eaLnBrk="1" hangingPunct="1">
              <a:defRPr/>
            </a:pPr>
            <a:r>
              <a:rPr lang="zh-CN" altLang="en-US" dirty="0" smtClean="0"/>
              <a:t>三氯氰胺</a:t>
            </a:r>
            <a:r>
              <a:rPr lang="en-US" altLang="zh-CN" dirty="0" smtClean="0"/>
              <a:t>|</a:t>
            </a:r>
          </a:p>
          <a:p>
            <a:pPr eaLnBrk="1" hangingPunct="1">
              <a:defRPr/>
            </a:pPr>
            <a:r>
              <a:rPr lang="zh-CN" altLang="en-US" dirty="0" smtClean="0"/>
              <a:t>三氯氰胺</a:t>
            </a:r>
            <a:r>
              <a:rPr lang="en-US" altLang="zh-CN" dirty="0" smtClean="0"/>
              <a:t>|</a:t>
            </a:r>
          </a:p>
          <a:p>
            <a:pPr eaLnBrk="1" hangingPunct="1">
              <a:defRPr/>
            </a:pPr>
            <a:r>
              <a:rPr lang="zh-CN" altLang="en-US" dirty="0" smtClean="0"/>
              <a:t>三氯氰胺</a:t>
            </a:r>
            <a:r>
              <a:rPr lang="en-US" altLang="zh-CN" dirty="0" smtClean="0"/>
              <a:t>|</a:t>
            </a:r>
          </a:p>
          <a:p>
            <a:pPr eaLnBrk="1" hangingPunct="1">
              <a:defRPr/>
            </a:pPr>
            <a:r>
              <a:rPr lang="zh-CN" altLang="en-US" dirty="0" smtClean="0"/>
              <a:t>三元</a:t>
            </a:r>
            <a:r>
              <a:rPr lang="en-US" altLang="zh-CN" dirty="0" smtClean="0"/>
              <a:t>|</a:t>
            </a:r>
          </a:p>
          <a:p>
            <a:pPr eaLnBrk="1" hangingPunct="1">
              <a:defRPr/>
            </a:pPr>
            <a:r>
              <a:rPr lang="zh-CN" altLang="en-US" dirty="0" smtClean="0"/>
              <a:t>三元事件</a:t>
            </a:r>
            <a:r>
              <a:rPr lang="en-US" altLang="zh-CN" dirty="0" smtClean="0"/>
              <a:t>|</a:t>
            </a:r>
          </a:p>
          <a:p>
            <a:pPr eaLnBrk="1" hangingPunct="1">
              <a:defRPr/>
            </a:pPr>
            <a:r>
              <a:rPr lang="zh-CN" altLang="en-US" dirty="0" smtClean="0"/>
              <a:t>圣元奶，喝了长个长身体，早发育</a:t>
            </a:r>
            <a:r>
              <a:rPr lang="en-US" altLang="zh-CN" dirty="0" smtClean="0"/>
              <a:t>|</a:t>
            </a:r>
          </a:p>
          <a:p>
            <a:pPr eaLnBrk="1" hangingPunct="1">
              <a:defRPr/>
            </a:pPr>
            <a:r>
              <a:rPr lang="zh-CN" altLang="en-US" dirty="0" smtClean="0"/>
              <a:t>食品安全的问题有些严重</a:t>
            </a:r>
            <a:r>
              <a:rPr lang="en-US" altLang="zh-CN" dirty="0" smtClean="0"/>
              <a:t>|</a:t>
            </a:r>
          </a:p>
          <a:p>
            <a:pPr eaLnBrk="1" hangingPunct="1">
              <a:defRPr/>
            </a:pPr>
            <a:r>
              <a:rPr lang="zh-CN" altLang="en-US" dirty="0" smtClean="0"/>
              <a:t>似乎没有</a:t>
            </a:r>
            <a:r>
              <a:rPr lang="en-US" altLang="zh-CN" dirty="0" smtClean="0"/>
              <a:t>|</a:t>
            </a:r>
          </a:p>
          <a:p>
            <a:pPr eaLnBrk="1" hangingPunct="1">
              <a:defRPr/>
            </a:pPr>
            <a:r>
              <a:rPr lang="zh-CN" altLang="en-US" dirty="0" smtClean="0"/>
              <a:t>太子奶 创始人 李途纯 无罪释放</a:t>
            </a:r>
            <a:r>
              <a:rPr lang="en-US" altLang="zh-CN" dirty="0" smtClean="0"/>
              <a:t>|</a:t>
            </a:r>
          </a:p>
          <a:p>
            <a:pPr eaLnBrk="1" hangingPunct="1">
              <a:defRPr/>
            </a:pPr>
            <a:r>
              <a:rPr lang="zh-CN" altLang="en-US" dirty="0" smtClean="0"/>
              <a:t>太子奶</a:t>
            </a:r>
            <a:r>
              <a:rPr lang="en-US" altLang="zh-CN" dirty="0" smtClean="0"/>
              <a:t>|</a:t>
            </a:r>
          </a:p>
          <a:p>
            <a:pPr eaLnBrk="1" hangingPunct="1">
              <a:defRPr/>
            </a:pPr>
            <a:r>
              <a:rPr lang="zh-CN" altLang="en-US" dirty="0" smtClean="0"/>
              <a:t>太子奶事件</a:t>
            </a:r>
            <a:r>
              <a:rPr lang="en-US" altLang="zh-CN" dirty="0" smtClean="0"/>
              <a:t>|</a:t>
            </a:r>
          </a:p>
          <a:p>
            <a:pPr eaLnBrk="1" hangingPunct="1">
              <a:defRPr/>
            </a:pPr>
            <a:r>
              <a:rPr lang="zh-CN" altLang="en-US" dirty="0" smtClean="0"/>
              <a:t>特仑苏据说放有三聚氰胺</a:t>
            </a:r>
            <a:r>
              <a:rPr lang="en-US" altLang="zh-CN" dirty="0" smtClean="0"/>
              <a:t>|</a:t>
            </a:r>
          </a:p>
          <a:p>
            <a:pPr eaLnBrk="1" hangingPunct="1">
              <a:defRPr/>
            </a:pPr>
            <a:r>
              <a:rPr lang="zh-CN" altLang="en-US" dirty="0" smtClean="0"/>
              <a:t>特伦苏</a:t>
            </a:r>
            <a:r>
              <a:rPr lang="en-US" altLang="zh-CN" dirty="0" smtClean="0"/>
              <a:t>|</a:t>
            </a:r>
          </a:p>
          <a:p>
            <a:pPr eaLnBrk="1" hangingPunct="1">
              <a:defRPr/>
            </a:pPr>
            <a:r>
              <a:rPr lang="zh-CN" altLang="en-US" dirty="0" smtClean="0"/>
              <a:t>忘了</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香港不允许进货伊利蒙牛两大品牌的牛奶</a:t>
            </a:r>
            <a:r>
              <a:rPr lang="en-US" altLang="zh-CN" dirty="0" smtClean="0"/>
              <a:t>|</a:t>
            </a:r>
          </a:p>
          <a:p>
            <a:pPr eaLnBrk="1" hangingPunct="1">
              <a:defRPr/>
            </a:pPr>
            <a:r>
              <a:rPr lang="zh-CN" altLang="en-US" dirty="0" smtClean="0"/>
              <a:t>香港几大超市下架伊利蒙牛</a:t>
            </a:r>
            <a:r>
              <a:rPr lang="en-US" altLang="zh-CN" dirty="0" smtClean="0"/>
              <a:t>|</a:t>
            </a:r>
          </a:p>
          <a:p>
            <a:pPr eaLnBrk="1" hangingPunct="1">
              <a:defRPr/>
            </a:pPr>
            <a:r>
              <a:rPr lang="zh-CN" altLang="en-US" dirty="0" smtClean="0"/>
              <a:t>小孩子喝牛奶发育不良 早熟</a:t>
            </a:r>
            <a:r>
              <a:rPr lang="en-US" altLang="zh-CN" dirty="0" smtClean="0"/>
              <a:t>|</a:t>
            </a:r>
          </a:p>
          <a:p>
            <a:pPr eaLnBrk="1" hangingPunct="1">
              <a:defRPr/>
            </a:pPr>
            <a:r>
              <a:rPr lang="zh-CN" altLang="en-US" dirty="0" smtClean="0"/>
              <a:t>心已凉，不再抱任何希望。</a:t>
            </a:r>
            <a:r>
              <a:rPr lang="en-US" altLang="zh-CN" dirty="0" smtClean="0"/>
              <a:t>|</a:t>
            </a:r>
          </a:p>
          <a:p>
            <a:pPr eaLnBrk="1" hangingPunct="1">
              <a:defRPr/>
            </a:pPr>
            <a:r>
              <a:rPr lang="zh-CN" altLang="en-US" dirty="0" smtClean="0"/>
              <a:t>形成，。、</a:t>
            </a:r>
            <a:r>
              <a:rPr lang="en-US" altLang="zh-CN" dirty="0" smtClean="0"/>
              <a:t>|</a:t>
            </a:r>
          </a:p>
          <a:p>
            <a:pPr eaLnBrk="1" hangingPunct="1">
              <a:defRPr/>
            </a:pPr>
            <a:r>
              <a:rPr lang="zh-CN" altLang="en-US" dirty="0" smtClean="0"/>
              <a:t>雅培</a:t>
            </a:r>
            <a:r>
              <a:rPr lang="en-US" altLang="zh-CN" dirty="0" smtClean="0"/>
              <a:t>|</a:t>
            </a:r>
          </a:p>
          <a:p>
            <a:pPr eaLnBrk="1" hangingPunct="1">
              <a:defRPr/>
            </a:pPr>
            <a:r>
              <a:rPr lang="zh-CN" altLang="en-US" dirty="0" smtClean="0"/>
              <a:t>雅培</a:t>
            </a:r>
            <a:r>
              <a:rPr lang="en-US" altLang="zh-CN" dirty="0" smtClean="0"/>
              <a:t>|</a:t>
            </a:r>
          </a:p>
          <a:p>
            <a:pPr eaLnBrk="1" hangingPunct="1">
              <a:defRPr/>
            </a:pPr>
            <a:r>
              <a:rPr lang="zh-CN" altLang="en-US" dirty="0" smtClean="0"/>
              <a:t>雅培</a:t>
            </a:r>
            <a:r>
              <a:rPr lang="en-US" altLang="zh-CN" dirty="0" err="1" smtClean="0"/>
              <a:t>i</a:t>
            </a:r>
            <a:r>
              <a:rPr lang="zh-CN" altLang="en-US" dirty="0" smtClean="0"/>
              <a:t>符合中国标准和国际标准</a:t>
            </a:r>
            <a:r>
              <a:rPr lang="en-US" altLang="zh-CN" dirty="0" smtClean="0"/>
              <a:t>|</a:t>
            </a:r>
          </a:p>
          <a:p>
            <a:pPr eaLnBrk="1" hangingPunct="1">
              <a:defRPr/>
            </a:pPr>
            <a:r>
              <a:rPr lang="zh-CN" altLang="en-US" dirty="0" smtClean="0"/>
              <a:t>雅培奶粉检测</a:t>
            </a:r>
            <a:r>
              <a:rPr lang="en-US" altLang="zh-CN" dirty="0" smtClean="0"/>
              <a:t>|</a:t>
            </a:r>
          </a:p>
          <a:p>
            <a:pPr eaLnBrk="1" hangingPunct="1">
              <a:defRPr/>
            </a:pPr>
            <a:r>
              <a:rPr lang="zh-CN" altLang="en-US" dirty="0" smtClean="0"/>
              <a:t>雅培奶粉有避孕套时间</a:t>
            </a:r>
            <a:r>
              <a:rPr lang="en-US" altLang="zh-CN" dirty="0" smtClean="0"/>
              <a:t>|</a:t>
            </a:r>
          </a:p>
          <a:p>
            <a:pPr eaLnBrk="1" hangingPunct="1">
              <a:defRPr/>
            </a:pPr>
            <a:r>
              <a:rPr lang="zh-CN" altLang="en-US" dirty="0" smtClean="0"/>
              <a:t>燕塘的牛奶过期</a:t>
            </a:r>
            <a:r>
              <a:rPr lang="en-US" altLang="zh-CN" dirty="0" smtClean="0"/>
              <a:t>|</a:t>
            </a:r>
          </a:p>
          <a:p>
            <a:pPr eaLnBrk="1" hangingPunct="1">
              <a:defRPr/>
            </a:pPr>
            <a:r>
              <a:rPr lang="zh-CN" altLang="en-US" dirty="0" smtClean="0"/>
              <a:t>燕塘升价了</a:t>
            </a:r>
            <a:r>
              <a:rPr lang="en-US" altLang="zh-CN" dirty="0" smtClean="0"/>
              <a:t>|</a:t>
            </a:r>
          </a:p>
          <a:p>
            <a:pPr eaLnBrk="1" hangingPunct="1">
              <a:defRPr/>
            </a:pPr>
            <a:r>
              <a:rPr lang="zh-CN" altLang="en-US" dirty="0" smtClean="0"/>
              <a:t>伊利、蒙牛不允许在香港超市出售</a:t>
            </a:r>
            <a:r>
              <a:rPr lang="en-US" altLang="zh-CN" dirty="0" smtClean="0"/>
              <a:t>|</a:t>
            </a:r>
          </a:p>
          <a:p>
            <a:pPr eaLnBrk="1" hangingPunct="1">
              <a:defRPr/>
            </a:pPr>
            <a:r>
              <a:rPr lang="zh-CN" altLang="en-US" dirty="0" smtClean="0"/>
              <a:t>伊利蒙牛香港产品安全问题下架</a:t>
            </a:r>
            <a:r>
              <a:rPr lang="en-US" altLang="zh-CN" dirty="0" smtClean="0"/>
              <a:t>|</a:t>
            </a:r>
          </a:p>
          <a:p>
            <a:pPr eaLnBrk="1" hangingPunct="1">
              <a:defRPr/>
            </a:pPr>
            <a:r>
              <a:rPr lang="zh-CN" altLang="en-US" dirty="0" smtClean="0"/>
              <a:t>伊利蒙牛要合并了</a:t>
            </a:r>
            <a:r>
              <a:rPr lang="en-US" altLang="zh-CN" dirty="0" smtClean="0"/>
              <a:t>|</a:t>
            </a:r>
          </a:p>
          <a:p>
            <a:pPr eaLnBrk="1" hangingPunct="1">
              <a:defRPr/>
            </a:pPr>
            <a:r>
              <a:rPr lang="zh-CN" altLang="en-US" dirty="0" smtClean="0"/>
              <a:t>伊利事件</a:t>
            </a:r>
            <a:r>
              <a:rPr lang="en-US" altLang="zh-CN" dirty="0" smtClean="0"/>
              <a:t>|</a:t>
            </a:r>
          </a:p>
          <a:p>
            <a:pPr eaLnBrk="1" hangingPunct="1">
              <a:defRPr/>
            </a:pPr>
            <a:r>
              <a:rPr lang="zh-CN" altLang="en-US" dirty="0" smtClean="0"/>
              <a:t>营养不达标</a:t>
            </a:r>
            <a:r>
              <a:rPr lang="en-US" altLang="zh-CN" dirty="0" smtClean="0"/>
              <a:t>|</a:t>
            </a:r>
          </a:p>
          <a:p>
            <a:pPr eaLnBrk="1" hangingPunct="1">
              <a:defRPr/>
            </a:pPr>
            <a:r>
              <a:rPr lang="zh-CN" altLang="en-US" dirty="0" smtClean="0"/>
              <a:t>有毒</a:t>
            </a:r>
            <a:r>
              <a:rPr lang="en-US" altLang="zh-CN" dirty="0" smtClean="0"/>
              <a:t>|</a:t>
            </a:r>
          </a:p>
          <a:p>
            <a:pPr eaLnBrk="1" hangingPunct="1">
              <a:defRPr/>
            </a:pPr>
            <a:r>
              <a:rPr lang="zh-CN" altLang="en-US" dirty="0" smtClean="0"/>
              <a:t>有毒</a:t>
            </a:r>
            <a:r>
              <a:rPr lang="en-US" altLang="zh-CN" dirty="0" smtClean="0"/>
              <a:t>|</a:t>
            </a:r>
          </a:p>
          <a:p>
            <a:pPr eaLnBrk="1" hangingPunct="1">
              <a:defRPr/>
            </a:pPr>
            <a:r>
              <a:rPr lang="zh-CN" altLang="en-US" dirty="0" smtClean="0"/>
              <a:t>有毒</a:t>
            </a:r>
            <a:r>
              <a:rPr lang="en-US" altLang="zh-CN" dirty="0" smtClean="0"/>
              <a:t>|</a:t>
            </a:r>
          </a:p>
          <a:p>
            <a:pPr eaLnBrk="1" hangingPunct="1">
              <a:defRPr/>
            </a:pPr>
            <a:r>
              <a:rPr lang="zh-CN" altLang="en-US" dirty="0" smtClean="0"/>
              <a:t>有毒</a:t>
            </a:r>
            <a:r>
              <a:rPr lang="en-US" altLang="zh-CN" dirty="0" smtClean="0"/>
              <a:t>|</a:t>
            </a:r>
          </a:p>
          <a:p>
            <a:pPr eaLnBrk="1" hangingPunct="1">
              <a:defRPr/>
            </a:pPr>
            <a:r>
              <a:rPr lang="zh-CN" altLang="en-US" dirty="0" smtClean="0"/>
              <a:t>有害物质</a:t>
            </a:r>
            <a:r>
              <a:rPr lang="en-US" altLang="zh-CN" dirty="0" smtClean="0"/>
              <a:t>|</a:t>
            </a:r>
          </a:p>
          <a:p>
            <a:pPr eaLnBrk="1" hangingPunct="1">
              <a:defRPr/>
            </a:pPr>
            <a:r>
              <a:rPr lang="zh-CN" altLang="en-US" dirty="0" smtClean="0"/>
              <a:t>有三聚氰胺</a:t>
            </a:r>
            <a:r>
              <a:rPr lang="en-US" altLang="zh-CN" dirty="0" smtClean="0"/>
              <a:t>|</a:t>
            </a:r>
          </a:p>
          <a:p>
            <a:pPr eaLnBrk="1" hangingPunct="1">
              <a:defRPr/>
            </a:pPr>
            <a:r>
              <a:rPr lang="zh-CN" altLang="en-US" dirty="0" smtClean="0"/>
              <a:t>有什么有害物质什么的</a:t>
            </a:r>
            <a:r>
              <a:rPr lang="en-US" altLang="zh-CN" dirty="0" smtClean="0"/>
              <a:t>|</a:t>
            </a:r>
          </a:p>
          <a:p>
            <a:pPr eaLnBrk="1" hangingPunct="1">
              <a:defRPr/>
            </a:pPr>
            <a:r>
              <a:rPr lang="zh-CN" altLang="en-US" dirty="0" smtClean="0"/>
              <a:t>在香港两大超市下架</a:t>
            </a:r>
            <a:r>
              <a:rPr lang="en-US" altLang="zh-CN" dirty="0" smtClean="0"/>
              <a:t>|</a:t>
            </a:r>
          </a:p>
          <a:p>
            <a:pPr eaLnBrk="1" hangingPunct="1">
              <a:defRPr/>
            </a:pPr>
            <a:r>
              <a:rPr lang="zh-CN" altLang="en-US" dirty="0" smtClean="0"/>
              <a:t>暂时没有</a:t>
            </a:r>
            <a:r>
              <a:rPr lang="en-US" altLang="zh-CN" dirty="0" smtClean="0"/>
              <a:t>|</a:t>
            </a:r>
          </a:p>
          <a:p>
            <a:pPr eaLnBrk="1" hangingPunct="1">
              <a:defRPr/>
            </a:pPr>
            <a:r>
              <a:rPr lang="zh-CN" altLang="en-US" dirty="0" smtClean="0"/>
              <a:t>早产奶</a:t>
            </a:r>
            <a:r>
              <a:rPr lang="en-US" altLang="zh-CN" dirty="0" smtClean="0"/>
              <a:t>|</a:t>
            </a:r>
          </a:p>
          <a:p>
            <a:pPr eaLnBrk="1" hangingPunct="1">
              <a:defRPr/>
            </a:pPr>
            <a:r>
              <a:rPr lang="zh-CN" altLang="en-US" dirty="0" smtClean="0"/>
              <a:t>造假</a:t>
            </a:r>
            <a:r>
              <a:rPr lang="en-US" altLang="zh-CN" dirty="0" smtClean="0"/>
              <a:t>|</a:t>
            </a:r>
          </a:p>
          <a:p>
            <a:pPr eaLnBrk="1" hangingPunct="1">
              <a:defRPr/>
            </a:pPr>
            <a:r>
              <a:rPr lang="zh-CN" altLang="en-US" dirty="0" smtClean="0"/>
              <a:t>只有三元牛奶还有</a:t>
            </a:r>
            <a:r>
              <a:rPr lang="en-US" altLang="zh-CN" dirty="0" smtClean="0"/>
              <a:t>50%</a:t>
            </a:r>
            <a:r>
              <a:rPr lang="zh-CN" altLang="en-US" dirty="0" smtClean="0"/>
              <a:t>真正的牛奶，其他的是有牛奶添加剂。所以不用！</a:t>
            </a:r>
            <a:r>
              <a:rPr lang="en-US" altLang="zh-CN" dirty="0" smtClean="0"/>
              <a:t>|</a:t>
            </a:r>
          </a:p>
          <a:p>
            <a:pPr eaLnBrk="1" hangingPunct="1">
              <a:defRPr/>
            </a:pPr>
            <a:r>
              <a:rPr lang="zh-CN" altLang="en-US" dirty="0" smtClean="0"/>
              <a:t>质量问题</a:t>
            </a:r>
            <a:r>
              <a:rPr lang="en-US" altLang="zh-CN" dirty="0" smtClean="0"/>
              <a:t>|</a:t>
            </a:r>
          </a:p>
          <a:p>
            <a:pPr eaLnBrk="1" hangingPunct="1">
              <a:defRPr/>
            </a:pPr>
            <a:r>
              <a:rPr lang="zh-CN" altLang="en-US" dirty="0" smtClean="0"/>
              <a:t>致癌、有毒、有虫子</a:t>
            </a:r>
            <a:r>
              <a:rPr lang="en-US" altLang="zh-CN" dirty="0" smtClean="0"/>
              <a:t>|</a:t>
            </a:r>
          </a:p>
          <a:p>
            <a:pPr eaLnBrk="1" hangingPunct="1">
              <a:defRPr/>
            </a:pPr>
            <a:r>
              <a:rPr lang="zh-CN" altLang="en-US" dirty="0" smtClean="0"/>
              <a:t>中毒</a:t>
            </a:r>
            <a:r>
              <a:rPr lang="en-US" altLang="zh-CN" dirty="0" smtClean="0"/>
              <a:t>|</a:t>
            </a:r>
          </a:p>
          <a:p>
            <a:pPr eaLnBrk="1" hangingPunct="1">
              <a:defRPr/>
            </a:pPr>
            <a:r>
              <a:rPr lang="zh-CN" altLang="en-US" dirty="0" smtClean="0"/>
              <a:t>中毒事件</a:t>
            </a:r>
            <a:r>
              <a:rPr lang="en-US" altLang="zh-CN" dirty="0" smtClean="0"/>
              <a:t>|</a:t>
            </a:r>
          </a:p>
          <a:p>
            <a:pPr eaLnBrk="1" hangingPunct="1">
              <a:defRPr/>
            </a:pPr>
            <a:r>
              <a:rPr lang="zh-CN" altLang="en-US" dirty="0" smtClean="0"/>
              <a:t>猪</a:t>
            </a:r>
            <a:r>
              <a:rPr lang="en-US" altLang="zh-CN" dirty="0" smtClean="0"/>
              <a:t>|</a:t>
            </a:r>
          </a:p>
          <a:p>
            <a:pPr eaLnBrk="1" hangingPunct="1">
              <a:defRPr/>
            </a:pPr>
            <a:r>
              <a:rPr lang="zh-CN" altLang="en-US" dirty="0" smtClean="0"/>
              <a:t>自然是三鹿</a:t>
            </a:r>
            <a:r>
              <a:rPr lang="en-US" altLang="zh-CN" dirty="0" smtClean="0"/>
              <a:t>|</a:t>
            </a:r>
          </a:p>
          <a:p>
            <a:pPr eaLnBrk="1" hangingPunct="1">
              <a:defRPr/>
            </a:pPr>
            <a:endParaRPr lang="en-US" altLang="zh-CN" dirty="0" smtClean="0"/>
          </a:p>
        </p:txBody>
      </p:sp>
      <p:sp>
        <p:nvSpPr>
          <p:cNvPr id="4" name="灯片编号占位符 3"/>
          <p:cNvSpPr>
            <a:spLocks noGrp="1"/>
          </p:cNvSpPr>
          <p:nvPr>
            <p:ph type="sldNum" sz="quarter" idx="5"/>
          </p:nvPr>
        </p:nvSpPr>
        <p:spPr/>
        <p:txBody>
          <a:bodyPr/>
          <a:lstStyle/>
          <a:p>
            <a:pPr>
              <a:defRPr/>
            </a:pPr>
            <a:fld id="{BBCAA116-EB98-4ECF-A949-D372973736CA}" type="slidenum">
              <a:rPr lang="zh-CN" altLang="en-US" smtClean="0"/>
              <a:pPr>
                <a:defRPr/>
              </a:pPr>
              <a:t>11</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幻灯片图像占位符 1"/>
          <p:cNvSpPr>
            <a:spLocks noGrp="1" noRot="1" noChangeAspect="1"/>
          </p:cNvSpPr>
          <p:nvPr>
            <p:ph type="sldImg"/>
          </p:nvPr>
        </p:nvSpPr>
        <p:spPr bwMode="auto">
          <a:noFill/>
          <a:ln>
            <a:solidFill>
              <a:srgbClr val="000000"/>
            </a:solidFill>
            <a:miter lim="800000"/>
            <a:headEnd/>
            <a:tailEnd/>
          </a:ln>
        </p:spPr>
      </p:sp>
      <p:sp>
        <p:nvSpPr>
          <p:cNvPr id="3" name="备注占位符 2"/>
          <p:cNvSpPr>
            <a:spLocks noGrp="1"/>
          </p:cNvSpPr>
          <p:nvPr>
            <p:ph type="body" idx="1"/>
          </p:nvPr>
        </p:nvSpPr>
        <p:spPr/>
        <p:txBody>
          <a:bodyPr>
            <a:normAutofit fontScale="25000" lnSpcReduction="20000"/>
          </a:bodyPr>
          <a:lstStyle/>
          <a:p>
            <a:pPr eaLnBrk="1" hangingPunct="1">
              <a:defRPr/>
            </a:pPr>
            <a:r>
              <a:rPr lang="zh-CN" altLang="en-US" dirty="0" smtClean="0"/>
              <a:t>你对“贵州织金、陕西多名小学生中毒 蒙牛酸酸乳 疑似凶手”事件有什么评论？</a:t>
            </a:r>
          </a:p>
          <a:p>
            <a:pPr eaLnBrk="1" hangingPunct="1">
              <a:defRPr/>
            </a:pPr>
            <a:r>
              <a:rPr lang="en-US" altLang="zh-CN" dirty="0" smtClean="0"/>
              <a:t>.........</a:t>
            </a:r>
            <a:r>
              <a:rPr lang="zh-CN" altLang="en-US" dirty="0" smtClean="0"/>
              <a:t>坑爹啊</a:t>
            </a:r>
            <a:r>
              <a:rPr lang="en-US" altLang="zh-CN" dirty="0" smtClean="0"/>
              <a:t>|</a:t>
            </a:r>
          </a:p>
          <a:p>
            <a:pPr eaLnBrk="1" hangingPunct="1">
              <a:defRPr/>
            </a:pPr>
            <a:r>
              <a:rPr lang="en-US" altLang="zh-CN" dirty="0" smtClean="0"/>
              <a:t>fuck you </a:t>
            </a:r>
            <a:r>
              <a:rPr lang="zh-CN" altLang="en-US" dirty="0" smtClean="0"/>
              <a:t>蒙牛</a:t>
            </a:r>
            <a:r>
              <a:rPr lang="en-US" altLang="zh-CN" dirty="0" smtClean="0"/>
              <a:t>|</a:t>
            </a:r>
          </a:p>
          <a:p>
            <a:pPr eaLnBrk="1" hangingPunct="1">
              <a:defRPr/>
            </a:pPr>
            <a:r>
              <a:rPr lang="en-US" altLang="zh-CN" dirty="0" smtClean="0"/>
              <a:t>FUCK|</a:t>
            </a:r>
          </a:p>
          <a:p>
            <a:pPr eaLnBrk="1" hangingPunct="1">
              <a:defRPr/>
            </a:pPr>
            <a:r>
              <a:rPr lang="en-US" altLang="zh-CN" dirty="0" smtClean="0"/>
              <a:t>fuck|</a:t>
            </a:r>
          </a:p>
          <a:p>
            <a:pPr eaLnBrk="1" hangingPunct="1">
              <a:defRPr/>
            </a:pPr>
            <a:r>
              <a:rPr lang="zh-CN" altLang="en-US" dirty="0" smtClean="0"/>
              <a:t>半信半疑</a:t>
            </a:r>
            <a:r>
              <a:rPr lang="en-US" altLang="zh-CN" dirty="0" smtClean="0"/>
              <a:t>|</a:t>
            </a:r>
          </a:p>
          <a:p>
            <a:pPr eaLnBrk="1" hangingPunct="1">
              <a:defRPr/>
            </a:pPr>
            <a:r>
              <a:rPr lang="zh-CN" altLang="en-US" dirty="0" smtClean="0"/>
              <a:t>报道不一定是真实的</a:t>
            </a:r>
            <a:r>
              <a:rPr lang="en-US" altLang="zh-CN" dirty="0" smtClean="0"/>
              <a:t>|</a:t>
            </a:r>
          </a:p>
          <a:p>
            <a:pPr eaLnBrk="1" hangingPunct="1">
              <a:defRPr/>
            </a:pPr>
            <a:r>
              <a:rPr lang="zh-CN" altLang="en-US" dirty="0" smtClean="0"/>
              <a:t>并非最后一根稻草，但蒙牛倒掉是必然的，因为其“起来”的太快，超快速发展的企业都必然有问题。尤其是在当下国内社会环境下。</a:t>
            </a:r>
            <a:r>
              <a:rPr lang="en-US" altLang="zh-CN" dirty="0" smtClean="0"/>
              <a:t>|</a:t>
            </a:r>
          </a:p>
          <a:p>
            <a:pPr eaLnBrk="1" hangingPunct="1">
              <a:defRPr/>
            </a:pPr>
            <a:r>
              <a:rPr lang="zh-CN" altLang="en-US" dirty="0" smtClean="0"/>
              <a:t>不道德</a:t>
            </a:r>
            <a:r>
              <a:rPr lang="en-US" altLang="zh-CN" dirty="0" smtClean="0"/>
              <a:t>|</a:t>
            </a:r>
          </a:p>
          <a:p>
            <a:pPr eaLnBrk="1" hangingPunct="1">
              <a:defRPr/>
            </a:pPr>
            <a:r>
              <a:rPr lang="zh-CN" altLang="en-US" dirty="0" smtClean="0"/>
              <a:t>不好</a:t>
            </a:r>
            <a:r>
              <a:rPr lang="en-US" altLang="zh-CN" dirty="0" smtClean="0"/>
              <a:t>|</a:t>
            </a:r>
          </a:p>
          <a:p>
            <a:pPr eaLnBrk="1" hangingPunct="1">
              <a:defRPr/>
            </a:pPr>
            <a:r>
              <a:rPr lang="zh-CN" altLang="en-US" dirty="0" smtClean="0"/>
              <a:t>不好评论。</a:t>
            </a:r>
            <a:r>
              <a:rPr lang="en-US" altLang="zh-CN" dirty="0" smtClean="0"/>
              <a:t>|</a:t>
            </a:r>
          </a:p>
          <a:p>
            <a:pPr eaLnBrk="1" hangingPunct="1">
              <a:defRPr/>
            </a:pPr>
            <a:r>
              <a:rPr lang="zh-CN" altLang="en-US" dirty="0" smtClean="0"/>
              <a:t>不了解，不评论</a:t>
            </a:r>
            <a:r>
              <a:rPr lang="en-US" altLang="zh-CN" dirty="0" smtClean="0"/>
              <a:t>|</a:t>
            </a:r>
          </a:p>
          <a:p>
            <a:pPr eaLnBrk="1" hangingPunct="1">
              <a:defRPr/>
            </a:pPr>
            <a:r>
              <a:rPr lang="zh-CN" altLang="en-US" dirty="0" smtClean="0"/>
              <a:t>不了解</a:t>
            </a:r>
            <a:r>
              <a:rPr lang="en-US" altLang="zh-CN" dirty="0" smtClean="0"/>
              <a:t>|</a:t>
            </a:r>
          </a:p>
          <a:p>
            <a:pPr eaLnBrk="1" hangingPunct="1">
              <a:defRPr/>
            </a:pPr>
            <a:r>
              <a:rPr lang="zh-CN" altLang="en-US" dirty="0" smtClean="0"/>
              <a:t>不了解详情，不做评论</a:t>
            </a:r>
            <a:r>
              <a:rPr lang="en-US" altLang="zh-CN" dirty="0" smtClean="0"/>
              <a:t>|</a:t>
            </a:r>
          </a:p>
          <a:p>
            <a:pPr eaLnBrk="1" hangingPunct="1">
              <a:defRPr/>
            </a:pPr>
            <a:r>
              <a:rPr lang="zh-CN" altLang="en-US" dirty="0" smtClean="0"/>
              <a:t>不明真相，也可能是竞争对手的炒作</a:t>
            </a:r>
            <a:r>
              <a:rPr lang="en-US" altLang="zh-CN" dirty="0" smtClean="0"/>
              <a:t>|</a:t>
            </a:r>
          </a:p>
          <a:p>
            <a:pPr eaLnBrk="1" hangingPunct="1">
              <a:defRPr/>
            </a:pPr>
            <a:r>
              <a:rPr lang="zh-CN" altLang="en-US" dirty="0" smtClean="0"/>
              <a:t>不能说脏话的话，我无话可说</a:t>
            </a:r>
            <a:r>
              <a:rPr lang="en-US" altLang="zh-CN" dirty="0" smtClean="0"/>
              <a:t>|</a:t>
            </a:r>
          </a:p>
          <a:p>
            <a:pPr eaLnBrk="1" hangingPunct="1">
              <a:defRPr/>
            </a:pPr>
            <a:r>
              <a:rPr lang="zh-CN" altLang="en-US" dirty="0" smtClean="0"/>
              <a:t>不清楚</a:t>
            </a:r>
            <a:r>
              <a:rPr lang="en-US" altLang="zh-CN" dirty="0" smtClean="0"/>
              <a:t>|</a:t>
            </a:r>
          </a:p>
          <a:p>
            <a:pPr eaLnBrk="1" hangingPunct="1">
              <a:defRPr/>
            </a:pPr>
            <a:r>
              <a:rPr lang="zh-CN" altLang="en-US" dirty="0" smtClean="0"/>
              <a:t>不清楚</a:t>
            </a:r>
            <a:r>
              <a:rPr lang="en-US" altLang="zh-CN" dirty="0" smtClean="0"/>
              <a:t>|</a:t>
            </a:r>
          </a:p>
          <a:p>
            <a:pPr eaLnBrk="1" hangingPunct="1">
              <a:defRPr/>
            </a:pPr>
            <a:r>
              <a:rPr lang="zh-CN" altLang="en-US" dirty="0" smtClean="0"/>
              <a:t>不确认的东西不评价</a:t>
            </a:r>
            <a:r>
              <a:rPr lang="en-US" altLang="zh-CN" dirty="0" smtClean="0"/>
              <a:t>|</a:t>
            </a:r>
          </a:p>
          <a:p>
            <a:pPr eaLnBrk="1" hangingPunct="1">
              <a:defRPr/>
            </a:pPr>
            <a:r>
              <a:rPr lang="zh-CN" altLang="en-US" dirty="0" smtClean="0"/>
              <a:t>不说脏话就无话可说了</a:t>
            </a:r>
            <a:r>
              <a:rPr lang="en-US" altLang="zh-CN" dirty="0" smtClean="0"/>
              <a:t>|</a:t>
            </a:r>
          </a:p>
          <a:p>
            <a:pPr eaLnBrk="1" hangingPunct="1">
              <a:defRPr/>
            </a:pPr>
            <a:r>
              <a:rPr lang="zh-CN" altLang="en-US" dirty="0" smtClean="0"/>
              <a:t>不太了解。</a:t>
            </a:r>
            <a:r>
              <a:rPr lang="en-US" altLang="zh-CN" dirty="0" smtClean="0"/>
              <a:t>|</a:t>
            </a:r>
          </a:p>
          <a:p>
            <a:pPr eaLnBrk="1" hangingPunct="1">
              <a:defRPr/>
            </a:pPr>
            <a:r>
              <a:rPr lang="zh-CN" altLang="en-US" dirty="0" smtClean="0"/>
              <a:t>不太清楚 </a:t>
            </a:r>
            <a:r>
              <a:rPr lang="en-US" altLang="zh-CN" dirty="0" smtClean="0"/>
              <a:t>|</a:t>
            </a:r>
          </a:p>
          <a:p>
            <a:pPr eaLnBrk="1" hangingPunct="1">
              <a:defRPr/>
            </a:pPr>
            <a:r>
              <a:rPr lang="zh-CN" altLang="en-US" dirty="0" smtClean="0"/>
              <a:t>不太清楚</a:t>
            </a:r>
            <a:r>
              <a:rPr lang="en-US" altLang="zh-CN" dirty="0" smtClean="0"/>
              <a:t>|</a:t>
            </a:r>
          </a:p>
          <a:p>
            <a:pPr eaLnBrk="1" hangingPunct="1">
              <a:defRPr/>
            </a:pPr>
            <a:r>
              <a:rPr lang="zh-CN" altLang="en-US" dirty="0" smtClean="0"/>
              <a:t>不幸</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操你妈</a:t>
            </a:r>
            <a:r>
              <a:rPr lang="en-US" altLang="zh-CN" dirty="0" smtClean="0"/>
              <a:t>|</a:t>
            </a:r>
          </a:p>
          <a:p>
            <a:pPr eaLnBrk="1" hangingPunct="1">
              <a:defRPr/>
            </a:pPr>
            <a:r>
              <a:rPr lang="zh-CN" altLang="en-US" dirty="0" smtClean="0"/>
              <a:t>草</a:t>
            </a:r>
            <a:r>
              <a:rPr lang="en-US" altLang="zh-CN" dirty="0" smtClean="0"/>
              <a:t>|</a:t>
            </a:r>
          </a:p>
          <a:p>
            <a:pPr eaLnBrk="1" hangingPunct="1">
              <a:defRPr/>
            </a:pPr>
            <a:r>
              <a:rPr lang="zh-CN" altLang="en-US" dirty="0" smtClean="0"/>
              <a:t>查出原因，严惩不贷</a:t>
            </a:r>
            <a:r>
              <a:rPr lang="en-US" altLang="zh-CN" dirty="0" smtClean="0"/>
              <a:t>|</a:t>
            </a:r>
          </a:p>
          <a:p>
            <a:pPr eaLnBrk="1" hangingPunct="1">
              <a:defRPr/>
            </a:pPr>
            <a:r>
              <a:rPr lang="zh-CN" altLang="en-US" dirty="0" smtClean="0"/>
              <a:t>持怀疑态度。如果蒙牛也有质量问题，好像就没有值得信任的事物了。以前一直很信任蒙牛这个品牌。</a:t>
            </a:r>
            <a:r>
              <a:rPr lang="en-US" altLang="zh-CN" dirty="0" smtClean="0"/>
              <a:t>|</a:t>
            </a:r>
          </a:p>
          <a:p>
            <a:pPr eaLnBrk="1" hangingPunct="1">
              <a:defRPr/>
            </a:pPr>
            <a:r>
              <a:rPr lang="zh-CN" altLang="en-US" dirty="0" smtClean="0"/>
              <a:t>达到</a:t>
            </a:r>
            <a:r>
              <a:rPr lang="en-US" altLang="zh-CN" dirty="0" smtClean="0"/>
              <a:t>|</a:t>
            </a:r>
          </a:p>
          <a:p>
            <a:pPr eaLnBrk="1" hangingPunct="1">
              <a:defRPr/>
            </a:pPr>
            <a:r>
              <a:rPr lang="zh-CN" altLang="en-US" dirty="0" smtClean="0"/>
              <a:t>单一事件</a:t>
            </a:r>
            <a:r>
              <a:rPr lang="en-US" altLang="zh-CN" dirty="0" smtClean="0"/>
              <a:t>|</a:t>
            </a:r>
          </a:p>
          <a:p>
            <a:pPr eaLnBrk="1" hangingPunct="1">
              <a:defRPr/>
            </a:pPr>
            <a:r>
              <a:rPr lang="zh-CN" altLang="en-US" dirty="0" smtClean="0"/>
              <a:t>但行好事莫问前程，请你发现自己的良善</a:t>
            </a:r>
            <a:r>
              <a:rPr lang="en-US" altLang="zh-CN" dirty="0" smtClean="0"/>
              <a:t>|</a:t>
            </a:r>
          </a:p>
          <a:p>
            <a:pPr eaLnBrk="1" hangingPunct="1">
              <a:defRPr/>
            </a:pPr>
            <a:r>
              <a:rPr lang="zh-CN" altLang="en-US" dirty="0" smtClean="0"/>
              <a:t>道德问题。</a:t>
            </a:r>
            <a:r>
              <a:rPr lang="en-US" altLang="zh-CN" dirty="0" smtClean="0"/>
              <a:t>|</a:t>
            </a:r>
          </a:p>
          <a:p>
            <a:pPr eaLnBrk="1" hangingPunct="1">
              <a:defRPr/>
            </a:pPr>
            <a:r>
              <a:rPr lang="zh-CN" altLang="en-US" dirty="0" smtClean="0"/>
              <a:t>的整体风格</a:t>
            </a:r>
            <a:r>
              <a:rPr lang="en-US" altLang="zh-CN" dirty="0" smtClean="0"/>
              <a:t>|</a:t>
            </a:r>
          </a:p>
          <a:p>
            <a:pPr eaLnBrk="1" hangingPunct="1">
              <a:defRPr/>
            </a:pPr>
            <a:r>
              <a:rPr lang="zh-CN" altLang="en-US" dirty="0" smtClean="0"/>
              <a:t>抵制蒙牛伊利</a:t>
            </a:r>
            <a:r>
              <a:rPr lang="en-US" altLang="zh-CN" dirty="0" smtClean="0"/>
              <a:t>|</a:t>
            </a:r>
          </a:p>
          <a:p>
            <a:pPr eaLnBrk="1" hangingPunct="1">
              <a:defRPr/>
            </a:pPr>
            <a:r>
              <a:rPr lang="zh-CN" altLang="en-US" dirty="0" smtClean="0"/>
              <a:t>对蒙牛没信任感</a:t>
            </a:r>
            <a:r>
              <a:rPr lang="en-US" altLang="zh-CN" dirty="0" smtClean="0"/>
              <a:t>|</a:t>
            </a:r>
          </a:p>
          <a:p>
            <a:pPr eaLnBrk="1" hangingPunct="1">
              <a:defRPr/>
            </a:pPr>
            <a:r>
              <a:rPr lang="zh-CN" altLang="en-US" dirty="0" smtClean="0"/>
              <a:t>对事件详情不清楚，不愿评论。</a:t>
            </a:r>
            <a:r>
              <a:rPr lang="en-US" altLang="zh-CN" dirty="0" smtClean="0"/>
              <a:t>|</a:t>
            </a:r>
          </a:p>
          <a:p>
            <a:pPr eaLnBrk="1" hangingPunct="1">
              <a:defRPr/>
            </a:pPr>
            <a:r>
              <a:rPr lang="zh-CN" altLang="en-US" dirty="0" smtClean="0"/>
              <a:t>对于这件事情，首先只是个疑似凶手，再次这类事件层出不穷，依然不减。这是社会制度的问题，也是企业管理的问题。这样的事情多了，心中有悲哀也有了尴尬和无奈。</a:t>
            </a:r>
            <a:r>
              <a:rPr lang="en-US" altLang="zh-CN" dirty="0" smtClean="0"/>
              <a:t>|</a:t>
            </a:r>
          </a:p>
          <a:p>
            <a:pPr eaLnBrk="1" hangingPunct="1">
              <a:defRPr/>
            </a:pPr>
            <a:r>
              <a:rPr lang="zh-CN" altLang="en-US" dirty="0" smtClean="0"/>
              <a:t>对这些企业，我已无话可说了</a:t>
            </a:r>
            <a:r>
              <a:rPr lang="en-US" altLang="zh-CN" dirty="0" smtClean="0"/>
              <a:t>|</a:t>
            </a:r>
          </a:p>
          <a:p>
            <a:pPr eaLnBrk="1" hangingPunct="1">
              <a:defRPr/>
            </a:pPr>
            <a:r>
              <a:rPr lang="zh-CN" altLang="en-US" dirty="0" smtClean="0"/>
              <a:t>多方原因 </a:t>
            </a:r>
            <a:r>
              <a:rPr lang="en-US" altLang="zh-CN" dirty="0" smtClean="0"/>
              <a:t>|</a:t>
            </a:r>
          </a:p>
          <a:p>
            <a:pPr eaLnBrk="1" hangingPunct="1">
              <a:defRPr/>
            </a:pPr>
            <a:r>
              <a:rPr lang="zh-CN" altLang="en-US" dirty="0" smtClean="0"/>
              <a:t>多重原因引起的 </a:t>
            </a:r>
            <a:r>
              <a:rPr lang="en-US" altLang="zh-CN" dirty="0" smtClean="0"/>
              <a:t>|</a:t>
            </a:r>
          </a:p>
          <a:p>
            <a:pPr eaLnBrk="1" hangingPunct="1">
              <a:defRPr/>
            </a:pPr>
            <a:r>
              <a:rPr lang="zh-CN" altLang="en-US" dirty="0" smtClean="0"/>
              <a:t>恶劣</a:t>
            </a:r>
            <a:r>
              <a:rPr lang="en-US" altLang="zh-CN" dirty="0" smtClean="0"/>
              <a:t>|</a:t>
            </a:r>
          </a:p>
          <a:p>
            <a:pPr eaLnBrk="1" hangingPunct="1">
              <a:defRPr/>
            </a:pPr>
            <a:r>
              <a:rPr lang="zh-CN" altLang="en-US" dirty="0" smtClean="0"/>
              <a:t>愤怒</a:t>
            </a:r>
            <a:r>
              <a:rPr lang="en-US" altLang="zh-CN" dirty="0" smtClean="0"/>
              <a:t>|</a:t>
            </a:r>
          </a:p>
          <a:p>
            <a:pPr eaLnBrk="1" hangingPunct="1">
              <a:defRPr/>
            </a:pPr>
            <a:r>
              <a:rPr lang="zh-CN" altLang="en-US" dirty="0" smtClean="0"/>
              <a:t>该就什么就是什么，做到问心无愧。</a:t>
            </a:r>
            <a:r>
              <a:rPr lang="en-US" altLang="zh-CN" dirty="0" smtClean="0"/>
              <a:t>|</a:t>
            </a:r>
          </a:p>
          <a:p>
            <a:pPr eaLnBrk="1" hangingPunct="1">
              <a:defRPr/>
            </a:pPr>
            <a:r>
              <a:rPr lang="zh-CN" altLang="en-US" dirty="0" smtClean="0"/>
              <a:t>改革</a:t>
            </a:r>
            <a:r>
              <a:rPr lang="en-US" altLang="zh-CN" dirty="0" smtClean="0"/>
              <a:t>|</a:t>
            </a:r>
          </a:p>
          <a:p>
            <a:pPr eaLnBrk="1" hangingPunct="1">
              <a:defRPr/>
            </a:pPr>
            <a:r>
              <a:rPr lang="zh-CN" altLang="en-US" dirty="0" smtClean="0"/>
              <a:t>个案而已</a:t>
            </a:r>
            <a:r>
              <a:rPr lang="en-US" altLang="zh-CN" dirty="0" smtClean="0"/>
              <a:t>|</a:t>
            </a:r>
          </a:p>
          <a:p>
            <a:pPr eaLnBrk="1" hangingPunct="1">
              <a:defRPr/>
            </a:pPr>
            <a:r>
              <a:rPr lang="zh-CN" altLang="en-US" dirty="0" smtClean="0"/>
              <a:t>个别事件，但需要好好整改，加大惩罚的力度和监管机制</a:t>
            </a:r>
            <a:r>
              <a:rPr lang="en-US" altLang="zh-CN" dirty="0" smtClean="0"/>
              <a:t>|</a:t>
            </a:r>
          </a:p>
          <a:p>
            <a:pPr eaLnBrk="1" hangingPunct="1">
              <a:defRPr/>
            </a:pPr>
            <a:r>
              <a:rPr lang="zh-CN" altLang="en-US" dirty="0" smtClean="0"/>
              <a:t>个别事件</a:t>
            </a:r>
            <a:r>
              <a:rPr lang="en-US" altLang="zh-CN" dirty="0" smtClean="0"/>
              <a:t>|</a:t>
            </a:r>
          </a:p>
          <a:p>
            <a:pPr eaLnBrk="1" hangingPunct="1">
              <a:defRPr/>
            </a:pPr>
            <a:r>
              <a:rPr lang="zh-CN" altLang="en-US" dirty="0" smtClean="0"/>
              <a:t>关我屁事</a:t>
            </a:r>
            <a:r>
              <a:rPr lang="en-US" altLang="zh-CN" dirty="0" smtClean="0"/>
              <a:t>|</a:t>
            </a:r>
          </a:p>
          <a:p>
            <a:pPr eaLnBrk="1" hangingPunct="1">
              <a:defRPr/>
            </a:pPr>
            <a:r>
              <a:rPr lang="zh-CN" altLang="en-US" dirty="0" smtClean="0"/>
              <a:t>国家政治问题</a:t>
            </a:r>
            <a:r>
              <a:rPr lang="en-US" altLang="zh-CN" dirty="0" smtClean="0"/>
              <a:t>|</a:t>
            </a:r>
          </a:p>
          <a:p>
            <a:pPr eaLnBrk="1" hangingPunct="1">
              <a:defRPr/>
            </a:pPr>
            <a:r>
              <a:rPr lang="zh-CN" altLang="en-US" dirty="0" smtClean="0"/>
              <a:t>国内的质量检测太差</a:t>
            </a:r>
            <a:r>
              <a:rPr lang="en-US" altLang="zh-CN" dirty="0" smtClean="0"/>
              <a:t>|</a:t>
            </a:r>
          </a:p>
          <a:p>
            <a:pPr eaLnBrk="1" hangingPunct="1">
              <a:defRPr/>
            </a:pPr>
            <a:r>
              <a:rPr lang="zh-CN" altLang="en-US" dirty="0" smtClean="0"/>
              <a:t>过分</a:t>
            </a:r>
            <a:r>
              <a:rPr lang="en-US" altLang="zh-CN" dirty="0" smtClean="0"/>
              <a:t>|</a:t>
            </a:r>
          </a:p>
          <a:p>
            <a:pPr eaLnBrk="1" hangingPunct="1">
              <a:defRPr/>
            </a:pPr>
            <a:r>
              <a:rPr lang="zh-CN" altLang="en-US" dirty="0" smtClean="0"/>
              <a:t>还会发生</a:t>
            </a:r>
            <a:r>
              <a:rPr lang="en-US" altLang="zh-CN" dirty="0" smtClean="0"/>
              <a:t>|</a:t>
            </a:r>
          </a:p>
          <a:p>
            <a:pPr eaLnBrk="1" hangingPunct="1">
              <a:defRPr/>
            </a:pPr>
            <a:r>
              <a:rPr lang="zh-CN" altLang="en-US" dirty="0" smtClean="0"/>
              <a:t>还可以</a:t>
            </a:r>
            <a:r>
              <a:rPr lang="en-US" altLang="zh-CN" dirty="0" smtClean="0"/>
              <a:t>|</a:t>
            </a:r>
          </a:p>
          <a:p>
            <a:pPr eaLnBrk="1" hangingPunct="1">
              <a:defRPr/>
            </a:pPr>
            <a:r>
              <a:rPr lang="zh-CN" altLang="en-US" dirty="0" smtClean="0"/>
              <a:t>孩子运气不好 遭毒手。</a:t>
            </a:r>
            <a:r>
              <a:rPr lang="en-US" altLang="zh-CN" dirty="0" smtClean="0"/>
              <a:t>|</a:t>
            </a:r>
          </a:p>
          <a:p>
            <a:pPr eaLnBrk="1" hangingPunct="1">
              <a:defRPr/>
            </a:pPr>
            <a:r>
              <a:rPr lang="zh-CN" altLang="en-US" dirty="0" smtClean="0"/>
              <a:t>害人害己</a:t>
            </a:r>
            <a:r>
              <a:rPr lang="en-US" altLang="zh-CN" dirty="0" smtClean="0"/>
              <a:t>|</a:t>
            </a:r>
          </a:p>
          <a:p>
            <a:pPr eaLnBrk="1" hangingPunct="1">
              <a:defRPr/>
            </a:pPr>
            <a:r>
              <a:rPr lang="zh-CN" altLang="en-US" dirty="0" smtClean="0"/>
              <a:t>害人害己</a:t>
            </a:r>
            <a:r>
              <a:rPr lang="en-US" altLang="zh-CN" dirty="0" smtClean="0"/>
              <a:t>|</a:t>
            </a:r>
          </a:p>
          <a:p>
            <a:pPr eaLnBrk="1" hangingPunct="1">
              <a:defRPr/>
            </a:pPr>
            <a:r>
              <a:rPr lang="zh-CN" altLang="en-US" dirty="0" smtClean="0"/>
              <a:t>很多产品都会有多多少少的负面评论 但我觉得我信赖它</a:t>
            </a:r>
            <a:r>
              <a:rPr lang="en-US" altLang="zh-CN" dirty="0" smtClean="0"/>
              <a:t>|</a:t>
            </a:r>
          </a:p>
          <a:p>
            <a:pPr eaLnBrk="1" hangingPunct="1">
              <a:defRPr/>
            </a:pPr>
            <a:r>
              <a:rPr lang="zh-CN" altLang="en-US" dirty="0" smtClean="0"/>
              <a:t>很伤心。</a:t>
            </a:r>
            <a:r>
              <a:rPr lang="en-US" altLang="zh-CN" dirty="0" smtClean="0"/>
              <a:t>|</a:t>
            </a:r>
          </a:p>
          <a:p>
            <a:pPr eaLnBrk="1" hangingPunct="1">
              <a:defRPr/>
            </a:pPr>
            <a:r>
              <a:rPr lang="zh-CN" altLang="en-US" dirty="0" smtClean="0"/>
              <a:t>坏</a:t>
            </a:r>
            <a:r>
              <a:rPr lang="en-US" altLang="zh-CN" dirty="0" smtClean="0"/>
              <a:t>|</a:t>
            </a:r>
          </a:p>
          <a:p>
            <a:pPr eaLnBrk="1" hangingPunct="1">
              <a:defRPr/>
            </a:pPr>
            <a:r>
              <a:rPr lang="zh-CN" altLang="en-US" dirty="0" smtClean="0"/>
              <a:t>或者是想搞垮蒙牛，这是上层和商业的斗争，很多事不好说。</a:t>
            </a:r>
            <a:r>
              <a:rPr lang="en-US" altLang="zh-CN" dirty="0" smtClean="0"/>
              <a:t>|</a:t>
            </a:r>
          </a:p>
          <a:p>
            <a:pPr eaLnBrk="1" hangingPunct="1">
              <a:defRPr/>
            </a:pPr>
            <a:r>
              <a:rPr lang="zh-CN" altLang="en-US" dirty="0" smtClean="0"/>
              <a:t>觉得有点不可思议，这么大品牌不太可能出现这种事情，是不是品牌之间的相互斗争，想把蒙牛搞垮？</a:t>
            </a:r>
            <a:r>
              <a:rPr lang="en-US" altLang="zh-CN" dirty="0" smtClean="0"/>
              <a:t>|</a:t>
            </a:r>
          </a:p>
          <a:p>
            <a:pPr eaLnBrk="1" hangingPunct="1">
              <a:defRPr/>
            </a:pPr>
            <a:r>
              <a:rPr lang="zh-CN" altLang="en-US" dirty="0" smtClean="0"/>
              <a:t>静待观察此事，等待警方把实情公布于众并惩罚凶手。</a:t>
            </a:r>
            <a:r>
              <a:rPr lang="en-US" altLang="zh-CN" dirty="0" smtClean="0"/>
              <a:t>|</a:t>
            </a:r>
          </a:p>
          <a:p>
            <a:pPr eaLnBrk="1" hangingPunct="1">
              <a:defRPr/>
            </a:pPr>
            <a:r>
              <a:rPr lang="zh-CN" altLang="en-US" dirty="0" smtClean="0"/>
              <a:t>绝不买蒙牛</a:t>
            </a:r>
            <a:r>
              <a:rPr lang="en-US" altLang="zh-CN" dirty="0" smtClean="0"/>
              <a:t>|</a:t>
            </a:r>
          </a:p>
          <a:p>
            <a:pPr eaLnBrk="1" hangingPunct="1">
              <a:defRPr/>
            </a:pPr>
            <a:r>
              <a:rPr lang="zh-CN" altLang="en-US" dirty="0" smtClean="0"/>
              <a:t>可恶</a:t>
            </a:r>
            <a:r>
              <a:rPr lang="en-US" altLang="zh-CN" dirty="0" smtClean="0"/>
              <a:t>|</a:t>
            </a:r>
          </a:p>
          <a:p>
            <a:pPr eaLnBrk="1" hangingPunct="1">
              <a:defRPr/>
            </a:pPr>
            <a:r>
              <a:rPr lang="zh-CN" altLang="en-US" dirty="0" smtClean="0"/>
              <a:t>可恶</a:t>
            </a:r>
            <a:r>
              <a:rPr lang="en-US" altLang="zh-CN" dirty="0" smtClean="0"/>
              <a:t>|</a:t>
            </a:r>
          </a:p>
          <a:p>
            <a:pPr eaLnBrk="1" hangingPunct="1">
              <a:defRPr/>
            </a:pPr>
            <a:r>
              <a:rPr lang="zh-CN" altLang="en-US" dirty="0" smtClean="0"/>
              <a:t>可能是真的，但是企业摆平了。</a:t>
            </a:r>
            <a:r>
              <a:rPr lang="en-US" altLang="zh-CN" dirty="0" smtClean="0"/>
              <a:t>|</a:t>
            </a:r>
          </a:p>
          <a:p>
            <a:pPr eaLnBrk="1" hangingPunct="1">
              <a:defRPr/>
            </a:pPr>
            <a:r>
              <a:rPr lang="zh-CN" altLang="en-US" dirty="0" smtClean="0"/>
              <a:t>克</a:t>
            </a:r>
            <a:r>
              <a:rPr lang="en-US" altLang="zh-CN" dirty="0" smtClean="0"/>
              <a:t>|</a:t>
            </a:r>
          </a:p>
          <a:p>
            <a:pPr eaLnBrk="1" hangingPunct="1">
              <a:defRPr/>
            </a:pPr>
            <a:r>
              <a:rPr lang="zh-CN" altLang="en-US" dirty="0" smtClean="0"/>
              <a:t>客观的来，蒙牛存在的问题很多。因为利益蒙蔽了眼睛。我想说他们良心真的会好过吗。他们的员工有哪些是知道真相却继续这样做着不法的事的人。我觉得他们是可悲的。在黑暗前没有站出来。同时这也反应出了我们政府部门的有关部队的腐败。是粗心还是根本没上心还是被金钱蒙蔽？？不言而说。我希望中毒的孩子能快快好起来。我也希望那个凶手能站出来承担责任。只要你认识错误。积极改过。我想我们还是会接受你的。</a:t>
            </a:r>
            <a:r>
              <a:rPr lang="en-US" altLang="zh-CN" dirty="0" smtClean="0"/>
              <a:t>|</a:t>
            </a:r>
          </a:p>
          <a:p>
            <a:pPr eaLnBrk="1" hangingPunct="1">
              <a:defRPr/>
            </a:pPr>
            <a:r>
              <a:rPr lang="zh-CN" altLang="en-US" dirty="0" smtClean="0"/>
              <a:t>肯定是冒牌和别有用心的人搞的</a:t>
            </a:r>
            <a:r>
              <a:rPr lang="en-US" altLang="zh-CN" dirty="0" smtClean="0"/>
              <a:t>|</a:t>
            </a:r>
          </a:p>
          <a:p>
            <a:pPr eaLnBrk="1" hangingPunct="1">
              <a:defRPr/>
            </a:pPr>
            <a:r>
              <a:rPr lang="zh-CN" altLang="en-US" dirty="0" smtClean="0"/>
              <a:t>恐怖。不敢喝啦，该换牌子啦</a:t>
            </a:r>
            <a:r>
              <a:rPr lang="en-US" altLang="zh-CN" dirty="0" smtClean="0"/>
              <a:t>|</a:t>
            </a:r>
          </a:p>
          <a:p>
            <a:pPr eaLnBrk="1" hangingPunct="1">
              <a:defRPr/>
            </a:pPr>
            <a:r>
              <a:rPr lang="zh-CN" altLang="en-US" dirty="0" smtClean="0"/>
              <a:t>垃圾</a:t>
            </a:r>
            <a:r>
              <a:rPr lang="en-US" altLang="zh-CN" dirty="0" smtClean="0"/>
              <a:t>|</a:t>
            </a:r>
          </a:p>
          <a:p>
            <a:pPr eaLnBrk="1" hangingPunct="1">
              <a:defRPr/>
            </a:pPr>
            <a:r>
              <a:rPr lang="zh-CN" altLang="en-US" dirty="0" smtClean="0"/>
              <a:t>拉出去毙了。</a:t>
            </a:r>
            <a:r>
              <a:rPr lang="en-US" altLang="zh-CN" dirty="0" smtClean="0"/>
              <a:t>|</a:t>
            </a:r>
          </a:p>
          <a:p>
            <a:pPr eaLnBrk="1" hangingPunct="1">
              <a:defRPr/>
            </a:pPr>
            <a:r>
              <a:rPr lang="zh-CN" altLang="en-US" dirty="0" smtClean="0"/>
              <a:t>类似这种事件在国内屡见不鲜，我觉得产品出现这种事件，是工作人员没有认真负责，安检没做到位，国家安检部分也有责任，需要加强产品的合格验证之后再销售</a:t>
            </a:r>
            <a:r>
              <a:rPr lang="en-US" altLang="zh-CN" dirty="0" smtClean="0"/>
              <a:t>|</a:t>
            </a:r>
          </a:p>
          <a:p>
            <a:pPr eaLnBrk="1" hangingPunct="1">
              <a:defRPr/>
            </a:pPr>
            <a:r>
              <a:rPr lang="zh-CN" altLang="en-US" dirty="0" smtClean="0"/>
              <a:t>连蒙牛都出问题了</a:t>
            </a:r>
            <a:r>
              <a:rPr lang="en-US" altLang="zh-CN" dirty="0" smtClean="0"/>
              <a:t>|</a:t>
            </a:r>
          </a:p>
          <a:p>
            <a:pPr eaLnBrk="1" hangingPunct="1">
              <a:defRPr/>
            </a:pPr>
            <a:r>
              <a:rPr lang="zh-CN" altLang="en-US" dirty="0" smtClean="0"/>
              <a:t>良心啊</a:t>
            </a:r>
            <a:r>
              <a:rPr lang="en-US" altLang="zh-CN" dirty="0" smtClean="0"/>
              <a:t>|</a:t>
            </a:r>
          </a:p>
          <a:p>
            <a:pPr eaLnBrk="1" hangingPunct="1">
              <a:defRPr/>
            </a:pPr>
            <a:r>
              <a:rPr lang="zh-CN" altLang="en-US" dirty="0" smtClean="0"/>
              <a:t>没</a:t>
            </a:r>
            <a:r>
              <a:rPr lang="en-US" altLang="zh-CN" dirty="0" smtClean="0"/>
              <a:t>|</a:t>
            </a:r>
          </a:p>
          <a:p>
            <a:pPr eaLnBrk="1" hangingPunct="1">
              <a:defRPr/>
            </a:pPr>
            <a:r>
              <a:rPr lang="zh-CN" altLang="en-US" dirty="0" smtClean="0"/>
              <a:t>没</a:t>
            </a:r>
            <a:r>
              <a:rPr lang="en-US" altLang="zh-CN" dirty="0" smtClean="0"/>
              <a:t>|</a:t>
            </a:r>
          </a:p>
          <a:p>
            <a:pPr eaLnBrk="1" hangingPunct="1">
              <a:defRPr/>
            </a:pPr>
            <a:r>
              <a:rPr lang="zh-CN" altLang="en-US" dirty="0" smtClean="0"/>
              <a:t>没</a:t>
            </a:r>
            <a:r>
              <a:rPr lang="en-US" altLang="zh-CN" dirty="0" smtClean="0"/>
              <a:t>|</a:t>
            </a:r>
          </a:p>
          <a:p>
            <a:pPr eaLnBrk="1" hangingPunct="1">
              <a:defRPr/>
            </a:pPr>
            <a:r>
              <a:rPr lang="zh-CN" altLang="en-US" dirty="0" smtClean="0"/>
              <a:t>没关注</a:t>
            </a:r>
            <a:r>
              <a:rPr lang="en-US" altLang="zh-CN" dirty="0" smtClean="0"/>
              <a:t>|</a:t>
            </a:r>
          </a:p>
          <a:p>
            <a:pPr eaLnBrk="1" hangingPunct="1">
              <a:defRPr/>
            </a:pPr>
            <a:r>
              <a:rPr lang="zh-CN" altLang="en-US" dirty="0" smtClean="0"/>
              <a:t>没人性的企业，连小孩子都坑。</a:t>
            </a:r>
            <a:r>
              <a:rPr lang="en-US" altLang="zh-CN" dirty="0" smtClean="0"/>
              <a:t>|</a:t>
            </a:r>
          </a:p>
          <a:p>
            <a:pPr eaLnBrk="1" hangingPunct="1">
              <a:defRPr/>
            </a:pPr>
            <a:r>
              <a:rPr lang="zh-CN" altLang="en-US" dirty="0" smtClean="0"/>
              <a:t>没什么</a:t>
            </a:r>
            <a:r>
              <a:rPr lang="en-US" altLang="zh-CN" dirty="0" smtClean="0"/>
              <a:t>|</a:t>
            </a:r>
          </a:p>
          <a:p>
            <a:pPr eaLnBrk="1" hangingPunct="1">
              <a:defRPr/>
            </a:pPr>
            <a:r>
              <a:rPr lang="zh-CN" altLang="en-US" dirty="0" smtClean="0"/>
              <a:t>没什么评价</a:t>
            </a:r>
            <a:r>
              <a:rPr lang="en-US" altLang="zh-CN" dirty="0" smtClean="0"/>
              <a:t>|</a:t>
            </a:r>
          </a:p>
          <a:p>
            <a:pPr eaLnBrk="1" hangingPunct="1">
              <a:defRPr/>
            </a:pPr>
            <a:r>
              <a:rPr lang="zh-CN" altLang="en-US" dirty="0" smtClean="0"/>
              <a:t>没听说过。。。</a:t>
            </a:r>
            <a:r>
              <a:rPr lang="en-US" altLang="zh-CN" dirty="0" smtClean="0"/>
              <a:t>|</a:t>
            </a:r>
          </a:p>
          <a:p>
            <a:pPr eaLnBrk="1" hangingPunct="1">
              <a:defRPr/>
            </a:pPr>
            <a:r>
              <a:rPr lang="zh-CN" altLang="en-US" dirty="0" smtClean="0"/>
              <a:t>没听说过</a:t>
            </a:r>
            <a:r>
              <a:rPr lang="en-US" altLang="zh-CN" dirty="0" smtClean="0"/>
              <a:t>|</a:t>
            </a:r>
          </a:p>
          <a:p>
            <a:pPr eaLnBrk="1" hangingPunct="1">
              <a:defRPr/>
            </a:pPr>
            <a:r>
              <a:rPr lang="zh-CN" altLang="en-US" dirty="0" smtClean="0"/>
              <a:t>没想法</a:t>
            </a:r>
            <a:r>
              <a:rPr lang="en-US" altLang="zh-CN" dirty="0" smtClean="0"/>
              <a:t>|</a:t>
            </a:r>
          </a:p>
          <a:p>
            <a:pPr eaLnBrk="1" hangingPunct="1">
              <a:defRPr/>
            </a:pPr>
            <a:r>
              <a:rPr lang="zh-CN" altLang="en-US" dirty="0" smtClean="0"/>
              <a:t>没意见，麻木了</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没有了解。</a:t>
            </a:r>
            <a:r>
              <a:rPr lang="en-US" altLang="zh-CN" dirty="0" smtClean="0"/>
              <a:t>|</a:t>
            </a:r>
          </a:p>
          <a:p>
            <a:pPr eaLnBrk="1" hangingPunct="1">
              <a:defRPr/>
            </a:pPr>
            <a:r>
              <a:rPr lang="zh-CN" altLang="en-US" dirty="0" smtClean="0"/>
              <a:t>没有评价</a:t>
            </a:r>
            <a:r>
              <a:rPr lang="en-US" altLang="zh-CN" dirty="0" smtClean="0"/>
              <a:t>|</a:t>
            </a:r>
          </a:p>
          <a:p>
            <a:pPr eaLnBrk="1" hangingPunct="1">
              <a:defRPr/>
            </a:pPr>
            <a:r>
              <a:rPr lang="zh-CN" altLang="en-US" dirty="0" smtClean="0"/>
              <a:t>没有听说过此次事件，所以不做任何评论。</a:t>
            </a:r>
            <a:r>
              <a:rPr lang="en-US" altLang="zh-CN" dirty="0" smtClean="0"/>
              <a:t>|</a:t>
            </a:r>
          </a:p>
          <a:p>
            <a:pPr eaLnBrk="1" hangingPunct="1">
              <a:defRPr/>
            </a:pPr>
            <a:r>
              <a:rPr lang="zh-CN" altLang="en-US" dirty="0" smtClean="0"/>
              <a:t>没有完美的事物，包括牛奶。</a:t>
            </a:r>
            <a:r>
              <a:rPr lang="en-US" altLang="zh-CN" dirty="0" smtClean="0"/>
              <a:t>|</a:t>
            </a:r>
          </a:p>
          <a:p>
            <a:pPr eaLnBrk="1" hangingPunct="1">
              <a:defRPr/>
            </a:pPr>
            <a:r>
              <a:rPr lang="zh-CN" altLang="en-US" dirty="0" smtClean="0"/>
              <a:t>没有想法，我已经麻木了，不知道自己是否那一天也会死于这种食物中毒</a:t>
            </a:r>
            <a:r>
              <a:rPr lang="en-US" altLang="zh-CN" dirty="0" smtClean="0"/>
              <a:t>|</a:t>
            </a:r>
          </a:p>
          <a:p>
            <a:pPr eaLnBrk="1" hangingPunct="1">
              <a:defRPr/>
            </a:pPr>
            <a:r>
              <a:rPr lang="zh-CN" altLang="en-US" dirty="0" smtClean="0"/>
              <a:t>媒体炒作</a:t>
            </a:r>
            <a:r>
              <a:rPr lang="en-US" altLang="zh-CN" dirty="0" smtClean="0"/>
              <a:t>|</a:t>
            </a:r>
          </a:p>
          <a:p>
            <a:pPr eaLnBrk="1" hangingPunct="1">
              <a:defRPr/>
            </a:pPr>
            <a:r>
              <a:rPr lang="zh-CN" altLang="en-US" dirty="0" smtClean="0"/>
              <a:t>蒙牛不是第一次了 </a:t>
            </a:r>
            <a:r>
              <a:rPr lang="en-US" altLang="zh-CN" dirty="0" smtClean="0"/>
              <a:t>|</a:t>
            </a:r>
          </a:p>
          <a:p>
            <a:pPr eaLnBrk="1" hangingPunct="1">
              <a:defRPr/>
            </a:pPr>
            <a:r>
              <a:rPr lang="zh-CN" altLang="en-US" dirty="0" smtClean="0"/>
              <a:t>蒙牛产品太令我失望了</a:t>
            </a:r>
            <a:r>
              <a:rPr lang="en-US" altLang="zh-CN" dirty="0" smtClean="0"/>
              <a:t>!|</a:t>
            </a:r>
          </a:p>
          <a:p>
            <a:pPr eaLnBrk="1" hangingPunct="1">
              <a:defRPr/>
            </a:pPr>
            <a:r>
              <a:rPr lang="zh-CN" altLang="en-US" dirty="0" smtClean="0"/>
              <a:t>蒙牛该负责</a:t>
            </a:r>
            <a:r>
              <a:rPr lang="en-US" altLang="zh-CN" dirty="0" smtClean="0"/>
              <a:t>|</a:t>
            </a:r>
          </a:p>
          <a:p>
            <a:pPr eaLnBrk="1" hangingPunct="1">
              <a:defRPr/>
            </a:pPr>
            <a:r>
              <a:rPr lang="zh-CN" altLang="en-US" dirty="0" smtClean="0"/>
              <a:t>蒙牛企业利欲熏心，置人民健康于不顾，应责令其停产整顿，并赔偿受害学生的精神及物质损失，以儆效尤。</a:t>
            </a:r>
            <a:r>
              <a:rPr lang="en-US" altLang="zh-CN" dirty="0" smtClean="0"/>
              <a:t>|</a:t>
            </a:r>
          </a:p>
          <a:p>
            <a:pPr eaLnBrk="1" hangingPunct="1">
              <a:defRPr/>
            </a:pPr>
            <a:r>
              <a:rPr lang="zh-CN" altLang="en-US" dirty="0" smtClean="0"/>
              <a:t>蒙牛是狗，伊利是猪，坑害民众，猪狗不如。</a:t>
            </a:r>
            <a:r>
              <a:rPr lang="en-US" altLang="zh-CN" dirty="0" smtClean="0"/>
              <a:t>|</a:t>
            </a:r>
          </a:p>
          <a:p>
            <a:pPr eaLnBrk="1" hangingPunct="1">
              <a:defRPr/>
            </a:pPr>
            <a:r>
              <a:rPr lang="zh-CN" altLang="en-US" dirty="0" smtClean="0"/>
              <a:t>蒙牛要增强质检。。</a:t>
            </a:r>
            <a:r>
              <a:rPr lang="en-US" altLang="zh-CN" dirty="0" smtClean="0"/>
              <a:t>|</a:t>
            </a:r>
          </a:p>
          <a:p>
            <a:pPr eaLnBrk="1" hangingPunct="1">
              <a:defRPr/>
            </a:pPr>
            <a:r>
              <a:rPr lang="zh-CN" altLang="en-US" dirty="0" smtClean="0"/>
              <a:t>蒙牛应作出回应</a:t>
            </a:r>
            <a:r>
              <a:rPr lang="en-US" altLang="zh-CN" dirty="0" smtClean="0"/>
              <a:t>|</a:t>
            </a:r>
          </a:p>
          <a:p>
            <a:pPr eaLnBrk="1" hangingPunct="1">
              <a:defRPr/>
            </a:pPr>
            <a:r>
              <a:rPr lang="zh-CN" altLang="en-US" dirty="0" smtClean="0"/>
              <a:t>抹油。</a:t>
            </a:r>
            <a:r>
              <a:rPr lang="en-US" altLang="zh-CN" dirty="0" smtClean="0"/>
              <a:t>|</a:t>
            </a:r>
          </a:p>
          <a:p>
            <a:pPr eaLnBrk="1" hangingPunct="1">
              <a:defRPr/>
            </a:pPr>
            <a:r>
              <a:rPr lang="zh-CN" altLang="en-US" dirty="0" smtClean="0"/>
              <a:t>那就这样吧。</a:t>
            </a:r>
            <a:r>
              <a:rPr lang="en-US" altLang="zh-CN" dirty="0" smtClean="0"/>
              <a:t>|</a:t>
            </a:r>
          </a:p>
          <a:p>
            <a:pPr eaLnBrk="1" hangingPunct="1">
              <a:defRPr/>
            </a:pPr>
            <a:r>
              <a:rPr lang="zh-CN" altLang="en-US" dirty="0" smtClean="0"/>
              <a:t>你妹</a:t>
            </a:r>
            <a:r>
              <a:rPr lang="en-US" altLang="zh-CN" dirty="0" smtClean="0"/>
              <a:t>|</a:t>
            </a:r>
          </a:p>
          <a:p>
            <a:pPr eaLnBrk="1" hangingPunct="1">
              <a:defRPr/>
            </a:pPr>
            <a:r>
              <a:rPr lang="zh-CN" altLang="en-US" dirty="0" smtClean="0"/>
              <a:t>你们是他们的托么？怎么老问这个问题</a:t>
            </a:r>
            <a:r>
              <a:rPr lang="en-US" altLang="zh-CN" dirty="0" smtClean="0"/>
              <a:t>|</a:t>
            </a:r>
          </a:p>
          <a:p>
            <a:pPr eaLnBrk="1" hangingPunct="1">
              <a:defRPr/>
            </a:pPr>
            <a:r>
              <a:rPr lang="zh-CN" altLang="en-US" dirty="0" smtClean="0"/>
              <a:t>牛奶不是用来喝的了。。。</a:t>
            </a:r>
            <a:r>
              <a:rPr lang="en-US" altLang="zh-CN" dirty="0" smtClean="0"/>
              <a:t>|</a:t>
            </a:r>
          </a:p>
          <a:p>
            <a:pPr eaLnBrk="1" hangingPunct="1">
              <a:defRPr/>
            </a:pPr>
            <a:r>
              <a:rPr lang="zh-CN" altLang="en-US" dirty="0" smtClean="0"/>
              <a:t>怒</a:t>
            </a:r>
            <a:r>
              <a:rPr lang="en-US" altLang="zh-CN" dirty="0" smtClean="0"/>
              <a:t>|</a:t>
            </a:r>
          </a:p>
          <a:p>
            <a:pPr eaLnBrk="1" hangingPunct="1">
              <a:defRPr/>
            </a:pPr>
            <a:r>
              <a:rPr lang="zh-CN" altLang="en-US" dirty="0" smtClean="0"/>
              <a:t>哦。</a:t>
            </a:r>
            <a:r>
              <a:rPr lang="en-US" altLang="zh-CN" dirty="0" smtClean="0"/>
              <a:t>|</a:t>
            </a:r>
          </a:p>
          <a:p>
            <a:pPr eaLnBrk="1" hangingPunct="1">
              <a:defRPr/>
            </a:pPr>
            <a:r>
              <a:rPr lang="zh-CN" altLang="en-US" dirty="0" smtClean="0"/>
              <a:t>偶尔的</a:t>
            </a:r>
            <a:r>
              <a:rPr lang="en-US" altLang="zh-CN" dirty="0" smtClean="0"/>
              <a:t>|</a:t>
            </a:r>
          </a:p>
          <a:p>
            <a:pPr eaLnBrk="1" hangingPunct="1">
              <a:defRPr/>
            </a:pPr>
            <a:r>
              <a:rPr lang="zh-CN" altLang="en-US" dirty="0" smtClean="0"/>
              <a:t>其他奶也有 蒙牛得罪谁了 才被查</a:t>
            </a:r>
            <a:r>
              <a:rPr lang="en-US" altLang="zh-CN" dirty="0" smtClean="0"/>
              <a:t>|</a:t>
            </a:r>
          </a:p>
          <a:p>
            <a:pPr eaLnBrk="1" hangingPunct="1">
              <a:defRPr/>
            </a:pPr>
            <a:r>
              <a:rPr lang="zh-CN" altLang="en-US" dirty="0" smtClean="0"/>
              <a:t>企业负责</a:t>
            </a:r>
            <a:r>
              <a:rPr lang="en-US" altLang="zh-CN" dirty="0" smtClean="0"/>
              <a:t>|</a:t>
            </a:r>
          </a:p>
          <a:p>
            <a:pPr eaLnBrk="1" hangingPunct="1">
              <a:defRPr/>
            </a:pPr>
            <a:r>
              <a:rPr lang="zh-CN" altLang="en-US" dirty="0" smtClean="0"/>
              <a:t>企业要负责 但是中国乳制品的监察力度还是不够的 知错能改善莫大焉 不能有点成绩就放松自己 欺骗他人 也不能概而论之就说蒙牛的不负责人 还是有他的可取之处</a:t>
            </a:r>
            <a:r>
              <a:rPr lang="en-US" altLang="zh-CN" dirty="0" smtClean="0"/>
              <a:t>|</a:t>
            </a:r>
          </a:p>
          <a:p>
            <a:pPr eaLnBrk="1" hangingPunct="1">
              <a:defRPr/>
            </a:pPr>
            <a:r>
              <a:rPr lang="zh-CN" altLang="en-US" dirty="0" smtClean="0"/>
              <a:t>请迅速调查清楚！让大家做个明白人！</a:t>
            </a:r>
            <a:r>
              <a:rPr lang="en-US" altLang="zh-CN" dirty="0" smtClean="0"/>
              <a:t>|</a:t>
            </a:r>
          </a:p>
          <a:p>
            <a:pPr eaLnBrk="1" hangingPunct="1">
              <a:defRPr/>
            </a:pPr>
            <a:r>
              <a:rPr lang="zh-CN" altLang="en-US" dirty="0" smtClean="0"/>
              <a:t>取消资格</a:t>
            </a:r>
            <a:r>
              <a:rPr lang="en-US" altLang="zh-CN" dirty="0" smtClean="0"/>
              <a:t>|</a:t>
            </a:r>
          </a:p>
          <a:p>
            <a:pPr eaLnBrk="1" hangingPunct="1">
              <a:defRPr/>
            </a:pPr>
            <a:r>
              <a:rPr lang="zh-CN" altLang="en-US" dirty="0" smtClean="0"/>
              <a:t>去死吧</a:t>
            </a:r>
            <a:r>
              <a:rPr lang="en-US" altLang="zh-CN" dirty="0" smtClean="0"/>
              <a:t>|</a:t>
            </a:r>
          </a:p>
          <a:p>
            <a:pPr eaLnBrk="1" hangingPunct="1">
              <a:defRPr/>
            </a:pPr>
            <a:r>
              <a:rPr lang="zh-CN" altLang="en-US" dirty="0" smtClean="0"/>
              <a:t>缺德</a:t>
            </a:r>
            <a:r>
              <a:rPr lang="en-US" altLang="zh-CN" dirty="0" smtClean="0"/>
              <a:t>|</a:t>
            </a:r>
          </a:p>
          <a:p>
            <a:pPr eaLnBrk="1" hangingPunct="1">
              <a:defRPr/>
            </a:pPr>
            <a:r>
              <a:rPr lang="zh-CN" altLang="en-US" dirty="0" smtClean="0"/>
              <a:t>人心难测 </a:t>
            </a:r>
            <a:r>
              <a:rPr lang="en-US" altLang="zh-CN" dirty="0" smtClean="0"/>
              <a:t>|</a:t>
            </a:r>
          </a:p>
          <a:p>
            <a:pPr eaLnBrk="1" hangingPunct="1">
              <a:defRPr/>
            </a:pPr>
            <a:r>
              <a:rPr lang="zh-CN" altLang="en-US" dirty="0" smtClean="0"/>
              <a:t>人在做 天在看</a:t>
            </a:r>
            <a:r>
              <a:rPr lang="en-US" altLang="zh-CN" dirty="0" smtClean="0"/>
              <a:t>|</a:t>
            </a:r>
          </a:p>
          <a:p>
            <a:pPr eaLnBrk="1" hangingPunct="1">
              <a:defRPr/>
            </a:pPr>
            <a:r>
              <a:rPr lang="zh-CN" altLang="en-US" dirty="0" smtClean="0"/>
              <a:t>如此大品牌，出这样问题。实在不应该！管理太成问题！</a:t>
            </a:r>
            <a:r>
              <a:rPr lang="en-US" altLang="zh-CN" dirty="0" smtClean="0"/>
              <a:t>|</a:t>
            </a:r>
          </a:p>
          <a:p>
            <a:pPr eaLnBrk="1" hangingPunct="1">
              <a:defRPr/>
            </a:pPr>
            <a:r>
              <a:rPr lang="zh-CN" altLang="en-US" dirty="0" smtClean="0"/>
              <a:t>如果真是凶手那这样的人也太可恶了</a:t>
            </a:r>
            <a:r>
              <a:rPr lang="en-US" altLang="zh-CN" dirty="0" smtClean="0"/>
              <a:t>|</a:t>
            </a:r>
          </a:p>
          <a:p>
            <a:pPr eaLnBrk="1" hangingPunct="1">
              <a:defRPr/>
            </a:pPr>
            <a:r>
              <a:rPr lang="zh-CN" altLang="en-US" dirty="0" smtClean="0"/>
              <a:t>若想人不知，除非己莫为。</a:t>
            </a:r>
            <a:r>
              <a:rPr lang="en-US" altLang="zh-CN" dirty="0" smtClean="0"/>
              <a:t>|</a:t>
            </a:r>
          </a:p>
          <a:p>
            <a:pPr eaLnBrk="1" hangingPunct="1">
              <a:defRPr/>
            </a:pPr>
            <a:r>
              <a:rPr lang="zh-CN" altLang="en-US" dirty="0" smtClean="0"/>
              <a:t>杀人</a:t>
            </a:r>
            <a:r>
              <a:rPr lang="en-US" altLang="zh-CN" dirty="0" smtClean="0"/>
              <a:t>|</a:t>
            </a:r>
          </a:p>
          <a:p>
            <a:pPr eaLnBrk="1" hangingPunct="1">
              <a:defRPr/>
            </a:pPr>
            <a:r>
              <a:rPr lang="zh-CN" altLang="en-US" dirty="0" smtClean="0"/>
              <a:t>少喝加工牛奶</a:t>
            </a:r>
            <a:r>
              <a:rPr lang="en-US" altLang="zh-CN" dirty="0" smtClean="0"/>
              <a:t>|</a:t>
            </a:r>
          </a:p>
          <a:p>
            <a:pPr eaLnBrk="1" hangingPunct="1">
              <a:defRPr/>
            </a:pPr>
            <a:r>
              <a:rPr lang="zh-CN" altLang="en-US" dirty="0" smtClean="0"/>
              <a:t>社会是现实的</a:t>
            </a:r>
            <a:r>
              <a:rPr lang="en-US" altLang="zh-CN" dirty="0" smtClean="0"/>
              <a:t>|</a:t>
            </a:r>
          </a:p>
          <a:p>
            <a:pPr eaLnBrk="1" hangingPunct="1">
              <a:defRPr/>
            </a:pPr>
            <a:r>
              <a:rPr lang="zh-CN" altLang="en-US" dirty="0" smtClean="0"/>
              <a:t>生产商太没有素质了，只为赚钱，不管人命</a:t>
            </a:r>
            <a:r>
              <a:rPr lang="en-US" altLang="zh-CN" dirty="0" smtClean="0"/>
              <a:t>|</a:t>
            </a:r>
          </a:p>
          <a:p>
            <a:pPr eaLnBrk="1" hangingPunct="1">
              <a:defRPr/>
            </a:pPr>
            <a:r>
              <a:rPr lang="zh-CN" altLang="en-US" dirty="0" smtClean="0"/>
              <a:t>生命不是开玩笑的，每个企业不管做什么产品，都要对生命负责任，这样才能做好。</a:t>
            </a:r>
            <a:r>
              <a:rPr lang="en-US" altLang="zh-CN" dirty="0" smtClean="0"/>
              <a:t>|</a:t>
            </a:r>
          </a:p>
          <a:p>
            <a:pPr eaLnBrk="1" hangingPunct="1">
              <a:defRPr/>
            </a:pPr>
            <a:r>
              <a:rPr lang="zh-CN" altLang="en-US" dirty="0" smtClean="0"/>
              <a:t>失望</a:t>
            </a:r>
            <a:r>
              <a:rPr lang="en-US" altLang="zh-CN" dirty="0" smtClean="0"/>
              <a:t>|</a:t>
            </a:r>
          </a:p>
          <a:p>
            <a:pPr eaLnBrk="1" hangingPunct="1">
              <a:defRPr/>
            </a:pPr>
            <a:r>
              <a:rPr lang="zh-CN" altLang="en-US" dirty="0" smtClean="0"/>
              <a:t>失望</a:t>
            </a:r>
            <a:r>
              <a:rPr lang="en-US" altLang="zh-CN" dirty="0" smtClean="0"/>
              <a:t>|</a:t>
            </a:r>
          </a:p>
          <a:p>
            <a:pPr eaLnBrk="1" hangingPunct="1">
              <a:defRPr/>
            </a:pPr>
            <a:r>
              <a:rPr lang="zh-CN" altLang="en-US" dirty="0" smtClean="0"/>
              <a:t>食品安全严峻</a:t>
            </a:r>
            <a:r>
              <a:rPr lang="en-US" altLang="zh-CN" dirty="0" smtClean="0"/>
              <a:t>|</a:t>
            </a:r>
          </a:p>
          <a:p>
            <a:pPr eaLnBrk="1" hangingPunct="1">
              <a:defRPr/>
            </a:pPr>
            <a:r>
              <a:rPr lang="zh-CN" altLang="en-US" dirty="0" smtClean="0"/>
              <a:t>食品堪忧</a:t>
            </a:r>
            <a:r>
              <a:rPr lang="en-US" altLang="zh-CN" dirty="0" smtClean="0"/>
              <a:t>|</a:t>
            </a:r>
          </a:p>
          <a:p>
            <a:pPr eaLnBrk="1" hangingPunct="1">
              <a:defRPr/>
            </a:pPr>
            <a:r>
              <a:rPr lang="zh-CN" altLang="en-US" dirty="0" smtClean="0"/>
              <a:t>食品企业要用良心来做。</a:t>
            </a:r>
            <a:r>
              <a:rPr lang="en-US" altLang="zh-CN" dirty="0" smtClean="0"/>
              <a:t>|</a:t>
            </a:r>
          </a:p>
          <a:p>
            <a:pPr eaLnBrk="1" hangingPunct="1">
              <a:defRPr/>
            </a:pPr>
            <a:r>
              <a:rPr lang="zh-CN" altLang="en-US" dirty="0" smtClean="0"/>
              <a:t>食品问题天天有</a:t>
            </a:r>
            <a:r>
              <a:rPr lang="en-US" altLang="zh-CN" dirty="0" smtClean="0"/>
              <a:t>|</a:t>
            </a:r>
          </a:p>
          <a:p>
            <a:pPr eaLnBrk="1" hangingPunct="1">
              <a:defRPr/>
            </a:pPr>
            <a:r>
              <a:rPr lang="zh-CN" altLang="en-US" dirty="0" smtClean="0"/>
              <a:t>食品质量关乎生命，恳请生产厂家们把食品当做自己吃喝的来做！用良心去做</a:t>
            </a:r>
            <a:r>
              <a:rPr lang="en-US" altLang="zh-CN" dirty="0" smtClean="0"/>
              <a:t>1|</a:t>
            </a:r>
          </a:p>
          <a:p>
            <a:pPr eaLnBrk="1" hangingPunct="1">
              <a:defRPr/>
            </a:pPr>
            <a:r>
              <a:rPr lang="zh-CN" altLang="en-US" dirty="0" smtClean="0"/>
              <a:t>世风日下 </a:t>
            </a:r>
            <a:r>
              <a:rPr lang="en-US" altLang="zh-CN" dirty="0" smtClean="0"/>
              <a:t>|</a:t>
            </a:r>
          </a:p>
          <a:p>
            <a:pPr eaLnBrk="1" hangingPunct="1">
              <a:defRPr/>
            </a:pPr>
            <a:r>
              <a:rPr lang="zh-CN" altLang="en-US" dirty="0" smtClean="0"/>
              <a:t>事不关己</a:t>
            </a:r>
            <a:r>
              <a:rPr lang="en-US" altLang="zh-CN" dirty="0" smtClean="0"/>
              <a:t>|</a:t>
            </a:r>
          </a:p>
          <a:p>
            <a:pPr eaLnBrk="1" hangingPunct="1">
              <a:defRPr/>
            </a:pPr>
            <a:r>
              <a:rPr lang="zh-CN" altLang="en-US" dirty="0" smtClean="0"/>
              <a:t>首先，蒙牛应该加强自身的质量检测。身为一家食品公司应该严格把关质量问题，对于蒙牛酸酸乳被怀疑是凶手没有强有力的证据我不会相信其是凶手，但是蒙牛没有拿出证据说明其在质量方面有一定的问题</a:t>
            </a:r>
            <a:r>
              <a:rPr lang="en-US" altLang="zh-CN" dirty="0" smtClean="0"/>
              <a:t>·········|</a:t>
            </a:r>
          </a:p>
          <a:p>
            <a:pPr eaLnBrk="1" hangingPunct="1">
              <a:defRPr/>
            </a:pPr>
            <a:r>
              <a:rPr lang="zh-CN" altLang="en-US" dirty="0" smtClean="0"/>
              <a:t>首先是做“人”的良知，再就是政府监管。</a:t>
            </a:r>
            <a:r>
              <a:rPr lang="en-US" altLang="zh-CN" dirty="0" smtClean="0"/>
              <a:t>|</a:t>
            </a:r>
          </a:p>
          <a:p>
            <a:pPr eaLnBrk="1" hangingPunct="1">
              <a:defRPr/>
            </a:pPr>
            <a:r>
              <a:rPr lang="zh-CN" altLang="en-US" dirty="0" smtClean="0"/>
              <a:t>酸酸乳凶手恶作剧</a:t>
            </a:r>
            <a:r>
              <a:rPr lang="en-US" altLang="zh-CN" dirty="0" smtClean="0"/>
              <a:t>|</a:t>
            </a:r>
          </a:p>
          <a:p>
            <a:pPr eaLnBrk="1" hangingPunct="1">
              <a:defRPr/>
            </a:pPr>
            <a:r>
              <a:rPr lang="zh-CN" altLang="en-US" dirty="0" smtClean="0"/>
              <a:t>太缺德了</a:t>
            </a:r>
            <a:r>
              <a:rPr lang="en-US" altLang="zh-CN" dirty="0" smtClean="0"/>
              <a:t>|</a:t>
            </a:r>
          </a:p>
          <a:p>
            <a:pPr eaLnBrk="1" hangingPunct="1">
              <a:defRPr/>
            </a:pPr>
            <a:r>
              <a:rPr lang="zh-CN" altLang="en-US" dirty="0" smtClean="0"/>
              <a:t>天下的乳制品行业其实都是一般黑</a:t>
            </a:r>
            <a:r>
              <a:rPr lang="en-US" altLang="zh-CN" dirty="0" smtClean="0"/>
              <a:t>|</a:t>
            </a:r>
          </a:p>
          <a:p>
            <a:pPr eaLnBrk="1" hangingPunct="1">
              <a:defRPr/>
            </a:pPr>
            <a:r>
              <a:rPr lang="zh-CN" altLang="en-US" dirty="0" smtClean="0"/>
              <a:t>调查，调查够了吧。只要是商家就没一个好东西。尤其是中国的。别的国家的人都是祸害外国人，只有中国人还自己国家的人。一群道德败坏的商人。或有报应的。</a:t>
            </a:r>
            <a:r>
              <a:rPr lang="en-US" altLang="zh-CN" dirty="0" smtClean="0"/>
              <a:t>|</a:t>
            </a:r>
          </a:p>
          <a:p>
            <a:pPr eaLnBrk="1" hangingPunct="1">
              <a:defRPr/>
            </a:pPr>
            <a:r>
              <a:rPr lang="zh-CN" altLang="en-US" dirty="0" smtClean="0"/>
              <a:t>秃子头上的虱子，可以判断蒙牛就是凶手。</a:t>
            </a:r>
            <a:r>
              <a:rPr lang="en-US" altLang="zh-CN" dirty="0" smtClean="0"/>
              <a:t>|</a:t>
            </a:r>
          </a:p>
          <a:p>
            <a:pPr eaLnBrk="1" hangingPunct="1">
              <a:defRPr/>
            </a:pPr>
            <a:r>
              <a:rPr lang="zh-CN" altLang="en-US" dirty="0" smtClean="0"/>
              <a:t>完全没听说过</a:t>
            </a:r>
            <a:r>
              <a:rPr lang="en-US" altLang="zh-CN" dirty="0" smtClean="0"/>
              <a:t>|</a:t>
            </a:r>
          </a:p>
          <a:p>
            <a:pPr eaLnBrk="1" hangingPunct="1">
              <a:defRPr/>
            </a:pPr>
            <a:r>
              <a:rPr lang="zh-CN" altLang="en-US" dirty="0" smtClean="0"/>
              <a:t>未知</a:t>
            </a:r>
            <a:r>
              <a:rPr lang="en-US" altLang="zh-CN" dirty="0" smtClean="0"/>
              <a:t>……|</a:t>
            </a:r>
          </a:p>
          <a:p>
            <a:pPr eaLnBrk="1" hangingPunct="1">
              <a:defRPr/>
            </a:pPr>
            <a:r>
              <a:rPr lang="zh-CN" altLang="en-US" dirty="0" smtClean="0"/>
              <a:t>我不了解这个事件</a:t>
            </a:r>
            <a:r>
              <a:rPr lang="en-US" altLang="zh-CN" dirty="0" smtClean="0"/>
              <a:t>|</a:t>
            </a:r>
          </a:p>
          <a:p>
            <a:pPr eaLnBrk="1" hangingPunct="1">
              <a:defRPr/>
            </a:pPr>
            <a:r>
              <a:rPr lang="zh-CN" altLang="en-US" dirty="0" smtClean="0"/>
              <a:t>我没听说过</a:t>
            </a:r>
            <a:r>
              <a:rPr lang="en-US" altLang="zh-CN" dirty="0" smtClean="0"/>
              <a:t>|</a:t>
            </a:r>
          </a:p>
          <a:p>
            <a:pPr eaLnBrk="1" hangingPunct="1">
              <a:defRPr/>
            </a:pPr>
            <a:r>
              <a:rPr lang="zh-CN" altLang="en-US" dirty="0" smtClean="0"/>
              <a:t>我没有听说到，我觉得现在只是怀疑而已，不能断定蒙牛的好坏。</a:t>
            </a:r>
            <a:r>
              <a:rPr lang="en-US" altLang="zh-CN" dirty="0" smtClean="0"/>
              <a:t>|</a:t>
            </a:r>
          </a:p>
          <a:p>
            <a:pPr eaLnBrk="1" hangingPunct="1">
              <a:defRPr/>
            </a:pPr>
            <a:r>
              <a:rPr lang="zh-CN" altLang="en-US" dirty="0" smtClean="0"/>
              <a:t>我们生活在一个道德沦丧到处充斥着利益的危险国度</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无风不起浪</a:t>
            </a:r>
            <a:r>
              <a:rPr lang="en-US" altLang="zh-CN" dirty="0" smtClean="0"/>
              <a:t>|</a:t>
            </a:r>
          </a:p>
          <a:p>
            <a:pPr eaLnBrk="1" hangingPunct="1">
              <a:defRPr/>
            </a:pPr>
            <a:r>
              <a:rPr lang="zh-CN" altLang="en-US" dirty="0" smtClean="0"/>
              <a:t>无良商人该死！</a:t>
            </a:r>
            <a:r>
              <a:rPr lang="en-US" altLang="zh-CN" dirty="0" smtClean="0"/>
              <a:t>|</a:t>
            </a:r>
          </a:p>
          <a:p>
            <a:pPr eaLnBrk="1" hangingPunct="1">
              <a:defRPr/>
            </a:pPr>
            <a:r>
              <a:rPr lang="zh-CN" altLang="en-US" dirty="0" smtClean="0"/>
              <a:t>无奈，狼心都被狗吃了</a:t>
            </a:r>
            <a:r>
              <a:rPr lang="en-US" altLang="zh-CN" dirty="0" smtClean="0"/>
              <a:t>|</a:t>
            </a:r>
          </a:p>
          <a:p>
            <a:pPr eaLnBrk="1" hangingPunct="1">
              <a:defRPr/>
            </a:pPr>
            <a:r>
              <a:rPr lang="zh-CN" altLang="en-US" dirty="0" smtClean="0"/>
              <a:t>无奈</a:t>
            </a:r>
            <a:r>
              <a:rPr lang="en-US" altLang="zh-CN" dirty="0" smtClean="0"/>
              <a:t>|</a:t>
            </a:r>
          </a:p>
          <a:p>
            <a:pPr eaLnBrk="1" hangingPunct="1">
              <a:defRPr/>
            </a:pPr>
            <a:r>
              <a:rPr lang="zh-CN" altLang="en-US" dirty="0" smtClean="0"/>
              <a:t>无语</a:t>
            </a:r>
            <a:r>
              <a:rPr lang="en-US" altLang="zh-CN" dirty="0" smtClean="0"/>
              <a:t>|</a:t>
            </a:r>
          </a:p>
          <a:p>
            <a:pPr eaLnBrk="1" hangingPunct="1">
              <a:defRPr/>
            </a:pPr>
            <a:r>
              <a:rPr lang="zh-CN" altLang="en-US" dirty="0" smtClean="0"/>
              <a:t>无语</a:t>
            </a:r>
            <a:r>
              <a:rPr lang="en-US" altLang="zh-CN" dirty="0" smtClean="0"/>
              <a:t>|</a:t>
            </a:r>
          </a:p>
          <a:p>
            <a:pPr eaLnBrk="1" hangingPunct="1">
              <a:defRPr/>
            </a:pPr>
            <a:r>
              <a:rPr lang="zh-CN" altLang="en-US" dirty="0" smtClean="0"/>
              <a:t>希望得到确认</a:t>
            </a:r>
            <a:r>
              <a:rPr lang="en-US" altLang="zh-CN" dirty="0" smtClean="0"/>
              <a:t>|</a:t>
            </a:r>
          </a:p>
          <a:p>
            <a:pPr eaLnBrk="1" hangingPunct="1">
              <a:defRPr/>
            </a:pPr>
            <a:r>
              <a:rPr lang="zh-CN" altLang="en-US" dirty="0" smtClean="0"/>
              <a:t>希望事情调查清楚，不要错怪了别人。</a:t>
            </a:r>
            <a:r>
              <a:rPr lang="en-US" altLang="zh-CN" dirty="0" smtClean="0"/>
              <a:t>|</a:t>
            </a:r>
          </a:p>
          <a:p>
            <a:pPr eaLnBrk="1" hangingPunct="1">
              <a:defRPr/>
            </a:pPr>
            <a:r>
              <a:rPr lang="zh-CN" altLang="en-US" dirty="0" smtClean="0"/>
              <a:t>希望是个警醒，让各行各业的人们都用良心来做事</a:t>
            </a:r>
            <a:r>
              <a:rPr lang="en-US" altLang="zh-CN" dirty="0" smtClean="0"/>
              <a:t>|</a:t>
            </a:r>
          </a:p>
          <a:p>
            <a:pPr eaLnBrk="1" hangingPunct="1">
              <a:defRPr/>
            </a:pPr>
            <a:r>
              <a:rPr lang="zh-CN" altLang="en-US" dirty="0" smtClean="0"/>
              <a:t>希望这样的事情不要 或者尽量少发生 最好永远不要发生</a:t>
            </a:r>
            <a:r>
              <a:rPr lang="en-US" altLang="zh-CN" dirty="0" smtClean="0"/>
              <a:t>|</a:t>
            </a:r>
          </a:p>
          <a:p>
            <a:pPr eaLnBrk="1" hangingPunct="1">
              <a:defRPr/>
            </a:pPr>
            <a:r>
              <a:rPr lang="zh-CN" altLang="en-US" dirty="0" smtClean="0"/>
              <a:t>希望做好产品质量工作！</a:t>
            </a:r>
            <a:r>
              <a:rPr lang="en-US" altLang="zh-CN" dirty="0" smtClean="0"/>
              <a:t>|</a:t>
            </a:r>
          </a:p>
          <a:p>
            <a:pPr eaLnBrk="1" hangingPunct="1">
              <a:defRPr/>
            </a:pPr>
            <a:r>
              <a:rPr lang="zh-CN" altLang="en-US" dirty="0" smtClean="0"/>
              <a:t>习惯了，对国产，哀其不幸，怒其不争</a:t>
            </a:r>
            <a:r>
              <a:rPr lang="en-US" altLang="zh-CN" dirty="0" smtClean="0"/>
              <a:t>|</a:t>
            </a:r>
          </a:p>
          <a:p>
            <a:pPr eaLnBrk="1" hangingPunct="1">
              <a:defRPr/>
            </a:pPr>
            <a:r>
              <a:rPr lang="zh-CN" altLang="en-US" dirty="0" smtClean="0"/>
              <a:t>习惯了</a:t>
            </a:r>
            <a:r>
              <a:rPr lang="en-US" altLang="zh-CN" dirty="0" smtClean="0"/>
              <a:t>|</a:t>
            </a:r>
          </a:p>
          <a:p>
            <a:pPr eaLnBrk="1" hangingPunct="1">
              <a:defRPr/>
            </a:pPr>
            <a:r>
              <a:rPr lang="zh-CN" altLang="en-US" dirty="0" smtClean="0"/>
              <a:t>现在还有什么是干净的</a:t>
            </a:r>
            <a:r>
              <a:rPr lang="en-US" altLang="zh-CN" dirty="0" smtClean="0"/>
              <a:t>|</a:t>
            </a:r>
          </a:p>
          <a:p>
            <a:pPr eaLnBrk="1" hangingPunct="1">
              <a:defRPr/>
            </a:pPr>
            <a:r>
              <a:rPr lang="zh-CN" altLang="en-US" dirty="0" smtClean="0"/>
              <a:t>现在喝什么牛奶都不是安全的，不相信有好牛奶！</a:t>
            </a:r>
            <a:r>
              <a:rPr lang="en-US" altLang="zh-CN" dirty="0" smtClean="0"/>
              <a:t>|</a:t>
            </a:r>
          </a:p>
          <a:p>
            <a:pPr eaLnBrk="1" hangingPunct="1">
              <a:defRPr/>
            </a:pPr>
            <a:r>
              <a:rPr lang="zh-CN" altLang="en-US" dirty="0" smtClean="0"/>
              <a:t>现在食品安全很有问题。</a:t>
            </a:r>
            <a:r>
              <a:rPr lang="en-US" altLang="zh-CN" dirty="0" smtClean="0"/>
              <a:t>|</a:t>
            </a:r>
          </a:p>
          <a:p>
            <a:pPr eaLnBrk="1" hangingPunct="1">
              <a:defRPr/>
            </a:pPr>
            <a:r>
              <a:rPr lang="zh-CN" altLang="en-US" dirty="0" smtClean="0"/>
              <a:t>现在越来越不相信食品安全了，好质量的东西绝对是会受消费者信赖的。</a:t>
            </a:r>
            <a:r>
              <a:rPr lang="en-US" altLang="zh-CN" dirty="0" smtClean="0"/>
              <a:t>|</a:t>
            </a:r>
          </a:p>
          <a:p>
            <a:pPr eaLnBrk="1" hangingPunct="1">
              <a:defRPr/>
            </a:pPr>
            <a:r>
              <a:rPr lang="zh-CN" altLang="en-US" dirty="0" smtClean="0"/>
              <a:t>详查</a:t>
            </a:r>
            <a:r>
              <a:rPr lang="en-US" altLang="zh-CN" dirty="0" smtClean="0"/>
              <a:t>|</a:t>
            </a:r>
          </a:p>
          <a:p>
            <a:pPr eaLnBrk="1" hangingPunct="1">
              <a:defRPr/>
            </a:pPr>
            <a:r>
              <a:rPr lang="zh-CN" altLang="en-US" dirty="0" smtClean="0"/>
              <a:t>要好好注意食品卫生安全了，不要再有类似的事情发生。</a:t>
            </a:r>
            <a:r>
              <a:rPr lang="en-US" altLang="zh-CN" dirty="0" smtClean="0"/>
              <a:t>|</a:t>
            </a:r>
          </a:p>
          <a:p>
            <a:pPr eaLnBrk="1" hangingPunct="1">
              <a:defRPr/>
            </a:pPr>
            <a:r>
              <a:rPr lang="zh-CN" altLang="en-US" dirty="0" smtClean="0"/>
              <a:t>要清楚深入调查，提高企业产品质量</a:t>
            </a:r>
            <a:r>
              <a:rPr lang="en-US" altLang="zh-CN" dirty="0" smtClean="0"/>
              <a:t>|</a:t>
            </a:r>
          </a:p>
          <a:p>
            <a:pPr eaLnBrk="1" hangingPunct="1">
              <a:defRPr/>
            </a:pPr>
            <a:r>
              <a:rPr lang="zh-CN" altLang="en-US" dirty="0" smtClean="0"/>
              <a:t>一直不信任该品牌。</a:t>
            </a:r>
            <a:r>
              <a:rPr lang="en-US" altLang="zh-CN" dirty="0" smtClean="0"/>
              <a:t>|</a:t>
            </a:r>
          </a:p>
          <a:p>
            <a:pPr eaLnBrk="1" hangingPunct="1">
              <a:defRPr/>
            </a:pPr>
            <a:r>
              <a:rPr lang="zh-CN" altLang="en-US" dirty="0" smtClean="0"/>
              <a:t>疑似凶手，是一个太过隐匿的称呼。对于孩子，即使不能给予他们最好的，但也不能伤害他们，特别是屡禁不止的食品安全。在中国的消费市场里，很少享受到顾客是上帝，消费者利益之上的待遇，在超市，集贸市场里，我们是犹豫不决的，再三思索，还是无从选择。蒙牛作为中国的大品牌，三番五次的被质疑，是不是该停业整顿关门大吉呢？中国人是聪明的，只不过现代中国人的聪明是建立在自私和欲望的基础上，物极必反，相信这么一天也不远了。</a:t>
            </a:r>
            <a:r>
              <a:rPr lang="en-US" altLang="zh-CN" dirty="0" smtClean="0"/>
              <a:t>|</a:t>
            </a:r>
          </a:p>
          <a:p>
            <a:pPr eaLnBrk="1" hangingPunct="1">
              <a:defRPr/>
            </a:pPr>
            <a:r>
              <a:rPr lang="zh-CN" altLang="en-US" dirty="0" smtClean="0"/>
              <a:t>意外不是特意</a:t>
            </a:r>
            <a:r>
              <a:rPr lang="en-US" altLang="zh-CN" dirty="0" smtClean="0"/>
              <a:t>|</a:t>
            </a:r>
          </a:p>
          <a:p>
            <a:pPr eaLnBrk="1" hangingPunct="1">
              <a:defRPr/>
            </a:pPr>
            <a:r>
              <a:rPr lang="zh-CN" altLang="en-US" dirty="0" smtClean="0"/>
              <a:t>应查清楚</a:t>
            </a:r>
            <a:r>
              <a:rPr lang="en-US" altLang="zh-CN" dirty="0" smtClean="0"/>
              <a:t>|</a:t>
            </a:r>
          </a:p>
          <a:p>
            <a:pPr eaLnBrk="1" hangingPunct="1">
              <a:defRPr/>
            </a:pPr>
            <a:r>
              <a:rPr lang="zh-CN" altLang="en-US" dirty="0" smtClean="0"/>
              <a:t>应该严把质量关！！！！</a:t>
            </a:r>
            <a:r>
              <a:rPr lang="en-US" altLang="zh-CN" dirty="0" smtClean="0"/>
              <a:t>1|</a:t>
            </a:r>
          </a:p>
          <a:p>
            <a:pPr eaLnBrk="1" hangingPunct="1">
              <a:defRPr/>
            </a:pPr>
            <a:r>
              <a:rPr lang="zh-CN" altLang="en-US" dirty="0" smtClean="0"/>
              <a:t>应掌握有力的证据证明事实的真相后再做定夺，有问题解决问题。如果真的是“蒙牛”出的问题，我们则希望贵公司给出合理的解释，并及时作出解决的方案，避免类似事件再次出现，对自己负责对大家负责，生命是宝贵的。</a:t>
            </a:r>
            <a:r>
              <a:rPr lang="en-US" altLang="zh-CN" dirty="0" smtClean="0"/>
              <a:t>|</a:t>
            </a:r>
          </a:p>
          <a:p>
            <a:pPr eaLnBrk="1" hangingPunct="1">
              <a:defRPr/>
            </a:pPr>
            <a:r>
              <a:rPr lang="zh-CN" altLang="en-US" dirty="0" smtClean="0"/>
              <a:t>有待进一步调查</a:t>
            </a:r>
            <a:r>
              <a:rPr lang="en-US" altLang="zh-CN" dirty="0" smtClean="0"/>
              <a:t>|</a:t>
            </a:r>
          </a:p>
          <a:p>
            <a:pPr eaLnBrk="1" hangingPunct="1">
              <a:defRPr/>
            </a:pPr>
            <a:r>
              <a:rPr lang="zh-CN" altLang="en-US" dirty="0" smtClean="0"/>
              <a:t>在中国，什么都可以发生</a:t>
            </a:r>
            <a:r>
              <a:rPr lang="en-US" altLang="zh-CN" dirty="0" smtClean="0"/>
              <a:t>|</a:t>
            </a:r>
          </a:p>
          <a:p>
            <a:pPr eaLnBrk="1" hangingPunct="1">
              <a:defRPr/>
            </a:pPr>
            <a:r>
              <a:rPr lang="zh-CN" altLang="en-US" dirty="0" smtClean="0"/>
              <a:t>暂时无</a:t>
            </a:r>
            <a:r>
              <a:rPr lang="en-US" altLang="zh-CN" dirty="0" smtClean="0"/>
              <a:t>|</a:t>
            </a:r>
          </a:p>
          <a:p>
            <a:pPr eaLnBrk="1" hangingPunct="1">
              <a:defRPr/>
            </a:pPr>
            <a:r>
              <a:rPr lang="zh-CN" altLang="en-US" dirty="0" smtClean="0"/>
              <a:t>早就对这么品牌失去信心，有这样的事情也不出奇。只是觉得现在的企业的社会公德心、责任感日渐缺失，为中国经济担忧。</a:t>
            </a:r>
            <a:r>
              <a:rPr lang="en-US" altLang="zh-CN" dirty="0" smtClean="0"/>
              <a:t>|</a:t>
            </a:r>
          </a:p>
          <a:p>
            <a:pPr eaLnBrk="1" hangingPunct="1">
              <a:defRPr/>
            </a:pPr>
            <a:r>
              <a:rPr lang="zh-CN" altLang="en-US" dirty="0" smtClean="0"/>
              <a:t>怎么可以这样</a:t>
            </a:r>
            <a:r>
              <a:rPr lang="en-US" altLang="zh-CN" dirty="0" smtClean="0"/>
              <a:t>|</a:t>
            </a:r>
          </a:p>
          <a:p>
            <a:pPr eaLnBrk="1" hangingPunct="1">
              <a:defRPr/>
            </a:pPr>
            <a:r>
              <a:rPr lang="zh-CN" altLang="en-US" dirty="0" smtClean="0"/>
              <a:t>怎么能这样？为了赚钱不顾别人的生命</a:t>
            </a:r>
            <a:r>
              <a:rPr lang="en-US" altLang="zh-CN" dirty="0" smtClean="0"/>
              <a:t>|</a:t>
            </a:r>
          </a:p>
          <a:p>
            <a:pPr eaLnBrk="1" hangingPunct="1">
              <a:defRPr/>
            </a:pPr>
            <a:r>
              <a:rPr lang="zh-CN" altLang="en-US" dirty="0" smtClean="0"/>
              <a:t>这种事儿多了去了，不在意</a:t>
            </a:r>
            <a:r>
              <a:rPr lang="en-US" altLang="zh-CN" dirty="0" smtClean="0"/>
              <a:t>|</a:t>
            </a:r>
          </a:p>
          <a:p>
            <a:pPr eaLnBrk="1" hangingPunct="1">
              <a:defRPr/>
            </a:pPr>
            <a:r>
              <a:rPr lang="zh-CN" altLang="en-US" dirty="0" smtClean="0"/>
              <a:t>珍爱生命远离中国</a:t>
            </a:r>
            <a:r>
              <a:rPr lang="en-US" altLang="zh-CN" dirty="0" smtClean="0"/>
              <a:t>|</a:t>
            </a:r>
          </a:p>
          <a:p>
            <a:pPr eaLnBrk="1" hangingPunct="1">
              <a:defRPr/>
            </a:pPr>
            <a:r>
              <a:rPr lang="zh-CN" altLang="en-US" dirty="0" smtClean="0"/>
              <a:t>珍爱生命远离中国</a:t>
            </a:r>
            <a:r>
              <a:rPr lang="en-US" altLang="zh-CN" dirty="0" smtClean="0"/>
              <a:t>|</a:t>
            </a:r>
          </a:p>
          <a:p>
            <a:pPr eaLnBrk="1" hangingPunct="1">
              <a:defRPr/>
            </a:pPr>
            <a:r>
              <a:rPr lang="zh-CN" altLang="en-US" dirty="0" smtClean="0"/>
              <a:t>真的吗？假的吧</a:t>
            </a:r>
            <a:r>
              <a:rPr lang="en-US" altLang="zh-CN" dirty="0" smtClean="0"/>
              <a:t>|</a:t>
            </a:r>
          </a:p>
          <a:p>
            <a:pPr eaLnBrk="1" hangingPunct="1">
              <a:defRPr/>
            </a:pPr>
            <a:r>
              <a:rPr lang="zh-CN" altLang="en-US" dirty="0" smtClean="0"/>
              <a:t>真坏</a:t>
            </a:r>
            <a:r>
              <a:rPr lang="en-US" altLang="zh-CN" dirty="0" smtClean="0"/>
              <a:t>|</a:t>
            </a:r>
          </a:p>
          <a:p>
            <a:pPr eaLnBrk="1" hangingPunct="1">
              <a:defRPr/>
            </a:pPr>
            <a:r>
              <a:rPr lang="zh-CN" altLang="en-US" dirty="0" smtClean="0"/>
              <a:t>政府吃屎</a:t>
            </a:r>
            <a:r>
              <a:rPr lang="en-US" altLang="zh-CN" dirty="0" smtClean="0"/>
              <a:t>|</a:t>
            </a:r>
          </a:p>
          <a:p>
            <a:pPr eaLnBrk="1" hangingPunct="1">
              <a:defRPr/>
            </a:pPr>
            <a:r>
              <a:rPr lang="zh-CN" altLang="en-US" dirty="0" smtClean="0"/>
              <a:t>只是疑似而已</a:t>
            </a:r>
            <a:r>
              <a:rPr lang="en-US" altLang="zh-CN" dirty="0" smtClean="0"/>
              <a:t>...</a:t>
            </a:r>
            <a:r>
              <a:rPr lang="zh-CN" altLang="en-US" dirty="0" smtClean="0"/>
              <a:t>希望看到证据以及科学的解释。</a:t>
            </a:r>
            <a:r>
              <a:rPr lang="en-US" altLang="zh-CN" dirty="0" smtClean="0"/>
              <a:t>|</a:t>
            </a:r>
          </a:p>
          <a:p>
            <a:pPr eaLnBrk="1" hangingPunct="1">
              <a:defRPr/>
            </a:pPr>
            <a:r>
              <a:rPr lang="zh-CN" altLang="en-US" dirty="0" smtClean="0"/>
              <a:t>质量太差</a:t>
            </a:r>
            <a:r>
              <a:rPr lang="en-US" altLang="zh-CN" dirty="0" smtClean="0"/>
              <a:t>|</a:t>
            </a:r>
          </a:p>
          <a:p>
            <a:pPr eaLnBrk="1" hangingPunct="1">
              <a:defRPr/>
            </a:pPr>
            <a:r>
              <a:rPr lang="zh-CN" altLang="en-US" dirty="0" smtClean="0"/>
              <a:t>中国的奶都不安全，什么都不安全，也见怪不怪了，就是不知道哪天死去</a:t>
            </a:r>
            <a:r>
              <a:rPr lang="en-US" altLang="zh-CN" dirty="0" smtClean="0"/>
              <a:t>|</a:t>
            </a:r>
          </a:p>
          <a:p>
            <a:pPr eaLnBrk="1" hangingPunct="1">
              <a:defRPr/>
            </a:pPr>
            <a:r>
              <a:rPr lang="zh-CN" altLang="en-US" dirty="0" smtClean="0"/>
              <a:t>中国规则</a:t>
            </a:r>
            <a:r>
              <a:rPr lang="en-US" altLang="zh-CN" dirty="0" smtClean="0"/>
              <a:t>|</a:t>
            </a:r>
          </a:p>
          <a:p>
            <a:pPr eaLnBrk="1" hangingPunct="1">
              <a:defRPr/>
            </a:pPr>
            <a:r>
              <a:rPr lang="zh-CN" altLang="en-US" dirty="0" smtClean="0"/>
              <a:t>中国哪个品牌的牛奶没出过事，可能是这几包检验部合格或者过期导致。但作为牛奶销量很大的蒙牛来说，微小的问题带来的影响是很大的，希望蒙牛能正确面对出的每种问题，并且能给广大消费群中一个满意的答案</a:t>
            </a:r>
            <a:r>
              <a:rPr lang="en-US" altLang="zh-CN" dirty="0" smtClean="0"/>
              <a:t>|</a:t>
            </a:r>
          </a:p>
          <a:p>
            <a:pPr eaLnBrk="1" hangingPunct="1">
              <a:defRPr/>
            </a:pPr>
            <a:r>
              <a:rPr lang="zh-CN" altLang="en-US" dirty="0" smtClean="0"/>
              <a:t>中国人的命不值钱</a:t>
            </a:r>
            <a:r>
              <a:rPr lang="en-US" altLang="zh-CN" dirty="0" smtClean="0"/>
              <a:t>|</a:t>
            </a:r>
          </a:p>
          <a:p>
            <a:pPr eaLnBrk="1" hangingPunct="1">
              <a:defRPr/>
            </a:pPr>
            <a:r>
              <a:rPr lang="zh-CN" altLang="en-US" dirty="0" smtClean="0"/>
              <a:t>中国人体内就是一张元素周期表</a:t>
            </a:r>
            <a:r>
              <a:rPr lang="en-US" altLang="zh-CN" dirty="0" smtClean="0"/>
              <a:t>|</a:t>
            </a:r>
          </a:p>
          <a:p>
            <a:pPr eaLnBrk="1" hangingPunct="1">
              <a:defRPr/>
            </a:pPr>
            <a:r>
              <a:rPr lang="zh-CN" altLang="en-US" dirty="0" smtClean="0"/>
              <a:t>中国食品卫生安全公信力极差，政府应尽快调整现状</a:t>
            </a:r>
            <a:r>
              <a:rPr lang="en-US" altLang="zh-CN" dirty="0" smtClean="0"/>
              <a:t>|</a:t>
            </a:r>
          </a:p>
          <a:p>
            <a:pPr eaLnBrk="1" hangingPunct="1">
              <a:defRPr/>
            </a:pPr>
            <a:r>
              <a:rPr lang="zh-CN" altLang="en-US" dirty="0" smtClean="0"/>
              <a:t>中国现状，潮流，无力改变。</a:t>
            </a:r>
            <a:r>
              <a:rPr lang="en-US" altLang="zh-CN" dirty="0" smtClean="0"/>
              <a:t>|</a:t>
            </a:r>
          </a:p>
          <a:p>
            <a:pPr eaLnBrk="1" hangingPunct="1">
              <a:defRPr/>
            </a:pPr>
            <a:r>
              <a:rPr lang="zh-CN" altLang="en-US" dirty="0" smtClean="0"/>
              <a:t>中国饮食产品应该更严格把关，减少对人类健康的伤害</a:t>
            </a:r>
            <a:r>
              <a:rPr lang="en-US" altLang="zh-CN" dirty="0" smtClean="0"/>
              <a:t>|</a:t>
            </a:r>
          </a:p>
          <a:p>
            <a:pPr eaLnBrk="1" hangingPunct="1">
              <a:defRPr/>
            </a:pPr>
            <a:r>
              <a:rPr lang="zh-CN" altLang="en-US" dirty="0" smtClean="0"/>
              <a:t>做有良心的事，做放心的饮品！！！</a:t>
            </a:r>
            <a:r>
              <a:rPr lang="en-US" altLang="zh-CN" dirty="0" smtClean="0"/>
              <a:t>|</a:t>
            </a:r>
          </a:p>
          <a:p>
            <a:pPr eaLnBrk="1" hangingPunct="1">
              <a:defRPr/>
            </a:pPr>
            <a:endParaRPr lang="en-US" altLang="zh-CN" dirty="0" smtClean="0"/>
          </a:p>
        </p:txBody>
      </p:sp>
      <p:sp>
        <p:nvSpPr>
          <p:cNvPr id="4" name="灯片编号占位符 3"/>
          <p:cNvSpPr>
            <a:spLocks noGrp="1"/>
          </p:cNvSpPr>
          <p:nvPr>
            <p:ph type="sldNum" sz="quarter" idx="5"/>
          </p:nvPr>
        </p:nvSpPr>
        <p:spPr/>
        <p:txBody>
          <a:bodyPr/>
          <a:lstStyle/>
          <a:p>
            <a:pPr>
              <a:defRPr/>
            </a:pPr>
            <a:fld id="{802AC6CE-BB1E-4A01-886E-BB76B1E3D104}" type="slidenum">
              <a:rPr lang="zh-CN" altLang="en-US" smtClean="0"/>
              <a:pPr>
                <a:defRPr/>
              </a:pPr>
              <a:t>12</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幻灯片图像占位符 1"/>
          <p:cNvSpPr>
            <a:spLocks noGrp="1" noRot="1" noChangeAspect="1"/>
          </p:cNvSpPr>
          <p:nvPr>
            <p:ph type="sldImg"/>
          </p:nvPr>
        </p:nvSpPr>
        <p:spPr bwMode="auto">
          <a:noFill/>
          <a:ln>
            <a:solidFill>
              <a:srgbClr val="000000"/>
            </a:solidFill>
            <a:miter lim="800000"/>
            <a:headEnd/>
            <a:tailEnd/>
          </a:ln>
        </p:spPr>
      </p:sp>
      <p:sp>
        <p:nvSpPr>
          <p:cNvPr id="3" name="备注占位符 2"/>
          <p:cNvSpPr>
            <a:spLocks noGrp="1"/>
          </p:cNvSpPr>
          <p:nvPr>
            <p:ph type="body" idx="1"/>
          </p:nvPr>
        </p:nvSpPr>
        <p:spPr/>
        <p:txBody>
          <a:bodyPr>
            <a:normAutofit fontScale="25000" lnSpcReduction="20000"/>
          </a:bodyPr>
          <a:lstStyle/>
          <a:p>
            <a:pPr eaLnBrk="1" hangingPunct="1">
              <a:defRPr/>
            </a:pPr>
            <a:r>
              <a:rPr lang="zh-CN" altLang="en-US" smtClean="0"/>
              <a:t>以下是关于该事件的一些受访者评论，供参考：</a:t>
            </a:r>
            <a:endParaRPr lang="en-US" altLang="zh-CN" smtClean="0"/>
          </a:p>
          <a:p>
            <a:pPr eaLnBrk="1" hangingPunct="1">
              <a:defRPr/>
            </a:pPr>
            <a:r>
              <a:rPr lang="zh-CN" altLang="en-US" dirty="0" smtClean="0"/>
              <a:t>你对“香港两大超市停售蒙牛伊利”事件有什么评论？</a:t>
            </a:r>
            <a:endParaRPr lang="en-US" altLang="zh-CN" dirty="0" smtClean="0"/>
          </a:p>
          <a:p>
            <a:pPr eaLnBrk="1" hangingPunct="1">
              <a:defRPr/>
            </a:pPr>
            <a:r>
              <a:rPr lang="zh-CN" altLang="en-US" dirty="0" smtClean="0"/>
              <a:t>哎，食品安全</a:t>
            </a:r>
          </a:p>
          <a:p>
            <a:pPr eaLnBrk="1" hangingPunct="1">
              <a:defRPr/>
            </a:pPr>
            <a:r>
              <a:rPr lang="zh-CN" altLang="en-US" dirty="0" smtClean="0"/>
              <a:t>不了解</a:t>
            </a:r>
          </a:p>
          <a:p>
            <a:pPr eaLnBrk="1" hangingPunct="1">
              <a:defRPr/>
            </a:pPr>
            <a:r>
              <a:rPr lang="zh-CN" altLang="en-US" dirty="0" smtClean="0"/>
              <a:t>不了解</a:t>
            </a:r>
          </a:p>
          <a:p>
            <a:pPr eaLnBrk="1" hangingPunct="1">
              <a:defRPr/>
            </a:pPr>
            <a:r>
              <a:rPr lang="zh-CN" altLang="en-US" dirty="0" smtClean="0"/>
              <a:t>不太关注此类信息</a:t>
            </a:r>
          </a:p>
          <a:p>
            <a:pPr eaLnBrk="1" hangingPunct="1">
              <a:defRPr/>
            </a:pPr>
            <a:r>
              <a:rPr lang="zh-CN" altLang="en-US" dirty="0" smtClean="0"/>
              <a:t>不太了解</a:t>
            </a:r>
          </a:p>
          <a:p>
            <a:pPr eaLnBrk="1" hangingPunct="1">
              <a:defRPr/>
            </a:pPr>
            <a:r>
              <a:rPr lang="zh-CN" altLang="en-US" dirty="0" smtClean="0"/>
              <a:t>不太清楚</a:t>
            </a:r>
          </a:p>
          <a:p>
            <a:pPr eaLnBrk="1" hangingPunct="1">
              <a:defRPr/>
            </a:pPr>
            <a:r>
              <a:rPr lang="zh-CN" altLang="en-US" dirty="0" smtClean="0"/>
              <a:t>不信任</a:t>
            </a:r>
          </a:p>
          <a:p>
            <a:pPr eaLnBrk="1" hangingPunct="1">
              <a:defRPr/>
            </a:pPr>
            <a:r>
              <a:rPr lang="zh-CN" altLang="en-US" dirty="0" smtClean="0"/>
              <a:t>不要做害人的事，牛奶应该是无害的，</a:t>
            </a:r>
          </a:p>
          <a:p>
            <a:pPr eaLnBrk="1" hangingPunct="1">
              <a:defRPr/>
            </a:pPr>
            <a:r>
              <a:rPr lang="zh-CN" altLang="en-US" dirty="0" smtClean="0"/>
              <a:t>不知道，怎么去评论咧！</a:t>
            </a:r>
          </a:p>
          <a:p>
            <a:pPr eaLnBrk="1" hangingPunct="1">
              <a:defRPr/>
            </a:pPr>
            <a:r>
              <a:rPr lang="zh-CN" altLang="en-US" dirty="0" smtClean="0"/>
              <a:t>不知道</a:t>
            </a:r>
          </a:p>
          <a:p>
            <a:pPr eaLnBrk="1" hangingPunct="1">
              <a:defRPr/>
            </a:pPr>
            <a:r>
              <a:rPr lang="zh-CN" altLang="en-US" dirty="0" smtClean="0"/>
              <a:t>不知道</a:t>
            </a:r>
          </a:p>
          <a:p>
            <a:pPr eaLnBrk="1" hangingPunct="1">
              <a:defRPr/>
            </a:pPr>
            <a:r>
              <a:rPr lang="zh-CN" altLang="en-US" dirty="0" smtClean="0"/>
              <a:t>不知道这事</a:t>
            </a:r>
          </a:p>
          <a:p>
            <a:pPr eaLnBrk="1" hangingPunct="1">
              <a:defRPr/>
            </a:pPr>
            <a:r>
              <a:rPr lang="zh-CN" altLang="en-US" dirty="0" smtClean="0"/>
              <a:t>差 </a:t>
            </a:r>
          </a:p>
          <a:p>
            <a:pPr eaLnBrk="1" hangingPunct="1">
              <a:defRPr/>
            </a:pPr>
            <a:r>
              <a:rPr lang="zh-CN" altLang="en-US" dirty="0" smtClean="0"/>
              <a:t>差劲</a:t>
            </a:r>
          </a:p>
          <a:p>
            <a:pPr eaLnBrk="1" hangingPunct="1">
              <a:defRPr/>
            </a:pPr>
            <a:r>
              <a:rPr lang="zh-CN" altLang="en-US" dirty="0" smtClean="0"/>
              <a:t>打算多发</a:t>
            </a:r>
          </a:p>
          <a:p>
            <a:pPr eaLnBrk="1" hangingPunct="1">
              <a:defRPr/>
            </a:pPr>
            <a:r>
              <a:rPr lang="zh-CN" altLang="en-US" dirty="0" smtClean="0"/>
              <a:t>大方似懂非懂</a:t>
            </a:r>
          </a:p>
          <a:p>
            <a:pPr eaLnBrk="1" hangingPunct="1">
              <a:defRPr/>
            </a:pPr>
            <a:r>
              <a:rPr lang="zh-CN" altLang="en-US" dirty="0" smtClean="0"/>
              <a:t>大陆不要只光顾发展，食品安全应放在首位</a:t>
            </a:r>
          </a:p>
          <a:p>
            <a:pPr eaLnBrk="1" hangingPunct="1">
              <a:defRPr/>
            </a:pPr>
            <a:r>
              <a:rPr lang="zh-CN" altLang="en-US" dirty="0" smtClean="0"/>
              <a:t>大陆跟进</a:t>
            </a:r>
          </a:p>
          <a:p>
            <a:pPr eaLnBrk="1" hangingPunct="1">
              <a:defRPr/>
            </a:pPr>
            <a:r>
              <a:rPr lang="zh-CN" altLang="en-US" dirty="0" smtClean="0"/>
              <a:t>等我看下报道在说</a:t>
            </a:r>
          </a:p>
          <a:p>
            <a:pPr eaLnBrk="1" hangingPunct="1">
              <a:defRPr/>
            </a:pPr>
            <a:r>
              <a:rPr lang="zh-CN" altLang="en-US" dirty="0" smtClean="0"/>
              <a:t>丢脸啊！</a:t>
            </a:r>
          </a:p>
          <a:p>
            <a:pPr eaLnBrk="1" hangingPunct="1">
              <a:defRPr/>
            </a:pPr>
            <a:r>
              <a:rPr lang="zh-CN" altLang="en-US" dirty="0" smtClean="0"/>
              <a:t>对此事件不了解，暂不评论</a:t>
            </a:r>
          </a:p>
          <a:p>
            <a:pPr eaLnBrk="1" hangingPunct="1">
              <a:defRPr/>
            </a:pPr>
            <a:r>
              <a:rPr lang="zh-CN" altLang="en-US" dirty="0" smtClean="0"/>
              <a:t>对蒙牛伊利的销售不利</a:t>
            </a:r>
          </a:p>
          <a:p>
            <a:pPr eaLnBrk="1" hangingPunct="1">
              <a:defRPr/>
            </a:pPr>
            <a:r>
              <a:rPr lang="zh-CN" altLang="en-US" dirty="0" smtClean="0"/>
              <a:t>对内地乳制品产生了很大的冲击</a:t>
            </a:r>
          </a:p>
          <a:p>
            <a:pPr eaLnBrk="1" hangingPunct="1">
              <a:defRPr/>
            </a:pPr>
            <a:r>
              <a:rPr lang="zh-CN" altLang="en-US" dirty="0" smtClean="0"/>
              <a:t>对事不对地域。好的东西到哪儿都好，不好的东西再怎么宣传没用。</a:t>
            </a:r>
          </a:p>
          <a:p>
            <a:pPr eaLnBrk="1" hangingPunct="1">
              <a:defRPr/>
            </a:pPr>
            <a:r>
              <a:rPr lang="zh-CN" altLang="en-US" dirty="0" smtClean="0"/>
              <a:t>反正我也不喝</a:t>
            </a:r>
          </a:p>
          <a:p>
            <a:pPr eaLnBrk="1" hangingPunct="1">
              <a:defRPr/>
            </a:pPr>
            <a:r>
              <a:rPr lang="zh-CN" altLang="en-US" dirty="0" smtClean="0"/>
              <a:t>符合大众想法</a:t>
            </a:r>
          </a:p>
          <a:p>
            <a:pPr eaLnBrk="1" hangingPunct="1">
              <a:defRPr/>
            </a:pPr>
            <a:r>
              <a:rPr lang="zh-CN" altLang="en-US" dirty="0" smtClean="0"/>
              <a:t>该喝的喝</a:t>
            </a:r>
          </a:p>
          <a:p>
            <a:pPr eaLnBrk="1" hangingPunct="1">
              <a:defRPr/>
            </a:pPr>
            <a:r>
              <a:rPr lang="zh-CN" altLang="en-US" dirty="0" smtClean="0"/>
              <a:t>感觉现在的社会风气不好，人的品质太低了，所以生产的东西也不好，都市为了私人的利益，</a:t>
            </a:r>
          </a:p>
          <a:p>
            <a:pPr eaLnBrk="1" hangingPunct="1">
              <a:defRPr/>
            </a:pPr>
            <a:r>
              <a:rPr lang="zh-CN" altLang="en-US" dirty="0" smtClean="0"/>
              <a:t>感觉意外</a:t>
            </a:r>
          </a:p>
          <a:p>
            <a:pPr eaLnBrk="1" hangingPunct="1">
              <a:defRPr/>
            </a:pPr>
            <a:r>
              <a:rPr lang="zh-CN" altLang="en-US" dirty="0" smtClean="0"/>
              <a:t>搞笑</a:t>
            </a:r>
          </a:p>
          <a:p>
            <a:pPr eaLnBrk="1" hangingPunct="1">
              <a:defRPr/>
            </a:pPr>
            <a:r>
              <a:rPr lang="zh-CN" altLang="en-US" dirty="0" smtClean="0"/>
              <a:t>跟我没关系</a:t>
            </a:r>
          </a:p>
          <a:p>
            <a:pPr eaLnBrk="1" hangingPunct="1">
              <a:defRPr/>
            </a:pPr>
            <a:r>
              <a:rPr lang="zh-CN" altLang="en-US" dirty="0" smtClean="0"/>
              <a:t>国家应加大对食品安全的监控，企业不能昧着良心做侵害消费者利益的事</a:t>
            </a:r>
          </a:p>
          <a:p>
            <a:pPr eaLnBrk="1" hangingPunct="1">
              <a:defRPr/>
            </a:pPr>
            <a:r>
              <a:rPr lang="zh-CN" altLang="en-US" dirty="0" smtClean="0"/>
              <a:t>国内不会采取相应措施</a:t>
            </a:r>
          </a:p>
          <a:p>
            <a:pPr eaLnBrk="1" hangingPunct="1">
              <a:defRPr/>
            </a:pPr>
            <a:r>
              <a:rPr lang="zh-CN" altLang="en-US" dirty="0" smtClean="0"/>
              <a:t>国内的牛奶我不是很信得过，太多食品安全问题了</a:t>
            </a:r>
          </a:p>
          <a:p>
            <a:pPr eaLnBrk="1" hangingPunct="1">
              <a:defRPr/>
            </a:pPr>
            <a:r>
              <a:rPr lang="zh-CN" altLang="en-US" dirty="0" smtClean="0"/>
              <a:t>国内食品的质量一直是这个行业的内伤，在目前的大环境下，要是出一个品牌严格按照甚至高于发达国家的有关标准，让消费者完全放心并消费得起，那才叫奇怪呢！</a:t>
            </a:r>
          </a:p>
          <a:p>
            <a:pPr eaLnBrk="1" hangingPunct="1">
              <a:defRPr/>
            </a:pPr>
            <a:r>
              <a:rPr lang="zh-CN" altLang="en-US" dirty="0" smtClean="0"/>
              <a:t>过于夸大</a:t>
            </a:r>
          </a:p>
          <a:p>
            <a:pPr eaLnBrk="1" hangingPunct="1">
              <a:defRPr/>
            </a:pPr>
            <a:r>
              <a:rPr lang="zh-CN" altLang="en-US" dirty="0" smtClean="0"/>
              <a:t>还好</a:t>
            </a:r>
          </a:p>
          <a:p>
            <a:pPr eaLnBrk="1" hangingPunct="1">
              <a:defRPr/>
            </a:pPr>
            <a:r>
              <a:rPr lang="zh-CN" altLang="en-US" dirty="0" smtClean="0"/>
              <a:t>好</a:t>
            </a:r>
          </a:p>
          <a:p>
            <a:pPr eaLnBrk="1" hangingPunct="1">
              <a:defRPr/>
            </a:pPr>
            <a:r>
              <a:rPr lang="zh-CN" altLang="en-US" dirty="0" smtClean="0"/>
              <a:t>好</a:t>
            </a:r>
          </a:p>
          <a:p>
            <a:pPr eaLnBrk="1" hangingPunct="1">
              <a:defRPr/>
            </a:pPr>
            <a:r>
              <a:rPr lang="zh-CN" altLang="en-US" dirty="0" smtClean="0"/>
              <a:t>好</a:t>
            </a:r>
          </a:p>
          <a:p>
            <a:pPr eaLnBrk="1" hangingPunct="1">
              <a:defRPr/>
            </a:pPr>
            <a:r>
              <a:rPr lang="zh-CN" altLang="en-US" dirty="0" smtClean="0"/>
              <a:t>好事情</a:t>
            </a:r>
            <a:r>
              <a:rPr lang="en-US" altLang="zh-CN" dirty="0" smtClean="0"/>
              <a:t>,</a:t>
            </a:r>
            <a:r>
              <a:rPr lang="zh-CN" altLang="en-US" dirty="0" smtClean="0"/>
              <a:t>蒙牛伊利本来就很差</a:t>
            </a:r>
          </a:p>
          <a:p>
            <a:pPr eaLnBrk="1" hangingPunct="1">
              <a:defRPr/>
            </a:pPr>
            <a:r>
              <a:rPr lang="zh-CN" altLang="en-US" dirty="0" smtClean="0"/>
              <a:t>黑心的商贩啊</a:t>
            </a:r>
          </a:p>
          <a:p>
            <a:pPr eaLnBrk="1" hangingPunct="1">
              <a:defRPr/>
            </a:pPr>
            <a:r>
              <a:rPr lang="zh-CN" altLang="en-US" dirty="0" smtClean="0"/>
              <a:t>很差</a:t>
            </a:r>
          </a:p>
          <a:p>
            <a:pPr eaLnBrk="1" hangingPunct="1">
              <a:defRPr/>
            </a:pPr>
            <a:r>
              <a:rPr lang="zh-CN" altLang="en-US" dirty="0" smtClean="0"/>
              <a:t>很蠢</a:t>
            </a:r>
          </a:p>
          <a:p>
            <a:pPr eaLnBrk="1" hangingPunct="1">
              <a:defRPr/>
            </a:pPr>
            <a:r>
              <a:rPr lang="zh-CN" altLang="en-US" dirty="0" smtClean="0"/>
              <a:t>换个牌子，经常关注卫生调查事件。</a:t>
            </a:r>
          </a:p>
          <a:p>
            <a:pPr eaLnBrk="1" hangingPunct="1">
              <a:defRPr/>
            </a:pPr>
            <a:r>
              <a:rPr lang="zh-CN" altLang="en-US" dirty="0" smtClean="0"/>
              <a:t>会有超市停售，说明是有一定的问题</a:t>
            </a:r>
          </a:p>
          <a:p>
            <a:pPr eaLnBrk="1" hangingPunct="1">
              <a:defRPr/>
            </a:pPr>
            <a:r>
              <a:rPr lang="zh-CN" altLang="en-US" dirty="0" smtClean="0"/>
              <a:t>觉得会不会俩者是不是有什莫意外</a:t>
            </a:r>
          </a:p>
          <a:p>
            <a:pPr eaLnBrk="1" hangingPunct="1">
              <a:defRPr/>
            </a:pPr>
            <a:r>
              <a:rPr lang="zh-CN" altLang="en-US" dirty="0" smtClean="0"/>
              <a:t>觉得蒙牛和伊利品牌影响不够，这说明与国际品牌从品牌效应还是质量都存在差异。</a:t>
            </a:r>
          </a:p>
          <a:p>
            <a:pPr eaLnBrk="1" hangingPunct="1">
              <a:defRPr/>
            </a:pPr>
            <a:r>
              <a:rPr lang="zh-CN" altLang="en-US" dirty="0" smtClean="0"/>
              <a:t>觉得生产商可耻</a:t>
            </a:r>
          </a:p>
          <a:p>
            <a:pPr eaLnBrk="1" hangingPunct="1">
              <a:defRPr/>
            </a:pPr>
            <a:r>
              <a:rPr lang="zh-CN" altLang="en-US" dirty="0" smtClean="0"/>
              <a:t>看事实</a:t>
            </a:r>
          </a:p>
          <a:p>
            <a:pPr eaLnBrk="1" hangingPunct="1">
              <a:defRPr/>
            </a:pPr>
            <a:r>
              <a:rPr lang="zh-CN" altLang="en-US" dirty="0" smtClean="0"/>
              <a:t>靠广告，靠忽悠卖产品，害人不浅。早就应该停售了，大陆市场也应该停售。</a:t>
            </a:r>
          </a:p>
          <a:p>
            <a:pPr eaLnBrk="1" hangingPunct="1">
              <a:defRPr/>
            </a:pPr>
            <a:r>
              <a:rPr lang="zh-CN" altLang="en-US" dirty="0" smtClean="0"/>
              <a:t>可怜的中国人民</a:t>
            </a:r>
          </a:p>
          <a:p>
            <a:pPr eaLnBrk="1" hangingPunct="1">
              <a:defRPr/>
            </a:pPr>
            <a:r>
              <a:rPr lang="zh-CN" altLang="en-US" dirty="0" smtClean="0"/>
              <a:t>可能是有人故意炒作吧</a:t>
            </a:r>
          </a:p>
          <a:p>
            <a:pPr eaLnBrk="1" hangingPunct="1">
              <a:defRPr/>
            </a:pPr>
            <a:r>
              <a:rPr lang="zh-CN" altLang="en-US" dirty="0" smtClean="0"/>
              <a:t>两个都活该</a:t>
            </a:r>
          </a:p>
          <a:p>
            <a:pPr eaLnBrk="1" hangingPunct="1">
              <a:defRPr/>
            </a:pPr>
            <a:r>
              <a:rPr lang="zh-CN" altLang="en-US" dirty="0" smtClean="0"/>
              <a:t>劣质牛奶</a:t>
            </a:r>
            <a:r>
              <a:rPr lang="en-US" altLang="zh-CN" dirty="0" smtClean="0"/>
              <a:t>~</a:t>
            </a:r>
            <a:r>
              <a:rPr lang="zh-CN" altLang="en-US" dirty="0" smtClean="0"/>
              <a:t>停售是正常的</a:t>
            </a:r>
          </a:p>
          <a:p>
            <a:pPr eaLnBrk="1" hangingPunct="1">
              <a:defRPr/>
            </a:pPr>
            <a:r>
              <a:rPr lang="zh-CN" altLang="en-US" dirty="0" smtClean="0"/>
              <a:t>没</a:t>
            </a:r>
          </a:p>
          <a:p>
            <a:pPr eaLnBrk="1" hangingPunct="1">
              <a:defRPr/>
            </a:pPr>
            <a:r>
              <a:rPr lang="zh-CN" altLang="en-US" dirty="0" smtClean="0"/>
              <a:t>没</a:t>
            </a:r>
          </a:p>
          <a:p>
            <a:pPr eaLnBrk="1" hangingPunct="1">
              <a:defRPr/>
            </a:pPr>
            <a:r>
              <a:rPr lang="zh-CN" altLang="en-US" dirty="0" smtClean="0"/>
              <a:t>没</a:t>
            </a:r>
          </a:p>
          <a:p>
            <a:pPr eaLnBrk="1" hangingPunct="1">
              <a:defRPr/>
            </a:pPr>
            <a:r>
              <a:rPr lang="zh-CN" altLang="en-US" dirty="0" smtClean="0"/>
              <a:t>没看到报道，不知道</a:t>
            </a:r>
          </a:p>
          <a:p>
            <a:pPr eaLnBrk="1" hangingPunct="1">
              <a:defRPr/>
            </a:pPr>
            <a:r>
              <a:rPr lang="zh-CN" altLang="en-US" dirty="0" smtClean="0"/>
              <a:t>没评价，只要商家对用户负责</a:t>
            </a:r>
          </a:p>
          <a:p>
            <a:pPr eaLnBrk="1" hangingPunct="1">
              <a:defRPr/>
            </a:pPr>
            <a:r>
              <a:rPr lang="zh-CN" altLang="en-US" dirty="0" smtClean="0"/>
              <a:t>没啥可说的</a:t>
            </a:r>
          </a:p>
          <a:p>
            <a:pPr eaLnBrk="1" hangingPunct="1">
              <a:defRPr/>
            </a:pPr>
            <a:r>
              <a:rPr lang="zh-CN" altLang="en-US" dirty="0" smtClean="0"/>
              <a:t>没什么 商家自身的问题</a:t>
            </a:r>
          </a:p>
          <a:p>
            <a:pPr eaLnBrk="1" hangingPunct="1">
              <a:defRPr/>
            </a:pPr>
            <a:r>
              <a:rPr lang="zh-CN" altLang="en-US" dirty="0" smtClean="0"/>
              <a:t>没什么，该怎样就怎样。</a:t>
            </a:r>
          </a:p>
          <a:p>
            <a:pPr eaLnBrk="1" hangingPunct="1">
              <a:defRPr/>
            </a:pPr>
            <a:r>
              <a:rPr lang="zh-CN" altLang="en-US" dirty="0" smtClean="0"/>
              <a:t>没什么</a:t>
            </a:r>
          </a:p>
          <a:p>
            <a:pPr eaLnBrk="1" hangingPunct="1">
              <a:defRPr/>
            </a:pPr>
            <a:r>
              <a:rPr lang="zh-CN" altLang="en-US" dirty="0" smtClean="0"/>
              <a:t>没什么必要停售。</a:t>
            </a:r>
          </a:p>
          <a:p>
            <a:pPr eaLnBrk="1" hangingPunct="1">
              <a:defRPr/>
            </a:pPr>
            <a:r>
              <a:rPr lang="zh-CN" altLang="en-US" dirty="0" smtClean="0"/>
              <a:t>没什么看法</a:t>
            </a:r>
          </a:p>
          <a:p>
            <a:pPr eaLnBrk="1" hangingPunct="1">
              <a:defRPr/>
            </a:pPr>
            <a:r>
              <a:rPr lang="zh-CN" altLang="en-US" dirty="0" smtClean="0"/>
              <a:t>没什么评论，只是觉得停售是对消费者的负责，而蒙牛得特别反省！</a:t>
            </a:r>
          </a:p>
          <a:p>
            <a:pPr eaLnBrk="1" hangingPunct="1">
              <a:defRPr/>
            </a:pPr>
            <a:r>
              <a:rPr lang="zh-CN" altLang="en-US" dirty="0" smtClean="0"/>
              <a:t>没什么评论</a:t>
            </a:r>
          </a:p>
          <a:p>
            <a:pPr eaLnBrk="1" hangingPunct="1">
              <a:defRPr/>
            </a:pPr>
            <a:r>
              <a:rPr lang="zh-CN" altLang="en-US" dirty="0" smtClean="0"/>
              <a:t>没什么评论</a:t>
            </a:r>
          </a:p>
          <a:p>
            <a:pPr eaLnBrk="1" hangingPunct="1">
              <a:defRPr/>
            </a:pPr>
            <a:r>
              <a:rPr lang="zh-CN" altLang="en-US" dirty="0" smtClean="0"/>
              <a:t>没什么评论</a:t>
            </a:r>
          </a:p>
          <a:p>
            <a:pPr eaLnBrk="1" hangingPunct="1">
              <a:defRPr/>
            </a:pPr>
            <a:r>
              <a:rPr lang="zh-CN" altLang="en-US" dirty="0" smtClean="0"/>
              <a:t>没什么特别看法。不影响我每天都喝伊利牛奶。</a:t>
            </a:r>
          </a:p>
          <a:p>
            <a:pPr eaLnBrk="1" hangingPunct="1">
              <a:defRPr/>
            </a:pPr>
            <a:r>
              <a:rPr lang="zh-CN" altLang="en-US" dirty="0" smtClean="0"/>
              <a:t>没听过！！！</a:t>
            </a:r>
          </a:p>
          <a:p>
            <a:pPr eaLnBrk="1" hangingPunct="1">
              <a:defRPr/>
            </a:pPr>
            <a:r>
              <a:rPr lang="zh-CN" altLang="en-US" dirty="0" smtClean="0"/>
              <a:t>没听说。我不管其他，只要我喜欢的，有毒我也喝</a:t>
            </a:r>
          </a:p>
          <a:p>
            <a:pPr eaLnBrk="1" hangingPunct="1">
              <a:defRPr/>
            </a:pPr>
            <a:r>
              <a:rPr lang="zh-CN" altLang="en-US" dirty="0" smtClean="0"/>
              <a:t>没有 </a:t>
            </a:r>
          </a:p>
          <a:p>
            <a:pPr eaLnBrk="1" hangingPunct="1">
              <a:defRPr/>
            </a:pPr>
            <a:r>
              <a:rPr lang="zh-CN" altLang="en-US" dirty="0" smtClean="0"/>
              <a:t>没有，不知道</a:t>
            </a:r>
          </a:p>
          <a:p>
            <a:pPr eaLnBrk="1" hangingPunct="1">
              <a:defRPr/>
            </a:pPr>
            <a:r>
              <a:rPr lang="zh-CN" altLang="en-US" dirty="0" smtClean="0"/>
              <a:t>没有，炒作！！！</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没有感觉</a:t>
            </a:r>
          </a:p>
          <a:p>
            <a:pPr eaLnBrk="1" hangingPunct="1">
              <a:defRPr/>
            </a:pPr>
            <a:r>
              <a:rPr lang="zh-CN" altLang="en-US" dirty="0" smtClean="0"/>
              <a:t>没有评论</a:t>
            </a:r>
          </a:p>
          <a:p>
            <a:pPr eaLnBrk="1" hangingPunct="1">
              <a:defRPr/>
            </a:pPr>
            <a:r>
              <a:rPr lang="zh-CN" altLang="en-US" dirty="0" smtClean="0"/>
              <a:t>没有什么好说的</a:t>
            </a:r>
          </a:p>
          <a:p>
            <a:pPr eaLnBrk="1" hangingPunct="1">
              <a:defRPr/>
            </a:pPr>
            <a:r>
              <a:rPr lang="zh-CN" altLang="en-US" dirty="0" smtClean="0"/>
              <a:t>没有想法，反正现在的食品大多都是不放心</a:t>
            </a:r>
          </a:p>
          <a:p>
            <a:pPr eaLnBrk="1" hangingPunct="1">
              <a:defRPr/>
            </a:pPr>
            <a:r>
              <a:rPr lang="zh-CN" altLang="en-US" dirty="0" smtClean="0"/>
              <a:t>没注意</a:t>
            </a:r>
          </a:p>
          <a:p>
            <a:pPr eaLnBrk="1" hangingPunct="1">
              <a:defRPr/>
            </a:pPr>
            <a:r>
              <a:rPr lang="zh-CN" altLang="en-US" dirty="0" smtClean="0"/>
              <a:t>蒙牛 伊利 不会倒 永远支持民族产业</a:t>
            </a:r>
          </a:p>
          <a:p>
            <a:pPr eaLnBrk="1" hangingPunct="1">
              <a:defRPr/>
            </a:pPr>
            <a:r>
              <a:rPr lang="zh-CN" altLang="en-US" dirty="0" smtClean="0"/>
              <a:t>蒙牛不好。</a:t>
            </a:r>
          </a:p>
          <a:p>
            <a:pPr eaLnBrk="1" hangingPunct="1">
              <a:defRPr/>
            </a:pPr>
            <a:r>
              <a:rPr lang="zh-CN" altLang="en-US" dirty="0" smtClean="0"/>
              <a:t>蒙牛挺恶心的</a:t>
            </a:r>
          </a:p>
          <a:p>
            <a:pPr eaLnBrk="1" hangingPunct="1">
              <a:defRPr/>
            </a:pPr>
            <a:r>
              <a:rPr lang="zh-CN" altLang="en-US" dirty="0" smtClean="0"/>
              <a:t>米</a:t>
            </a:r>
          </a:p>
          <a:p>
            <a:pPr eaLnBrk="1" hangingPunct="1">
              <a:defRPr/>
            </a:pPr>
            <a:r>
              <a:rPr lang="zh-CN" altLang="en-US" dirty="0" smtClean="0"/>
              <a:t>木有</a:t>
            </a:r>
          </a:p>
          <a:p>
            <a:pPr eaLnBrk="1" hangingPunct="1">
              <a:defRPr/>
            </a:pPr>
            <a:r>
              <a:rPr lang="zh-CN" altLang="en-US" dirty="0" smtClean="0"/>
              <a:t>木有</a:t>
            </a:r>
          </a:p>
          <a:p>
            <a:pPr eaLnBrk="1" hangingPunct="1">
              <a:defRPr/>
            </a:pPr>
            <a:r>
              <a:rPr lang="zh-CN" altLang="en-US" dirty="0" smtClean="0"/>
              <a:t>难说。行业竞争所导致的结果。。。</a:t>
            </a:r>
          </a:p>
          <a:p>
            <a:pPr eaLnBrk="1" hangingPunct="1">
              <a:defRPr/>
            </a:pPr>
            <a:r>
              <a:rPr lang="zh-CN" altLang="en-US" dirty="0" smtClean="0"/>
              <a:t>能说脏话不</a:t>
            </a:r>
            <a:r>
              <a:rPr lang="en-US" altLang="zh-CN" dirty="0" smtClean="0"/>
              <a:t>? </a:t>
            </a:r>
            <a:r>
              <a:rPr lang="zh-CN" altLang="en-US" dirty="0" smtClean="0"/>
              <a:t>如果不能</a:t>
            </a:r>
            <a:r>
              <a:rPr lang="en-US" altLang="zh-CN" dirty="0" smtClean="0"/>
              <a:t>, </a:t>
            </a:r>
            <a:r>
              <a:rPr lang="zh-CN" altLang="en-US" dirty="0" smtClean="0"/>
              <a:t>我就没什么想说的了</a:t>
            </a:r>
          </a:p>
          <a:p>
            <a:pPr eaLnBrk="1" hangingPunct="1">
              <a:defRPr/>
            </a:pPr>
            <a:r>
              <a:rPr lang="zh-CN" altLang="en-US" dirty="0" smtClean="0"/>
              <a:t>你妈勒个比。</a:t>
            </a:r>
          </a:p>
          <a:p>
            <a:pPr eaLnBrk="1" hangingPunct="1">
              <a:defRPr/>
            </a:pPr>
            <a:r>
              <a:rPr lang="zh-CN" altLang="en-US" dirty="0" smtClean="0"/>
              <a:t>牛奶，现代孩子的必需品，可是到底该选择什么品牌？这是头疼的问题，停售起不到根本作用，最重要的是找准根源，如果真的有问题就全面封杀了最好。黑心的商家，不要对人的身体健康下手。</a:t>
            </a:r>
          </a:p>
          <a:p>
            <a:pPr eaLnBrk="1" hangingPunct="1">
              <a:defRPr/>
            </a:pPr>
            <a:r>
              <a:rPr lang="zh-CN" altLang="en-US" dirty="0" smtClean="0"/>
              <a:t>牛奶品牌应该更加注重牛奶的质量</a:t>
            </a:r>
          </a:p>
          <a:p>
            <a:pPr eaLnBrk="1" hangingPunct="1">
              <a:defRPr/>
            </a:pPr>
            <a:r>
              <a:rPr lang="zh-CN" altLang="en-US" dirty="0" smtClean="0"/>
              <a:t>牛在人群中，哪能不被宰。</a:t>
            </a:r>
          </a:p>
          <a:p>
            <a:pPr eaLnBrk="1" hangingPunct="1">
              <a:defRPr/>
            </a:pPr>
            <a:r>
              <a:rPr lang="zh-CN" altLang="en-US" dirty="0" smtClean="0"/>
              <a:t>哦</a:t>
            </a:r>
          </a:p>
          <a:p>
            <a:pPr eaLnBrk="1" hangingPunct="1">
              <a:defRPr/>
            </a:pPr>
            <a:r>
              <a:rPr lang="zh-CN" altLang="en-US" dirty="0" smtClean="0"/>
              <a:t>哦</a:t>
            </a:r>
          </a:p>
          <a:p>
            <a:pPr eaLnBrk="1" hangingPunct="1">
              <a:defRPr/>
            </a:pPr>
            <a:r>
              <a:rPr lang="zh-CN" altLang="en-US" dirty="0" smtClean="0"/>
              <a:t>哦</a:t>
            </a:r>
          </a:p>
          <a:p>
            <a:pPr eaLnBrk="1" hangingPunct="1">
              <a:defRPr/>
            </a:pPr>
            <a:r>
              <a:rPr lang="zh-CN" altLang="en-US" dirty="0" smtClean="0"/>
              <a:t>敲警钟</a:t>
            </a:r>
          </a:p>
          <a:p>
            <a:pPr eaLnBrk="1" hangingPunct="1">
              <a:defRPr/>
            </a:pPr>
            <a:r>
              <a:rPr lang="zh-CN" altLang="en-US" dirty="0" smtClean="0"/>
              <a:t>请搞清事实</a:t>
            </a:r>
          </a:p>
          <a:p>
            <a:pPr eaLnBrk="1" hangingPunct="1">
              <a:defRPr/>
            </a:pPr>
            <a:r>
              <a:rPr lang="zh-CN" altLang="en-US" dirty="0" smtClean="0"/>
              <a:t>曲妮马的</a:t>
            </a:r>
          </a:p>
          <a:p>
            <a:pPr eaLnBrk="1" hangingPunct="1">
              <a:defRPr/>
            </a:pPr>
            <a:r>
              <a:rPr lang="zh-CN" altLang="en-US" dirty="0" smtClean="0"/>
              <a:t>去</a:t>
            </a:r>
          </a:p>
          <a:p>
            <a:pPr eaLnBrk="1" hangingPunct="1">
              <a:defRPr/>
            </a:pPr>
            <a:r>
              <a:rPr lang="zh-CN" altLang="en-US" dirty="0" smtClean="0"/>
              <a:t>认真点好不好 我靠。</a:t>
            </a:r>
          </a:p>
          <a:p>
            <a:pPr eaLnBrk="1" hangingPunct="1">
              <a:defRPr/>
            </a:pPr>
            <a:r>
              <a:rPr lang="zh-CN" altLang="en-US" dirty="0" smtClean="0"/>
              <a:t>如果没有听说过的话，说什么好呢。曾经看过牛根生的书，对其为人还可以。伊利反而对其原管理层不爽，因为不了解。所以还是挺蒙牛的。</a:t>
            </a:r>
          </a:p>
          <a:p>
            <a:pPr eaLnBrk="1" hangingPunct="1">
              <a:defRPr/>
            </a:pPr>
            <a:r>
              <a:rPr lang="zh-CN" altLang="en-US" dirty="0" smtClean="0"/>
              <a:t>如果是相关质量部门检查出确实有问题应该停售</a:t>
            </a:r>
          </a:p>
          <a:p>
            <a:pPr eaLnBrk="1" hangingPunct="1">
              <a:defRPr/>
            </a:pPr>
            <a:r>
              <a:rPr lang="zh-CN" altLang="en-US" dirty="0" smtClean="0"/>
              <a:t>伤不起</a:t>
            </a:r>
          </a:p>
          <a:p>
            <a:pPr eaLnBrk="1" hangingPunct="1">
              <a:defRPr/>
            </a:pPr>
            <a:r>
              <a:rPr lang="zh-CN" altLang="en-US" dirty="0" smtClean="0"/>
              <a:t>商家应该以良心为前提获取自己的利益</a:t>
            </a:r>
          </a:p>
          <a:p>
            <a:pPr eaLnBrk="1" hangingPunct="1">
              <a:defRPr/>
            </a:pPr>
            <a:r>
              <a:rPr lang="zh-CN" altLang="en-US" dirty="0" smtClean="0"/>
              <a:t>失望 </a:t>
            </a:r>
          </a:p>
          <a:p>
            <a:pPr eaLnBrk="1" hangingPunct="1">
              <a:defRPr/>
            </a:pPr>
            <a:r>
              <a:rPr lang="zh-CN" altLang="en-US" dirty="0" smtClean="0"/>
              <a:t>食品安全问题应该公平全面，如果香港卖的有问题，内陆一定也会有问题，应该统一彻查，坚决杜绝拿内陆人民生命不重视</a:t>
            </a:r>
          </a:p>
          <a:p>
            <a:pPr eaLnBrk="1" hangingPunct="1">
              <a:defRPr/>
            </a:pPr>
            <a:r>
              <a:rPr lang="zh-CN" altLang="en-US" dirty="0" smtClean="0"/>
              <a:t>食品安全已经开始影响国人体质 食品安全监察刻不容缓</a:t>
            </a:r>
          </a:p>
          <a:p>
            <a:pPr eaLnBrk="1" hangingPunct="1">
              <a:defRPr/>
            </a:pPr>
            <a:r>
              <a:rPr lang="zh-CN" altLang="en-US" dirty="0" smtClean="0"/>
              <a:t>食品安全应当作为民生关注的焦点！</a:t>
            </a:r>
          </a:p>
          <a:p>
            <a:pPr eaLnBrk="1" hangingPunct="1">
              <a:defRPr/>
            </a:pPr>
            <a:r>
              <a:rPr lang="zh-CN" altLang="en-US" dirty="0" smtClean="0"/>
              <a:t>是否牛奶质量有问题。</a:t>
            </a:r>
          </a:p>
          <a:p>
            <a:pPr eaLnBrk="1" hangingPunct="1">
              <a:defRPr/>
            </a:pPr>
            <a:r>
              <a:rPr lang="zh-CN" altLang="en-US" dirty="0" smtClean="0"/>
              <a:t>树大招风 其它品牌也有问题 </a:t>
            </a:r>
          </a:p>
          <a:p>
            <a:pPr eaLnBrk="1" hangingPunct="1">
              <a:defRPr/>
            </a:pPr>
            <a:r>
              <a:rPr lang="zh-CN" altLang="en-US" dirty="0" smtClean="0"/>
              <a:t>太正常了</a:t>
            </a:r>
          </a:p>
          <a:p>
            <a:pPr eaLnBrk="1" hangingPunct="1">
              <a:defRPr/>
            </a:pPr>
            <a:r>
              <a:rPr lang="zh-CN" altLang="en-US" dirty="0" smtClean="0"/>
              <a:t>天下乌鸦一般黑，既然蒙牛伊利不安全，别的也差不多吧。。。</a:t>
            </a:r>
          </a:p>
          <a:p>
            <a:pPr eaLnBrk="1" hangingPunct="1">
              <a:defRPr/>
            </a:pPr>
            <a:r>
              <a:rPr lang="zh-CN" altLang="en-US" dirty="0" smtClean="0"/>
              <a:t>为了赚钱什么事情都干的黑心厂家</a:t>
            </a:r>
          </a:p>
          <a:p>
            <a:pPr eaLnBrk="1" hangingPunct="1">
              <a:defRPr/>
            </a:pPr>
            <a:r>
              <a:rPr lang="zh-CN" altLang="en-US" dirty="0" smtClean="0"/>
              <a:t>我不喝牛奶</a:t>
            </a:r>
          </a:p>
          <a:p>
            <a:pPr eaLnBrk="1" hangingPunct="1">
              <a:defRPr/>
            </a:pPr>
            <a:r>
              <a:rPr lang="zh-CN" altLang="en-US" dirty="0" smtClean="0"/>
              <a:t>我国的牛奶市场的监管力度有待提升，让国民喝上放心奶应放在重要地位。不能等查出有问题了，才采取措施。</a:t>
            </a:r>
          </a:p>
          <a:p>
            <a:pPr eaLnBrk="1" hangingPunct="1">
              <a:defRPr/>
            </a:pPr>
            <a:r>
              <a:rPr lang="zh-CN" altLang="en-US" dirty="0" smtClean="0"/>
              <a:t>我觉得牛奶是我们日常生活中必不可少的饮品，质量必须得保证，他们被下架肯定是因为质量原因。。。</a:t>
            </a:r>
          </a:p>
          <a:p>
            <a:pPr eaLnBrk="1" hangingPunct="1">
              <a:defRPr/>
            </a:pPr>
            <a:r>
              <a:rPr lang="zh-CN" altLang="en-US" dirty="0" smtClean="0"/>
              <a:t>我认为香港两大超市停售蒙牛伊利，是对消费者负责的表现，如果蒙牛伊利存在严重的危害消费者的行为，不仅仅是香港，在全国范围内，也应该采取，例如停售销售的措施。</a:t>
            </a:r>
          </a:p>
          <a:p>
            <a:pPr eaLnBrk="1" hangingPunct="1">
              <a:defRPr/>
            </a:pPr>
            <a:r>
              <a:rPr lang="zh-CN" altLang="en-US" dirty="0" smtClean="0"/>
              <a:t>无。基本不喝，喝不起。</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无感</a:t>
            </a:r>
          </a:p>
          <a:p>
            <a:pPr eaLnBrk="1" hangingPunct="1">
              <a:defRPr/>
            </a:pPr>
            <a:r>
              <a:rPr lang="zh-CN" altLang="en-US" dirty="0" smtClean="0"/>
              <a:t>无话</a:t>
            </a:r>
          </a:p>
          <a:p>
            <a:pPr eaLnBrk="1" hangingPunct="1">
              <a:defRPr/>
            </a:pPr>
            <a:r>
              <a:rPr lang="zh-CN" altLang="en-US" dirty="0" smtClean="0"/>
              <a:t>无聊</a:t>
            </a:r>
          </a:p>
          <a:p>
            <a:pPr eaLnBrk="1" hangingPunct="1">
              <a:defRPr/>
            </a:pPr>
            <a:r>
              <a:rPr lang="zh-CN" altLang="en-US" dirty="0" smtClean="0"/>
              <a:t>无评论</a:t>
            </a:r>
          </a:p>
          <a:p>
            <a:pPr eaLnBrk="1" hangingPunct="1">
              <a:defRPr/>
            </a:pPr>
            <a:r>
              <a:rPr lang="zh-CN" altLang="en-US" dirty="0" smtClean="0"/>
              <a:t>无任何特别评论，只是感觉有点枪打出头的感觉</a:t>
            </a:r>
          </a:p>
          <a:p>
            <a:pPr eaLnBrk="1" hangingPunct="1">
              <a:defRPr/>
            </a:pPr>
            <a:r>
              <a:rPr lang="zh-CN" altLang="en-US" dirty="0" smtClean="0"/>
              <a:t>无语。。。。。。</a:t>
            </a:r>
          </a:p>
          <a:p>
            <a:pPr eaLnBrk="1" hangingPunct="1">
              <a:defRPr/>
            </a:pPr>
            <a:r>
              <a:rPr lang="zh-CN" altLang="en-US" dirty="0" smtClean="0"/>
              <a:t>無</a:t>
            </a:r>
          </a:p>
          <a:p>
            <a:pPr eaLnBrk="1" hangingPunct="1">
              <a:defRPr/>
            </a:pPr>
            <a:r>
              <a:rPr lang="zh-CN" altLang="en-US" dirty="0" smtClean="0"/>
              <a:t>希望今后中国人民更加重视食品安全问题</a:t>
            </a:r>
          </a:p>
          <a:p>
            <a:pPr eaLnBrk="1" hangingPunct="1">
              <a:defRPr/>
            </a:pPr>
            <a:r>
              <a:rPr lang="zh-CN" altLang="en-US" dirty="0" smtClean="0"/>
              <a:t>希望蒙牛，伊利能够加强品质，争取在香港超市上架</a:t>
            </a:r>
          </a:p>
          <a:p>
            <a:pPr eaLnBrk="1" hangingPunct="1">
              <a:defRPr/>
            </a:pPr>
            <a:r>
              <a:rPr lang="zh-CN" altLang="en-US" dirty="0" smtClean="0"/>
              <a:t>希望因此行业标准得以出台</a:t>
            </a:r>
          </a:p>
          <a:p>
            <a:pPr eaLnBrk="1" hangingPunct="1">
              <a:defRPr/>
            </a:pPr>
            <a:r>
              <a:rPr lang="zh-CN" altLang="en-US" dirty="0" smtClean="0"/>
              <a:t>希望做好相关调查，给外界一个公正的回答</a:t>
            </a:r>
          </a:p>
          <a:p>
            <a:pPr eaLnBrk="1" hangingPunct="1">
              <a:defRPr/>
            </a:pPr>
            <a:r>
              <a:rPr lang="zh-CN" altLang="en-US" dirty="0" smtClean="0"/>
              <a:t>习以为常</a:t>
            </a:r>
            <a:r>
              <a:rPr lang="en-US" altLang="zh-CN" dirty="0" smtClean="0"/>
              <a:t>...</a:t>
            </a:r>
          </a:p>
          <a:p>
            <a:pPr eaLnBrk="1" hangingPunct="1">
              <a:defRPr/>
            </a:pPr>
            <a:r>
              <a:rPr lang="zh-CN" altLang="en-US" dirty="0" smtClean="0"/>
              <a:t>现在吃什么有安全的么。。。</a:t>
            </a:r>
          </a:p>
          <a:p>
            <a:pPr eaLnBrk="1" hangingPunct="1">
              <a:defRPr/>
            </a:pPr>
            <a:r>
              <a:rPr lang="zh-CN" altLang="en-US" dirty="0" smtClean="0"/>
              <a:t>香港的食品安全标准优于内地，其停售根据更具信服力</a:t>
            </a:r>
          </a:p>
          <a:p>
            <a:pPr eaLnBrk="1" hangingPunct="1">
              <a:defRPr/>
            </a:pPr>
            <a:r>
              <a:rPr lang="zh-CN" altLang="en-US" dirty="0" smtClean="0"/>
              <a:t>香港对民生问题的关注值得内地学习</a:t>
            </a:r>
          </a:p>
          <a:p>
            <a:pPr eaLnBrk="1" hangingPunct="1">
              <a:defRPr/>
            </a:pPr>
            <a:r>
              <a:rPr lang="zh-CN" altLang="en-US" dirty="0" smtClean="0"/>
              <a:t>香港还是蛮为市民食品安全着想的</a:t>
            </a:r>
          </a:p>
          <a:p>
            <a:pPr eaLnBrk="1" hangingPunct="1">
              <a:defRPr/>
            </a:pPr>
            <a:r>
              <a:rPr lang="zh-CN" altLang="en-US" dirty="0" smtClean="0"/>
              <a:t>香港排斥大陆货</a:t>
            </a:r>
          </a:p>
          <a:p>
            <a:pPr eaLnBrk="1" hangingPunct="1">
              <a:defRPr/>
            </a:pPr>
            <a:r>
              <a:rPr lang="zh-CN" altLang="en-US" dirty="0" smtClean="0"/>
              <a:t>一直都觉得他们的质量不怎么样，只是大环境如此，没有更好的选择而已</a:t>
            </a:r>
          </a:p>
          <a:p>
            <a:pPr eaLnBrk="1" hangingPunct="1">
              <a:defRPr/>
            </a:pPr>
            <a:r>
              <a:rPr lang="zh-CN" altLang="en-US" dirty="0" smtClean="0"/>
              <a:t>以后注意诚信</a:t>
            </a:r>
          </a:p>
          <a:p>
            <a:pPr eaLnBrk="1" hangingPunct="1">
              <a:defRPr/>
            </a:pPr>
            <a:r>
              <a:rPr lang="zh-CN" altLang="en-US" dirty="0" smtClean="0"/>
              <a:t>应该加强对乳制品生产流程进行有效监管，对产品进行检测，保证食品安全。</a:t>
            </a:r>
          </a:p>
          <a:p>
            <a:pPr eaLnBrk="1" hangingPunct="1">
              <a:defRPr/>
            </a:pPr>
            <a:r>
              <a:rPr lang="zh-CN" altLang="en-US" dirty="0" smtClean="0"/>
              <a:t>应该进一步查明</a:t>
            </a:r>
          </a:p>
          <a:p>
            <a:pPr eaLnBrk="1" hangingPunct="1">
              <a:defRPr/>
            </a:pPr>
            <a:r>
              <a:rPr lang="zh-CN" altLang="en-US" dirty="0" smtClean="0"/>
              <a:t>有点无奈，国货当自强，就不能挣点气么</a:t>
            </a:r>
            <a:r>
              <a:rPr lang="en-US" altLang="zh-CN" dirty="0" smtClean="0"/>
              <a:t>···</a:t>
            </a:r>
          </a:p>
          <a:p>
            <a:pPr eaLnBrk="1" hangingPunct="1">
              <a:defRPr/>
            </a:pPr>
            <a:r>
              <a:rPr lang="zh-CN" altLang="en-US" dirty="0" smtClean="0"/>
              <a:t>有人造谣和诋毁</a:t>
            </a:r>
          </a:p>
          <a:p>
            <a:pPr eaLnBrk="1" hangingPunct="1">
              <a:defRPr/>
            </a:pPr>
            <a:r>
              <a:rPr lang="zh-CN" altLang="en-US" dirty="0" smtClean="0"/>
              <a:t>有问题就该停售</a:t>
            </a:r>
          </a:p>
          <a:p>
            <a:pPr eaLnBrk="1" hangingPunct="1">
              <a:defRPr/>
            </a:pPr>
            <a:r>
              <a:rPr lang="zh-CN" altLang="en-US" dirty="0" smtClean="0"/>
              <a:t>在校未听说，现在觉得商家道德有缺陷，一味只想赚钱，不顾消费者的安全，食品安全问题接连成串出现，连原本比较信任的两大牛奶品牌都有问题，我觉得中国是不是将来什么都不能吃了，这个问题我想国家一定要抓紧、切实解决，治标治本，我很渴望外国那种毫无顾忌地消费食品的生活！</a:t>
            </a:r>
          </a:p>
          <a:p>
            <a:pPr eaLnBrk="1" hangingPunct="1">
              <a:defRPr/>
            </a:pPr>
            <a:r>
              <a:rPr lang="zh-CN" altLang="en-US" dirty="0" smtClean="0"/>
              <a:t>在中国食品安全问题永远是问题</a:t>
            </a:r>
          </a:p>
          <a:p>
            <a:pPr eaLnBrk="1" hangingPunct="1">
              <a:defRPr/>
            </a:pPr>
            <a:r>
              <a:rPr lang="zh-CN" altLang="en-US" dirty="0" smtClean="0"/>
              <a:t>责任心是企业的经营之本</a:t>
            </a:r>
          </a:p>
          <a:p>
            <a:pPr eaLnBrk="1" hangingPunct="1">
              <a:defRPr/>
            </a:pPr>
            <a:r>
              <a:rPr lang="zh-CN" altLang="en-US" dirty="0" smtClean="0"/>
              <a:t>这是他们自己的协调问题。</a:t>
            </a:r>
          </a:p>
          <a:p>
            <a:pPr eaLnBrk="1" hangingPunct="1">
              <a:defRPr/>
            </a:pPr>
            <a:r>
              <a:rPr lang="zh-CN" altLang="en-US" dirty="0" smtClean="0"/>
              <a:t>这是一件对人民的生命健康负责的事情。</a:t>
            </a:r>
          </a:p>
          <a:p>
            <a:pPr eaLnBrk="1" hangingPunct="1">
              <a:defRPr/>
            </a:pPr>
            <a:r>
              <a:rPr lang="zh-CN" altLang="en-US" dirty="0" smtClean="0"/>
              <a:t>这样的做法是对消费者的负责人，很支持！</a:t>
            </a:r>
          </a:p>
          <a:p>
            <a:pPr eaLnBrk="1" hangingPunct="1">
              <a:defRPr/>
            </a:pPr>
            <a:r>
              <a:rPr lang="zh-CN" altLang="en-US" dirty="0" smtClean="0"/>
              <a:t>正常 </a:t>
            </a:r>
          </a:p>
          <a:p>
            <a:pPr eaLnBrk="1" hangingPunct="1">
              <a:defRPr/>
            </a:pPr>
            <a:r>
              <a:rPr lang="zh-CN" altLang="en-US" dirty="0" smtClean="0"/>
              <a:t>政府监督系统有问题</a:t>
            </a:r>
          </a:p>
          <a:p>
            <a:pPr eaLnBrk="1" hangingPunct="1">
              <a:defRPr/>
            </a:pPr>
            <a:r>
              <a:rPr lang="zh-CN" altLang="en-US" dirty="0" smtClean="0"/>
              <a:t>支持</a:t>
            </a:r>
          </a:p>
          <a:p>
            <a:pPr eaLnBrk="1" hangingPunct="1">
              <a:defRPr/>
            </a:pPr>
            <a:r>
              <a:rPr lang="zh-CN" altLang="en-US" dirty="0" smtClean="0"/>
              <a:t>支持</a:t>
            </a:r>
          </a:p>
          <a:p>
            <a:pPr eaLnBrk="1" hangingPunct="1">
              <a:defRPr/>
            </a:pPr>
            <a:r>
              <a:rPr lang="zh-CN" altLang="en-US" dirty="0" smtClean="0"/>
              <a:t>支持</a:t>
            </a:r>
          </a:p>
          <a:p>
            <a:pPr eaLnBrk="1" hangingPunct="1">
              <a:defRPr/>
            </a:pPr>
            <a:r>
              <a:rPr lang="zh-CN" altLang="en-US" dirty="0" smtClean="0"/>
              <a:t>只觉得中国食品越来越不安全。一直有听说港澳质检更安全，那么香港都查出问题了，以后还有差别么</a:t>
            </a:r>
          </a:p>
          <a:p>
            <a:pPr eaLnBrk="1" hangingPunct="1">
              <a:defRPr/>
            </a:pPr>
            <a:r>
              <a:rPr lang="zh-CN" altLang="en-US" dirty="0" smtClean="0"/>
              <a:t>只是偶尔现象，不能一概而论。</a:t>
            </a:r>
          </a:p>
          <a:p>
            <a:pPr eaLnBrk="1" hangingPunct="1">
              <a:defRPr/>
            </a:pPr>
            <a:r>
              <a:rPr lang="zh-CN" altLang="en-US" dirty="0" smtClean="0"/>
              <a:t>只要中国牛奶能喝就行</a:t>
            </a:r>
          </a:p>
          <a:p>
            <a:pPr eaLnBrk="1" hangingPunct="1">
              <a:defRPr/>
            </a:pPr>
            <a:r>
              <a:rPr lang="zh-CN" altLang="en-US" dirty="0" smtClean="0"/>
              <a:t>质量不合格，活该被停销，要对得起良心！</a:t>
            </a:r>
          </a:p>
          <a:p>
            <a:pPr eaLnBrk="1" hangingPunct="1">
              <a:defRPr/>
            </a:pPr>
            <a:r>
              <a:rPr lang="zh-CN" altLang="en-US" dirty="0" smtClean="0"/>
              <a:t>质量问题</a:t>
            </a:r>
          </a:p>
          <a:p>
            <a:pPr eaLnBrk="1" hangingPunct="1">
              <a:defRPr/>
            </a:pPr>
            <a:r>
              <a:rPr lang="zh-CN" altLang="en-US" dirty="0" smtClean="0"/>
              <a:t>中国的食品安全已经差到不能再差了，这些中国的大企业连人的健康都能开玩笑！</a:t>
            </a:r>
          </a:p>
          <a:p>
            <a:pPr eaLnBrk="1" hangingPunct="1">
              <a:defRPr/>
            </a:pPr>
            <a:r>
              <a:rPr lang="zh-CN" altLang="en-US" dirty="0" smtClean="0"/>
              <a:t>中国没安全食品了</a:t>
            </a:r>
          </a:p>
          <a:p>
            <a:pPr eaLnBrk="1" hangingPunct="1">
              <a:defRPr/>
            </a:pPr>
            <a:r>
              <a:rPr lang="zh-CN" altLang="en-US" dirty="0" smtClean="0"/>
              <a:t>中国牛奶，不喝也罢，但是想喝的话会考虑洋品牌，实在没有会现在光明牛奶！！！！</a:t>
            </a:r>
          </a:p>
          <a:p>
            <a:pPr eaLnBrk="1" hangingPunct="1">
              <a:defRPr/>
            </a:pPr>
            <a:r>
              <a:rPr lang="zh-CN" altLang="en-US" dirty="0" smtClean="0"/>
              <a:t>中国人百毒不侵！！！哇丫丫丫丫</a:t>
            </a:r>
          </a:p>
          <a:p>
            <a:pPr eaLnBrk="1" hangingPunct="1">
              <a:defRPr/>
            </a:pPr>
            <a:r>
              <a:rPr lang="zh-CN" altLang="en-US" dirty="0" smtClean="0"/>
              <a:t>中国人的素质越来越低，让人看了恶心 腐败的政府 无耻的企业家</a:t>
            </a:r>
          </a:p>
          <a:p>
            <a:pPr eaLnBrk="1" hangingPunct="1">
              <a:defRPr/>
            </a:pPr>
            <a:r>
              <a:rPr lang="zh-CN" altLang="en-US" dirty="0" smtClean="0"/>
              <a:t>中国食品安全什么时候能让我们放心呢？</a:t>
            </a:r>
          </a:p>
          <a:p>
            <a:pPr eaLnBrk="1" hangingPunct="1">
              <a:defRPr/>
            </a:pPr>
            <a:r>
              <a:rPr lang="zh-CN" altLang="en-US" dirty="0" smtClean="0"/>
              <a:t>中国制造最终的结果就是走出国门</a:t>
            </a:r>
          </a:p>
          <a:p>
            <a:pPr eaLnBrk="1" hangingPunct="1">
              <a:defRPr/>
            </a:pPr>
            <a:r>
              <a:rPr lang="zh-CN" altLang="en-US" dirty="0" smtClean="0"/>
              <a:t>重视品质啊</a:t>
            </a:r>
          </a:p>
          <a:p>
            <a:pPr eaLnBrk="1" hangingPunct="1">
              <a:defRPr/>
            </a:pPr>
            <a:r>
              <a:rPr lang="zh-CN" altLang="en-US" dirty="0" smtClean="0"/>
              <a:t>资本特性</a:t>
            </a:r>
          </a:p>
          <a:p>
            <a:pPr eaLnBrk="1" hangingPunct="1">
              <a:defRPr/>
            </a:pPr>
            <a:r>
              <a:rPr lang="zh-CN" altLang="en-US" dirty="0" smtClean="0"/>
              <a:t>最近连牛奶倒在作假 </a:t>
            </a:r>
          </a:p>
          <a:p>
            <a:pPr eaLnBrk="1" hangingPunct="1">
              <a:defRPr/>
            </a:pPr>
            <a:r>
              <a:rPr lang="zh-CN" altLang="en-US" dirty="0" smtClean="0"/>
              <a:t>做的很对 人民健康重要</a:t>
            </a:r>
          </a:p>
          <a:p>
            <a:pPr eaLnBrk="1" hangingPunct="1">
              <a:defRPr/>
            </a:pPr>
            <a:endParaRPr lang="zh-CN" altLang="en-US" dirty="0"/>
          </a:p>
        </p:txBody>
      </p:sp>
      <p:sp>
        <p:nvSpPr>
          <p:cNvPr id="4" name="灯片编号占位符 3"/>
          <p:cNvSpPr>
            <a:spLocks noGrp="1"/>
          </p:cNvSpPr>
          <p:nvPr>
            <p:ph type="sldNum" sz="quarter" idx="5"/>
          </p:nvPr>
        </p:nvSpPr>
        <p:spPr/>
        <p:txBody>
          <a:bodyPr/>
          <a:lstStyle/>
          <a:p>
            <a:pPr>
              <a:defRPr/>
            </a:pPr>
            <a:fld id="{56621572-2952-4E79-BF37-A084993030CA}" type="slidenum">
              <a:rPr lang="zh-CN" altLang="en-US" smtClean="0"/>
              <a:pPr>
                <a:defRPr/>
              </a:pPr>
              <a:t>13</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幻灯片图像占位符 1"/>
          <p:cNvSpPr>
            <a:spLocks noGrp="1" noRot="1" noChangeAspect="1"/>
          </p:cNvSpPr>
          <p:nvPr>
            <p:ph type="sldImg"/>
          </p:nvPr>
        </p:nvSpPr>
        <p:spPr bwMode="auto">
          <a:noFill/>
          <a:ln>
            <a:solidFill>
              <a:srgbClr val="000000"/>
            </a:solidFill>
            <a:miter lim="800000"/>
            <a:headEnd/>
            <a:tailEnd/>
          </a:ln>
        </p:spPr>
      </p:sp>
      <p:sp>
        <p:nvSpPr>
          <p:cNvPr id="3" name="备注占位符 2"/>
          <p:cNvSpPr>
            <a:spLocks noGrp="1"/>
          </p:cNvSpPr>
          <p:nvPr>
            <p:ph type="body" idx="1"/>
          </p:nvPr>
        </p:nvSpPr>
        <p:spPr/>
        <p:txBody>
          <a:bodyPr>
            <a:normAutofit fontScale="25000" lnSpcReduction="20000"/>
          </a:bodyPr>
          <a:lstStyle/>
          <a:p>
            <a:pPr eaLnBrk="1" hangingPunct="1">
              <a:defRPr/>
            </a:pPr>
            <a:r>
              <a:rPr lang="zh-CN" altLang="en-US" smtClean="0"/>
              <a:t>以下是关于该事件的一些受访者评论，供参考：</a:t>
            </a:r>
            <a:endParaRPr lang="en-US" altLang="zh-CN" smtClean="0"/>
          </a:p>
          <a:p>
            <a:pPr eaLnBrk="1" hangingPunct="1">
              <a:defRPr/>
            </a:pPr>
            <a:r>
              <a:rPr lang="zh-CN" altLang="en-US" dirty="0" smtClean="0"/>
              <a:t>你对“香港两大超市停售蒙牛伊利”事件有什么评论？</a:t>
            </a:r>
            <a:endParaRPr lang="en-US" altLang="zh-CN" dirty="0" smtClean="0"/>
          </a:p>
          <a:p>
            <a:pPr eaLnBrk="1" hangingPunct="1">
              <a:defRPr/>
            </a:pPr>
            <a:r>
              <a:rPr lang="zh-CN" altLang="en-US" dirty="0" smtClean="0"/>
              <a:t>哎，食品安全</a:t>
            </a:r>
          </a:p>
          <a:p>
            <a:pPr eaLnBrk="1" hangingPunct="1">
              <a:defRPr/>
            </a:pPr>
            <a:r>
              <a:rPr lang="zh-CN" altLang="en-US" dirty="0" smtClean="0"/>
              <a:t>不了解</a:t>
            </a:r>
          </a:p>
          <a:p>
            <a:pPr eaLnBrk="1" hangingPunct="1">
              <a:defRPr/>
            </a:pPr>
            <a:r>
              <a:rPr lang="zh-CN" altLang="en-US" dirty="0" smtClean="0"/>
              <a:t>不了解</a:t>
            </a:r>
          </a:p>
          <a:p>
            <a:pPr eaLnBrk="1" hangingPunct="1">
              <a:defRPr/>
            </a:pPr>
            <a:r>
              <a:rPr lang="zh-CN" altLang="en-US" dirty="0" smtClean="0"/>
              <a:t>不太关注此类信息</a:t>
            </a:r>
          </a:p>
          <a:p>
            <a:pPr eaLnBrk="1" hangingPunct="1">
              <a:defRPr/>
            </a:pPr>
            <a:r>
              <a:rPr lang="zh-CN" altLang="en-US" dirty="0" smtClean="0"/>
              <a:t>不太了解</a:t>
            </a:r>
          </a:p>
          <a:p>
            <a:pPr eaLnBrk="1" hangingPunct="1">
              <a:defRPr/>
            </a:pPr>
            <a:r>
              <a:rPr lang="zh-CN" altLang="en-US" dirty="0" smtClean="0"/>
              <a:t>不太清楚</a:t>
            </a:r>
          </a:p>
          <a:p>
            <a:pPr eaLnBrk="1" hangingPunct="1">
              <a:defRPr/>
            </a:pPr>
            <a:r>
              <a:rPr lang="zh-CN" altLang="en-US" dirty="0" smtClean="0"/>
              <a:t>不信任</a:t>
            </a:r>
          </a:p>
          <a:p>
            <a:pPr eaLnBrk="1" hangingPunct="1">
              <a:defRPr/>
            </a:pPr>
            <a:r>
              <a:rPr lang="zh-CN" altLang="en-US" dirty="0" smtClean="0"/>
              <a:t>不要做害人的事，牛奶应该是无害的，</a:t>
            </a:r>
          </a:p>
          <a:p>
            <a:pPr eaLnBrk="1" hangingPunct="1">
              <a:defRPr/>
            </a:pPr>
            <a:r>
              <a:rPr lang="zh-CN" altLang="en-US" dirty="0" smtClean="0"/>
              <a:t>不知道，怎么去评论咧！</a:t>
            </a:r>
          </a:p>
          <a:p>
            <a:pPr eaLnBrk="1" hangingPunct="1">
              <a:defRPr/>
            </a:pPr>
            <a:r>
              <a:rPr lang="zh-CN" altLang="en-US" dirty="0" smtClean="0"/>
              <a:t>不知道</a:t>
            </a:r>
          </a:p>
          <a:p>
            <a:pPr eaLnBrk="1" hangingPunct="1">
              <a:defRPr/>
            </a:pPr>
            <a:r>
              <a:rPr lang="zh-CN" altLang="en-US" dirty="0" smtClean="0"/>
              <a:t>不知道</a:t>
            </a:r>
          </a:p>
          <a:p>
            <a:pPr eaLnBrk="1" hangingPunct="1">
              <a:defRPr/>
            </a:pPr>
            <a:r>
              <a:rPr lang="zh-CN" altLang="en-US" dirty="0" smtClean="0"/>
              <a:t>不知道这事</a:t>
            </a:r>
          </a:p>
          <a:p>
            <a:pPr eaLnBrk="1" hangingPunct="1">
              <a:defRPr/>
            </a:pPr>
            <a:r>
              <a:rPr lang="zh-CN" altLang="en-US" dirty="0" smtClean="0"/>
              <a:t>差 </a:t>
            </a:r>
          </a:p>
          <a:p>
            <a:pPr eaLnBrk="1" hangingPunct="1">
              <a:defRPr/>
            </a:pPr>
            <a:r>
              <a:rPr lang="zh-CN" altLang="en-US" dirty="0" smtClean="0"/>
              <a:t>差劲</a:t>
            </a:r>
          </a:p>
          <a:p>
            <a:pPr eaLnBrk="1" hangingPunct="1">
              <a:defRPr/>
            </a:pPr>
            <a:r>
              <a:rPr lang="zh-CN" altLang="en-US" dirty="0" smtClean="0"/>
              <a:t>打算多发</a:t>
            </a:r>
          </a:p>
          <a:p>
            <a:pPr eaLnBrk="1" hangingPunct="1">
              <a:defRPr/>
            </a:pPr>
            <a:r>
              <a:rPr lang="zh-CN" altLang="en-US" dirty="0" smtClean="0"/>
              <a:t>大方似懂非懂</a:t>
            </a:r>
          </a:p>
          <a:p>
            <a:pPr eaLnBrk="1" hangingPunct="1">
              <a:defRPr/>
            </a:pPr>
            <a:r>
              <a:rPr lang="zh-CN" altLang="en-US" dirty="0" smtClean="0"/>
              <a:t>大陆不要只光顾发展，食品安全应放在首位</a:t>
            </a:r>
          </a:p>
          <a:p>
            <a:pPr eaLnBrk="1" hangingPunct="1">
              <a:defRPr/>
            </a:pPr>
            <a:r>
              <a:rPr lang="zh-CN" altLang="en-US" dirty="0" smtClean="0"/>
              <a:t>大陆跟进</a:t>
            </a:r>
          </a:p>
          <a:p>
            <a:pPr eaLnBrk="1" hangingPunct="1">
              <a:defRPr/>
            </a:pPr>
            <a:r>
              <a:rPr lang="zh-CN" altLang="en-US" dirty="0" smtClean="0"/>
              <a:t>等我看下报道在说</a:t>
            </a:r>
          </a:p>
          <a:p>
            <a:pPr eaLnBrk="1" hangingPunct="1">
              <a:defRPr/>
            </a:pPr>
            <a:r>
              <a:rPr lang="zh-CN" altLang="en-US" dirty="0" smtClean="0"/>
              <a:t>丢脸啊！</a:t>
            </a:r>
          </a:p>
          <a:p>
            <a:pPr eaLnBrk="1" hangingPunct="1">
              <a:defRPr/>
            </a:pPr>
            <a:r>
              <a:rPr lang="zh-CN" altLang="en-US" dirty="0" smtClean="0"/>
              <a:t>对此事件不了解，暂不评论</a:t>
            </a:r>
          </a:p>
          <a:p>
            <a:pPr eaLnBrk="1" hangingPunct="1">
              <a:defRPr/>
            </a:pPr>
            <a:r>
              <a:rPr lang="zh-CN" altLang="en-US" dirty="0" smtClean="0"/>
              <a:t>对蒙牛伊利的销售不利</a:t>
            </a:r>
          </a:p>
          <a:p>
            <a:pPr eaLnBrk="1" hangingPunct="1">
              <a:defRPr/>
            </a:pPr>
            <a:r>
              <a:rPr lang="zh-CN" altLang="en-US" dirty="0" smtClean="0"/>
              <a:t>对内地乳制品产生了很大的冲击</a:t>
            </a:r>
          </a:p>
          <a:p>
            <a:pPr eaLnBrk="1" hangingPunct="1">
              <a:defRPr/>
            </a:pPr>
            <a:r>
              <a:rPr lang="zh-CN" altLang="en-US" dirty="0" smtClean="0"/>
              <a:t>对事不对地域。好的东西到哪儿都好，不好的东西再怎么宣传没用。</a:t>
            </a:r>
          </a:p>
          <a:p>
            <a:pPr eaLnBrk="1" hangingPunct="1">
              <a:defRPr/>
            </a:pPr>
            <a:r>
              <a:rPr lang="zh-CN" altLang="en-US" dirty="0" smtClean="0"/>
              <a:t>反正我也不喝</a:t>
            </a:r>
          </a:p>
          <a:p>
            <a:pPr eaLnBrk="1" hangingPunct="1">
              <a:defRPr/>
            </a:pPr>
            <a:r>
              <a:rPr lang="zh-CN" altLang="en-US" dirty="0" smtClean="0"/>
              <a:t>符合大众想法</a:t>
            </a:r>
          </a:p>
          <a:p>
            <a:pPr eaLnBrk="1" hangingPunct="1">
              <a:defRPr/>
            </a:pPr>
            <a:r>
              <a:rPr lang="zh-CN" altLang="en-US" dirty="0" smtClean="0"/>
              <a:t>该喝的喝</a:t>
            </a:r>
          </a:p>
          <a:p>
            <a:pPr eaLnBrk="1" hangingPunct="1">
              <a:defRPr/>
            </a:pPr>
            <a:r>
              <a:rPr lang="zh-CN" altLang="en-US" dirty="0" smtClean="0"/>
              <a:t>感觉现在的社会风气不好，人的品质太低了，所以生产的东西也不好，都市为了私人的利益，</a:t>
            </a:r>
          </a:p>
          <a:p>
            <a:pPr eaLnBrk="1" hangingPunct="1">
              <a:defRPr/>
            </a:pPr>
            <a:r>
              <a:rPr lang="zh-CN" altLang="en-US" dirty="0" smtClean="0"/>
              <a:t>感觉意外</a:t>
            </a:r>
          </a:p>
          <a:p>
            <a:pPr eaLnBrk="1" hangingPunct="1">
              <a:defRPr/>
            </a:pPr>
            <a:r>
              <a:rPr lang="zh-CN" altLang="en-US" dirty="0" smtClean="0"/>
              <a:t>搞笑</a:t>
            </a:r>
          </a:p>
          <a:p>
            <a:pPr eaLnBrk="1" hangingPunct="1">
              <a:defRPr/>
            </a:pPr>
            <a:r>
              <a:rPr lang="zh-CN" altLang="en-US" dirty="0" smtClean="0"/>
              <a:t>跟我没关系</a:t>
            </a:r>
          </a:p>
          <a:p>
            <a:pPr eaLnBrk="1" hangingPunct="1">
              <a:defRPr/>
            </a:pPr>
            <a:r>
              <a:rPr lang="zh-CN" altLang="en-US" dirty="0" smtClean="0"/>
              <a:t>国家应加大对食品安全的监控，企业不能昧着良心做侵害消费者利益的事</a:t>
            </a:r>
          </a:p>
          <a:p>
            <a:pPr eaLnBrk="1" hangingPunct="1">
              <a:defRPr/>
            </a:pPr>
            <a:r>
              <a:rPr lang="zh-CN" altLang="en-US" dirty="0" smtClean="0"/>
              <a:t>国内不会采取相应措施</a:t>
            </a:r>
          </a:p>
          <a:p>
            <a:pPr eaLnBrk="1" hangingPunct="1">
              <a:defRPr/>
            </a:pPr>
            <a:r>
              <a:rPr lang="zh-CN" altLang="en-US" dirty="0" smtClean="0"/>
              <a:t>国内的牛奶我不是很信得过，太多食品安全问题了</a:t>
            </a:r>
          </a:p>
          <a:p>
            <a:pPr eaLnBrk="1" hangingPunct="1">
              <a:defRPr/>
            </a:pPr>
            <a:r>
              <a:rPr lang="zh-CN" altLang="en-US" dirty="0" smtClean="0"/>
              <a:t>国内食品的质量一直是这个行业的内伤，在目前的大环境下，要是出一个品牌严格按照甚至高于发达国家的有关标准，让消费者完全放心并消费得起，那才叫奇怪呢！</a:t>
            </a:r>
          </a:p>
          <a:p>
            <a:pPr eaLnBrk="1" hangingPunct="1">
              <a:defRPr/>
            </a:pPr>
            <a:r>
              <a:rPr lang="zh-CN" altLang="en-US" dirty="0" smtClean="0"/>
              <a:t>过于夸大</a:t>
            </a:r>
          </a:p>
          <a:p>
            <a:pPr eaLnBrk="1" hangingPunct="1">
              <a:defRPr/>
            </a:pPr>
            <a:r>
              <a:rPr lang="zh-CN" altLang="en-US" dirty="0" smtClean="0"/>
              <a:t>还好</a:t>
            </a:r>
          </a:p>
          <a:p>
            <a:pPr eaLnBrk="1" hangingPunct="1">
              <a:defRPr/>
            </a:pPr>
            <a:r>
              <a:rPr lang="zh-CN" altLang="en-US" dirty="0" smtClean="0"/>
              <a:t>好</a:t>
            </a:r>
          </a:p>
          <a:p>
            <a:pPr eaLnBrk="1" hangingPunct="1">
              <a:defRPr/>
            </a:pPr>
            <a:r>
              <a:rPr lang="zh-CN" altLang="en-US" dirty="0" smtClean="0"/>
              <a:t>好</a:t>
            </a:r>
          </a:p>
          <a:p>
            <a:pPr eaLnBrk="1" hangingPunct="1">
              <a:defRPr/>
            </a:pPr>
            <a:r>
              <a:rPr lang="zh-CN" altLang="en-US" dirty="0" smtClean="0"/>
              <a:t>好</a:t>
            </a:r>
          </a:p>
          <a:p>
            <a:pPr eaLnBrk="1" hangingPunct="1">
              <a:defRPr/>
            </a:pPr>
            <a:r>
              <a:rPr lang="zh-CN" altLang="en-US" dirty="0" smtClean="0"/>
              <a:t>好事情</a:t>
            </a:r>
            <a:r>
              <a:rPr lang="en-US" altLang="zh-CN" dirty="0" smtClean="0"/>
              <a:t>,</a:t>
            </a:r>
            <a:r>
              <a:rPr lang="zh-CN" altLang="en-US" dirty="0" smtClean="0"/>
              <a:t>蒙牛伊利本来就很差</a:t>
            </a:r>
          </a:p>
          <a:p>
            <a:pPr eaLnBrk="1" hangingPunct="1">
              <a:defRPr/>
            </a:pPr>
            <a:r>
              <a:rPr lang="zh-CN" altLang="en-US" dirty="0" smtClean="0"/>
              <a:t>黑心的商贩啊</a:t>
            </a:r>
          </a:p>
          <a:p>
            <a:pPr eaLnBrk="1" hangingPunct="1">
              <a:defRPr/>
            </a:pPr>
            <a:r>
              <a:rPr lang="zh-CN" altLang="en-US" dirty="0" smtClean="0"/>
              <a:t>很差</a:t>
            </a:r>
          </a:p>
          <a:p>
            <a:pPr eaLnBrk="1" hangingPunct="1">
              <a:defRPr/>
            </a:pPr>
            <a:r>
              <a:rPr lang="zh-CN" altLang="en-US" dirty="0" smtClean="0"/>
              <a:t>很蠢</a:t>
            </a:r>
          </a:p>
          <a:p>
            <a:pPr eaLnBrk="1" hangingPunct="1">
              <a:defRPr/>
            </a:pPr>
            <a:r>
              <a:rPr lang="zh-CN" altLang="en-US" dirty="0" smtClean="0"/>
              <a:t>换个牌子，经常关注卫生调查事件。</a:t>
            </a:r>
          </a:p>
          <a:p>
            <a:pPr eaLnBrk="1" hangingPunct="1">
              <a:defRPr/>
            </a:pPr>
            <a:r>
              <a:rPr lang="zh-CN" altLang="en-US" dirty="0" smtClean="0"/>
              <a:t>会有超市停售，说明是有一定的问题</a:t>
            </a:r>
          </a:p>
          <a:p>
            <a:pPr eaLnBrk="1" hangingPunct="1">
              <a:defRPr/>
            </a:pPr>
            <a:r>
              <a:rPr lang="zh-CN" altLang="en-US" dirty="0" smtClean="0"/>
              <a:t>觉得会不会俩者是不是有什莫意外</a:t>
            </a:r>
          </a:p>
          <a:p>
            <a:pPr eaLnBrk="1" hangingPunct="1">
              <a:defRPr/>
            </a:pPr>
            <a:r>
              <a:rPr lang="zh-CN" altLang="en-US" dirty="0" smtClean="0"/>
              <a:t>觉得蒙牛和伊利品牌影响不够，这说明与国际品牌从品牌效应还是质量都存在差异。</a:t>
            </a:r>
          </a:p>
          <a:p>
            <a:pPr eaLnBrk="1" hangingPunct="1">
              <a:defRPr/>
            </a:pPr>
            <a:r>
              <a:rPr lang="zh-CN" altLang="en-US" dirty="0" smtClean="0"/>
              <a:t>觉得生产商可耻</a:t>
            </a:r>
          </a:p>
          <a:p>
            <a:pPr eaLnBrk="1" hangingPunct="1">
              <a:defRPr/>
            </a:pPr>
            <a:r>
              <a:rPr lang="zh-CN" altLang="en-US" dirty="0" smtClean="0"/>
              <a:t>看事实</a:t>
            </a:r>
          </a:p>
          <a:p>
            <a:pPr eaLnBrk="1" hangingPunct="1">
              <a:defRPr/>
            </a:pPr>
            <a:r>
              <a:rPr lang="zh-CN" altLang="en-US" dirty="0" smtClean="0"/>
              <a:t>靠广告，靠忽悠卖产品，害人不浅。早就应该停售了，大陆市场也应该停售。</a:t>
            </a:r>
          </a:p>
          <a:p>
            <a:pPr eaLnBrk="1" hangingPunct="1">
              <a:defRPr/>
            </a:pPr>
            <a:r>
              <a:rPr lang="zh-CN" altLang="en-US" dirty="0" smtClean="0"/>
              <a:t>可怜的中国人民</a:t>
            </a:r>
          </a:p>
          <a:p>
            <a:pPr eaLnBrk="1" hangingPunct="1">
              <a:defRPr/>
            </a:pPr>
            <a:r>
              <a:rPr lang="zh-CN" altLang="en-US" dirty="0" smtClean="0"/>
              <a:t>可能是有人故意炒作吧</a:t>
            </a:r>
          </a:p>
          <a:p>
            <a:pPr eaLnBrk="1" hangingPunct="1">
              <a:defRPr/>
            </a:pPr>
            <a:r>
              <a:rPr lang="zh-CN" altLang="en-US" dirty="0" smtClean="0"/>
              <a:t>两个都活该</a:t>
            </a:r>
          </a:p>
          <a:p>
            <a:pPr eaLnBrk="1" hangingPunct="1">
              <a:defRPr/>
            </a:pPr>
            <a:r>
              <a:rPr lang="zh-CN" altLang="en-US" dirty="0" smtClean="0"/>
              <a:t>劣质牛奶</a:t>
            </a:r>
            <a:r>
              <a:rPr lang="en-US" altLang="zh-CN" dirty="0" smtClean="0"/>
              <a:t>~</a:t>
            </a:r>
            <a:r>
              <a:rPr lang="zh-CN" altLang="en-US" dirty="0" smtClean="0"/>
              <a:t>停售是正常的</a:t>
            </a:r>
          </a:p>
          <a:p>
            <a:pPr eaLnBrk="1" hangingPunct="1">
              <a:defRPr/>
            </a:pPr>
            <a:r>
              <a:rPr lang="zh-CN" altLang="en-US" dirty="0" smtClean="0"/>
              <a:t>没</a:t>
            </a:r>
          </a:p>
          <a:p>
            <a:pPr eaLnBrk="1" hangingPunct="1">
              <a:defRPr/>
            </a:pPr>
            <a:r>
              <a:rPr lang="zh-CN" altLang="en-US" dirty="0" smtClean="0"/>
              <a:t>没</a:t>
            </a:r>
          </a:p>
          <a:p>
            <a:pPr eaLnBrk="1" hangingPunct="1">
              <a:defRPr/>
            </a:pPr>
            <a:r>
              <a:rPr lang="zh-CN" altLang="en-US" dirty="0" smtClean="0"/>
              <a:t>没</a:t>
            </a:r>
          </a:p>
          <a:p>
            <a:pPr eaLnBrk="1" hangingPunct="1">
              <a:defRPr/>
            </a:pPr>
            <a:r>
              <a:rPr lang="zh-CN" altLang="en-US" dirty="0" smtClean="0"/>
              <a:t>没看到报道，不知道</a:t>
            </a:r>
          </a:p>
          <a:p>
            <a:pPr eaLnBrk="1" hangingPunct="1">
              <a:defRPr/>
            </a:pPr>
            <a:r>
              <a:rPr lang="zh-CN" altLang="en-US" dirty="0" smtClean="0"/>
              <a:t>没评价，只要商家对用户负责</a:t>
            </a:r>
          </a:p>
          <a:p>
            <a:pPr eaLnBrk="1" hangingPunct="1">
              <a:defRPr/>
            </a:pPr>
            <a:r>
              <a:rPr lang="zh-CN" altLang="en-US" dirty="0" smtClean="0"/>
              <a:t>没啥可说的</a:t>
            </a:r>
          </a:p>
          <a:p>
            <a:pPr eaLnBrk="1" hangingPunct="1">
              <a:defRPr/>
            </a:pPr>
            <a:r>
              <a:rPr lang="zh-CN" altLang="en-US" dirty="0" smtClean="0"/>
              <a:t>没什么 商家自身的问题</a:t>
            </a:r>
          </a:p>
          <a:p>
            <a:pPr eaLnBrk="1" hangingPunct="1">
              <a:defRPr/>
            </a:pPr>
            <a:r>
              <a:rPr lang="zh-CN" altLang="en-US" dirty="0" smtClean="0"/>
              <a:t>没什么，该怎样就怎样。</a:t>
            </a:r>
          </a:p>
          <a:p>
            <a:pPr eaLnBrk="1" hangingPunct="1">
              <a:defRPr/>
            </a:pPr>
            <a:r>
              <a:rPr lang="zh-CN" altLang="en-US" dirty="0" smtClean="0"/>
              <a:t>没什么</a:t>
            </a:r>
          </a:p>
          <a:p>
            <a:pPr eaLnBrk="1" hangingPunct="1">
              <a:defRPr/>
            </a:pPr>
            <a:r>
              <a:rPr lang="zh-CN" altLang="en-US" dirty="0" smtClean="0"/>
              <a:t>没什么必要停售。</a:t>
            </a:r>
          </a:p>
          <a:p>
            <a:pPr eaLnBrk="1" hangingPunct="1">
              <a:defRPr/>
            </a:pPr>
            <a:r>
              <a:rPr lang="zh-CN" altLang="en-US" dirty="0" smtClean="0"/>
              <a:t>没什么看法</a:t>
            </a:r>
          </a:p>
          <a:p>
            <a:pPr eaLnBrk="1" hangingPunct="1">
              <a:defRPr/>
            </a:pPr>
            <a:r>
              <a:rPr lang="zh-CN" altLang="en-US" dirty="0" smtClean="0"/>
              <a:t>没什么评论，只是觉得停售是对消费者的负责，而蒙牛得特别反省！</a:t>
            </a:r>
          </a:p>
          <a:p>
            <a:pPr eaLnBrk="1" hangingPunct="1">
              <a:defRPr/>
            </a:pPr>
            <a:r>
              <a:rPr lang="zh-CN" altLang="en-US" dirty="0" smtClean="0"/>
              <a:t>没什么评论</a:t>
            </a:r>
          </a:p>
          <a:p>
            <a:pPr eaLnBrk="1" hangingPunct="1">
              <a:defRPr/>
            </a:pPr>
            <a:r>
              <a:rPr lang="zh-CN" altLang="en-US" dirty="0" smtClean="0"/>
              <a:t>没什么评论</a:t>
            </a:r>
          </a:p>
          <a:p>
            <a:pPr eaLnBrk="1" hangingPunct="1">
              <a:defRPr/>
            </a:pPr>
            <a:r>
              <a:rPr lang="zh-CN" altLang="en-US" dirty="0" smtClean="0"/>
              <a:t>没什么评论</a:t>
            </a:r>
          </a:p>
          <a:p>
            <a:pPr eaLnBrk="1" hangingPunct="1">
              <a:defRPr/>
            </a:pPr>
            <a:r>
              <a:rPr lang="zh-CN" altLang="en-US" dirty="0" smtClean="0"/>
              <a:t>没什么特别看法。不影响我每天都喝伊利牛奶。</a:t>
            </a:r>
          </a:p>
          <a:p>
            <a:pPr eaLnBrk="1" hangingPunct="1">
              <a:defRPr/>
            </a:pPr>
            <a:r>
              <a:rPr lang="zh-CN" altLang="en-US" dirty="0" smtClean="0"/>
              <a:t>没听过！！！</a:t>
            </a:r>
          </a:p>
          <a:p>
            <a:pPr eaLnBrk="1" hangingPunct="1">
              <a:defRPr/>
            </a:pPr>
            <a:r>
              <a:rPr lang="zh-CN" altLang="en-US" dirty="0" smtClean="0"/>
              <a:t>没听说。我不管其他，只要我喜欢的，有毒我也喝</a:t>
            </a:r>
          </a:p>
          <a:p>
            <a:pPr eaLnBrk="1" hangingPunct="1">
              <a:defRPr/>
            </a:pPr>
            <a:r>
              <a:rPr lang="zh-CN" altLang="en-US" dirty="0" smtClean="0"/>
              <a:t>没有 </a:t>
            </a:r>
          </a:p>
          <a:p>
            <a:pPr eaLnBrk="1" hangingPunct="1">
              <a:defRPr/>
            </a:pPr>
            <a:r>
              <a:rPr lang="zh-CN" altLang="en-US" dirty="0" smtClean="0"/>
              <a:t>没有，不知道</a:t>
            </a:r>
          </a:p>
          <a:p>
            <a:pPr eaLnBrk="1" hangingPunct="1">
              <a:defRPr/>
            </a:pPr>
            <a:r>
              <a:rPr lang="zh-CN" altLang="en-US" dirty="0" smtClean="0"/>
              <a:t>没有，炒作！！！</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没有感觉</a:t>
            </a:r>
          </a:p>
          <a:p>
            <a:pPr eaLnBrk="1" hangingPunct="1">
              <a:defRPr/>
            </a:pPr>
            <a:r>
              <a:rPr lang="zh-CN" altLang="en-US" dirty="0" smtClean="0"/>
              <a:t>没有评论</a:t>
            </a:r>
          </a:p>
          <a:p>
            <a:pPr eaLnBrk="1" hangingPunct="1">
              <a:defRPr/>
            </a:pPr>
            <a:r>
              <a:rPr lang="zh-CN" altLang="en-US" dirty="0" smtClean="0"/>
              <a:t>没有什么好说的</a:t>
            </a:r>
          </a:p>
          <a:p>
            <a:pPr eaLnBrk="1" hangingPunct="1">
              <a:defRPr/>
            </a:pPr>
            <a:r>
              <a:rPr lang="zh-CN" altLang="en-US" dirty="0" smtClean="0"/>
              <a:t>没有想法，反正现在的食品大多都是不放心</a:t>
            </a:r>
          </a:p>
          <a:p>
            <a:pPr eaLnBrk="1" hangingPunct="1">
              <a:defRPr/>
            </a:pPr>
            <a:r>
              <a:rPr lang="zh-CN" altLang="en-US" dirty="0" smtClean="0"/>
              <a:t>没注意</a:t>
            </a:r>
          </a:p>
          <a:p>
            <a:pPr eaLnBrk="1" hangingPunct="1">
              <a:defRPr/>
            </a:pPr>
            <a:r>
              <a:rPr lang="zh-CN" altLang="en-US" dirty="0" smtClean="0"/>
              <a:t>蒙牛 伊利 不会倒 永远支持民族产业</a:t>
            </a:r>
          </a:p>
          <a:p>
            <a:pPr eaLnBrk="1" hangingPunct="1">
              <a:defRPr/>
            </a:pPr>
            <a:r>
              <a:rPr lang="zh-CN" altLang="en-US" dirty="0" smtClean="0"/>
              <a:t>蒙牛不好。</a:t>
            </a:r>
          </a:p>
          <a:p>
            <a:pPr eaLnBrk="1" hangingPunct="1">
              <a:defRPr/>
            </a:pPr>
            <a:r>
              <a:rPr lang="zh-CN" altLang="en-US" dirty="0" smtClean="0"/>
              <a:t>蒙牛挺恶心的</a:t>
            </a:r>
          </a:p>
          <a:p>
            <a:pPr eaLnBrk="1" hangingPunct="1">
              <a:defRPr/>
            </a:pPr>
            <a:r>
              <a:rPr lang="zh-CN" altLang="en-US" dirty="0" smtClean="0"/>
              <a:t>米</a:t>
            </a:r>
          </a:p>
          <a:p>
            <a:pPr eaLnBrk="1" hangingPunct="1">
              <a:defRPr/>
            </a:pPr>
            <a:r>
              <a:rPr lang="zh-CN" altLang="en-US" dirty="0" smtClean="0"/>
              <a:t>木有</a:t>
            </a:r>
          </a:p>
          <a:p>
            <a:pPr eaLnBrk="1" hangingPunct="1">
              <a:defRPr/>
            </a:pPr>
            <a:r>
              <a:rPr lang="zh-CN" altLang="en-US" dirty="0" smtClean="0"/>
              <a:t>木有</a:t>
            </a:r>
          </a:p>
          <a:p>
            <a:pPr eaLnBrk="1" hangingPunct="1">
              <a:defRPr/>
            </a:pPr>
            <a:r>
              <a:rPr lang="zh-CN" altLang="en-US" dirty="0" smtClean="0"/>
              <a:t>难说。行业竞争所导致的结果。。。</a:t>
            </a:r>
          </a:p>
          <a:p>
            <a:pPr eaLnBrk="1" hangingPunct="1">
              <a:defRPr/>
            </a:pPr>
            <a:r>
              <a:rPr lang="zh-CN" altLang="en-US" dirty="0" smtClean="0"/>
              <a:t>能说脏话不</a:t>
            </a:r>
            <a:r>
              <a:rPr lang="en-US" altLang="zh-CN" dirty="0" smtClean="0"/>
              <a:t>? </a:t>
            </a:r>
            <a:r>
              <a:rPr lang="zh-CN" altLang="en-US" dirty="0" smtClean="0"/>
              <a:t>如果不能</a:t>
            </a:r>
            <a:r>
              <a:rPr lang="en-US" altLang="zh-CN" dirty="0" smtClean="0"/>
              <a:t>, </a:t>
            </a:r>
            <a:r>
              <a:rPr lang="zh-CN" altLang="en-US" dirty="0" smtClean="0"/>
              <a:t>我就没什么想说的了</a:t>
            </a:r>
          </a:p>
          <a:p>
            <a:pPr eaLnBrk="1" hangingPunct="1">
              <a:defRPr/>
            </a:pPr>
            <a:r>
              <a:rPr lang="zh-CN" altLang="en-US" dirty="0" smtClean="0"/>
              <a:t>你妈勒个比。</a:t>
            </a:r>
          </a:p>
          <a:p>
            <a:pPr eaLnBrk="1" hangingPunct="1">
              <a:defRPr/>
            </a:pPr>
            <a:r>
              <a:rPr lang="zh-CN" altLang="en-US" dirty="0" smtClean="0"/>
              <a:t>牛奶，现代孩子的必需品，可是到底该选择什么品牌？这是头疼的问题，停售起不到根本作用，最重要的是找准根源，如果真的有问题就全面封杀了最好。黑心的商家，不要对人的身体健康下手。</a:t>
            </a:r>
          </a:p>
          <a:p>
            <a:pPr eaLnBrk="1" hangingPunct="1">
              <a:defRPr/>
            </a:pPr>
            <a:r>
              <a:rPr lang="zh-CN" altLang="en-US" dirty="0" smtClean="0"/>
              <a:t>牛奶品牌应该更加注重牛奶的质量</a:t>
            </a:r>
          </a:p>
          <a:p>
            <a:pPr eaLnBrk="1" hangingPunct="1">
              <a:defRPr/>
            </a:pPr>
            <a:r>
              <a:rPr lang="zh-CN" altLang="en-US" dirty="0" smtClean="0"/>
              <a:t>牛在人群中，哪能不被宰。</a:t>
            </a:r>
          </a:p>
          <a:p>
            <a:pPr eaLnBrk="1" hangingPunct="1">
              <a:defRPr/>
            </a:pPr>
            <a:r>
              <a:rPr lang="zh-CN" altLang="en-US" dirty="0" smtClean="0"/>
              <a:t>哦</a:t>
            </a:r>
          </a:p>
          <a:p>
            <a:pPr eaLnBrk="1" hangingPunct="1">
              <a:defRPr/>
            </a:pPr>
            <a:r>
              <a:rPr lang="zh-CN" altLang="en-US" dirty="0" smtClean="0"/>
              <a:t>哦</a:t>
            </a:r>
          </a:p>
          <a:p>
            <a:pPr eaLnBrk="1" hangingPunct="1">
              <a:defRPr/>
            </a:pPr>
            <a:r>
              <a:rPr lang="zh-CN" altLang="en-US" dirty="0" smtClean="0"/>
              <a:t>哦</a:t>
            </a:r>
          </a:p>
          <a:p>
            <a:pPr eaLnBrk="1" hangingPunct="1">
              <a:defRPr/>
            </a:pPr>
            <a:r>
              <a:rPr lang="zh-CN" altLang="en-US" dirty="0" smtClean="0"/>
              <a:t>敲警钟</a:t>
            </a:r>
          </a:p>
          <a:p>
            <a:pPr eaLnBrk="1" hangingPunct="1">
              <a:defRPr/>
            </a:pPr>
            <a:r>
              <a:rPr lang="zh-CN" altLang="en-US" dirty="0" smtClean="0"/>
              <a:t>请搞清事实</a:t>
            </a:r>
          </a:p>
          <a:p>
            <a:pPr eaLnBrk="1" hangingPunct="1">
              <a:defRPr/>
            </a:pPr>
            <a:r>
              <a:rPr lang="zh-CN" altLang="en-US" dirty="0" smtClean="0"/>
              <a:t>曲妮马的</a:t>
            </a:r>
          </a:p>
          <a:p>
            <a:pPr eaLnBrk="1" hangingPunct="1">
              <a:defRPr/>
            </a:pPr>
            <a:r>
              <a:rPr lang="zh-CN" altLang="en-US" dirty="0" smtClean="0"/>
              <a:t>去</a:t>
            </a:r>
          </a:p>
          <a:p>
            <a:pPr eaLnBrk="1" hangingPunct="1">
              <a:defRPr/>
            </a:pPr>
            <a:r>
              <a:rPr lang="zh-CN" altLang="en-US" dirty="0" smtClean="0"/>
              <a:t>认真点好不好 我靠。</a:t>
            </a:r>
          </a:p>
          <a:p>
            <a:pPr eaLnBrk="1" hangingPunct="1">
              <a:defRPr/>
            </a:pPr>
            <a:r>
              <a:rPr lang="zh-CN" altLang="en-US" dirty="0" smtClean="0"/>
              <a:t>如果没有听说过的话，说什么好呢。曾经看过牛根生的书，对其为人还可以。伊利反而对其原管理层不爽，因为不了解。所以还是挺蒙牛的。</a:t>
            </a:r>
          </a:p>
          <a:p>
            <a:pPr eaLnBrk="1" hangingPunct="1">
              <a:defRPr/>
            </a:pPr>
            <a:r>
              <a:rPr lang="zh-CN" altLang="en-US" dirty="0" smtClean="0"/>
              <a:t>如果是相关质量部门检查出确实有问题应该停售</a:t>
            </a:r>
          </a:p>
          <a:p>
            <a:pPr eaLnBrk="1" hangingPunct="1">
              <a:defRPr/>
            </a:pPr>
            <a:r>
              <a:rPr lang="zh-CN" altLang="en-US" dirty="0" smtClean="0"/>
              <a:t>伤不起</a:t>
            </a:r>
          </a:p>
          <a:p>
            <a:pPr eaLnBrk="1" hangingPunct="1">
              <a:defRPr/>
            </a:pPr>
            <a:r>
              <a:rPr lang="zh-CN" altLang="en-US" dirty="0" smtClean="0"/>
              <a:t>商家应该以良心为前提获取自己的利益</a:t>
            </a:r>
          </a:p>
          <a:p>
            <a:pPr eaLnBrk="1" hangingPunct="1">
              <a:defRPr/>
            </a:pPr>
            <a:r>
              <a:rPr lang="zh-CN" altLang="en-US" dirty="0" smtClean="0"/>
              <a:t>失望 </a:t>
            </a:r>
          </a:p>
          <a:p>
            <a:pPr eaLnBrk="1" hangingPunct="1">
              <a:defRPr/>
            </a:pPr>
            <a:r>
              <a:rPr lang="zh-CN" altLang="en-US" dirty="0" smtClean="0"/>
              <a:t>食品安全问题应该公平全面，如果香港卖的有问题，内陆一定也会有问题，应该统一彻查，坚决杜绝拿内陆人民生命不重视</a:t>
            </a:r>
          </a:p>
          <a:p>
            <a:pPr eaLnBrk="1" hangingPunct="1">
              <a:defRPr/>
            </a:pPr>
            <a:r>
              <a:rPr lang="zh-CN" altLang="en-US" dirty="0" smtClean="0"/>
              <a:t>食品安全已经开始影响国人体质 食品安全监察刻不容缓</a:t>
            </a:r>
          </a:p>
          <a:p>
            <a:pPr eaLnBrk="1" hangingPunct="1">
              <a:defRPr/>
            </a:pPr>
            <a:r>
              <a:rPr lang="zh-CN" altLang="en-US" dirty="0" smtClean="0"/>
              <a:t>食品安全应当作为民生关注的焦点！</a:t>
            </a:r>
          </a:p>
          <a:p>
            <a:pPr eaLnBrk="1" hangingPunct="1">
              <a:defRPr/>
            </a:pPr>
            <a:r>
              <a:rPr lang="zh-CN" altLang="en-US" dirty="0" smtClean="0"/>
              <a:t>是否牛奶质量有问题。</a:t>
            </a:r>
          </a:p>
          <a:p>
            <a:pPr eaLnBrk="1" hangingPunct="1">
              <a:defRPr/>
            </a:pPr>
            <a:r>
              <a:rPr lang="zh-CN" altLang="en-US" dirty="0" smtClean="0"/>
              <a:t>树大招风 其它品牌也有问题 </a:t>
            </a:r>
          </a:p>
          <a:p>
            <a:pPr eaLnBrk="1" hangingPunct="1">
              <a:defRPr/>
            </a:pPr>
            <a:r>
              <a:rPr lang="zh-CN" altLang="en-US" dirty="0" smtClean="0"/>
              <a:t>太正常了</a:t>
            </a:r>
          </a:p>
          <a:p>
            <a:pPr eaLnBrk="1" hangingPunct="1">
              <a:defRPr/>
            </a:pPr>
            <a:r>
              <a:rPr lang="zh-CN" altLang="en-US" dirty="0" smtClean="0"/>
              <a:t>天下乌鸦一般黑，既然蒙牛伊利不安全，别的也差不多吧。。。</a:t>
            </a:r>
          </a:p>
          <a:p>
            <a:pPr eaLnBrk="1" hangingPunct="1">
              <a:defRPr/>
            </a:pPr>
            <a:r>
              <a:rPr lang="zh-CN" altLang="en-US" dirty="0" smtClean="0"/>
              <a:t>为了赚钱什么事情都干的黑心厂家</a:t>
            </a:r>
          </a:p>
          <a:p>
            <a:pPr eaLnBrk="1" hangingPunct="1">
              <a:defRPr/>
            </a:pPr>
            <a:r>
              <a:rPr lang="zh-CN" altLang="en-US" dirty="0" smtClean="0"/>
              <a:t>我不喝牛奶</a:t>
            </a:r>
          </a:p>
          <a:p>
            <a:pPr eaLnBrk="1" hangingPunct="1">
              <a:defRPr/>
            </a:pPr>
            <a:r>
              <a:rPr lang="zh-CN" altLang="en-US" dirty="0" smtClean="0"/>
              <a:t>我国的牛奶市场的监管力度有待提升，让国民喝上放心奶应放在重要地位。不能等查出有问题了，才采取措施。</a:t>
            </a:r>
          </a:p>
          <a:p>
            <a:pPr eaLnBrk="1" hangingPunct="1">
              <a:defRPr/>
            </a:pPr>
            <a:r>
              <a:rPr lang="zh-CN" altLang="en-US" dirty="0" smtClean="0"/>
              <a:t>我觉得牛奶是我们日常生活中必不可少的饮品，质量必须得保证，他们被下架肯定是因为质量原因。。。</a:t>
            </a:r>
          </a:p>
          <a:p>
            <a:pPr eaLnBrk="1" hangingPunct="1">
              <a:defRPr/>
            </a:pPr>
            <a:r>
              <a:rPr lang="zh-CN" altLang="en-US" dirty="0" smtClean="0"/>
              <a:t>我认为香港两大超市停售蒙牛伊利，是对消费者负责的表现，如果蒙牛伊利存在严重的危害消费者的行为，不仅仅是香港，在全国范围内，也应该采取，例如停售销售的措施。</a:t>
            </a:r>
          </a:p>
          <a:p>
            <a:pPr eaLnBrk="1" hangingPunct="1">
              <a:defRPr/>
            </a:pPr>
            <a:r>
              <a:rPr lang="zh-CN" altLang="en-US" dirty="0" smtClean="0"/>
              <a:t>无。基本不喝，喝不起。</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无感</a:t>
            </a:r>
          </a:p>
          <a:p>
            <a:pPr eaLnBrk="1" hangingPunct="1">
              <a:defRPr/>
            </a:pPr>
            <a:r>
              <a:rPr lang="zh-CN" altLang="en-US" dirty="0" smtClean="0"/>
              <a:t>无话</a:t>
            </a:r>
          </a:p>
          <a:p>
            <a:pPr eaLnBrk="1" hangingPunct="1">
              <a:defRPr/>
            </a:pPr>
            <a:r>
              <a:rPr lang="zh-CN" altLang="en-US" dirty="0" smtClean="0"/>
              <a:t>无聊</a:t>
            </a:r>
          </a:p>
          <a:p>
            <a:pPr eaLnBrk="1" hangingPunct="1">
              <a:defRPr/>
            </a:pPr>
            <a:r>
              <a:rPr lang="zh-CN" altLang="en-US" dirty="0" smtClean="0"/>
              <a:t>无评论</a:t>
            </a:r>
          </a:p>
          <a:p>
            <a:pPr eaLnBrk="1" hangingPunct="1">
              <a:defRPr/>
            </a:pPr>
            <a:r>
              <a:rPr lang="zh-CN" altLang="en-US" dirty="0" smtClean="0"/>
              <a:t>无任何特别评论，只是感觉有点枪打出头的感觉</a:t>
            </a:r>
          </a:p>
          <a:p>
            <a:pPr eaLnBrk="1" hangingPunct="1">
              <a:defRPr/>
            </a:pPr>
            <a:r>
              <a:rPr lang="zh-CN" altLang="en-US" dirty="0" smtClean="0"/>
              <a:t>无语。。。。。。</a:t>
            </a:r>
          </a:p>
          <a:p>
            <a:pPr eaLnBrk="1" hangingPunct="1">
              <a:defRPr/>
            </a:pPr>
            <a:r>
              <a:rPr lang="zh-CN" altLang="en-US" dirty="0" smtClean="0"/>
              <a:t>無</a:t>
            </a:r>
          </a:p>
          <a:p>
            <a:pPr eaLnBrk="1" hangingPunct="1">
              <a:defRPr/>
            </a:pPr>
            <a:r>
              <a:rPr lang="zh-CN" altLang="en-US" dirty="0" smtClean="0"/>
              <a:t>希望今后中国人民更加重视食品安全问题</a:t>
            </a:r>
          </a:p>
          <a:p>
            <a:pPr eaLnBrk="1" hangingPunct="1">
              <a:defRPr/>
            </a:pPr>
            <a:r>
              <a:rPr lang="zh-CN" altLang="en-US" dirty="0" smtClean="0"/>
              <a:t>希望蒙牛，伊利能够加强品质，争取在香港超市上架</a:t>
            </a:r>
          </a:p>
          <a:p>
            <a:pPr eaLnBrk="1" hangingPunct="1">
              <a:defRPr/>
            </a:pPr>
            <a:r>
              <a:rPr lang="zh-CN" altLang="en-US" dirty="0" smtClean="0"/>
              <a:t>希望因此行业标准得以出台</a:t>
            </a:r>
          </a:p>
          <a:p>
            <a:pPr eaLnBrk="1" hangingPunct="1">
              <a:defRPr/>
            </a:pPr>
            <a:r>
              <a:rPr lang="zh-CN" altLang="en-US" dirty="0" smtClean="0"/>
              <a:t>希望做好相关调查，给外界一个公正的回答</a:t>
            </a:r>
          </a:p>
          <a:p>
            <a:pPr eaLnBrk="1" hangingPunct="1">
              <a:defRPr/>
            </a:pPr>
            <a:r>
              <a:rPr lang="zh-CN" altLang="en-US" dirty="0" smtClean="0"/>
              <a:t>习以为常</a:t>
            </a:r>
            <a:r>
              <a:rPr lang="en-US" altLang="zh-CN" dirty="0" smtClean="0"/>
              <a:t>...</a:t>
            </a:r>
          </a:p>
          <a:p>
            <a:pPr eaLnBrk="1" hangingPunct="1">
              <a:defRPr/>
            </a:pPr>
            <a:r>
              <a:rPr lang="zh-CN" altLang="en-US" dirty="0" smtClean="0"/>
              <a:t>现在吃什么有安全的么。。。</a:t>
            </a:r>
          </a:p>
          <a:p>
            <a:pPr eaLnBrk="1" hangingPunct="1">
              <a:defRPr/>
            </a:pPr>
            <a:r>
              <a:rPr lang="zh-CN" altLang="en-US" dirty="0" smtClean="0"/>
              <a:t>香港的食品安全标准优于内地，其停售根据更具信服力</a:t>
            </a:r>
          </a:p>
          <a:p>
            <a:pPr eaLnBrk="1" hangingPunct="1">
              <a:defRPr/>
            </a:pPr>
            <a:r>
              <a:rPr lang="zh-CN" altLang="en-US" dirty="0" smtClean="0"/>
              <a:t>香港对民生问题的关注值得内地学习</a:t>
            </a:r>
          </a:p>
          <a:p>
            <a:pPr eaLnBrk="1" hangingPunct="1">
              <a:defRPr/>
            </a:pPr>
            <a:r>
              <a:rPr lang="zh-CN" altLang="en-US" dirty="0" smtClean="0"/>
              <a:t>香港还是蛮为市民食品安全着想的</a:t>
            </a:r>
          </a:p>
          <a:p>
            <a:pPr eaLnBrk="1" hangingPunct="1">
              <a:defRPr/>
            </a:pPr>
            <a:r>
              <a:rPr lang="zh-CN" altLang="en-US" dirty="0" smtClean="0"/>
              <a:t>香港排斥大陆货</a:t>
            </a:r>
          </a:p>
          <a:p>
            <a:pPr eaLnBrk="1" hangingPunct="1">
              <a:defRPr/>
            </a:pPr>
            <a:r>
              <a:rPr lang="zh-CN" altLang="en-US" dirty="0" smtClean="0"/>
              <a:t>一直都觉得他们的质量不怎么样，只是大环境如此，没有更好的选择而已</a:t>
            </a:r>
          </a:p>
          <a:p>
            <a:pPr eaLnBrk="1" hangingPunct="1">
              <a:defRPr/>
            </a:pPr>
            <a:r>
              <a:rPr lang="zh-CN" altLang="en-US" dirty="0" smtClean="0"/>
              <a:t>以后注意诚信</a:t>
            </a:r>
          </a:p>
          <a:p>
            <a:pPr eaLnBrk="1" hangingPunct="1">
              <a:defRPr/>
            </a:pPr>
            <a:r>
              <a:rPr lang="zh-CN" altLang="en-US" dirty="0" smtClean="0"/>
              <a:t>应该加强对乳制品生产流程进行有效监管，对产品进行检测，保证食品安全。</a:t>
            </a:r>
          </a:p>
          <a:p>
            <a:pPr eaLnBrk="1" hangingPunct="1">
              <a:defRPr/>
            </a:pPr>
            <a:r>
              <a:rPr lang="zh-CN" altLang="en-US" dirty="0" smtClean="0"/>
              <a:t>应该进一步查明</a:t>
            </a:r>
          </a:p>
          <a:p>
            <a:pPr eaLnBrk="1" hangingPunct="1">
              <a:defRPr/>
            </a:pPr>
            <a:r>
              <a:rPr lang="zh-CN" altLang="en-US" dirty="0" smtClean="0"/>
              <a:t>有点无奈，国货当自强，就不能挣点气么</a:t>
            </a:r>
            <a:r>
              <a:rPr lang="en-US" altLang="zh-CN" dirty="0" smtClean="0"/>
              <a:t>···</a:t>
            </a:r>
          </a:p>
          <a:p>
            <a:pPr eaLnBrk="1" hangingPunct="1">
              <a:defRPr/>
            </a:pPr>
            <a:r>
              <a:rPr lang="zh-CN" altLang="en-US" dirty="0" smtClean="0"/>
              <a:t>有人造谣和诋毁</a:t>
            </a:r>
          </a:p>
          <a:p>
            <a:pPr eaLnBrk="1" hangingPunct="1">
              <a:defRPr/>
            </a:pPr>
            <a:r>
              <a:rPr lang="zh-CN" altLang="en-US" dirty="0" smtClean="0"/>
              <a:t>有问题就该停售</a:t>
            </a:r>
          </a:p>
          <a:p>
            <a:pPr eaLnBrk="1" hangingPunct="1">
              <a:defRPr/>
            </a:pPr>
            <a:r>
              <a:rPr lang="zh-CN" altLang="en-US" dirty="0" smtClean="0"/>
              <a:t>在校未听说，现在觉得商家道德有缺陷，一味只想赚钱，不顾消费者的安全，食品安全问题接连成串出现，连原本比较信任的两大牛奶品牌都有问题，我觉得中国是不是将来什么都不能吃了，这个问题我想国家一定要抓紧、切实解决，治标治本，我很渴望外国那种毫无顾忌地消费食品的生活！</a:t>
            </a:r>
          </a:p>
          <a:p>
            <a:pPr eaLnBrk="1" hangingPunct="1">
              <a:defRPr/>
            </a:pPr>
            <a:r>
              <a:rPr lang="zh-CN" altLang="en-US" dirty="0" smtClean="0"/>
              <a:t>在中国食品安全问题永远是问题</a:t>
            </a:r>
          </a:p>
          <a:p>
            <a:pPr eaLnBrk="1" hangingPunct="1">
              <a:defRPr/>
            </a:pPr>
            <a:r>
              <a:rPr lang="zh-CN" altLang="en-US" dirty="0" smtClean="0"/>
              <a:t>责任心是企业的经营之本</a:t>
            </a:r>
          </a:p>
          <a:p>
            <a:pPr eaLnBrk="1" hangingPunct="1">
              <a:defRPr/>
            </a:pPr>
            <a:r>
              <a:rPr lang="zh-CN" altLang="en-US" dirty="0" smtClean="0"/>
              <a:t>这是他们自己的协调问题。</a:t>
            </a:r>
          </a:p>
          <a:p>
            <a:pPr eaLnBrk="1" hangingPunct="1">
              <a:defRPr/>
            </a:pPr>
            <a:r>
              <a:rPr lang="zh-CN" altLang="en-US" dirty="0" smtClean="0"/>
              <a:t>这是一件对人民的生命健康负责的事情。</a:t>
            </a:r>
          </a:p>
          <a:p>
            <a:pPr eaLnBrk="1" hangingPunct="1">
              <a:defRPr/>
            </a:pPr>
            <a:r>
              <a:rPr lang="zh-CN" altLang="en-US" dirty="0" smtClean="0"/>
              <a:t>这样的做法是对消费者的负责人，很支持！</a:t>
            </a:r>
          </a:p>
          <a:p>
            <a:pPr eaLnBrk="1" hangingPunct="1">
              <a:defRPr/>
            </a:pPr>
            <a:r>
              <a:rPr lang="zh-CN" altLang="en-US" dirty="0" smtClean="0"/>
              <a:t>正常 </a:t>
            </a:r>
          </a:p>
          <a:p>
            <a:pPr eaLnBrk="1" hangingPunct="1">
              <a:defRPr/>
            </a:pPr>
            <a:r>
              <a:rPr lang="zh-CN" altLang="en-US" dirty="0" smtClean="0"/>
              <a:t>政府监督系统有问题</a:t>
            </a:r>
          </a:p>
          <a:p>
            <a:pPr eaLnBrk="1" hangingPunct="1">
              <a:defRPr/>
            </a:pPr>
            <a:r>
              <a:rPr lang="zh-CN" altLang="en-US" dirty="0" smtClean="0"/>
              <a:t>支持</a:t>
            </a:r>
          </a:p>
          <a:p>
            <a:pPr eaLnBrk="1" hangingPunct="1">
              <a:defRPr/>
            </a:pPr>
            <a:r>
              <a:rPr lang="zh-CN" altLang="en-US" dirty="0" smtClean="0"/>
              <a:t>支持</a:t>
            </a:r>
          </a:p>
          <a:p>
            <a:pPr eaLnBrk="1" hangingPunct="1">
              <a:defRPr/>
            </a:pPr>
            <a:r>
              <a:rPr lang="zh-CN" altLang="en-US" dirty="0" smtClean="0"/>
              <a:t>支持</a:t>
            </a:r>
          </a:p>
          <a:p>
            <a:pPr eaLnBrk="1" hangingPunct="1">
              <a:defRPr/>
            </a:pPr>
            <a:r>
              <a:rPr lang="zh-CN" altLang="en-US" dirty="0" smtClean="0"/>
              <a:t>只觉得中国食品越来越不安全。一直有听说港澳质检更安全，那么香港都查出问题了，以后还有差别么</a:t>
            </a:r>
          </a:p>
          <a:p>
            <a:pPr eaLnBrk="1" hangingPunct="1">
              <a:defRPr/>
            </a:pPr>
            <a:r>
              <a:rPr lang="zh-CN" altLang="en-US" dirty="0" smtClean="0"/>
              <a:t>只是偶尔现象，不能一概而论。</a:t>
            </a:r>
          </a:p>
          <a:p>
            <a:pPr eaLnBrk="1" hangingPunct="1">
              <a:defRPr/>
            </a:pPr>
            <a:r>
              <a:rPr lang="zh-CN" altLang="en-US" dirty="0" smtClean="0"/>
              <a:t>只要中国牛奶能喝就行</a:t>
            </a:r>
          </a:p>
          <a:p>
            <a:pPr eaLnBrk="1" hangingPunct="1">
              <a:defRPr/>
            </a:pPr>
            <a:r>
              <a:rPr lang="zh-CN" altLang="en-US" dirty="0" smtClean="0"/>
              <a:t>质量不合格，活该被停销，要对得起良心！</a:t>
            </a:r>
          </a:p>
          <a:p>
            <a:pPr eaLnBrk="1" hangingPunct="1">
              <a:defRPr/>
            </a:pPr>
            <a:r>
              <a:rPr lang="zh-CN" altLang="en-US" dirty="0" smtClean="0"/>
              <a:t>质量问题</a:t>
            </a:r>
          </a:p>
          <a:p>
            <a:pPr eaLnBrk="1" hangingPunct="1">
              <a:defRPr/>
            </a:pPr>
            <a:r>
              <a:rPr lang="zh-CN" altLang="en-US" dirty="0" smtClean="0"/>
              <a:t>中国的食品安全已经差到不能再差了，这些中国的大企业连人的健康都能开玩笑！</a:t>
            </a:r>
          </a:p>
          <a:p>
            <a:pPr eaLnBrk="1" hangingPunct="1">
              <a:defRPr/>
            </a:pPr>
            <a:r>
              <a:rPr lang="zh-CN" altLang="en-US" dirty="0" smtClean="0"/>
              <a:t>中国没安全食品了</a:t>
            </a:r>
          </a:p>
          <a:p>
            <a:pPr eaLnBrk="1" hangingPunct="1">
              <a:defRPr/>
            </a:pPr>
            <a:r>
              <a:rPr lang="zh-CN" altLang="en-US" dirty="0" smtClean="0"/>
              <a:t>中国牛奶，不喝也罢，但是想喝的话会考虑洋品牌，实在没有会现在光明牛奶！！！！</a:t>
            </a:r>
          </a:p>
          <a:p>
            <a:pPr eaLnBrk="1" hangingPunct="1">
              <a:defRPr/>
            </a:pPr>
            <a:r>
              <a:rPr lang="zh-CN" altLang="en-US" dirty="0" smtClean="0"/>
              <a:t>中国人百毒不侵！！！哇丫丫丫丫</a:t>
            </a:r>
          </a:p>
          <a:p>
            <a:pPr eaLnBrk="1" hangingPunct="1">
              <a:defRPr/>
            </a:pPr>
            <a:r>
              <a:rPr lang="zh-CN" altLang="en-US" dirty="0" smtClean="0"/>
              <a:t>中国人的素质越来越低，让人看了恶心 腐败的政府 无耻的企业家</a:t>
            </a:r>
          </a:p>
          <a:p>
            <a:pPr eaLnBrk="1" hangingPunct="1">
              <a:defRPr/>
            </a:pPr>
            <a:r>
              <a:rPr lang="zh-CN" altLang="en-US" dirty="0" smtClean="0"/>
              <a:t>中国食品安全什么时候能让我们放心呢？</a:t>
            </a:r>
          </a:p>
          <a:p>
            <a:pPr eaLnBrk="1" hangingPunct="1">
              <a:defRPr/>
            </a:pPr>
            <a:r>
              <a:rPr lang="zh-CN" altLang="en-US" dirty="0" smtClean="0"/>
              <a:t>中国制造最终的结果就是走出国门</a:t>
            </a:r>
          </a:p>
          <a:p>
            <a:pPr eaLnBrk="1" hangingPunct="1">
              <a:defRPr/>
            </a:pPr>
            <a:r>
              <a:rPr lang="zh-CN" altLang="en-US" dirty="0" smtClean="0"/>
              <a:t>重视品质啊</a:t>
            </a:r>
          </a:p>
          <a:p>
            <a:pPr eaLnBrk="1" hangingPunct="1">
              <a:defRPr/>
            </a:pPr>
            <a:r>
              <a:rPr lang="zh-CN" altLang="en-US" dirty="0" smtClean="0"/>
              <a:t>资本特性</a:t>
            </a:r>
          </a:p>
          <a:p>
            <a:pPr eaLnBrk="1" hangingPunct="1">
              <a:defRPr/>
            </a:pPr>
            <a:r>
              <a:rPr lang="zh-CN" altLang="en-US" dirty="0" smtClean="0"/>
              <a:t>最近连牛奶倒在作假 </a:t>
            </a:r>
          </a:p>
          <a:p>
            <a:pPr eaLnBrk="1" hangingPunct="1">
              <a:defRPr/>
            </a:pPr>
            <a:r>
              <a:rPr lang="zh-CN" altLang="en-US" dirty="0" smtClean="0"/>
              <a:t>做的很对 人民健康重要</a:t>
            </a:r>
          </a:p>
          <a:p>
            <a:pPr eaLnBrk="1" hangingPunct="1">
              <a:defRPr/>
            </a:pPr>
            <a:endParaRPr lang="zh-CN" altLang="en-US" dirty="0"/>
          </a:p>
        </p:txBody>
      </p:sp>
      <p:sp>
        <p:nvSpPr>
          <p:cNvPr id="4" name="灯片编号占位符 3"/>
          <p:cNvSpPr>
            <a:spLocks noGrp="1"/>
          </p:cNvSpPr>
          <p:nvPr>
            <p:ph type="sldNum" sz="quarter" idx="5"/>
          </p:nvPr>
        </p:nvSpPr>
        <p:spPr/>
        <p:txBody>
          <a:bodyPr/>
          <a:lstStyle/>
          <a:p>
            <a:pPr>
              <a:defRPr/>
            </a:pPr>
            <a:fld id="{829B1D51-9E93-4D01-971A-F16150261F75}" type="slidenum">
              <a:rPr lang="zh-CN" altLang="en-US" smtClean="0"/>
              <a:pPr>
                <a:defRPr/>
              </a:pPr>
              <a:t>14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FE3F56CB-9853-4EA4-BE06-4CA1820FE2C6}" type="datetime1">
              <a:rPr lang="zh-CN" altLang="en-US"/>
              <a:pPr>
                <a:defRPr/>
              </a:pPr>
              <a:t>2012/4/12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B4BB748-CAA4-4F34-BD63-F0DE8DF22B4D}"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88B48FCA-7BD9-467F-9ADC-B2C162090FA7}" type="datetime1">
              <a:rPr lang="zh-CN" altLang="en-US"/>
              <a:pPr>
                <a:defRPr/>
              </a:pPr>
              <a:t>2012/4/12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BFF59E4-309E-4885-97D3-FABECD80BDDB}"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8A1C2B20-9EBA-49D2-BE1D-199FCE18C3A0}" type="datetime1">
              <a:rPr lang="zh-CN" altLang="en-US"/>
              <a:pPr>
                <a:defRPr/>
              </a:pPr>
              <a:t>2012/4/12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90AF660-9FC3-49DB-8B7E-FE03124389AA}"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4" name="图片 6" descr="logo-findoout.png"/>
          <p:cNvPicPr>
            <a:picLocks noChangeAspect="1"/>
          </p:cNvPicPr>
          <p:nvPr userDrawn="1"/>
        </p:nvPicPr>
        <p:blipFill>
          <a:blip r:embed="rId2" cstate="print"/>
          <a:srcRect/>
          <a:stretch>
            <a:fillRect/>
          </a:stretch>
        </p:blipFill>
        <p:spPr bwMode="auto">
          <a:xfrm>
            <a:off x="179388" y="6394450"/>
            <a:ext cx="792162" cy="263525"/>
          </a:xfrm>
          <a:prstGeom prst="rect">
            <a:avLst/>
          </a:prstGeom>
          <a:noFill/>
          <a:ln w="9525">
            <a:noFill/>
            <a:miter lim="800000"/>
            <a:headEnd/>
            <a:tailEnd/>
          </a:ln>
        </p:spPr>
      </p:pic>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15121B3B-49D5-4E60-851B-1B3DA68A0026}" type="datetime1">
              <a:rPr lang="zh-CN" altLang="en-US"/>
              <a:pPr>
                <a:defRPr/>
              </a:pPr>
              <a:t>2012/4/12</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marL="0" marR="0" indent="0" algn="r" defTabSz="914400" rtl="0" eaLnBrk="1" fontAlgn="auto" latinLnBrk="0" hangingPunct="1">
              <a:lnSpc>
                <a:spcPct val="100000"/>
              </a:lnSpc>
              <a:spcBef>
                <a:spcPts val="0"/>
              </a:spcBef>
              <a:spcAft>
                <a:spcPts val="0"/>
              </a:spcAft>
              <a:buClrTx/>
              <a:buSzTx/>
              <a:buFontTx/>
              <a:buNone/>
              <a:tabLst/>
              <a:defRPr sz="1400">
                <a:solidFill>
                  <a:schemeClr val="tx1"/>
                </a:solidFill>
              </a:defRPr>
            </a:lvl1pPr>
          </a:lstStyle>
          <a:p>
            <a:pPr>
              <a:defRPr/>
            </a:pPr>
            <a:r>
              <a:rPr lang="zh-CN" altLang="en-US"/>
              <a:t>御调查</a:t>
            </a:r>
            <a:r>
              <a:rPr lang="en-US" altLang="zh-CN"/>
              <a:t>  |  </a:t>
            </a:r>
            <a:fld id="{585F1162-D6FC-4637-833A-A3722F62A821}"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BA954685-99B0-481F-8BF4-DA11E8C15548}" type="datetime1">
              <a:rPr lang="zh-CN" altLang="en-US"/>
              <a:pPr>
                <a:defRPr/>
              </a:pPr>
              <a:t>2012/4/12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C77B0C2-21C4-4AE1-B653-AD948F98BF02}"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3202B686-5246-4457-93AD-EB8CC67F2D79}" type="datetime1">
              <a:rPr lang="zh-CN" altLang="en-US"/>
              <a:pPr>
                <a:defRPr/>
              </a:pPr>
              <a:t>2012/4/12</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FCB6750F-FAF0-43C2-B79A-3CF6B53945B3}"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46769814-FBBA-4193-843E-7CBCB45923A8}" type="datetime1">
              <a:rPr lang="zh-CN" altLang="en-US"/>
              <a:pPr>
                <a:defRPr/>
              </a:pPr>
              <a:t>2012/4/12</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0D9599BE-EB0B-47E7-B057-A6D7B09434AC}"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EF3D04B4-D21C-4A0B-A8B6-295708FB0276}" type="datetime1">
              <a:rPr lang="zh-CN" altLang="en-US"/>
              <a:pPr>
                <a:defRPr/>
              </a:pPr>
              <a:t>2012/4/12</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227975EA-B932-4D7F-86B3-A68C920575DD}"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FCAE9A16-2462-4672-94E2-ED63DE23178E}" type="datetime1">
              <a:rPr lang="zh-CN" altLang="en-US"/>
              <a:pPr>
                <a:defRPr/>
              </a:pPr>
              <a:t>2012/4/12</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63BC75D1-43A2-47B5-A739-2647EE983FDA}"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73C23144-D7B9-4492-998D-300A85FCD245}" type="datetime1">
              <a:rPr lang="zh-CN" altLang="en-US"/>
              <a:pPr>
                <a:defRPr/>
              </a:pPr>
              <a:t>2012/4/12</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B9A631CC-2923-4D09-8DAD-CF908F9FCB6C}"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B94BFA9E-532C-4976-9361-77AEF89C9D23}" type="datetime1">
              <a:rPr lang="zh-CN" altLang="en-US"/>
              <a:pPr>
                <a:defRPr/>
              </a:pPr>
              <a:t>2012/4/12</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91FEDFA-CE1A-4068-94FE-773EF8F9A1CB}"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86E64D54-DC66-4368-A9DF-98D0B9DD6012}" type="datetime1">
              <a:rPr lang="zh-CN" altLang="en-US"/>
              <a:pPr>
                <a:defRPr/>
              </a:pPr>
              <a:t>2012/4/12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D65DBD0D-78D3-425A-9E7D-ED00EA212DB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ftr="0" dt="0"/>
  <p:txStyles>
    <p:titleStyle>
      <a:lvl1pPr algn="l" rtl="0" eaLnBrk="0" fontAlgn="base" hangingPunct="0">
        <a:spcBef>
          <a:spcPct val="0"/>
        </a:spcBef>
        <a:spcAft>
          <a:spcPct val="0"/>
        </a:spcAft>
        <a:defRPr sz="2800" kern="1200">
          <a:solidFill>
            <a:schemeClr val="tx1"/>
          </a:solidFill>
          <a:latin typeface="微软雅黑" pitchFamily="34" charset="-122"/>
          <a:ea typeface="微软雅黑" pitchFamily="34" charset="-122"/>
          <a:cs typeface="微软雅黑"/>
        </a:defRPr>
      </a:lvl1pPr>
      <a:lvl2pPr algn="l" rtl="0" eaLnBrk="0" fontAlgn="base" hangingPunct="0">
        <a:spcBef>
          <a:spcPct val="0"/>
        </a:spcBef>
        <a:spcAft>
          <a:spcPct val="0"/>
        </a:spcAft>
        <a:defRPr sz="2800">
          <a:solidFill>
            <a:schemeClr val="tx1"/>
          </a:solidFill>
          <a:latin typeface="微软雅黑"/>
          <a:ea typeface="微软雅黑"/>
          <a:cs typeface="微软雅黑"/>
        </a:defRPr>
      </a:lvl2pPr>
      <a:lvl3pPr algn="l" rtl="0" eaLnBrk="0" fontAlgn="base" hangingPunct="0">
        <a:spcBef>
          <a:spcPct val="0"/>
        </a:spcBef>
        <a:spcAft>
          <a:spcPct val="0"/>
        </a:spcAft>
        <a:defRPr sz="2800">
          <a:solidFill>
            <a:schemeClr val="tx1"/>
          </a:solidFill>
          <a:latin typeface="微软雅黑"/>
          <a:ea typeface="微软雅黑"/>
          <a:cs typeface="微软雅黑"/>
        </a:defRPr>
      </a:lvl3pPr>
      <a:lvl4pPr algn="l" rtl="0" eaLnBrk="0" fontAlgn="base" hangingPunct="0">
        <a:spcBef>
          <a:spcPct val="0"/>
        </a:spcBef>
        <a:spcAft>
          <a:spcPct val="0"/>
        </a:spcAft>
        <a:defRPr sz="2800">
          <a:solidFill>
            <a:schemeClr val="tx1"/>
          </a:solidFill>
          <a:latin typeface="微软雅黑"/>
          <a:ea typeface="微软雅黑"/>
          <a:cs typeface="微软雅黑"/>
        </a:defRPr>
      </a:lvl4pPr>
      <a:lvl5pPr algn="l" rtl="0" eaLnBrk="0" fontAlgn="base" hangingPunct="0">
        <a:spcBef>
          <a:spcPct val="0"/>
        </a:spcBef>
        <a:spcAft>
          <a:spcPct val="0"/>
        </a:spcAft>
        <a:defRPr sz="2800">
          <a:solidFill>
            <a:schemeClr val="tx1"/>
          </a:solidFill>
          <a:latin typeface="微软雅黑"/>
          <a:ea typeface="微软雅黑"/>
          <a:cs typeface="微软雅黑"/>
        </a:defRPr>
      </a:lvl5pPr>
      <a:lvl6pPr marL="457200" algn="l" rtl="0" fontAlgn="base">
        <a:spcBef>
          <a:spcPct val="0"/>
        </a:spcBef>
        <a:spcAft>
          <a:spcPct val="0"/>
        </a:spcAft>
        <a:defRPr sz="2800">
          <a:solidFill>
            <a:schemeClr val="tx1"/>
          </a:solidFill>
          <a:latin typeface="微软雅黑"/>
          <a:ea typeface="微软雅黑"/>
          <a:cs typeface="微软雅黑"/>
        </a:defRPr>
      </a:lvl6pPr>
      <a:lvl7pPr marL="914400" algn="l" rtl="0" fontAlgn="base">
        <a:spcBef>
          <a:spcPct val="0"/>
        </a:spcBef>
        <a:spcAft>
          <a:spcPct val="0"/>
        </a:spcAft>
        <a:defRPr sz="2800">
          <a:solidFill>
            <a:schemeClr val="tx1"/>
          </a:solidFill>
          <a:latin typeface="微软雅黑"/>
          <a:ea typeface="微软雅黑"/>
          <a:cs typeface="微软雅黑"/>
        </a:defRPr>
      </a:lvl7pPr>
      <a:lvl8pPr marL="1371600" algn="l" rtl="0" fontAlgn="base">
        <a:spcBef>
          <a:spcPct val="0"/>
        </a:spcBef>
        <a:spcAft>
          <a:spcPct val="0"/>
        </a:spcAft>
        <a:defRPr sz="2800">
          <a:solidFill>
            <a:schemeClr val="tx1"/>
          </a:solidFill>
          <a:latin typeface="微软雅黑"/>
          <a:ea typeface="微软雅黑"/>
          <a:cs typeface="微软雅黑"/>
        </a:defRPr>
      </a:lvl8pPr>
      <a:lvl9pPr marL="1828800" algn="l" rtl="0" fontAlgn="base">
        <a:spcBef>
          <a:spcPct val="0"/>
        </a:spcBef>
        <a:spcAft>
          <a:spcPct val="0"/>
        </a:spcAft>
        <a:defRPr sz="2800">
          <a:solidFill>
            <a:schemeClr val="tx1"/>
          </a:solidFill>
          <a:latin typeface="微软雅黑"/>
          <a:ea typeface="微软雅黑"/>
          <a:cs typeface="微软雅黑"/>
        </a:defRPr>
      </a:lvl9pPr>
    </p:titleStyle>
    <p:bodyStyle>
      <a:lvl1pPr marL="342900" indent="-342900" algn="l" rtl="0" eaLnBrk="0" fontAlgn="base" hangingPunct="0">
        <a:spcBef>
          <a:spcPct val="20000"/>
        </a:spcBef>
        <a:spcAft>
          <a:spcPct val="0"/>
        </a:spcAft>
        <a:buFont typeface="Arial" charset="0"/>
        <a:buChar char="•"/>
        <a:defRPr sz="2000" kern="1200">
          <a:solidFill>
            <a:schemeClr val="tx1"/>
          </a:solidFill>
          <a:latin typeface="微软雅黑" pitchFamily="34" charset="-122"/>
          <a:ea typeface="微软雅黑" pitchFamily="34" charset="-122"/>
          <a:cs typeface="微软雅黑"/>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微软雅黑" pitchFamily="34" charset="-122"/>
          <a:ea typeface="微软雅黑" pitchFamily="34" charset="-122"/>
          <a:cs typeface="微软雅黑"/>
        </a:defRPr>
      </a:lvl2pPr>
      <a:lvl3pPr marL="1143000" indent="-228600" algn="l" rtl="0" eaLnBrk="0" fontAlgn="base" hangingPunct="0">
        <a:spcBef>
          <a:spcPct val="20000"/>
        </a:spcBef>
        <a:spcAft>
          <a:spcPct val="0"/>
        </a:spcAft>
        <a:buFont typeface="Arial" charset="0"/>
        <a:buChar char="•"/>
        <a:defRPr sz="1600" kern="1200">
          <a:solidFill>
            <a:schemeClr val="tx1"/>
          </a:solidFill>
          <a:latin typeface="微软雅黑" pitchFamily="34" charset="-122"/>
          <a:ea typeface="微软雅黑" pitchFamily="34" charset="-122"/>
          <a:cs typeface="微软雅黑"/>
        </a:defRPr>
      </a:lvl3pPr>
      <a:lvl4pPr marL="1600200" indent="-228600" algn="l" rtl="0" eaLnBrk="0" fontAlgn="base" hangingPunct="0">
        <a:spcBef>
          <a:spcPct val="20000"/>
        </a:spcBef>
        <a:spcAft>
          <a:spcPct val="0"/>
        </a:spcAft>
        <a:buFont typeface="Arial" charset="0"/>
        <a:buChar char="–"/>
        <a:defRPr sz="1400" kern="1200">
          <a:solidFill>
            <a:schemeClr val="tx1"/>
          </a:solidFill>
          <a:latin typeface="微软雅黑" pitchFamily="34" charset="-122"/>
          <a:ea typeface="微软雅黑" pitchFamily="34" charset="-122"/>
          <a:cs typeface="微软雅黑"/>
        </a:defRPr>
      </a:lvl4pPr>
      <a:lvl5pPr marL="2057400" indent="-228600" algn="l" rtl="0" eaLnBrk="0" fontAlgn="base" hangingPunct="0">
        <a:spcBef>
          <a:spcPct val="20000"/>
        </a:spcBef>
        <a:spcAft>
          <a:spcPct val="0"/>
        </a:spcAft>
        <a:buFont typeface="Arial" charset="0"/>
        <a:buChar char="»"/>
        <a:defRPr sz="1400" kern="1200">
          <a:solidFill>
            <a:schemeClr val="tx1"/>
          </a:solidFill>
          <a:latin typeface="微软雅黑" pitchFamily="34" charset="-122"/>
          <a:ea typeface="微软雅黑" pitchFamily="34" charset="-122"/>
          <a:cs typeface="微软雅黑"/>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findoout.com/ceshi/cs782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4338" name="TextBox 7"/>
          <p:cNvSpPr txBox="1">
            <a:spLocks noChangeArrowheads="1"/>
          </p:cNvSpPr>
          <p:nvPr/>
        </p:nvSpPr>
        <p:spPr bwMode="auto">
          <a:xfrm>
            <a:off x="2428875" y="1785938"/>
            <a:ext cx="5672138" cy="946150"/>
          </a:xfrm>
          <a:prstGeom prst="rect">
            <a:avLst/>
          </a:prstGeom>
          <a:noFill/>
          <a:ln w="9525">
            <a:noFill/>
            <a:miter lim="800000"/>
            <a:headEnd/>
            <a:tailEnd/>
          </a:ln>
        </p:spPr>
        <p:txBody>
          <a:bodyPr>
            <a:spAutoFit/>
          </a:bodyPr>
          <a:lstStyle/>
          <a:p>
            <a:r>
              <a:rPr lang="zh-CN" altLang="en-US" sz="2800" b="1">
                <a:latin typeface="微软雅黑"/>
                <a:ea typeface="微软雅黑"/>
                <a:cs typeface="微软雅黑"/>
              </a:rPr>
              <a:t>消费者对近日媒体报道</a:t>
            </a:r>
            <a:r>
              <a:rPr lang="en-US" altLang="zh-CN" sz="2800" b="1">
                <a:latin typeface="微软雅黑"/>
                <a:ea typeface="微软雅黑"/>
                <a:cs typeface="微软雅黑"/>
              </a:rPr>
              <a:t>“</a:t>
            </a:r>
            <a:r>
              <a:rPr lang="zh-CN" altLang="en-US" sz="2800" b="1">
                <a:latin typeface="微软雅黑"/>
                <a:ea typeface="微软雅黑"/>
                <a:cs typeface="微软雅黑"/>
              </a:rPr>
              <a:t>小学生喝蒙牛中毒事件”的反应</a:t>
            </a:r>
          </a:p>
        </p:txBody>
      </p:sp>
      <p:sp>
        <p:nvSpPr>
          <p:cNvPr id="14339" name="TextBox 8"/>
          <p:cNvSpPr txBox="1">
            <a:spLocks noChangeArrowheads="1"/>
          </p:cNvSpPr>
          <p:nvPr/>
        </p:nvSpPr>
        <p:spPr bwMode="auto">
          <a:xfrm>
            <a:off x="2428875" y="3500438"/>
            <a:ext cx="2874963" cy="304800"/>
          </a:xfrm>
          <a:prstGeom prst="rect">
            <a:avLst/>
          </a:prstGeom>
          <a:noFill/>
          <a:ln w="9525">
            <a:noFill/>
            <a:miter lim="800000"/>
            <a:headEnd/>
            <a:tailEnd/>
          </a:ln>
        </p:spPr>
        <p:txBody>
          <a:bodyPr>
            <a:spAutoFit/>
          </a:bodyPr>
          <a:lstStyle/>
          <a:p>
            <a:r>
              <a:rPr lang="zh-CN" altLang="en-US" sz="1400" b="1">
                <a:latin typeface="微软雅黑"/>
                <a:ea typeface="微软雅黑"/>
                <a:cs typeface="微软雅黑"/>
              </a:rPr>
              <a:t>消费者调查报告</a:t>
            </a:r>
          </a:p>
        </p:txBody>
      </p:sp>
      <p:sp>
        <p:nvSpPr>
          <p:cNvPr id="14340" name="TextBox 9"/>
          <p:cNvSpPr txBox="1">
            <a:spLocks noChangeArrowheads="1"/>
          </p:cNvSpPr>
          <p:nvPr/>
        </p:nvSpPr>
        <p:spPr bwMode="auto">
          <a:xfrm>
            <a:off x="2428875" y="5786438"/>
            <a:ext cx="5295900" cy="428625"/>
          </a:xfrm>
          <a:prstGeom prst="rect">
            <a:avLst/>
          </a:prstGeom>
          <a:noFill/>
          <a:ln w="9525">
            <a:noFill/>
            <a:miter lim="800000"/>
            <a:headEnd/>
            <a:tailEnd/>
          </a:ln>
        </p:spPr>
        <p:txBody>
          <a:bodyPr wrap="none">
            <a:spAutoFit/>
          </a:bodyPr>
          <a:lstStyle/>
          <a:p>
            <a:r>
              <a:rPr lang="en-US" altLang="zh-CN" sz="1100">
                <a:ea typeface="微软雅黑"/>
                <a:cs typeface="微软雅黑"/>
              </a:rPr>
              <a:t>CONFIDENTIAL AND PROPRIETARY</a:t>
            </a:r>
          </a:p>
          <a:p>
            <a:r>
              <a:rPr lang="en-US" altLang="zh-CN" sz="1100">
                <a:ea typeface="微软雅黑"/>
                <a:cs typeface="微软雅黑"/>
              </a:rPr>
              <a:t>Any use of this material without specific permission of Findoout is strictly prohibited</a:t>
            </a:r>
            <a:endParaRPr lang="zh-CN" altLang="en-US" sz="1100">
              <a:ea typeface="微软雅黑"/>
              <a:cs typeface="微软雅黑"/>
            </a:endParaRPr>
          </a:p>
        </p:txBody>
      </p:sp>
      <p:pic>
        <p:nvPicPr>
          <p:cNvPr id="14341" name="图片 6" descr="logo-findoout.png"/>
          <p:cNvPicPr>
            <a:picLocks noChangeAspect="1"/>
          </p:cNvPicPr>
          <p:nvPr/>
        </p:nvPicPr>
        <p:blipFill>
          <a:blip r:embed="rId4" cstate="print"/>
          <a:srcRect/>
          <a:stretch>
            <a:fillRect/>
          </a:stretch>
        </p:blipFill>
        <p:spPr bwMode="auto">
          <a:xfrm>
            <a:off x="7643813" y="357188"/>
            <a:ext cx="1143000" cy="381000"/>
          </a:xfrm>
          <a:prstGeom prst="rect">
            <a:avLst/>
          </a:prstGeom>
          <a:noFill/>
          <a:ln w="9525">
            <a:noFill/>
            <a:miter lim="800000"/>
            <a:headEnd/>
            <a:tailEnd/>
          </a:ln>
        </p:spPr>
      </p:pic>
      <p:sp>
        <p:nvSpPr>
          <p:cNvPr id="14342" name="TextBox 8"/>
          <p:cNvSpPr txBox="1">
            <a:spLocks noChangeArrowheads="1"/>
          </p:cNvSpPr>
          <p:nvPr/>
        </p:nvSpPr>
        <p:spPr bwMode="auto">
          <a:xfrm>
            <a:off x="2428875" y="4924425"/>
            <a:ext cx="2874963" cy="304800"/>
          </a:xfrm>
          <a:prstGeom prst="rect">
            <a:avLst/>
          </a:prstGeom>
          <a:noFill/>
          <a:ln w="9525">
            <a:noFill/>
            <a:miter lim="800000"/>
            <a:headEnd/>
            <a:tailEnd/>
          </a:ln>
        </p:spPr>
        <p:txBody>
          <a:bodyPr>
            <a:spAutoFit/>
          </a:bodyPr>
          <a:lstStyle/>
          <a:p>
            <a:r>
              <a:rPr lang="en-US" altLang="zh-CN" sz="1400" b="1">
                <a:latin typeface="微软雅黑"/>
                <a:ea typeface="微软雅黑"/>
                <a:cs typeface="微软雅黑"/>
              </a:rPr>
              <a:t>2012.4.9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标题 1"/>
          <p:cNvSpPr>
            <a:spLocks noGrp="1"/>
          </p:cNvSpPr>
          <p:nvPr>
            <p:ph type="title"/>
          </p:nvPr>
        </p:nvSpPr>
        <p:spPr/>
        <p:txBody>
          <a:bodyPr/>
          <a:lstStyle/>
          <a:p>
            <a:pPr eaLnBrk="1" hangingPunct="1"/>
            <a:r>
              <a:rPr lang="zh-CN" altLang="en-US" sz="2000" b="1" smtClean="0">
                <a:latin typeface="微软雅黑"/>
                <a:ea typeface="微软雅黑"/>
              </a:rPr>
              <a:t>经过该事件后，光明成为最受信任的品牌（</a:t>
            </a:r>
            <a:r>
              <a:rPr lang="en-US" altLang="zh-CN" sz="2000" b="1" smtClean="0">
                <a:latin typeface="微软雅黑"/>
                <a:ea typeface="微软雅黑"/>
              </a:rPr>
              <a:t>23%</a:t>
            </a:r>
            <a:r>
              <a:rPr lang="zh-CN" altLang="en-US" sz="2000" b="1" smtClean="0">
                <a:latin typeface="微软雅黑"/>
                <a:ea typeface="微软雅黑"/>
              </a:rPr>
              <a:t>），尤其在特大城市（</a:t>
            </a:r>
            <a:r>
              <a:rPr lang="en-US" altLang="zh-CN" sz="2000" b="1" smtClean="0">
                <a:latin typeface="微软雅黑"/>
                <a:ea typeface="微软雅黑"/>
              </a:rPr>
              <a:t>30%</a:t>
            </a:r>
            <a:r>
              <a:rPr lang="zh-CN" altLang="en-US" sz="2000" b="1" smtClean="0">
                <a:latin typeface="微软雅黑"/>
                <a:ea typeface="微软雅黑"/>
              </a:rPr>
              <a:t>）</a:t>
            </a:r>
            <a:endParaRPr lang="en-US" altLang="zh-CN" sz="2000" b="1" smtClean="0">
              <a:latin typeface="微软雅黑"/>
              <a:ea typeface="微软雅黑"/>
            </a:endParaRPr>
          </a:p>
        </p:txBody>
      </p:sp>
      <p:graphicFrame>
        <p:nvGraphicFramePr>
          <p:cNvPr id="11" name="表格 10"/>
          <p:cNvGraphicFramePr>
            <a:graphicFrameLocks noGrp="1"/>
          </p:cNvGraphicFramePr>
          <p:nvPr/>
        </p:nvGraphicFramePr>
        <p:xfrm>
          <a:off x="654050" y="3205163"/>
          <a:ext cx="749300" cy="971550"/>
        </p:xfrm>
        <a:graphic>
          <a:graphicData uri="http://schemas.openxmlformats.org/drawingml/2006/table">
            <a:tbl>
              <a:tblPr/>
              <a:tblGrid>
                <a:gridCol w="331788"/>
                <a:gridCol w="417512"/>
              </a:tblGrid>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arn-CL" altLang="zh-CN" sz="900" b="0" i="0" u="none" strike="noStrike" cap="none" normalizeH="0" baseline="0" smtClean="0">
                          <a:ln>
                            <a:noFill/>
                          </a:ln>
                          <a:solidFill>
                            <a:schemeClr val="tx1"/>
                          </a:solidFill>
                          <a:effectLst/>
                          <a:latin typeface="Arial" charset="0"/>
                          <a:ea typeface="微软雅黑"/>
                          <a:cs typeface="微软雅黑"/>
                        </a:rPr>
                        <a:t>n&gt;30</a:t>
                      </a:r>
                    </a:p>
                  </a:txBody>
                  <a:tcPr marL="9525" marR="9525" marT="9525" marB="0" anchor="b"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161925">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宋体" charset="-122"/>
                          <a:ea typeface="微软雅黑"/>
                          <a:cs typeface="微软雅黑"/>
                        </a:rPr>
                        <a:t>显著差异</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zh-CN" altLang="en-US"/>
                    </a:p>
                  </a:txBody>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00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993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99CC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4594" name="TextBox 13"/>
          <p:cNvSpPr txBox="1">
            <a:spLocks noChangeArrowheads="1"/>
          </p:cNvSpPr>
          <p:nvPr/>
        </p:nvSpPr>
        <p:spPr bwMode="auto">
          <a:xfrm>
            <a:off x="457200" y="1196975"/>
            <a:ext cx="5616575" cy="274638"/>
          </a:xfrm>
          <a:prstGeom prst="rect">
            <a:avLst/>
          </a:prstGeom>
          <a:noFill/>
          <a:ln w="9525">
            <a:noFill/>
            <a:miter lim="800000"/>
            <a:headEnd/>
            <a:tailEnd/>
          </a:ln>
        </p:spPr>
        <p:txBody>
          <a:bodyPr>
            <a:spAutoFit/>
          </a:bodyPr>
          <a:lstStyle/>
          <a:p>
            <a:r>
              <a:rPr lang="zh-CN" altLang="en-US" sz="1200" b="1"/>
              <a:t>问题：现在你最信任以下哪个牛奶品牌？</a:t>
            </a:r>
          </a:p>
        </p:txBody>
      </p:sp>
      <p:sp>
        <p:nvSpPr>
          <p:cNvPr id="24595" name="内容占位符 11"/>
          <p:cNvSpPr>
            <a:spLocks noGrp="1"/>
          </p:cNvSpPr>
          <p:nvPr>
            <p:ph idx="1"/>
          </p:nvPr>
        </p:nvSpPr>
        <p:spPr>
          <a:xfrm>
            <a:off x="457200" y="1600200"/>
            <a:ext cx="8229600" cy="493713"/>
          </a:xfrm>
        </p:spPr>
        <p:txBody>
          <a:bodyPr>
            <a:spAutoFit/>
          </a:bodyPr>
          <a:lstStyle/>
          <a:p>
            <a:pPr eaLnBrk="1" hangingPunct="1"/>
            <a:r>
              <a:rPr lang="zh-CN" altLang="en-US" sz="1200" smtClean="0">
                <a:latin typeface="微软雅黑"/>
                <a:ea typeface="微软雅黑"/>
              </a:rPr>
              <a:t>伊利品牌受到一定牵连，从最初的</a:t>
            </a:r>
            <a:r>
              <a:rPr lang="en-US" altLang="zh-CN" sz="1200" smtClean="0">
                <a:latin typeface="微软雅黑"/>
                <a:ea typeface="微软雅黑"/>
              </a:rPr>
              <a:t>26%</a:t>
            </a:r>
            <a:r>
              <a:rPr lang="zh-CN" altLang="en-US" sz="1200" smtClean="0">
                <a:latin typeface="微软雅黑"/>
                <a:ea typeface="微软雅黑"/>
              </a:rPr>
              <a:t>的喜欢度下降至目前的</a:t>
            </a:r>
            <a:r>
              <a:rPr lang="en-US" altLang="zh-CN" sz="1200" smtClean="0">
                <a:latin typeface="微软雅黑"/>
                <a:ea typeface="微软雅黑"/>
              </a:rPr>
              <a:t>20%</a:t>
            </a:r>
            <a:r>
              <a:rPr lang="zh-CN" altLang="en-US" sz="1200" smtClean="0">
                <a:latin typeface="微软雅黑"/>
                <a:ea typeface="微软雅黑"/>
              </a:rPr>
              <a:t>的信任度；</a:t>
            </a:r>
          </a:p>
          <a:p>
            <a:pPr eaLnBrk="1" hangingPunct="1"/>
            <a:r>
              <a:rPr lang="zh-CN" altLang="en-US" sz="1200" smtClean="0">
                <a:latin typeface="微软雅黑"/>
                <a:ea typeface="微软雅黑"/>
              </a:rPr>
              <a:t>蒙牛品牌形象受到较大影响，从先前的</a:t>
            </a:r>
            <a:r>
              <a:rPr lang="en-US" altLang="zh-CN" sz="1200" smtClean="0">
                <a:latin typeface="微软雅黑"/>
                <a:ea typeface="微软雅黑"/>
              </a:rPr>
              <a:t>22%</a:t>
            </a:r>
            <a:r>
              <a:rPr lang="zh-CN" altLang="en-US" sz="1200" smtClean="0">
                <a:latin typeface="微软雅黑"/>
                <a:ea typeface="微软雅黑"/>
              </a:rPr>
              <a:t>的喜欢度下降至目前的</a:t>
            </a:r>
            <a:r>
              <a:rPr lang="en-US" altLang="zh-CN" sz="1200" smtClean="0">
                <a:latin typeface="微软雅黑"/>
                <a:ea typeface="微软雅黑"/>
              </a:rPr>
              <a:t>12%</a:t>
            </a:r>
            <a:r>
              <a:rPr lang="zh-CN" altLang="en-US" sz="1200" smtClean="0">
                <a:latin typeface="微软雅黑"/>
                <a:ea typeface="微软雅黑"/>
              </a:rPr>
              <a:t>的信任度，尤其是女性消费者。</a:t>
            </a:r>
          </a:p>
        </p:txBody>
      </p:sp>
      <p:graphicFrame>
        <p:nvGraphicFramePr>
          <p:cNvPr id="10" name="表格 9"/>
          <p:cNvGraphicFramePr>
            <a:graphicFrameLocks noGrp="1"/>
          </p:cNvGraphicFramePr>
          <p:nvPr/>
        </p:nvGraphicFramePr>
        <p:xfrm>
          <a:off x="684213" y="4197350"/>
          <a:ext cx="8208962" cy="2184401"/>
        </p:xfrm>
        <a:graphic>
          <a:graphicData uri="http://schemas.openxmlformats.org/drawingml/2006/table">
            <a:tbl>
              <a:tblPr/>
              <a:tblGrid>
                <a:gridCol w="1933575"/>
                <a:gridCol w="784225"/>
                <a:gridCol w="784225"/>
                <a:gridCol w="784225"/>
                <a:gridCol w="784225"/>
                <a:gridCol w="785812"/>
                <a:gridCol w="784225"/>
                <a:gridCol w="784225"/>
                <a:gridCol w="784225"/>
              </a:tblGrid>
              <a:tr h="1682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arn-CL" altLang="zh-CN" sz="800" b="1" i="0" u="none" strike="noStrike" cap="none" normalizeH="0" baseline="0" smtClean="0">
                          <a:ln>
                            <a:noFill/>
                          </a:ln>
                          <a:solidFill>
                            <a:schemeClr val="tx1"/>
                          </a:solidFill>
                          <a:effectLst/>
                          <a:latin typeface="Arial" charset="0"/>
                          <a:ea typeface="微软雅黑"/>
                          <a:cs typeface="微软雅黑"/>
                        </a:rPr>
                        <a:t>Total</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800" b="1" i="0" u="none" strike="noStrike" cap="none" normalizeH="0" baseline="0" smtClean="0">
                          <a:ln>
                            <a:noFill/>
                          </a:ln>
                          <a:solidFill>
                            <a:schemeClr val="tx1"/>
                          </a:solidFill>
                          <a:effectLst/>
                          <a:latin typeface="Arial" charset="0"/>
                          <a:ea typeface="微软雅黑"/>
                          <a:cs typeface="微软雅黑"/>
                        </a:rPr>
                        <a:t>580</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1" i="0" u="none" strike="noStrike" cap="none" normalizeH="0" baseline="0" smtClean="0">
                          <a:ln>
                            <a:noFill/>
                          </a:ln>
                          <a:solidFill>
                            <a:schemeClr val="tx1"/>
                          </a:solidFill>
                          <a:effectLst/>
                          <a:latin typeface="Arial" charset="0"/>
                          <a:ea typeface="微软雅黑"/>
                          <a:cs typeface="微软雅黑"/>
                        </a:rPr>
                        <a:t>20%</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1" i="0" u="none" strike="noStrike" cap="none" normalizeH="0" baseline="0" smtClean="0">
                          <a:ln>
                            <a:noFill/>
                          </a:ln>
                          <a:solidFill>
                            <a:schemeClr val="tx1"/>
                          </a:solidFill>
                          <a:effectLst/>
                          <a:latin typeface="Arial" charset="0"/>
                          <a:ea typeface="微软雅黑"/>
                          <a:cs typeface="微软雅黑"/>
                        </a:rPr>
                        <a:t>12%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1" i="0" u="none" strike="noStrike" cap="none" normalizeH="0" baseline="0" smtClean="0">
                          <a:ln>
                            <a:noFill/>
                          </a:ln>
                          <a:solidFill>
                            <a:schemeClr val="tx1"/>
                          </a:solidFill>
                          <a:effectLst/>
                          <a:latin typeface="Arial" charset="0"/>
                          <a:ea typeface="微软雅黑"/>
                          <a:cs typeface="微软雅黑"/>
                        </a:rPr>
                        <a:t>23%</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1" i="0" u="none" strike="noStrike" cap="none" normalizeH="0" baseline="0" smtClean="0">
                          <a:ln>
                            <a:noFill/>
                          </a:ln>
                          <a:solidFill>
                            <a:schemeClr val="tx1"/>
                          </a:solidFill>
                          <a:effectLst/>
                          <a:latin typeface="Arial" charset="0"/>
                          <a:ea typeface="微软雅黑"/>
                          <a:cs typeface="微软雅黑"/>
                        </a:rPr>
                        <a:t>9%</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1" i="0" u="none" strike="noStrike" cap="none" normalizeH="0" baseline="0" smtClean="0">
                          <a:ln>
                            <a:noFill/>
                          </a:ln>
                          <a:solidFill>
                            <a:schemeClr val="tx1"/>
                          </a:solidFill>
                          <a:effectLst/>
                          <a:latin typeface="Arial" charset="0"/>
                          <a:ea typeface="微软雅黑"/>
                          <a:cs typeface="微软雅黑"/>
                        </a:rPr>
                        <a:t>18%</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1" i="0" u="none" strike="noStrike" cap="none" normalizeH="0" baseline="0" smtClean="0">
                          <a:ln>
                            <a:noFill/>
                          </a:ln>
                          <a:solidFill>
                            <a:schemeClr val="tx1"/>
                          </a:solidFill>
                          <a:effectLst/>
                          <a:latin typeface="Arial" charset="0"/>
                          <a:ea typeface="微软雅黑"/>
                          <a:cs typeface="微软雅黑"/>
                        </a:rPr>
                        <a:t>4%</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1" i="0" u="none" strike="noStrike" cap="none" normalizeH="0" baseline="0" smtClean="0">
                          <a:ln>
                            <a:noFill/>
                          </a:ln>
                          <a:solidFill>
                            <a:schemeClr val="tx1"/>
                          </a:solidFill>
                          <a:effectLst/>
                          <a:latin typeface="Arial" charset="0"/>
                          <a:ea typeface="微软雅黑"/>
                          <a:cs typeface="微软雅黑"/>
                        </a:rPr>
                        <a:t>14%</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82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800" b="0" i="0" u="none" strike="noStrike" cap="none" normalizeH="0" baseline="0" smtClean="0">
                          <a:ln>
                            <a:noFill/>
                          </a:ln>
                          <a:solidFill>
                            <a:schemeClr val="tx1"/>
                          </a:solidFill>
                          <a:effectLst/>
                          <a:latin typeface="Arial" charset="0"/>
                          <a:ea typeface="微软雅黑"/>
                          <a:cs typeface="微软雅黑"/>
                        </a:rPr>
                        <a:t>男</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273</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21%</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16%</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22%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8%</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17%</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5%</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82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800" b="0" i="0" u="none" strike="noStrike" cap="none" normalizeH="0" baseline="0" smtClean="0">
                          <a:ln>
                            <a:noFill/>
                          </a:ln>
                          <a:solidFill>
                            <a:schemeClr val="tx1"/>
                          </a:solidFill>
                          <a:effectLst/>
                          <a:latin typeface="Arial" charset="0"/>
                          <a:ea typeface="微软雅黑"/>
                          <a:cs typeface="微软雅黑"/>
                        </a:rPr>
                        <a:t>女</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307</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19%</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9%</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24%</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10%</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19%</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4%</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15%</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82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18-25</a:t>
                      </a:r>
                      <a:r>
                        <a:rPr kumimoji="0" lang="zh-CN" altLang="en-US" sz="800" b="0" i="0" u="none" strike="noStrike" cap="none" normalizeH="0" baseline="0" smtClean="0">
                          <a:ln>
                            <a:noFill/>
                          </a:ln>
                          <a:solidFill>
                            <a:schemeClr val="tx1"/>
                          </a:solidFill>
                          <a:effectLst/>
                          <a:latin typeface="Arial" charset="0"/>
                          <a:ea typeface="微软雅黑"/>
                          <a:cs typeface="微软雅黑"/>
                        </a:rPr>
                        <a:t>岁</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377</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22%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22%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7%</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20%</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3%</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14%</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66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26-35</a:t>
                      </a:r>
                      <a:r>
                        <a:rPr kumimoji="0" lang="zh-CN" altLang="en-US" sz="800" b="0" i="0" u="none" strike="noStrike" cap="none" normalizeH="0" baseline="0" smtClean="0">
                          <a:ln>
                            <a:noFill/>
                          </a:ln>
                          <a:solidFill>
                            <a:schemeClr val="tx1"/>
                          </a:solidFill>
                          <a:effectLst/>
                          <a:latin typeface="Arial" charset="0"/>
                          <a:ea typeface="微软雅黑"/>
                          <a:cs typeface="微软雅黑"/>
                        </a:rPr>
                        <a:t>岁</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139</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9%</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30%</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13%</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16%</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8%</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14%</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82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36-45</a:t>
                      </a:r>
                      <a:r>
                        <a:rPr kumimoji="0" lang="zh-CN" altLang="en-US" sz="800" b="0" i="0" u="none" strike="noStrike" cap="none" normalizeH="0" baseline="0" smtClean="0">
                          <a:ln>
                            <a:noFill/>
                          </a:ln>
                          <a:solidFill>
                            <a:schemeClr val="tx1"/>
                          </a:solidFill>
                          <a:effectLst/>
                          <a:latin typeface="Arial" charset="0"/>
                          <a:ea typeface="微软雅黑"/>
                          <a:cs typeface="微软雅黑"/>
                        </a:rPr>
                        <a:t>岁</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64</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33%</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16%</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11%</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13%</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14%</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3%</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11%</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82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800" b="0" i="0" u="none" strike="noStrike" cap="none" normalizeH="0" baseline="0" smtClean="0">
                          <a:ln>
                            <a:noFill/>
                          </a:ln>
                          <a:solidFill>
                            <a:schemeClr val="tx1"/>
                          </a:solidFill>
                          <a:effectLst/>
                          <a:latin typeface="Arial" charset="0"/>
                          <a:ea typeface="微软雅黑"/>
                          <a:cs typeface="微软雅黑"/>
                        </a:rPr>
                        <a:t>单身，独居</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248</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23%</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13%</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21%</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9%</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18%</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4%</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13%</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82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800" b="0" i="0" u="none" strike="noStrike" cap="none" normalizeH="0" baseline="0" smtClean="0">
                          <a:ln>
                            <a:noFill/>
                          </a:ln>
                          <a:solidFill>
                            <a:schemeClr val="tx1"/>
                          </a:solidFill>
                          <a:effectLst/>
                          <a:latin typeface="Arial" charset="0"/>
                          <a:ea typeface="微软雅黑"/>
                          <a:cs typeface="微软雅黑"/>
                        </a:rPr>
                        <a:t>单身，与家人同住</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216</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18%</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25%</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8%</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21%</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4%</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82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800" b="0" i="0" u="none" strike="noStrike" cap="none" normalizeH="0" baseline="0" smtClean="0">
                          <a:ln>
                            <a:noFill/>
                          </a:ln>
                          <a:solidFill>
                            <a:schemeClr val="tx1"/>
                          </a:solidFill>
                          <a:effectLst/>
                          <a:latin typeface="Arial" charset="0"/>
                          <a:ea typeface="微软雅黑"/>
                          <a:cs typeface="微软雅黑"/>
                        </a:rPr>
                        <a:t>同居</a:t>
                      </a:r>
                      <a:r>
                        <a:rPr kumimoji="0" lang="en-US" altLang="zh-CN" sz="800" b="0" i="0" u="none" strike="noStrike" cap="none" normalizeH="0" baseline="0" smtClean="0">
                          <a:ln>
                            <a:noFill/>
                          </a:ln>
                          <a:solidFill>
                            <a:schemeClr val="tx1"/>
                          </a:solidFill>
                          <a:effectLst/>
                          <a:latin typeface="Arial" charset="0"/>
                          <a:ea typeface="微软雅黑"/>
                          <a:cs typeface="微软雅黑"/>
                        </a:rPr>
                        <a:t>/</a:t>
                      </a:r>
                      <a:r>
                        <a:rPr kumimoji="0" lang="zh-CN" altLang="en-US" sz="800" b="0" i="0" u="none" strike="noStrike" cap="none" normalizeH="0" baseline="0" smtClean="0">
                          <a:ln>
                            <a:noFill/>
                          </a:ln>
                          <a:solidFill>
                            <a:schemeClr val="tx1"/>
                          </a:solidFill>
                          <a:effectLst/>
                          <a:latin typeface="Arial" charset="0"/>
                          <a:ea typeface="微软雅黑"/>
                          <a:cs typeface="微软雅黑"/>
                        </a:rPr>
                        <a:t>已婚</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116</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19%</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13%</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22%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10%</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14%</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4%</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18%</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82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800" b="0" i="0" u="none" strike="noStrike" cap="none" normalizeH="0" baseline="0" smtClean="0">
                          <a:ln>
                            <a:noFill/>
                          </a:ln>
                          <a:solidFill>
                            <a:schemeClr val="tx1"/>
                          </a:solidFill>
                          <a:effectLst/>
                          <a:latin typeface="Arial" charset="0"/>
                          <a:ea typeface="微软雅黑"/>
                          <a:cs typeface="微软雅黑"/>
                        </a:rPr>
                        <a:t>特大城市：北京、上海</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216</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8%</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30%</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16%</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18%</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7%</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11%</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82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800" b="0" i="0" u="none" strike="noStrike" cap="none" normalizeH="0" baseline="0" smtClean="0">
                          <a:ln>
                            <a:noFill/>
                          </a:ln>
                          <a:solidFill>
                            <a:schemeClr val="tx1"/>
                          </a:solidFill>
                          <a:effectLst/>
                          <a:latin typeface="Arial" charset="0"/>
                          <a:ea typeface="微软雅黑"/>
                          <a:cs typeface="微软雅黑"/>
                        </a:rPr>
                        <a:t>省会城市</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171</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24%</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14%</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19%</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3%</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22%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4%</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14%</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82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800" b="0" i="0" u="none" strike="noStrike" cap="none" normalizeH="0" baseline="0" smtClean="0">
                          <a:ln>
                            <a:noFill/>
                          </a:ln>
                          <a:solidFill>
                            <a:schemeClr val="tx1"/>
                          </a:solidFill>
                          <a:effectLst/>
                          <a:latin typeface="Arial" charset="0"/>
                          <a:ea typeface="微软雅黑"/>
                          <a:cs typeface="微软雅黑"/>
                        </a:rPr>
                        <a:t>非省会城市</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142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28%</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18%</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20%</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6%</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13%</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15%</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66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800" b="0" i="0" u="none" strike="noStrike" cap="none" normalizeH="0" baseline="0" smtClean="0">
                          <a:ln>
                            <a:noFill/>
                          </a:ln>
                          <a:solidFill>
                            <a:schemeClr val="tx1"/>
                          </a:solidFill>
                          <a:effectLst/>
                          <a:latin typeface="Arial" charset="0"/>
                          <a:ea typeface="微软雅黑"/>
                          <a:cs typeface="微软雅黑"/>
                        </a:rPr>
                        <a:t>集镇及农村</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51</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22%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10%</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6%</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24%</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4%</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微软雅黑"/>
                          <a:cs typeface="微软雅黑"/>
                        </a:rPr>
                        <a:t>24%</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bl>
          </a:graphicData>
        </a:graphic>
      </p:graphicFrame>
      <p:graphicFrame>
        <p:nvGraphicFramePr>
          <p:cNvPr id="16" name="图表 15"/>
          <p:cNvGraphicFramePr/>
          <p:nvPr/>
        </p:nvGraphicFramePr>
        <p:xfrm>
          <a:off x="2987824" y="2265363"/>
          <a:ext cx="6048672" cy="2092324"/>
        </p:xfrm>
        <a:graphic>
          <a:graphicData uri="http://schemas.openxmlformats.org/drawingml/2006/chart">
            <c:chart xmlns:c="http://schemas.openxmlformats.org/drawingml/2006/chart" xmlns:r="http://schemas.openxmlformats.org/officeDocument/2006/relationships" r:id="rId2"/>
          </a:graphicData>
        </a:graphic>
      </p:graphicFrame>
      <p:sp>
        <p:nvSpPr>
          <p:cNvPr id="9"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B5AA2592-3650-4F4C-87EB-9DC5BDEA1CCF}" type="slidenum">
              <a:rPr lang="zh-CN" altLang="en-US"/>
              <a:pPr>
                <a:defRPr/>
              </a:pPr>
              <a:t>10</a:t>
            </a:fld>
            <a:endParaRPr lang="zh-CN"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标题 1"/>
          <p:cNvSpPr>
            <a:spLocks noGrp="1"/>
          </p:cNvSpPr>
          <p:nvPr>
            <p:ph type="title"/>
          </p:nvPr>
        </p:nvSpPr>
        <p:spPr/>
        <p:txBody>
          <a:bodyPr/>
          <a:lstStyle/>
          <a:p>
            <a:pPr eaLnBrk="1" hangingPunct="1"/>
            <a:r>
              <a:rPr lang="zh-CN" altLang="en-US" sz="2000" b="1" smtClean="0">
                <a:latin typeface="微软雅黑"/>
                <a:ea typeface="微软雅黑"/>
              </a:rPr>
              <a:t>受访者自己列举的关于牛奶的热点新闻事件</a:t>
            </a:r>
          </a:p>
        </p:txBody>
      </p:sp>
      <p:sp>
        <p:nvSpPr>
          <p:cNvPr id="25602" name="内容占位符 8"/>
          <p:cNvSpPr>
            <a:spLocks noGrp="1"/>
          </p:cNvSpPr>
          <p:nvPr>
            <p:ph idx="1"/>
          </p:nvPr>
        </p:nvSpPr>
        <p:spPr>
          <a:xfrm>
            <a:off x="457200" y="2276475"/>
            <a:ext cx="8229600" cy="3849688"/>
          </a:xfrm>
        </p:spPr>
        <p:txBody>
          <a:bodyPr/>
          <a:lstStyle/>
          <a:p>
            <a:pPr eaLnBrk="1" hangingPunct="1">
              <a:lnSpc>
                <a:spcPct val="150000"/>
              </a:lnSpc>
              <a:spcBef>
                <a:spcPct val="50000"/>
              </a:spcBef>
            </a:pPr>
            <a:r>
              <a:rPr lang="zh-CN" altLang="en-US" sz="1200" smtClean="0">
                <a:latin typeface="微软雅黑"/>
                <a:ea typeface="微软雅黑"/>
              </a:rPr>
              <a:t>总是来说，该事件并没有给受访者造成深刻印象</a:t>
            </a:r>
            <a:endParaRPr lang="en-US" altLang="zh-CN" sz="1200" smtClean="0">
              <a:latin typeface="微软雅黑"/>
              <a:ea typeface="微软雅黑"/>
            </a:endParaRPr>
          </a:p>
          <a:p>
            <a:pPr eaLnBrk="1" hangingPunct="1">
              <a:lnSpc>
                <a:spcPct val="150000"/>
              </a:lnSpc>
              <a:spcBef>
                <a:spcPct val="50000"/>
              </a:spcBef>
            </a:pPr>
            <a:r>
              <a:rPr lang="zh-CN" altLang="en-US" sz="1200" smtClean="0">
                <a:latin typeface="微软雅黑"/>
                <a:ea typeface="微软雅黑"/>
              </a:rPr>
              <a:t>共有</a:t>
            </a:r>
            <a:r>
              <a:rPr lang="en-US" altLang="zh-CN" sz="1200" smtClean="0">
                <a:latin typeface="微软雅黑"/>
                <a:ea typeface="微软雅黑"/>
              </a:rPr>
              <a:t>283</a:t>
            </a:r>
            <a:r>
              <a:rPr lang="zh-CN" altLang="en-US" sz="1200" smtClean="0">
                <a:latin typeface="微软雅黑"/>
                <a:ea typeface="微软雅黑"/>
              </a:rPr>
              <a:t>名受访者列举了他们最近听说的关于牛奶的热点新闻事件</a:t>
            </a:r>
            <a:endParaRPr lang="en-US" altLang="zh-CN" sz="1200" smtClean="0">
              <a:latin typeface="微软雅黑"/>
              <a:ea typeface="微软雅黑"/>
            </a:endParaRPr>
          </a:p>
          <a:p>
            <a:pPr marL="779463" lvl="1" indent="-322263" eaLnBrk="1" hangingPunct="1">
              <a:lnSpc>
                <a:spcPct val="150000"/>
              </a:lnSpc>
              <a:spcBef>
                <a:spcPct val="50000"/>
              </a:spcBef>
            </a:pPr>
            <a:r>
              <a:rPr lang="zh-CN" altLang="en-US" sz="1200" smtClean="0">
                <a:latin typeface="微软雅黑"/>
                <a:ea typeface="微软雅黑"/>
              </a:rPr>
              <a:t>提到“蒙牛” ：</a:t>
            </a:r>
            <a:r>
              <a:rPr lang="en-US" altLang="zh-CN" sz="1200" smtClean="0">
                <a:latin typeface="微软雅黑"/>
                <a:ea typeface="微软雅黑"/>
              </a:rPr>
              <a:t>82</a:t>
            </a:r>
            <a:r>
              <a:rPr lang="zh-CN" altLang="en-US" sz="1200" smtClean="0">
                <a:latin typeface="微软雅黑"/>
                <a:ea typeface="微软雅黑"/>
              </a:rPr>
              <a:t>人次</a:t>
            </a:r>
            <a:endParaRPr lang="en-US" altLang="zh-CN" sz="1200" smtClean="0">
              <a:latin typeface="微软雅黑"/>
              <a:ea typeface="微软雅黑"/>
            </a:endParaRPr>
          </a:p>
          <a:p>
            <a:pPr marL="779463" lvl="1" indent="-322263" eaLnBrk="1" hangingPunct="1">
              <a:lnSpc>
                <a:spcPct val="150000"/>
              </a:lnSpc>
              <a:spcBef>
                <a:spcPct val="50000"/>
              </a:spcBef>
            </a:pPr>
            <a:r>
              <a:rPr lang="zh-CN" altLang="en-US" sz="1200" smtClean="0">
                <a:latin typeface="微软雅黑"/>
                <a:ea typeface="微软雅黑"/>
              </a:rPr>
              <a:t>提到“聚”（三聚氰胺）：</a:t>
            </a:r>
            <a:r>
              <a:rPr lang="en-US" altLang="zh-CN" sz="1200" smtClean="0">
                <a:latin typeface="微软雅黑"/>
                <a:ea typeface="微软雅黑"/>
              </a:rPr>
              <a:t>53</a:t>
            </a:r>
            <a:r>
              <a:rPr lang="zh-CN" altLang="en-US" sz="1200" smtClean="0">
                <a:latin typeface="微软雅黑"/>
                <a:ea typeface="微软雅黑"/>
              </a:rPr>
              <a:t>人次</a:t>
            </a:r>
            <a:endParaRPr lang="en-US" altLang="zh-CN" sz="1200" smtClean="0">
              <a:latin typeface="微软雅黑"/>
              <a:ea typeface="微软雅黑"/>
            </a:endParaRPr>
          </a:p>
          <a:p>
            <a:pPr marL="779463" lvl="1" indent="-322263" eaLnBrk="1" hangingPunct="1">
              <a:lnSpc>
                <a:spcPct val="150000"/>
              </a:lnSpc>
              <a:spcBef>
                <a:spcPct val="50000"/>
              </a:spcBef>
            </a:pPr>
            <a:r>
              <a:rPr lang="zh-CN" altLang="en-US" sz="1200" smtClean="0">
                <a:latin typeface="微软雅黑"/>
                <a:ea typeface="微软雅黑"/>
              </a:rPr>
              <a:t>提到“毒” ：</a:t>
            </a:r>
            <a:r>
              <a:rPr lang="en-US" altLang="zh-CN" sz="1200" smtClean="0">
                <a:latin typeface="微软雅黑"/>
                <a:ea typeface="微软雅黑"/>
              </a:rPr>
              <a:t>32</a:t>
            </a:r>
            <a:r>
              <a:rPr lang="zh-CN" altLang="en-US" sz="1200" smtClean="0">
                <a:latin typeface="微软雅黑"/>
                <a:ea typeface="微软雅黑"/>
              </a:rPr>
              <a:t>人次</a:t>
            </a:r>
          </a:p>
          <a:p>
            <a:pPr marL="779463" lvl="1" indent="-322263" eaLnBrk="1" hangingPunct="1">
              <a:lnSpc>
                <a:spcPct val="150000"/>
              </a:lnSpc>
              <a:spcBef>
                <a:spcPct val="50000"/>
              </a:spcBef>
            </a:pPr>
            <a:r>
              <a:rPr lang="zh-CN" altLang="en-US" sz="1200" smtClean="0">
                <a:latin typeface="微软雅黑"/>
                <a:ea typeface="微软雅黑"/>
              </a:rPr>
              <a:t>提到“三鹿” ：</a:t>
            </a:r>
            <a:r>
              <a:rPr lang="en-US" altLang="zh-CN" sz="1200" smtClean="0">
                <a:latin typeface="微软雅黑"/>
                <a:ea typeface="微软雅黑"/>
              </a:rPr>
              <a:t>29</a:t>
            </a:r>
            <a:r>
              <a:rPr lang="zh-CN" altLang="en-US" sz="1200" smtClean="0">
                <a:latin typeface="微软雅黑"/>
                <a:ea typeface="微软雅黑"/>
              </a:rPr>
              <a:t>人次</a:t>
            </a:r>
          </a:p>
          <a:p>
            <a:pPr marL="779463" lvl="1" indent="-322263" eaLnBrk="1" hangingPunct="1">
              <a:lnSpc>
                <a:spcPct val="150000"/>
              </a:lnSpc>
              <a:spcBef>
                <a:spcPct val="50000"/>
              </a:spcBef>
            </a:pPr>
            <a:r>
              <a:rPr lang="zh-CN" altLang="en-US" sz="1200" smtClean="0">
                <a:latin typeface="微软雅黑"/>
                <a:ea typeface="微软雅黑"/>
              </a:rPr>
              <a:t>提到“癌” ：</a:t>
            </a:r>
            <a:r>
              <a:rPr lang="en-US" altLang="zh-CN" sz="1200" smtClean="0">
                <a:latin typeface="微软雅黑"/>
                <a:ea typeface="微软雅黑"/>
              </a:rPr>
              <a:t>19</a:t>
            </a:r>
            <a:r>
              <a:rPr lang="zh-CN" altLang="en-US" sz="1200" smtClean="0">
                <a:latin typeface="微软雅黑"/>
                <a:ea typeface="微软雅黑"/>
              </a:rPr>
              <a:t>人次</a:t>
            </a:r>
            <a:endParaRPr lang="en-US" altLang="zh-CN" sz="1200" smtClean="0">
              <a:latin typeface="微软雅黑"/>
              <a:ea typeface="微软雅黑"/>
            </a:endParaRPr>
          </a:p>
          <a:p>
            <a:pPr marL="779463" lvl="1" indent="-322263" eaLnBrk="1" hangingPunct="1">
              <a:lnSpc>
                <a:spcPct val="150000"/>
              </a:lnSpc>
              <a:spcBef>
                <a:spcPct val="50000"/>
              </a:spcBef>
            </a:pPr>
            <a:r>
              <a:rPr lang="zh-CN" altLang="en-US" sz="1200" smtClean="0">
                <a:latin typeface="微软雅黑"/>
                <a:ea typeface="微软雅黑"/>
              </a:rPr>
              <a:t>提到“伊利“：</a:t>
            </a:r>
            <a:r>
              <a:rPr lang="en-US" altLang="zh-CN" sz="1200" smtClean="0">
                <a:latin typeface="微软雅黑"/>
                <a:ea typeface="微软雅黑"/>
              </a:rPr>
              <a:t>10</a:t>
            </a:r>
            <a:r>
              <a:rPr lang="zh-CN" altLang="en-US" sz="1200" smtClean="0">
                <a:latin typeface="微软雅黑"/>
                <a:ea typeface="微软雅黑"/>
              </a:rPr>
              <a:t>人次</a:t>
            </a:r>
            <a:endParaRPr lang="en-US" altLang="zh-CN" sz="1200" smtClean="0">
              <a:latin typeface="微软雅黑"/>
              <a:ea typeface="微软雅黑"/>
            </a:endParaRPr>
          </a:p>
        </p:txBody>
      </p:sp>
      <p:sp>
        <p:nvSpPr>
          <p:cNvPr id="25603" name="TextBox 4"/>
          <p:cNvSpPr txBox="1">
            <a:spLocks noChangeArrowheads="1"/>
          </p:cNvSpPr>
          <p:nvPr/>
        </p:nvSpPr>
        <p:spPr bwMode="auto">
          <a:xfrm>
            <a:off x="457200" y="1196975"/>
            <a:ext cx="5616575" cy="274638"/>
          </a:xfrm>
          <a:prstGeom prst="rect">
            <a:avLst/>
          </a:prstGeom>
          <a:noFill/>
          <a:ln w="9525">
            <a:noFill/>
            <a:miter lim="800000"/>
            <a:headEnd/>
            <a:tailEnd/>
          </a:ln>
        </p:spPr>
        <p:txBody>
          <a:bodyPr>
            <a:spAutoFit/>
          </a:bodyPr>
          <a:lstStyle/>
          <a:p>
            <a:r>
              <a:rPr lang="zh-CN" altLang="en-US" sz="1200" b="1"/>
              <a:t>问题：请列举你最近听说的关于牛奶的热点新闻事件</a:t>
            </a:r>
          </a:p>
        </p:txBody>
      </p:sp>
      <p:sp>
        <p:nvSpPr>
          <p:cNvPr id="6"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F508158A-9087-4503-83E0-F0CBFCFAC421}" type="slidenum">
              <a:rPr lang="zh-CN" altLang="en-US"/>
              <a:pPr>
                <a:defRPr/>
              </a:pPr>
              <a:t>11</a:t>
            </a:fld>
            <a:endParaRPr lang="zh-CN"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标题 1"/>
          <p:cNvSpPr>
            <a:spLocks noGrp="1"/>
          </p:cNvSpPr>
          <p:nvPr>
            <p:ph type="title"/>
          </p:nvPr>
        </p:nvSpPr>
        <p:spPr/>
        <p:txBody>
          <a:bodyPr/>
          <a:lstStyle/>
          <a:p>
            <a:pPr eaLnBrk="1" hangingPunct="1"/>
            <a:r>
              <a:rPr lang="zh-CN" altLang="en-US" sz="2000" b="1" smtClean="0">
                <a:latin typeface="微软雅黑"/>
                <a:ea typeface="微软雅黑"/>
              </a:rPr>
              <a:t>评论比较离散，总体理性，对奶业整体有负面影响</a:t>
            </a:r>
          </a:p>
        </p:txBody>
      </p:sp>
      <p:sp>
        <p:nvSpPr>
          <p:cNvPr id="27650" name="内容占位符 8"/>
          <p:cNvSpPr>
            <a:spLocks noGrp="1"/>
          </p:cNvSpPr>
          <p:nvPr>
            <p:ph idx="1"/>
          </p:nvPr>
        </p:nvSpPr>
        <p:spPr/>
        <p:txBody>
          <a:bodyPr/>
          <a:lstStyle/>
          <a:p>
            <a:pPr eaLnBrk="1" hangingPunct="1">
              <a:lnSpc>
                <a:spcPct val="150000"/>
              </a:lnSpc>
              <a:spcBef>
                <a:spcPct val="50000"/>
              </a:spcBef>
            </a:pPr>
            <a:r>
              <a:rPr lang="zh-CN" altLang="en-US" sz="1200" smtClean="0">
                <a:latin typeface="微软雅黑"/>
                <a:ea typeface="微软雅黑"/>
              </a:rPr>
              <a:t>加深了一部分消费者对中国奶业的失望和无奈</a:t>
            </a:r>
            <a:endParaRPr lang="en-US" altLang="zh-CN" sz="1200" smtClean="0">
              <a:latin typeface="微软雅黑"/>
              <a:ea typeface="微软雅黑"/>
            </a:endParaRPr>
          </a:p>
          <a:p>
            <a:pPr eaLnBrk="1" hangingPunct="1">
              <a:lnSpc>
                <a:spcPct val="150000"/>
              </a:lnSpc>
              <a:spcBef>
                <a:spcPct val="50000"/>
              </a:spcBef>
            </a:pPr>
            <a:r>
              <a:rPr lang="zh-CN" altLang="en-US" sz="1200" smtClean="0">
                <a:latin typeface="微软雅黑"/>
                <a:ea typeface="微软雅黑"/>
              </a:rPr>
              <a:t>一部分消费者要求进一步查清事实真相，再做评论</a:t>
            </a:r>
            <a:endParaRPr lang="en-US" altLang="zh-CN" sz="1200" smtClean="0">
              <a:latin typeface="微软雅黑"/>
              <a:ea typeface="微软雅黑"/>
            </a:endParaRPr>
          </a:p>
          <a:p>
            <a:pPr eaLnBrk="1" hangingPunct="1">
              <a:lnSpc>
                <a:spcPct val="150000"/>
              </a:lnSpc>
              <a:spcBef>
                <a:spcPct val="50000"/>
              </a:spcBef>
            </a:pPr>
            <a:r>
              <a:rPr lang="zh-CN" altLang="en-US" sz="1200" smtClean="0">
                <a:latin typeface="微软雅黑"/>
                <a:ea typeface="微软雅黑"/>
              </a:rPr>
              <a:t>共有</a:t>
            </a:r>
            <a:r>
              <a:rPr lang="en-US" altLang="zh-CN" sz="1200" smtClean="0">
                <a:latin typeface="微软雅黑"/>
                <a:ea typeface="微软雅黑"/>
              </a:rPr>
              <a:t>232</a:t>
            </a:r>
            <a:r>
              <a:rPr lang="zh-CN" altLang="en-US" sz="1200" smtClean="0">
                <a:latin typeface="微软雅黑"/>
                <a:ea typeface="微软雅黑"/>
              </a:rPr>
              <a:t>名受访者进行了评论</a:t>
            </a:r>
            <a:endParaRPr lang="en-US" altLang="zh-CN" sz="1200" smtClean="0">
              <a:latin typeface="微软雅黑"/>
              <a:ea typeface="微软雅黑"/>
            </a:endParaRPr>
          </a:p>
          <a:p>
            <a:pPr marL="779463" lvl="1" indent="-322263" eaLnBrk="1" hangingPunct="1">
              <a:lnSpc>
                <a:spcPct val="150000"/>
              </a:lnSpc>
              <a:spcBef>
                <a:spcPct val="50000"/>
              </a:spcBef>
            </a:pPr>
            <a:r>
              <a:rPr lang="zh-CN" altLang="en-US" sz="1200" smtClean="0">
                <a:latin typeface="微软雅黑"/>
                <a:ea typeface="微软雅黑"/>
              </a:rPr>
              <a:t>提到“蒙牛” ：</a:t>
            </a:r>
            <a:r>
              <a:rPr lang="en-US" altLang="zh-CN" sz="1200" smtClean="0">
                <a:latin typeface="微软雅黑"/>
                <a:ea typeface="微软雅黑"/>
              </a:rPr>
              <a:t>25</a:t>
            </a:r>
            <a:r>
              <a:rPr lang="zh-CN" altLang="en-US" sz="1200" smtClean="0">
                <a:latin typeface="微软雅黑"/>
                <a:ea typeface="微软雅黑"/>
              </a:rPr>
              <a:t>人次</a:t>
            </a:r>
            <a:endParaRPr lang="en-US" altLang="zh-CN" sz="1200" smtClean="0">
              <a:latin typeface="微软雅黑"/>
              <a:ea typeface="微软雅黑"/>
            </a:endParaRPr>
          </a:p>
          <a:p>
            <a:pPr marL="779463" lvl="1" indent="-322263" eaLnBrk="1" hangingPunct="1">
              <a:lnSpc>
                <a:spcPct val="150000"/>
              </a:lnSpc>
              <a:spcBef>
                <a:spcPct val="50000"/>
              </a:spcBef>
            </a:pPr>
            <a:r>
              <a:rPr lang="zh-CN" altLang="en-US" sz="1200" smtClean="0">
                <a:latin typeface="微软雅黑"/>
                <a:ea typeface="微软雅黑"/>
              </a:rPr>
              <a:t>提到“伊利“：</a:t>
            </a:r>
            <a:r>
              <a:rPr lang="en-US" altLang="zh-CN" sz="1200" smtClean="0">
                <a:latin typeface="微软雅黑"/>
                <a:ea typeface="微软雅黑"/>
              </a:rPr>
              <a:t>2</a:t>
            </a:r>
            <a:r>
              <a:rPr lang="zh-CN" altLang="en-US" sz="1200" smtClean="0">
                <a:latin typeface="微软雅黑"/>
                <a:ea typeface="微软雅黑"/>
              </a:rPr>
              <a:t>人次</a:t>
            </a:r>
            <a:endParaRPr lang="en-US" altLang="zh-CN" sz="1200" smtClean="0">
              <a:latin typeface="微软雅黑"/>
              <a:ea typeface="微软雅黑"/>
            </a:endParaRPr>
          </a:p>
          <a:p>
            <a:pPr marL="779463" lvl="1" indent="-322263" eaLnBrk="1" hangingPunct="1">
              <a:lnSpc>
                <a:spcPct val="150000"/>
              </a:lnSpc>
              <a:spcBef>
                <a:spcPct val="50000"/>
              </a:spcBef>
            </a:pPr>
            <a:r>
              <a:rPr lang="zh-CN" altLang="en-US" sz="1200" smtClean="0">
                <a:latin typeface="微软雅黑"/>
                <a:ea typeface="微软雅黑"/>
              </a:rPr>
              <a:t>提到“质量” ：</a:t>
            </a:r>
            <a:r>
              <a:rPr lang="en-US" altLang="zh-CN" sz="1200" smtClean="0">
                <a:latin typeface="微软雅黑"/>
                <a:ea typeface="微软雅黑"/>
              </a:rPr>
              <a:t>9</a:t>
            </a:r>
            <a:r>
              <a:rPr lang="zh-CN" altLang="en-US" sz="1200" smtClean="0">
                <a:latin typeface="微软雅黑"/>
                <a:ea typeface="微软雅黑"/>
              </a:rPr>
              <a:t>人次</a:t>
            </a:r>
            <a:endParaRPr lang="en-US" altLang="zh-CN" sz="1200" smtClean="0">
              <a:latin typeface="微软雅黑"/>
              <a:ea typeface="微软雅黑"/>
            </a:endParaRPr>
          </a:p>
          <a:p>
            <a:pPr marL="779463" lvl="1" indent="-322263" eaLnBrk="1" hangingPunct="1">
              <a:lnSpc>
                <a:spcPct val="150000"/>
              </a:lnSpc>
              <a:spcBef>
                <a:spcPct val="50000"/>
              </a:spcBef>
            </a:pPr>
            <a:r>
              <a:rPr lang="zh-CN" altLang="en-US" sz="1200" smtClean="0">
                <a:latin typeface="微软雅黑"/>
                <a:ea typeface="微软雅黑"/>
              </a:rPr>
              <a:t>提到“安全” ：</a:t>
            </a:r>
            <a:r>
              <a:rPr lang="en-US" altLang="zh-CN" sz="1200" smtClean="0">
                <a:latin typeface="微软雅黑"/>
                <a:ea typeface="微软雅黑"/>
              </a:rPr>
              <a:t>8</a:t>
            </a:r>
            <a:r>
              <a:rPr lang="zh-CN" altLang="en-US" sz="1200" smtClean="0">
                <a:latin typeface="微软雅黑"/>
                <a:ea typeface="微软雅黑"/>
              </a:rPr>
              <a:t>人次</a:t>
            </a:r>
          </a:p>
          <a:p>
            <a:pPr marL="779463" lvl="1" indent="-322263" eaLnBrk="1" hangingPunct="1">
              <a:lnSpc>
                <a:spcPct val="150000"/>
              </a:lnSpc>
              <a:spcBef>
                <a:spcPct val="50000"/>
              </a:spcBef>
            </a:pPr>
            <a:r>
              <a:rPr lang="zh-CN" altLang="en-US" sz="1200" smtClean="0">
                <a:latin typeface="微软雅黑"/>
                <a:ea typeface="微软雅黑"/>
              </a:rPr>
              <a:t>提到“不知道” ：</a:t>
            </a:r>
            <a:r>
              <a:rPr lang="en-US" altLang="zh-CN" sz="1200" smtClean="0">
                <a:latin typeface="微软雅黑"/>
                <a:ea typeface="微软雅黑"/>
              </a:rPr>
              <a:t>6</a:t>
            </a:r>
            <a:r>
              <a:rPr lang="zh-CN" altLang="en-US" sz="1200" smtClean="0">
                <a:latin typeface="微软雅黑"/>
                <a:ea typeface="微软雅黑"/>
              </a:rPr>
              <a:t>人次</a:t>
            </a:r>
          </a:p>
          <a:p>
            <a:pPr eaLnBrk="1" hangingPunct="1">
              <a:lnSpc>
                <a:spcPct val="150000"/>
              </a:lnSpc>
              <a:spcBef>
                <a:spcPct val="50000"/>
              </a:spcBef>
            </a:pPr>
            <a:endParaRPr lang="en-US" altLang="zh-CN" sz="1200" smtClean="0">
              <a:latin typeface="微软雅黑"/>
              <a:ea typeface="微软雅黑"/>
            </a:endParaRPr>
          </a:p>
          <a:p>
            <a:pPr eaLnBrk="1" hangingPunct="1">
              <a:lnSpc>
                <a:spcPct val="150000"/>
              </a:lnSpc>
              <a:spcBef>
                <a:spcPct val="50000"/>
              </a:spcBef>
            </a:pPr>
            <a:endParaRPr lang="en-US" altLang="zh-CN" sz="1200" smtClean="0">
              <a:latin typeface="微软雅黑"/>
              <a:ea typeface="微软雅黑"/>
            </a:endParaRPr>
          </a:p>
        </p:txBody>
      </p:sp>
      <p:sp>
        <p:nvSpPr>
          <p:cNvPr id="27651" name="TextBox 4"/>
          <p:cNvSpPr txBox="1">
            <a:spLocks noChangeArrowheads="1"/>
          </p:cNvSpPr>
          <p:nvPr/>
        </p:nvSpPr>
        <p:spPr bwMode="auto">
          <a:xfrm>
            <a:off x="539750" y="1196975"/>
            <a:ext cx="7920038" cy="274638"/>
          </a:xfrm>
          <a:prstGeom prst="rect">
            <a:avLst/>
          </a:prstGeom>
          <a:noFill/>
          <a:ln w="9525">
            <a:noFill/>
            <a:miter lim="800000"/>
            <a:headEnd/>
            <a:tailEnd/>
          </a:ln>
        </p:spPr>
        <p:txBody>
          <a:bodyPr>
            <a:spAutoFit/>
          </a:bodyPr>
          <a:lstStyle/>
          <a:p>
            <a:r>
              <a:rPr lang="zh-CN" altLang="en-US" sz="1200" b="1"/>
              <a:t>问题：你对“贵州织金、陕西多名小学生中毒 蒙牛酸酸乳 疑似凶手”事件有什么评论？</a:t>
            </a:r>
          </a:p>
        </p:txBody>
      </p:sp>
      <p:sp>
        <p:nvSpPr>
          <p:cNvPr id="6"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6A4FE59D-2B2D-49C0-9A27-B73F2B9FA825}" type="slidenum">
              <a:rPr lang="zh-CN" altLang="en-US"/>
              <a:pPr>
                <a:defRPr/>
              </a:pPr>
              <a:t>12</a:t>
            </a:fld>
            <a:endParaRPr lang="zh-CN"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标题 1"/>
          <p:cNvSpPr>
            <a:spLocks noGrp="1"/>
          </p:cNvSpPr>
          <p:nvPr>
            <p:ph type="title"/>
          </p:nvPr>
        </p:nvSpPr>
        <p:spPr/>
        <p:txBody>
          <a:bodyPr/>
          <a:lstStyle/>
          <a:p>
            <a:pPr eaLnBrk="1" hangingPunct="1"/>
            <a:r>
              <a:rPr lang="zh-CN" altLang="en-US" sz="2000" b="1" smtClean="0">
                <a:latin typeface="微软雅黑"/>
                <a:ea typeface="微软雅黑"/>
              </a:rPr>
              <a:t>调查问卷</a:t>
            </a:r>
          </a:p>
        </p:txBody>
      </p:sp>
      <p:pic>
        <p:nvPicPr>
          <p:cNvPr id="29698" name="Picture 2"/>
          <p:cNvPicPr>
            <a:picLocks noChangeAspect="1" noChangeArrowheads="1"/>
          </p:cNvPicPr>
          <p:nvPr/>
        </p:nvPicPr>
        <p:blipFill>
          <a:blip r:embed="rId3" cstate="print"/>
          <a:srcRect/>
          <a:stretch>
            <a:fillRect/>
          </a:stretch>
        </p:blipFill>
        <p:spPr bwMode="auto">
          <a:xfrm>
            <a:off x="827088" y="3500438"/>
            <a:ext cx="1847850" cy="2524125"/>
          </a:xfrm>
          <a:prstGeom prst="rect">
            <a:avLst/>
          </a:prstGeom>
          <a:noFill/>
          <a:ln w="9525">
            <a:noFill/>
            <a:miter lim="800000"/>
            <a:headEnd/>
            <a:tailEnd/>
          </a:ln>
        </p:spPr>
      </p:pic>
      <p:pic>
        <p:nvPicPr>
          <p:cNvPr id="29699" name="Picture 3"/>
          <p:cNvPicPr>
            <a:picLocks noChangeAspect="1" noChangeArrowheads="1"/>
          </p:cNvPicPr>
          <p:nvPr/>
        </p:nvPicPr>
        <p:blipFill>
          <a:blip r:embed="rId4" cstate="print"/>
          <a:srcRect/>
          <a:stretch>
            <a:fillRect/>
          </a:stretch>
        </p:blipFill>
        <p:spPr bwMode="auto">
          <a:xfrm>
            <a:off x="684213" y="1196975"/>
            <a:ext cx="2771775" cy="1628775"/>
          </a:xfrm>
          <a:prstGeom prst="rect">
            <a:avLst/>
          </a:prstGeom>
          <a:noFill/>
          <a:ln w="9525">
            <a:noFill/>
            <a:miter lim="800000"/>
            <a:headEnd/>
            <a:tailEnd/>
          </a:ln>
        </p:spPr>
      </p:pic>
      <p:pic>
        <p:nvPicPr>
          <p:cNvPr id="29700" name="Picture 4"/>
          <p:cNvPicPr>
            <a:picLocks noChangeAspect="1" noChangeArrowheads="1"/>
          </p:cNvPicPr>
          <p:nvPr/>
        </p:nvPicPr>
        <p:blipFill>
          <a:blip r:embed="rId5" cstate="print"/>
          <a:srcRect/>
          <a:stretch>
            <a:fillRect/>
          </a:stretch>
        </p:blipFill>
        <p:spPr bwMode="auto">
          <a:xfrm>
            <a:off x="3924300" y="1222375"/>
            <a:ext cx="3057525" cy="3324225"/>
          </a:xfrm>
          <a:prstGeom prst="rect">
            <a:avLst/>
          </a:prstGeom>
          <a:noFill/>
          <a:ln w="9525">
            <a:noFill/>
            <a:miter lim="800000"/>
            <a:headEnd/>
            <a:tailEnd/>
          </a:ln>
        </p:spPr>
      </p:pic>
      <p:pic>
        <p:nvPicPr>
          <p:cNvPr id="29701" name="Picture 5"/>
          <p:cNvPicPr>
            <a:picLocks noChangeAspect="1" noChangeArrowheads="1"/>
          </p:cNvPicPr>
          <p:nvPr/>
        </p:nvPicPr>
        <p:blipFill>
          <a:blip r:embed="rId6" cstate="print"/>
          <a:srcRect/>
          <a:stretch>
            <a:fillRect/>
          </a:stretch>
        </p:blipFill>
        <p:spPr bwMode="auto">
          <a:xfrm>
            <a:off x="4932363" y="1727200"/>
            <a:ext cx="3000375" cy="3286125"/>
          </a:xfrm>
          <a:prstGeom prst="rect">
            <a:avLst/>
          </a:prstGeom>
          <a:noFill/>
          <a:ln w="9525">
            <a:noFill/>
            <a:miter lim="800000"/>
            <a:headEnd/>
            <a:tailEnd/>
          </a:ln>
        </p:spPr>
      </p:pic>
      <p:sp>
        <p:nvSpPr>
          <p:cNvPr id="10"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E1C53CEE-9ED7-4DC8-B1BF-70EEA65135B4}" type="slidenum">
              <a:rPr lang="zh-CN" altLang="en-US"/>
              <a:pPr>
                <a:defRPr/>
              </a:pPr>
              <a:t>13</a:t>
            </a:fld>
            <a:endParaRPr lang="zh-CN" altLang="en-US"/>
          </a:p>
        </p:txBody>
      </p:sp>
      <p:pic>
        <p:nvPicPr>
          <p:cNvPr id="29703" name="Picture 6"/>
          <p:cNvPicPr>
            <a:picLocks noChangeAspect="1" noChangeArrowheads="1"/>
          </p:cNvPicPr>
          <p:nvPr/>
        </p:nvPicPr>
        <p:blipFill>
          <a:blip r:embed="rId7" cstate="print"/>
          <a:srcRect/>
          <a:stretch>
            <a:fillRect/>
          </a:stretch>
        </p:blipFill>
        <p:spPr bwMode="auto">
          <a:xfrm>
            <a:off x="3930650" y="5300663"/>
            <a:ext cx="5105400" cy="1485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标题 1"/>
          <p:cNvSpPr>
            <a:spLocks noGrp="1"/>
          </p:cNvSpPr>
          <p:nvPr>
            <p:ph type="title"/>
          </p:nvPr>
        </p:nvSpPr>
        <p:spPr/>
        <p:txBody>
          <a:bodyPr/>
          <a:lstStyle/>
          <a:p>
            <a:pPr eaLnBrk="1" hangingPunct="1"/>
            <a:r>
              <a:rPr lang="zh-CN" altLang="en-US" sz="2000" b="1" smtClean="0">
                <a:latin typeface="微软雅黑"/>
                <a:ea typeface="微软雅黑"/>
              </a:rPr>
              <a:t>调查问卷（续）</a:t>
            </a:r>
          </a:p>
        </p:txBody>
      </p:sp>
      <p:pic>
        <p:nvPicPr>
          <p:cNvPr id="31746" name="Picture 2"/>
          <p:cNvPicPr>
            <a:picLocks noChangeAspect="1" noChangeArrowheads="1"/>
          </p:cNvPicPr>
          <p:nvPr/>
        </p:nvPicPr>
        <p:blipFill>
          <a:blip r:embed="rId3" cstate="print"/>
          <a:srcRect/>
          <a:stretch>
            <a:fillRect/>
          </a:stretch>
        </p:blipFill>
        <p:spPr bwMode="auto">
          <a:xfrm>
            <a:off x="6499225" y="1268413"/>
            <a:ext cx="2105025" cy="2400300"/>
          </a:xfrm>
          <a:prstGeom prst="rect">
            <a:avLst/>
          </a:prstGeom>
          <a:noFill/>
          <a:ln w="9525">
            <a:noFill/>
            <a:miter lim="800000"/>
            <a:headEnd/>
            <a:tailEnd/>
          </a:ln>
        </p:spPr>
      </p:pic>
      <p:pic>
        <p:nvPicPr>
          <p:cNvPr id="31747" name="Picture 4"/>
          <p:cNvPicPr>
            <a:picLocks noChangeAspect="1" noChangeArrowheads="1"/>
          </p:cNvPicPr>
          <p:nvPr/>
        </p:nvPicPr>
        <p:blipFill>
          <a:blip r:embed="rId4" cstate="print"/>
          <a:srcRect/>
          <a:stretch>
            <a:fillRect/>
          </a:stretch>
        </p:blipFill>
        <p:spPr bwMode="auto">
          <a:xfrm>
            <a:off x="1331913" y="4149725"/>
            <a:ext cx="1200150" cy="895350"/>
          </a:xfrm>
          <a:prstGeom prst="rect">
            <a:avLst/>
          </a:prstGeom>
          <a:noFill/>
          <a:ln w="9525">
            <a:noFill/>
            <a:miter lim="800000"/>
            <a:headEnd/>
            <a:tailEnd/>
          </a:ln>
        </p:spPr>
      </p:pic>
      <p:pic>
        <p:nvPicPr>
          <p:cNvPr id="31748" name="Picture 5"/>
          <p:cNvPicPr>
            <a:picLocks noGrp="1" noChangeAspect="1" noChangeArrowheads="1"/>
          </p:cNvPicPr>
          <p:nvPr>
            <p:ph idx="1"/>
          </p:nvPr>
        </p:nvPicPr>
        <p:blipFill>
          <a:blip r:embed="rId5" cstate="print"/>
          <a:srcRect/>
          <a:stretch>
            <a:fillRect/>
          </a:stretch>
        </p:blipFill>
        <p:spPr>
          <a:xfrm>
            <a:off x="2700338" y="4175125"/>
            <a:ext cx="1285875" cy="1790700"/>
          </a:xfrm>
        </p:spPr>
      </p:pic>
      <p:pic>
        <p:nvPicPr>
          <p:cNvPr id="31749" name="Picture 6"/>
          <p:cNvPicPr>
            <a:picLocks noChangeAspect="1" noChangeArrowheads="1"/>
          </p:cNvPicPr>
          <p:nvPr/>
        </p:nvPicPr>
        <p:blipFill>
          <a:blip r:embed="rId6" cstate="print"/>
          <a:srcRect/>
          <a:stretch>
            <a:fillRect/>
          </a:stretch>
        </p:blipFill>
        <p:spPr bwMode="auto">
          <a:xfrm>
            <a:off x="4143375" y="4149725"/>
            <a:ext cx="1724025" cy="1800225"/>
          </a:xfrm>
          <a:prstGeom prst="rect">
            <a:avLst/>
          </a:prstGeom>
          <a:noFill/>
          <a:ln w="9525">
            <a:noFill/>
            <a:miter lim="800000"/>
            <a:headEnd/>
            <a:tailEnd/>
          </a:ln>
        </p:spPr>
      </p:pic>
      <p:pic>
        <p:nvPicPr>
          <p:cNvPr id="31750" name="Picture 7"/>
          <p:cNvPicPr>
            <a:picLocks noChangeAspect="1" noChangeArrowheads="1"/>
          </p:cNvPicPr>
          <p:nvPr/>
        </p:nvPicPr>
        <p:blipFill>
          <a:blip r:embed="rId7" cstate="print"/>
          <a:srcRect/>
          <a:stretch>
            <a:fillRect/>
          </a:stretch>
        </p:blipFill>
        <p:spPr bwMode="auto">
          <a:xfrm>
            <a:off x="6084888" y="4149725"/>
            <a:ext cx="2028825" cy="1819275"/>
          </a:xfrm>
          <a:prstGeom prst="rect">
            <a:avLst/>
          </a:prstGeom>
          <a:noFill/>
          <a:ln w="9525">
            <a:noFill/>
            <a:miter lim="800000"/>
            <a:headEnd/>
            <a:tailEnd/>
          </a:ln>
        </p:spPr>
      </p:pic>
      <p:pic>
        <p:nvPicPr>
          <p:cNvPr id="31751" name="Picture 1"/>
          <p:cNvPicPr>
            <a:picLocks noChangeAspect="1" noChangeArrowheads="1"/>
          </p:cNvPicPr>
          <p:nvPr/>
        </p:nvPicPr>
        <p:blipFill>
          <a:blip r:embed="rId8" cstate="print"/>
          <a:srcRect/>
          <a:stretch>
            <a:fillRect/>
          </a:stretch>
        </p:blipFill>
        <p:spPr bwMode="auto">
          <a:xfrm>
            <a:off x="684213" y="1341438"/>
            <a:ext cx="4824412" cy="2490787"/>
          </a:xfrm>
          <a:prstGeom prst="rect">
            <a:avLst/>
          </a:prstGeom>
          <a:noFill/>
          <a:ln w="9525">
            <a:noFill/>
            <a:miter lim="800000"/>
            <a:headEnd/>
            <a:tailEnd/>
          </a:ln>
        </p:spPr>
      </p:pic>
      <p:pic>
        <p:nvPicPr>
          <p:cNvPr id="31752" name="Picture 2"/>
          <p:cNvPicPr>
            <a:picLocks noChangeAspect="1" noChangeArrowheads="1"/>
          </p:cNvPicPr>
          <p:nvPr/>
        </p:nvPicPr>
        <p:blipFill>
          <a:blip r:embed="rId9" cstate="print"/>
          <a:srcRect/>
          <a:stretch>
            <a:fillRect/>
          </a:stretch>
        </p:blipFill>
        <p:spPr bwMode="auto">
          <a:xfrm>
            <a:off x="1547813" y="1628775"/>
            <a:ext cx="4683125" cy="2376488"/>
          </a:xfrm>
          <a:prstGeom prst="rect">
            <a:avLst/>
          </a:prstGeom>
          <a:noFill/>
          <a:ln w="9525">
            <a:noFill/>
            <a:miter lim="800000"/>
            <a:headEnd/>
            <a:tailEnd/>
          </a:ln>
        </p:spPr>
      </p:pic>
      <p:sp>
        <p:nvSpPr>
          <p:cNvPr id="11"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264ED603-3713-49E3-BAFC-84160E6A418F}" type="slidenum">
              <a:rPr lang="zh-CN" altLang="en-US"/>
              <a:pPr>
                <a:defRPr/>
              </a:pPr>
              <a:t>14</a:t>
            </a:fld>
            <a:endParaRPr lang="zh-CN"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标题 1"/>
          <p:cNvSpPr>
            <a:spLocks noGrp="1"/>
          </p:cNvSpPr>
          <p:nvPr>
            <p:ph type="title"/>
          </p:nvPr>
        </p:nvSpPr>
        <p:spPr>
          <a:xfrm>
            <a:off x="428625" y="2060575"/>
            <a:ext cx="8229600" cy="1143000"/>
          </a:xfrm>
        </p:spPr>
        <p:txBody>
          <a:bodyPr/>
          <a:lstStyle/>
          <a:p>
            <a:pPr eaLnBrk="1" hangingPunct="1"/>
            <a:r>
              <a:rPr lang="en-US" altLang="zh-CN" sz="2000" i="1" smtClean="0">
                <a:latin typeface="Georgia" pitchFamily="18" charset="0"/>
                <a:ea typeface="微软雅黑"/>
              </a:rPr>
              <a:t>THANK YOU !</a:t>
            </a:r>
            <a:endParaRPr lang="zh-CN" altLang="en-US" sz="2000" b="1" smtClean="0">
              <a:latin typeface="Georgia" pitchFamily="18" charset="0"/>
              <a:ea typeface="微软雅黑"/>
            </a:endParaRPr>
          </a:p>
        </p:txBody>
      </p:sp>
      <p:pic>
        <p:nvPicPr>
          <p:cNvPr id="33794" name="图片 4" descr="logo-findoout.png"/>
          <p:cNvPicPr>
            <a:picLocks noChangeAspect="1"/>
          </p:cNvPicPr>
          <p:nvPr/>
        </p:nvPicPr>
        <p:blipFill>
          <a:blip r:embed="rId2" cstate="print"/>
          <a:srcRect/>
          <a:stretch>
            <a:fillRect/>
          </a:stretch>
        </p:blipFill>
        <p:spPr bwMode="auto">
          <a:xfrm>
            <a:off x="7643813" y="357188"/>
            <a:ext cx="1143000" cy="381000"/>
          </a:xfrm>
          <a:prstGeom prst="rect">
            <a:avLst/>
          </a:prstGeom>
          <a:noFill/>
          <a:ln w="9525">
            <a:noFill/>
            <a:miter lim="800000"/>
            <a:headEnd/>
            <a:tailEnd/>
          </a:ln>
        </p:spPr>
      </p:pic>
      <p:sp>
        <p:nvSpPr>
          <p:cNvPr id="30723" name="灯片编号占位符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zh-CN" altLang="en-US" sz="1200">
                <a:latin typeface="宋体" charset="-122"/>
              </a:rPr>
              <a:t>御调查 </a:t>
            </a:r>
            <a:r>
              <a:rPr lang="en-US" altLang="zh-CN" sz="1200">
                <a:latin typeface="宋体" charset="-122"/>
              </a:rPr>
              <a:t>|  </a:t>
            </a:r>
            <a:fld id="{5EDE68E5-D1F5-4363-8148-7DBD91943400}" type="slidenum">
              <a:rPr lang="zh-CN" altLang="en-US" sz="1200">
                <a:latin typeface="宋体" charset="-122"/>
              </a:rPr>
              <a:pPr fontAlgn="base">
                <a:spcBef>
                  <a:spcPct val="0"/>
                </a:spcBef>
                <a:spcAft>
                  <a:spcPct val="0"/>
                </a:spcAft>
                <a:defRPr/>
              </a:pPr>
              <a:t>15</a:t>
            </a:fld>
            <a:endParaRPr lang="en-US" altLang="zh-CN" sz="1200">
              <a:latin typeface="宋体" charset="-122"/>
            </a:endParaRPr>
          </a:p>
        </p:txBody>
      </p:sp>
      <p:sp>
        <p:nvSpPr>
          <p:cNvPr id="33796" name="TextBox 5"/>
          <p:cNvSpPr txBox="1">
            <a:spLocks noChangeArrowheads="1"/>
          </p:cNvSpPr>
          <p:nvPr/>
        </p:nvSpPr>
        <p:spPr bwMode="auto">
          <a:xfrm>
            <a:off x="428625" y="3781425"/>
            <a:ext cx="2952750" cy="368300"/>
          </a:xfrm>
          <a:prstGeom prst="rect">
            <a:avLst/>
          </a:prstGeom>
          <a:noFill/>
          <a:ln w="9525">
            <a:noFill/>
            <a:miter lim="800000"/>
            <a:headEnd/>
            <a:tailEnd/>
          </a:ln>
        </p:spPr>
        <p:txBody>
          <a:bodyPr>
            <a:spAutoFit/>
          </a:bodyPr>
          <a:lstStyle/>
          <a:p>
            <a:r>
              <a:rPr lang="en-US" altLang="zh-CN">
                <a:latin typeface="Calibri" pitchFamily="34" charset="0"/>
              </a:rPr>
              <a:t>contact@findoout.com</a:t>
            </a:r>
            <a:endParaRPr lang="zh-CN" altLang="en-US">
              <a:latin typeface="Calibri" pitchFamily="34" charset="0"/>
            </a:endParaRPr>
          </a:p>
        </p:txBody>
      </p:sp>
      <p:sp>
        <p:nvSpPr>
          <p:cNvPr id="33797" name="Text Box 6"/>
          <p:cNvSpPr txBox="1">
            <a:spLocks noChangeArrowheads="1"/>
          </p:cNvSpPr>
          <p:nvPr/>
        </p:nvSpPr>
        <p:spPr bwMode="auto">
          <a:xfrm>
            <a:off x="428625" y="4149725"/>
            <a:ext cx="3352800" cy="1793875"/>
          </a:xfrm>
          <a:prstGeom prst="rect">
            <a:avLst/>
          </a:prstGeom>
          <a:noFill/>
          <a:ln w="9525">
            <a:noFill/>
            <a:miter lim="800000"/>
            <a:headEnd/>
            <a:tailEnd/>
          </a:ln>
        </p:spPr>
        <p:txBody>
          <a:bodyPr>
            <a:spAutoFit/>
          </a:bodyPr>
          <a:lstStyle/>
          <a:p>
            <a:pPr latinLnBrk="1"/>
            <a:r>
              <a:rPr lang="zh-CN" altLang="en-US" sz="1400" b="1">
                <a:latin typeface="楷体_GB2312" pitchFamily="49" charset="-122"/>
                <a:ea typeface="楷体_GB2312" pitchFamily="49" charset="-122"/>
              </a:rPr>
              <a:t>上海市杨浦区国定路</a:t>
            </a:r>
            <a:r>
              <a:rPr lang="en-US" altLang="zh-CN" sz="1400" b="1">
                <a:latin typeface="楷体_GB2312" pitchFamily="49" charset="-122"/>
                <a:ea typeface="楷体_GB2312" pitchFamily="49" charset="-122"/>
              </a:rPr>
              <a:t>335</a:t>
            </a:r>
            <a:r>
              <a:rPr lang="zh-CN" altLang="en-US" sz="1400" b="1">
                <a:latin typeface="楷体_GB2312" pitchFamily="49" charset="-122"/>
                <a:ea typeface="楷体_GB2312" pitchFamily="49" charset="-122"/>
              </a:rPr>
              <a:t>号</a:t>
            </a:r>
            <a:r>
              <a:rPr lang="en-US" altLang="zh-CN" sz="1400" b="1">
                <a:latin typeface="楷体_GB2312" pitchFamily="49" charset="-122"/>
                <a:ea typeface="楷体_GB2312" pitchFamily="49" charset="-122"/>
              </a:rPr>
              <a:t>1</a:t>
            </a:r>
            <a:r>
              <a:rPr lang="zh-CN" altLang="en-US" sz="1400" b="1">
                <a:latin typeface="楷体_GB2312" pitchFamily="49" charset="-122"/>
                <a:ea typeface="楷体_GB2312" pitchFamily="49" charset="-122"/>
              </a:rPr>
              <a:t>号楼</a:t>
            </a:r>
            <a:r>
              <a:rPr lang="en-US" altLang="zh-CN" sz="1400" b="1">
                <a:latin typeface="楷体_GB2312" pitchFamily="49" charset="-122"/>
                <a:ea typeface="楷体_GB2312" pitchFamily="49" charset="-122"/>
              </a:rPr>
              <a:t>10004</a:t>
            </a:r>
            <a:r>
              <a:rPr lang="zh-CN" altLang="en-US" sz="1400" b="1">
                <a:latin typeface="楷体_GB2312" pitchFamily="49" charset="-122"/>
                <a:ea typeface="楷体_GB2312" pitchFamily="49" charset="-122"/>
              </a:rPr>
              <a:t>室</a:t>
            </a:r>
          </a:p>
          <a:p>
            <a:pPr latinLnBrk="1"/>
            <a:r>
              <a:rPr lang="zh-CN" altLang="en-US" sz="1400" b="1">
                <a:latin typeface="楷体_GB2312" pitchFamily="49" charset="-122"/>
                <a:ea typeface="楷体_GB2312" pitchFamily="49" charset="-122"/>
              </a:rPr>
              <a:t>（邮编：</a:t>
            </a:r>
            <a:r>
              <a:rPr lang="en-US" altLang="zh-CN" sz="1400" b="1">
                <a:latin typeface="楷体_GB2312" pitchFamily="49" charset="-122"/>
                <a:ea typeface="楷体_GB2312" pitchFamily="49" charset="-122"/>
              </a:rPr>
              <a:t>200433</a:t>
            </a:r>
            <a:r>
              <a:rPr lang="zh-CN" altLang="en-US" sz="1400" b="1">
                <a:latin typeface="楷体_GB2312" pitchFamily="49" charset="-122"/>
                <a:ea typeface="楷体_GB2312" pitchFamily="49" charset="-122"/>
              </a:rPr>
              <a:t>）</a:t>
            </a:r>
          </a:p>
          <a:p>
            <a:pPr latinLnBrk="1"/>
            <a:r>
              <a:rPr lang="zh-CN" altLang="en-US" sz="1400" b="1">
                <a:latin typeface="楷体_GB2312" pitchFamily="49" charset="-122"/>
                <a:ea typeface="楷体_GB2312" pitchFamily="49" charset="-122"/>
              </a:rPr>
              <a:t>公司网页：</a:t>
            </a:r>
            <a:r>
              <a:rPr lang="en-US" altLang="zh-CN" sz="1400" b="1">
                <a:latin typeface="楷体_GB2312" pitchFamily="49" charset="-122"/>
                <a:ea typeface="楷体_GB2312" pitchFamily="49" charset="-122"/>
              </a:rPr>
              <a:t>www.findoout.cn</a:t>
            </a:r>
          </a:p>
          <a:p>
            <a:pPr latinLnBrk="1"/>
            <a:r>
              <a:rPr lang="zh-CN" altLang="en-US" sz="1400" b="1">
                <a:latin typeface="楷体_GB2312" pitchFamily="49" charset="-122"/>
                <a:ea typeface="楷体_GB2312" pitchFamily="49" charset="-122"/>
              </a:rPr>
              <a:t>深度了解：</a:t>
            </a:r>
            <a:r>
              <a:rPr lang="en-US" altLang="zh-CN" sz="1400" b="1">
                <a:latin typeface="楷体_GB2312" pitchFamily="49" charset="-122"/>
                <a:ea typeface="楷体_GB2312" pitchFamily="49" charset="-122"/>
              </a:rPr>
              <a:t>www.findoout.com</a:t>
            </a:r>
          </a:p>
          <a:p>
            <a:pPr latinLnBrk="1"/>
            <a:r>
              <a:rPr lang="zh-CN" altLang="en-US" sz="1400" b="1">
                <a:latin typeface="楷体_GB2312" pitchFamily="49" charset="-122"/>
                <a:ea typeface="楷体_GB2312" pitchFamily="49" charset="-122"/>
              </a:rPr>
              <a:t>邮箱：</a:t>
            </a:r>
            <a:r>
              <a:rPr lang="en-US" altLang="zh-CN" sz="1400" b="1">
                <a:latin typeface="楷体_GB2312" pitchFamily="49" charset="-122"/>
                <a:ea typeface="楷体_GB2312" pitchFamily="49" charset="-122"/>
              </a:rPr>
              <a:t>support@findoout.com </a:t>
            </a:r>
            <a:endParaRPr lang="zh-CN" altLang="zh-CN" sz="1400" b="1">
              <a:latin typeface="楷体_GB2312" pitchFamily="49" charset="-122"/>
              <a:ea typeface="楷体_GB2312" pitchFamily="49" charset="-122"/>
            </a:endParaRPr>
          </a:p>
          <a:p>
            <a:pPr latinLnBrk="1"/>
            <a:r>
              <a:rPr lang="zh-CN" altLang="en-US" sz="1400" b="1">
                <a:latin typeface="楷体_GB2312" pitchFamily="49" charset="-122"/>
                <a:ea typeface="楷体_GB2312" pitchFamily="49" charset="-122"/>
              </a:rPr>
              <a:t>电话：</a:t>
            </a:r>
            <a:r>
              <a:rPr lang="en-US" altLang="zh-CN" sz="1400" b="1">
                <a:latin typeface="楷体_GB2312" pitchFamily="49" charset="-122"/>
                <a:ea typeface="楷体_GB2312" pitchFamily="49" charset="-122"/>
              </a:rPr>
              <a:t>+8621/26613883</a:t>
            </a:r>
          </a:p>
          <a:p>
            <a:pPr latinLnBrk="1"/>
            <a:r>
              <a:rPr lang="zh-CN" altLang="en-US" sz="1400" b="1">
                <a:latin typeface="楷体_GB2312" pitchFamily="49" charset="-122"/>
                <a:ea typeface="楷体_GB2312" pitchFamily="49" charset="-122"/>
              </a:rPr>
              <a:t>传真：</a:t>
            </a:r>
            <a:r>
              <a:rPr lang="en-US" altLang="zh-CN" sz="1400" b="1">
                <a:latin typeface="楷体_GB2312" pitchFamily="49" charset="-122"/>
                <a:ea typeface="楷体_GB2312" pitchFamily="49" charset="-122"/>
              </a:rPr>
              <a:t>+8621/26613883</a:t>
            </a:r>
          </a:p>
          <a:p>
            <a:pPr latinLnBrk="1"/>
            <a:r>
              <a:rPr lang="en-US" altLang="zh-CN" sz="1400" b="1">
                <a:latin typeface="楷体_GB2312" pitchFamily="49" charset="-122"/>
                <a:ea typeface="楷体_GB2312" pitchFamily="49" charset="-122"/>
              </a:rPr>
              <a:t>Q  Q</a:t>
            </a:r>
            <a:r>
              <a:rPr lang="zh-CN" altLang="en-US" sz="1400" b="1">
                <a:latin typeface="楷体_GB2312" pitchFamily="49" charset="-122"/>
                <a:ea typeface="楷体_GB2312" pitchFamily="49" charset="-122"/>
              </a:rPr>
              <a:t>：</a:t>
            </a:r>
            <a:r>
              <a:rPr lang="en-US" altLang="zh-CN" sz="1400" b="1">
                <a:latin typeface="楷体_GB2312" pitchFamily="49" charset="-122"/>
                <a:ea typeface="楷体_GB2312" pitchFamily="49" charset="-122"/>
              </a:rPr>
              <a:t>1240492179</a:t>
            </a:r>
            <a:endParaRPr lang="zh-CN" altLang="en-US" sz="1400" b="1">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p:txBody>
          <a:bodyPr/>
          <a:lstStyle/>
          <a:p>
            <a:pPr eaLnBrk="1" hangingPunct="1"/>
            <a:r>
              <a:rPr lang="zh-CN" altLang="en-US" sz="2000" b="1" smtClean="0">
                <a:latin typeface="微软雅黑"/>
                <a:ea typeface="微软雅黑"/>
              </a:rPr>
              <a:t>主要发现</a:t>
            </a:r>
          </a:p>
        </p:txBody>
      </p:sp>
      <p:sp>
        <p:nvSpPr>
          <p:cNvPr id="16386" name="内容占位符 2"/>
          <p:cNvSpPr>
            <a:spLocks noGrp="1"/>
          </p:cNvSpPr>
          <p:nvPr>
            <p:ph idx="1"/>
          </p:nvPr>
        </p:nvSpPr>
        <p:spPr/>
        <p:txBody>
          <a:bodyPr/>
          <a:lstStyle/>
          <a:p>
            <a:pPr eaLnBrk="1" hangingPunct="1"/>
            <a:r>
              <a:rPr lang="zh-CN" altLang="en-US" sz="1800" smtClean="0">
                <a:latin typeface="微软雅黑"/>
                <a:ea typeface="微软雅黑"/>
              </a:rPr>
              <a:t>牛奶品牌知名度蒙牛（</a:t>
            </a:r>
            <a:r>
              <a:rPr lang="en-US" altLang="zh-CN" sz="1800" smtClean="0">
                <a:latin typeface="微软雅黑"/>
                <a:ea typeface="微软雅黑"/>
              </a:rPr>
              <a:t>72%</a:t>
            </a:r>
            <a:r>
              <a:rPr lang="zh-CN" altLang="en-US" sz="1800" smtClean="0">
                <a:latin typeface="微软雅黑"/>
                <a:ea typeface="微软雅黑"/>
              </a:rPr>
              <a:t>）比伊利（</a:t>
            </a:r>
            <a:r>
              <a:rPr lang="en-US" altLang="zh-CN" sz="1800" smtClean="0">
                <a:latin typeface="微软雅黑"/>
                <a:ea typeface="微软雅黑"/>
              </a:rPr>
              <a:t>66%</a:t>
            </a:r>
            <a:r>
              <a:rPr lang="zh-CN" altLang="en-US" sz="1800" smtClean="0">
                <a:latin typeface="微软雅黑"/>
                <a:ea typeface="微软雅黑"/>
              </a:rPr>
              <a:t>）高；</a:t>
            </a:r>
            <a:endParaRPr lang="en-US" altLang="zh-CN" sz="1800" smtClean="0">
              <a:latin typeface="微软雅黑"/>
              <a:ea typeface="微软雅黑"/>
            </a:endParaRPr>
          </a:p>
          <a:p>
            <a:pPr eaLnBrk="1" hangingPunct="1"/>
            <a:r>
              <a:rPr lang="zh-CN" altLang="en-US" sz="1800" smtClean="0">
                <a:latin typeface="微软雅黑"/>
                <a:ea typeface="微软雅黑"/>
              </a:rPr>
              <a:t>牛奶品牌美誉度伊利（</a:t>
            </a:r>
            <a:r>
              <a:rPr lang="en-US" altLang="zh-CN" sz="1800" smtClean="0">
                <a:latin typeface="微软雅黑"/>
                <a:ea typeface="微软雅黑"/>
              </a:rPr>
              <a:t>26%</a:t>
            </a:r>
            <a:r>
              <a:rPr lang="zh-CN" altLang="en-US" sz="1800" smtClean="0">
                <a:latin typeface="微软雅黑"/>
                <a:ea typeface="微软雅黑"/>
              </a:rPr>
              <a:t>）比蒙牛（</a:t>
            </a:r>
            <a:r>
              <a:rPr lang="en-US" altLang="zh-CN" sz="1800" smtClean="0">
                <a:latin typeface="微软雅黑"/>
                <a:ea typeface="微软雅黑"/>
              </a:rPr>
              <a:t>22%</a:t>
            </a:r>
            <a:r>
              <a:rPr lang="zh-CN" altLang="en-US" sz="1800" smtClean="0">
                <a:latin typeface="微软雅黑"/>
                <a:ea typeface="微软雅黑"/>
              </a:rPr>
              <a:t>）高；</a:t>
            </a:r>
            <a:endParaRPr lang="en-US" altLang="zh-CN" sz="1800" smtClean="0">
              <a:latin typeface="微软雅黑"/>
              <a:ea typeface="微软雅黑"/>
            </a:endParaRPr>
          </a:p>
          <a:p>
            <a:pPr eaLnBrk="1" hangingPunct="1"/>
            <a:r>
              <a:rPr lang="en-US" altLang="zh-CN" sz="1800" smtClean="0">
                <a:latin typeface="微软雅黑"/>
                <a:ea typeface="微软雅黑"/>
              </a:rPr>
              <a:t>45%</a:t>
            </a:r>
            <a:r>
              <a:rPr lang="zh-CN" altLang="en-US" sz="1800" smtClean="0">
                <a:latin typeface="微软雅黑"/>
                <a:ea typeface="微软雅黑"/>
              </a:rPr>
              <a:t>的消费者对近期的“贵州织金、陕西多名小学生因为乳品而中毒”事件毫不知情；</a:t>
            </a:r>
            <a:endParaRPr lang="en-US" altLang="zh-CN" sz="1800" smtClean="0">
              <a:latin typeface="微软雅黑"/>
              <a:ea typeface="微软雅黑"/>
            </a:endParaRPr>
          </a:p>
          <a:p>
            <a:pPr eaLnBrk="1" hangingPunct="1"/>
            <a:r>
              <a:rPr lang="zh-CN" altLang="en-US" sz="1800" smtClean="0">
                <a:latin typeface="微软雅黑"/>
                <a:ea typeface="微软雅黑"/>
              </a:rPr>
              <a:t>该事件对蒙牛品牌形象的负面影响较大（</a:t>
            </a:r>
            <a:r>
              <a:rPr lang="en-US" altLang="zh-CN" sz="1800" smtClean="0">
                <a:latin typeface="微软雅黑"/>
                <a:ea typeface="微软雅黑"/>
              </a:rPr>
              <a:t>-26%</a:t>
            </a:r>
            <a:r>
              <a:rPr lang="zh-CN" altLang="en-US" sz="1800" smtClean="0">
                <a:latin typeface="微软雅黑"/>
                <a:ea typeface="微软雅黑"/>
              </a:rPr>
              <a:t>）；</a:t>
            </a:r>
            <a:endParaRPr lang="en-US" altLang="zh-CN" sz="1800" smtClean="0">
              <a:latin typeface="微软雅黑"/>
              <a:ea typeface="微软雅黑"/>
            </a:endParaRPr>
          </a:p>
          <a:p>
            <a:pPr eaLnBrk="1" hangingPunct="1"/>
            <a:r>
              <a:rPr lang="zh-CN" altLang="en-US" sz="1800" smtClean="0">
                <a:latin typeface="微软雅黑"/>
                <a:ea typeface="微软雅黑"/>
              </a:rPr>
              <a:t>深入了解该事件的受访者对伊利的品牌好感度比蒙牛高</a:t>
            </a:r>
            <a:r>
              <a:rPr lang="en-US" altLang="zh-CN" sz="1800" smtClean="0">
                <a:latin typeface="微软雅黑"/>
                <a:ea typeface="微软雅黑"/>
              </a:rPr>
              <a:t>25%</a:t>
            </a:r>
            <a:r>
              <a:rPr lang="zh-CN" altLang="en-US" sz="1800" smtClean="0">
                <a:latin typeface="微软雅黑"/>
                <a:ea typeface="微软雅黑"/>
              </a:rPr>
              <a:t>；</a:t>
            </a:r>
            <a:endParaRPr lang="en-US" altLang="zh-CN" sz="1800" smtClean="0">
              <a:latin typeface="微软雅黑"/>
              <a:ea typeface="微软雅黑"/>
            </a:endParaRPr>
          </a:p>
          <a:p>
            <a:pPr eaLnBrk="1" hangingPunct="1"/>
            <a:endParaRPr lang="en-US" altLang="zh-CN" sz="1800" smtClean="0">
              <a:latin typeface="微软雅黑"/>
              <a:ea typeface="微软雅黑"/>
            </a:endParaRPr>
          </a:p>
          <a:p>
            <a:pPr eaLnBrk="1" hangingPunct="1"/>
            <a:r>
              <a:rPr lang="zh-CN" altLang="en-US" sz="1800" smtClean="0">
                <a:latin typeface="微软雅黑"/>
                <a:ea typeface="微软雅黑"/>
              </a:rPr>
              <a:t>总结：</a:t>
            </a:r>
            <a:endParaRPr lang="en-US" altLang="zh-CN" sz="1800" smtClean="0">
              <a:latin typeface="微软雅黑"/>
              <a:ea typeface="微软雅黑"/>
            </a:endParaRPr>
          </a:p>
          <a:p>
            <a:pPr lvl="1" eaLnBrk="1" hangingPunct="1"/>
            <a:r>
              <a:rPr lang="zh-CN" altLang="en-US" sz="1800" smtClean="0">
                <a:latin typeface="微软雅黑"/>
                <a:ea typeface="微软雅黑"/>
              </a:rPr>
              <a:t>了解该事件越多的人，对蒙牛品牌印象越差，该事件的传播越广，对蒙牛越不利；</a:t>
            </a:r>
            <a:endParaRPr lang="en-US" altLang="zh-CN" sz="1800" smtClean="0">
              <a:latin typeface="微软雅黑"/>
              <a:ea typeface="微软雅黑"/>
            </a:endParaRPr>
          </a:p>
          <a:p>
            <a:pPr lvl="1" eaLnBrk="1" hangingPunct="1"/>
            <a:r>
              <a:rPr lang="zh-CN" altLang="en-US" sz="1800" smtClean="0">
                <a:latin typeface="微软雅黑"/>
                <a:ea typeface="微软雅黑"/>
              </a:rPr>
              <a:t>调查本身也是一种告知的手段，例如本次调查实现了至少</a:t>
            </a:r>
            <a:r>
              <a:rPr lang="en-US" altLang="zh-CN" sz="1800" smtClean="0">
                <a:latin typeface="微软雅黑"/>
                <a:ea typeface="微软雅黑"/>
              </a:rPr>
              <a:t>580</a:t>
            </a:r>
            <a:r>
              <a:rPr lang="zh-CN" altLang="en-US" sz="1800" smtClean="0">
                <a:latin typeface="微软雅黑"/>
                <a:ea typeface="微软雅黑"/>
              </a:rPr>
              <a:t>个消费者对该事件的告知，起码这些消费者对蒙牛品牌的印象变差了。如果这一调查持续进行，接触的样本量会更多，将会有更多消费者对蒙牛的品牌印象发生改变。</a:t>
            </a:r>
          </a:p>
          <a:p>
            <a:pPr eaLnBrk="1" hangingPunct="1"/>
            <a:endParaRPr lang="zh-CN" altLang="en-US" sz="1800" smtClean="0">
              <a:latin typeface="微软雅黑"/>
              <a:ea typeface="微软雅黑"/>
            </a:endParaRPr>
          </a:p>
        </p:txBody>
      </p:sp>
      <p:sp>
        <p:nvSpPr>
          <p:cNvPr id="5"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44523E0B-C695-488A-9337-D3F1FC3087F3}" type="slidenum">
              <a:rPr lang="zh-CN" altLang="en-US"/>
              <a:pPr>
                <a:defRPr/>
              </a:pPr>
              <a:t>2</a:t>
            </a:fld>
            <a:endParaRPr lang="zh-CN"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2000250" y="2286000"/>
            <a:ext cx="3714750" cy="500063"/>
          </a:xfrm>
          <a:prstGeom prst="rect">
            <a:avLst/>
          </a:prstGeom>
          <a:solidFill>
            <a:srgbClr val="A2AA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grpSp>
        <p:nvGrpSpPr>
          <p:cNvPr id="17410" name="组合 14"/>
          <p:cNvGrpSpPr>
            <a:grpSpLocks/>
          </p:cNvGrpSpPr>
          <p:nvPr/>
        </p:nvGrpSpPr>
        <p:grpSpPr bwMode="auto">
          <a:xfrm>
            <a:off x="2000250" y="1928813"/>
            <a:ext cx="3786188" cy="2749550"/>
            <a:chOff x="2000232" y="1928802"/>
            <a:chExt cx="3786214" cy="2748950"/>
          </a:xfrm>
        </p:grpSpPr>
        <p:cxnSp>
          <p:nvCxnSpPr>
            <p:cNvPr id="16" name="直接连接符 15"/>
            <p:cNvCxnSpPr/>
            <p:nvPr/>
          </p:nvCxnSpPr>
          <p:spPr>
            <a:xfrm>
              <a:off x="2000232" y="1962132"/>
              <a:ext cx="3714776" cy="1588"/>
            </a:xfrm>
            <a:prstGeom prst="line">
              <a:avLst/>
            </a:prstGeom>
            <a:ln w="12700">
              <a:solidFill>
                <a:srgbClr val="A2AA3C"/>
              </a:solidFill>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5695957" y="1928802"/>
              <a:ext cx="90489" cy="90467"/>
            </a:xfrm>
            <a:prstGeom prst="ellipse">
              <a:avLst/>
            </a:prstGeom>
            <a:solidFill>
              <a:srgbClr val="A2AA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b="1" dirty="0">
                <a:solidFill>
                  <a:srgbClr val="FF0000"/>
                </a:solidFill>
              </a:endParaRPr>
            </a:p>
          </p:txBody>
        </p:sp>
        <p:cxnSp>
          <p:nvCxnSpPr>
            <p:cNvPr id="19" name="直接连接符 18"/>
            <p:cNvCxnSpPr/>
            <p:nvPr/>
          </p:nvCxnSpPr>
          <p:spPr>
            <a:xfrm rot="5400000" flipH="1" flipV="1">
              <a:off x="644009" y="3319942"/>
              <a:ext cx="2714033" cy="1588"/>
            </a:xfrm>
            <a:prstGeom prst="line">
              <a:avLst/>
            </a:prstGeom>
            <a:ln w="12700">
              <a:solidFill>
                <a:srgbClr val="A2AA3C"/>
              </a:solidFill>
            </a:ln>
          </p:spPr>
          <p:style>
            <a:lnRef idx="1">
              <a:schemeClr val="accent1"/>
            </a:lnRef>
            <a:fillRef idx="0">
              <a:schemeClr val="accent1"/>
            </a:fillRef>
            <a:effectRef idx="0">
              <a:schemeClr val="accent1"/>
            </a:effectRef>
            <a:fontRef idx="minor">
              <a:schemeClr val="tx1"/>
            </a:fontRef>
          </p:style>
        </p:cxnSp>
      </p:grpSp>
      <p:sp>
        <p:nvSpPr>
          <p:cNvPr id="26" name="椭圆 25"/>
          <p:cNvSpPr/>
          <p:nvPr/>
        </p:nvSpPr>
        <p:spPr>
          <a:xfrm>
            <a:off x="1890713" y="2428875"/>
            <a:ext cx="214312" cy="214313"/>
          </a:xfrm>
          <a:prstGeom prst="ellipse">
            <a:avLst/>
          </a:prstGeom>
          <a:solidFill>
            <a:schemeClr val="bg1"/>
          </a:solidFill>
          <a:ln>
            <a:solidFill>
              <a:srgbClr val="A2AA3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sp>
        <p:nvSpPr>
          <p:cNvPr id="17412" name="TextBox 27"/>
          <p:cNvSpPr txBox="1">
            <a:spLocks noChangeArrowheads="1"/>
          </p:cNvSpPr>
          <p:nvPr/>
        </p:nvSpPr>
        <p:spPr bwMode="auto">
          <a:xfrm>
            <a:off x="2214563" y="2357438"/>
            <a:ext cx="1104900" cy="366712"/>
          </a:xfrm>
          <a:prstGeom prst="rect">
            <a:avLst/>
          </a:prstGeom>
          <a:noFill/>
          <a:ln w="9525">
            <a:noFill/>
            <a:miter lim="800000"/>
            <a:headEnd/>
            <a:tailEnd/>
          </a:ln>
        </p:spPr>
        <p:txBody>
          <a:bodyPr wrap="none">
            <a:spAutoFit/>
          </a:bodyPr>
          <a:lstStyle/>
          <a:p>
            <a:r>
              <a:rPr lang="zh-CN" altLang="en-US" b="1">
                <a:latin typeface="微软雅黑"/>
                <a:ea typeface="微软雅黑"/>
                <a:cs typeface="微软雅黑"/>
              </a:rPr>
              <a:t>调查概要</a:t>
            </a:r>
          </a:p>
        </p:txBody>
      </p:sp>
      <p:pic>
        <p:nvPicPr>
          <p:cNvPr id="17413" name="图片 13" descr="1.png"/>
          <p:cNvPicPr>
            <a:picLocks noChangeAspect="1"/>
          </p:cNvPicPr>
          <p:nvPr/>
        </p:nvPicPr>
        <p:blipFill>
          <a:blip r:embed="rId2" cstate="print"/>
          <a:srcRect/>
          <a:stretch>
            <a:fillRect/>
          </a:stretch>
        </p:blipFill>
        <p:spPr bwMode="auto">
          <a:xfrm>
            <a:off x="4000500" y="4214813"/>
            <a:ext cx="4975225" cy="1935162"/>
          </a:xfrm>
          <a:prstGeom prst="rect">
            <a:avLst/>
          </a:prstGeom>
          <a:noFill/>
          <a:ln w="9525">
            <a:noFill/>
            <a:miter lim="800000"/>
            <a:headEnd/>
            <a:tailEnd/>
          </a:ln>
        </p:spPr>
      </p:pic>
      <p:sp>
        <p:nvSpPr>
          <p:cNvPr id="16390" name="灯片编号占位符 1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zh-CN" altLang="en-US" sz="1200">
                <a:latin typeface="宋体" charset="-122"/>
              </a:rPr>
              <a:t>御调查  </a:t>
            </a:r>
            <a:r>
              <a:rPr lang="en-US" altLang="zh-CN" sz="1200">
                <a:latin typeface="宋体" charset="-122"/>
              </a:rPr>
              <a:t>|  </a:t>
            </a:r>
            <a:fld id="{DE0E8DB7-BF12-445E-A85F-CDD011B7A549}" type="slidenum">
              <a:rPr lang="zh-CN" altLang="en-US" sz="1200">
                <a:latin typeface="宋体" charset="-122"/>
              </a:rPr>
              <a:pPr fontAlgn="base">
                <a:spcBef>
                  <a:spcPct val="0"/>
                </a:spcBef>
                <a:spcAft>
                  <a:spcPct val="0"/>
                </a:spcAft>
                <a:defRPr/>
              </a:pPr>
              <a:t>3</a:t>
            </a:fld>
            <a:endParaRPr lang="en-US" altLang="zh-CN" sz="1200">
              <a:latin typeface="宋体" charset="-122"/>
            </a:endParaRPr>
          </a:p>
        </p:txBody>
      </p:sp>
      <p:sp>
        <p:nvSpPr>
          <p:cNvPr id="17" name="矩形 16"/>
          <p:cNvSpPr/>
          <p:nvPr/>
        </p:nvSpPr>
        <p:spPr>
          <a:xfrm>
            <a:off x="2000250" y="3068638"/>
            <a:ext cx="3714750" cy="500062"/>
          </a:xfrm>
          <a:prstGeom prst="rect">
            <a:avLst/>
          </a:prstGeom>
          <a:solidFill>
            <a:srgbClr val="A2AA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sp>
        <p:nvSpPr>
          <p:cNvPr id="20" name="椭圆 19"/>
          <p:cNvSpPr/>
          <p:nvPr/>
        </p:nvSpPr>
        <p:spPr>
          <a:xfrm>
            <a:off x="1890713" y="3211513"/>
            <a:ext cx="214312" cy="214312"/>
          </a:xfrm>
          <a:prstGeom prst="ellipse">
            <a:avLst/>
          </a:prstGeom>
          <a:solidFill>
            <a:schemeClr val="bg1"/>
          </a:solidFill>
          <a:ln>
            <a:solidFill>
              <a:srgbClr val="A2AA3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sp>
        <p:nvSpPr>
          <p:cNvPr id="17417" name="TextBox 20"/>
          <p:cNvSpPr txBox="1">
            <a:spLocks noChangeArrowheads="1"/>
          </p:cNvSpPr>
          <p:nvPr/>
        </p:nvSpPr>
        <p:spPr bwMode="auto">
          <a:xfrm>
            <a:off x="2214563" y="3133725"/>
            <a:ext cx="1104900" cy="366713"/>
          </a:xfrm>
          <a:prstGeom prst="rect">
            <a:avLst/>
          </a:prstGeom>
          <a:noFill/>
          <a:ln w="9525">
            <a:noFill/>
            <a:miter lim="800000"/>
            <a:headEnd/>
            <a:tailEnd/>
          </a:ln>
        </p:spPr>
        <p:txBody>
          <a:bodyPr wrap="none">
            <a:spAutoFit/>
          </a:bodyPr>
          <a:lstStyle/>
          <a:p>
            <a:r>
              <a:rPr lang="zh-CN" altLang="en-US" b="1">
                <a:latin typeface="微软雅黑"/>
                <a:ea typeface="微软雅黑"/>
                <a:cs typeface="微软雅黑"/>
              </a:rPr>
              <a:t>调查数据</a:t>
            </a:r>
          </a:p>
        </p:txBody>
      </p:sp>
      <p:sp>
        <p:nvSpPr>
          <p:cNvPr id="22" name="矩形 21"/>
          <p:cNvSpPr/>
          <p:nvPr/>
        </p:nvSpPr>
        <p:spPr>
          <a:xfrm>
            <a:off x="2000250" y="3860800"/>
            <a:ext cx="3714750" cy="500063"/>
          </a:xfrm>
          <a:prstGeom prst="rect">
            <a:avLst/>
          </a:prstGeom>
          <a:solidFill>
            <a:srgbClr val="A2AA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sp>
        <p:nvSpPr>
          <p:cNvPr id="23" name="椭圆 22"/>
          <p:cNvSpPr/>
          <p:nvPr/>
        </p:nvSpPr>
        <p:spPr>
          <a:xfrm>
            <a:off x="1890713" y="4003675"/>
            <a:ext cx="214312" cy="214313"/>
          </a:xfrm>
          <a:prstGeom prst="ellipse">
            <a:avLst/>
          </a:prstGeom>
          <a:solidFill>
            <a:schemeClr val="bg1"/>
          </a:solidFill>
          <a:ln>
            <a:solidFill>
              <a:srgbClr val="A2AA3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sp>
        <p:nvSpPr>
          <p:cNvPr id="17420" name="TextBox 23"/>
          <p:cNvSpPr txBox="1">
            <a:spLocks noChangeArrowheads="1"/>
          </p:cNvSpPr>
          <p:nvPr/>
        </p:nvSpPr>
        <p:spPr bwMode="auto">
          <a:xfrm>
            <a:off x="2214563" y="3932238"/>
            <a:ext cx="1104900" cy="366712"/>
          </a:xfrm>
          <a:prstGeom prst="rect">
            <a:avLst/>
          </a:prstGeom>
          <a:noFill/>
          <a:ln w="9525">
            <a:noFill/>
            <a:miter lim="800000"/>
            <a:headEnd/>
            <a:tailEnd/>
          </a:ln>
        </p:spPr>
        <p:txBody>
          <a:bodyPr wrap="none">
            <a:spAutoFit/>
          </a:bodyPr>
          <a:lstStyle/>
          <a:p>
            <a:r>
              <a:rPr lang="zh-CN" altLang="en-US" b="1">
                <a:latin typeface="微软雅黑"/>
                <a:ea typeface="微软雅黑"/>
                <a:cs typeface="微软雅黑"/>
              </a:rPr>
              <a:t>调查问卷</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p:nvPr>
        </p:nvSpPr>
        <p:spPr/>
        <p:txBody>
          <a:bodyPr/>
          <a:lstStyle/>
          <a:p>
            <a:pPr eaLnBrk="1" hangingPunct="1"/>
            <a:r>
              <a:rPr lang="zh-CN" altLang="en-US" sz="2000" b="1" smtClean="0">
                <a:latin typeface="微软雅黑"/>
                <a:ea typeface="微软雅黑"/>
              </a:rPr>
              <a:t>调查概要</a:t>
            </a:r>
          </a:p>
        </p:txBody>
      </p:sp>
      <p:sp>
        <p:nvSpPr>
          <p:cNvPr id="18434" name="内容占位符 2"/>
          <p:cNvSpPr>
            <a:spLocks noGrp="1"/>
          </p:cNvSpPr>
          <p:nvPr>
            <p:ph idx="1"/>
          </p:nvPr>
        </p:nvSpPr>
        <p:spPr/>
        <p:txBody>
          <a:bodyPr/>
          <a:lstStyle/>
          <a:p>
            <a:pPr eaLnBrk="1" hangingPunct="1">
              <a:lnSpc>
                <a:spcPct val="150000"/>
              </a:lnSpc>
              <a:spcBef>
                <a:spcPct val="50000"/>
              </a:spcBef>
              <a:buFont typeface="Wingdings" pitchFamily="2" charset="2"/>
              <a:buChar char="n"/>
            </a:pPr>
            <a:r>
              <a:rPr lang="zh-CN" altLang="en-US" sz="1800" smtClean="0">
                <a:latin typeface="微软雅黑"/>
                <a:ea typeface="微软雅黑"/>
              </a:rPr>
              <a:t>调查方式</a:t>
            </a:r>
            <a:r>
              <a:rPr lang="en-US" altLang="zh-CN" sz="1800" smtClean="0">
                <a:latin typeface="微软雅黑"/>
                <a:ea typeface="微软雅黑"/>
              </a:rPr>
              <a:t>		</a:t>
            </a:r>
            <a:r>
              <a:rPr lang="zh-CN" altLang="en-US" sz="1800" smtClean="0">
                <a:latin typeface="微软雅黑"/>
                <a:ea typeface="微软雅黑"/>
              </a:rPr>
              <a:t>在线调查 	</a:t>
            </a:r>
          </a:p>
          <a:p>
            <a:pPr eaLnBrk="1" hangingPunct="1">
              <a:lnSpc>
                <a:spcPct val="150000"/>
              </a:lnSpc>
              <a:spcBef>
                <a:spcPct val="50000"/>
              </a:spcBef>
              <a:buFont typeface="Wingdings" pitchFamily="2" charset="2"/>
              <a:buChar char="n"/>
            </a:pPr>
            <a:r>
              <a:rPr lang="zh-CN" altLang="en-US" sz="1800" smtClean="0">
                <a:latin typeface="微软雅黑"/>
                <a:ea typeface="微软雅黑"/>
              </a:rPr>
              <a:t>调查地域</a:t>
            </a:r>
            <a:r>
              <a:rPr lang="en-US" altLang="zh-CN" sz="1800" smtClean="0">
                <a:latin typeface="微软雅黑"/>
                <a:ea typeface="微软雅黑"/>
              </a:rPr>
              <a:t>		</a:t>
            </a:r>
            <a:r>
              <a:rPr lang="zh-CN" altLang="en-US" sz="1800" smtClean="0">
                <a:latin typeface="微软雅黑"/>
                <a:ea typeface="微软雅黑"/>
              </a:rPr>
              <a:t>全国 	</a:t>
            </a:r>
            <a:endParaRPr lang="en-US" altLang="zh-CN" sz="1800" smtClean="0">
              <a:latin typeface="微软雅黑"/>
              <a:ea typeface="微软雅黑"/>
            </a:endParaRPr>
          </a:p>
          <a:p>
            <a:pPr eaLnBrk="1" hangingPunct="1">
              <a:lnSpc>
                <a:spcPct val="150000"/>
              </a:lnSpc>
              <a:spcBef>
                <a:spcPct val="50000"/>
              </a:spcBef>
              <a:buFont typeface="Wingdings" pitchFamily="2" charset="2"/>
              <a:buChar char="n"/>
            </a:pPr>
            <a:r>
              <a:rPr lang="zh-CN" altLang="en-US" sz="1800" smtClean="0">
                <a:latin typeface="微软雅黑"/>
                <a:ea typeface="微软雅黑"/>
              </a:rPr>
              <a:t>性别</a:t>
            </a:r>
            <a:r>
              <a:rPr lang="en-US" altLang="zh-CN" sz="1800" smtClean="0">
                <a:latin typeface="微软雅黑"/>
                <a:ea typeface="微软雅黑"/>
              </a:rPr>
              <a:t>			</a:t>
            </a:r>
            <a:r>
              <a:rPr lang="zh-CN" altLang="en-US" sz="1800" smtClean="0">
                <a:latin typeface="微软雅黑"/>
                <a:ea typeface="微软雅黑"/>
              </a:rPr>
              <a:t>自然出现</a:t>
            </a:r>
          </a:p>
          <a:p>
            <a:pPr eaLnBrk="1" hangingPunct="1">
              <a:lnSpc>
                <a:spcPct val="150000"/>
              </a:lnSpc>
              <a:spcBef>
                <a:spcPct val="50000"/>
              </a:spcBef>
              <a:buFont typeface="Wingdings" pitchFamily="2" charset="2"/>
              <a:buChar char="n"/>
            </a:pPr>
            <a:r>
              <a:rPr lang="zh-CN" altLang="en-US" sz="1800" smtClean="0">
                <a:latin typeface="微软雅黑"/>
                <a:ea typeface="微软雅黑"/>
              </a:rPr>
              <a:t>年龄</a:t>
            </a:r>
            <a:r>
              <a:rPr lang="en-US" altLang="zh-CN" sz="1800" smtClean="0">
                <a:latin typeface="微软雅黑"/>
                <a:ea typeface="微软雅黑"/>
              </a:rPr>
              <a:t>			</a:t>
            </a:r>
            <a:r>
              <a:rPr lang="zh-CN" altLang="en-US" sz="1800" smtClean="0">
                <a:latin typeface="微软雅黑"/>
                <a:ea typeface="微软雅黑"/>
              </a:rPr>
              <a:t>自然出现	</a:t>
            </a:r>
          </a:p>
          <a:p>
            <a:pPr eaLnBrk="1" hangingPunct="1">
              <a:lnSpc>
                <a:spcPct val="150000"/>
              </a:lnSpc>
              <a:spcBef>
                <a:spcPct val="50000"/>
              </a:spcBef>
              <a:buFont typeface="Wingdings" pitchFamily="2" charset="2"/>
              <a:buChar char="n"/>
            </a:pPr>
            <a:r>
              <a:rPr lang="zh-CN" altLang="en-US" sz="1800" smtClean="0">
                <a:latin typeface="微软雅黑"/>
                <a:ea typeface="微软雅黑"/>
              </a:rPr>
              <a:t>有效回答数</a:t>
            </a:r>
            <a:r>
              <a:rPr lang="en-US" altLang="zh-CN" sz="1800" smtClean="0">
                <a:latin typeface="微软雅黑"/>
                <a:ea typeface="微软雅黑"/>
              </a:rPr>
              <a:t>		580</a:t>
            </a:r>
            <a:r>
              <a:rPr lang="zh-CN" altLang="en-US" sz="1800" smtClean="0">
                <a:latin typeface="微软雅黑"/>
                <a:ea typeface="微软雅黑"/>
              </a:rPr>
              <a:t>份有效（</a:t>
            </a:r>
            <a:r>
              <a:rPr lang="en-US" altLang="zh-CN" sz="1800" smtClean="0">
                <a:latin typeface="微软雅黑"/>
                <a:ea typeface="微软雅黑"/>
              </a:rPr>
              <a:t>1304</a:t>
            </a:r>
            <a:r>
              <a:rPr lang="zh-CN" altLang="en-US" sz="1800" smtClean="0">
                <a:latin typeface="微软雅黑"/>
                <a:ea typeface="微软雅黑"/>
              </a:rPr>
              <a:t>份参与）</a:t>
            </a:r>
            <a:endParaRPr lang="en-US" altLang="zh-CN" sz="1800" smtClean="0">
              <a:latin typeface="微软雅黑"/>
              <a:ea typeface="微软雅黑"/>
            </a:endParaRPr>
          </a:p>
          <a:p>
            <a:pPr eaLnBrk="1" hangingPunct="1">
              <a:lnSpc>
                <a:spcPct val="150000"/>
              </a:lnSpc>
              <a:spcBef>
                <a:spcPct val="50000"/>
              </a:spcBef>
              <a:buFont typeface="Wingdings" pitchFamily="2" charset="2"/>
              <a:buChar char="n"/>
            </a:pPr>
            <a:r>
              <a:rPr lang="zh-CN" altLang="en-US" sz="1800" smtClean="0">
                <a:latin typeface="微软雅黑"/>
                <a:ea typeface="微软雅黑"/>
              </a:rPr>
              <a:t>调查时间</a:t>
            </a:r>
            <a:r>
              <a:rPr lang="en-US" altLang="zh-CN" sz="1800" smtClean="0">
                <a:latin typeface="微软雅黑"/>
                <a:ea typeface="微软雅黑"/>
              </a:rPr>
              <a:t>		2012</a:t>
            </a:r>
            <a:r>
              <a:rPr lang="zh-CN" altLang="en-US" sz="1800" smtClean="0">
                <a:latin typeface="微软雅黑"/>
                <a:ea typeface="微软雅黑"/>
              </a:rPr>
              <a:t>年</a:t>
            </a:r>
            <a:r>
              <a:rPr lang="en-US" altLang="zh-CN" sz="1800" smtClean="0">
                <a:latin typeface="微软雅黑"/>
                <a:ea typeface="微软雅黑"/>
              </a:rPr>
              <a:t>4</a:t>
            </a:r>
            <a:r>
              <a:rPr lang="zh-CN" altLang="en-US" sz="1800" smtClean="0">
                <a:latin typeface="微软雅黑"/>
                <a:ea typeface="微软雅黑"/>
              </a:rPr>
              <a:t>月</a:t>
            </a:r>
            <a:r>
              <a:rPr lang="en-US" altLang="zh-CN" sz="1800" smtClean="0">
                <a:latin typeface="微软雅黑"/>
                <a:ea typeface="微软雅黑"/>
              </a:rPr>
              <a:t>6</a:t>
            </a:r>
            <a:r>
              <a:rPr lang="zh-CN" altLang="en-US" sz="1800" smtClean="0">
                <a:latin typeface="微软雅黑"/>
                <a:ea typeface="微软雅黑"/>
              </a:rPr>
              <a:t>日 	</a:t>
            </a:r>
          </a:p>
          <a:p>
            <a:pPr eaLnBrk="1" hangingPunct="1">
              <a:lnSpc>
                <a:spcPct val="150000"/>
              </a:lnSpc>
              <a:spcBef>
                <a:spcPct val="50000"/>
              </a:spcBef>
              <a:buFont typeface="Wingdings" pitchFamily="2" charset="2"/>
              <a:buChar char="n"/>
            </a:pPr>
            <a:r>
              <a:rPr lang="zh-CN" altLang="en-US" sz="1800" smtClean="0">
                <a:latin typeface="微软雅黑"/>
                <a:ea typeface="微软雅黑"/>
              </a:rPr>
              <a:t>在线调查入口</a:t>
            </a:r>
            <a:r>
              <a:rPr lang="en-US" altLang="zh-CN" sz="1800" smtClean="0">
                <a:latin typeface="微软雅黑"/>
                <a:ea typeface="微软雅黑"/>
              </a:rPr>
              <a:t>		</a:t>
            </a:r>
            <a:r>
              <a:rPr lang="arn-CL" altLang="zh-CN" sz="1800" smtClean="0">
                <a:latin typeface="微软雅黑"/>
                <a:ea typeface="微软雅黑"/>
                <a:hlinkClick r:id="rId2"/>
              </a:rPr>
              <a:t>http://www.findoout.com/ceshi/cs7879/</a:t>
            </a:r>
            <a:endParaRPr lang="en-US" altLang="zh-CN" sz="1800" smtClean="0">
              <a:latin typeface="微软雅黑"/>
              <a:ea typeface="微软雅黑"/>
            </a:endParaRPr>
          </a:p>
          <a:p>
            <a:pPr eaLnBrk="1" hangingPunct="1">
              <a:lnSpc>
                <a:spcPct val="150000"/>
              </a:lnSpc>
              <a:spcBef>
                <a:spcPct val="50000"/>
              </a:spcBef>
            </a:pPr>
            <a:endParaRPr lang="zh-CN" altLang="en-US" sz="1800" smtClean="0">
              <a:latin typeface="微软雅黑"/>
              <a:ea typeface="微软雅黑"/>
            </a:endParaRPr>
          </a:p>
        </p:txBody>
      </p:sp>
      <p:sp>
        <p:nvSpPr>
          <p:cNvPr id="5"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D45F287F-DFD2-46A7-BF98-DF2ACAB4D3B9}" type="slidenum">
              <a:rPr lang="zh-CN" altLang="en-US"/>
              <a:pPr>
                <a:defRPr/>
              </a:pPr>
              <a:t>4</a:t>
            </a:fld>
            <a:endParaRPr lang="zh-CN"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标题 1"/>
          <p:cNvSpPr>
            <a:spLocks noGrp="1"/>
          </p:cNvSpPr>
          <p:nvPr>
            <p:ph type="title"/>
          </p:nvPr>
        </p:nvSpPr>
        <p:spPr/>
        <p:txBody>
          <a:bodyPr/>
          <a:lstStyle/>
          <a:p>
            <a:pPr eaLnBrk="1" hangingPunct="1"/>
            <a:r>
              <a:rPr lang="zh-CN" altLang="en-US" sz="2000" b="1" smtClean="0">
                <a:latin typeface="微软雅黑"/>
                <a:ea typeface="微软雅黑"/>
              </a:rPr>
              <a:t>牛奶品牌知名度最高的分别为蒙牛（</a:t>
            </a:r>
            <a:r>
              <a:rPr lang="en-US" altLang="zh-CN" sz="2000" b="1" smtClean="0">
                <a:latin typeface="微软雅黑"/>
                <a:ea typeface="微软雅黑"/>
              </a:rPr>
              <a:t>72%</a:t>
            </a:r>
            <a:r>
              <a:rPr lang="zh-CN" altLang="en-US" sz="2000" b="1" smtClean="0">
                <a:latin typeface="微软雅黑"/>
                <a:ea typeface="微软雅黑"/>
              </a:rPr>
              <a:t>）、伊利（</a:t>
            </a:r>
            <a:r>
              <a:rPr lang="en-US" altLang="zh-CN" sz="2000" b="1" smtClean="0">
                <a:latin typeface="微软雅黑"/>
                <a:ea typeface="微软雅黑"/>
              </a:rPr>
              <a:t>66%</a:t>
            </a:r>
            <a:r>
              <a:rPr lang="zh-CN" altLang="en-US" sz="2000" b="1" smtClean="0">
                <a:latin typeface="微软雅黑"/>
                <a:ea typeface="微软雅黑"/>
              </a:rPr>
              <a:t>）和光明（</a:t>
            </a:r>
            <a:r>
              <a:rPr lang="en-US" altLang="zh-CN" sz="2000" b="1" smtClean="0">
                <a:latin typeface="微软雅黑"/>
                <a:ea typeface="微软雅黑"/>
              </a:rPr>
              <a:t>36%</a:t>
            </a:r>
            <a:r>
              <a:rPr lang="zh-CN" altLang="en-US" sz="2000" b="1" smtClean="0">
                <a:latin typeface="微软雅黑"/>
                <a:ea typeface="微软雅黑"/>
              </a:rPr>
              <a:t>）</a:t>
            </a:r>
          </a:p>
        </p:txBody>
      </p:sp>
      <p:graphicFrame>
        <p:nvGraphicFramePr>
          <p:cNvPr id="11" name="表格 10"/>
          <p:cNvGraphicFramePr>
            <a:graphicFrameLocks noGrp="1"/>
          </p:cNvGraphicFramePr>
          <p:nvPr/>
        </p:nvGraphicFramePr>
        <p:xfrm>
          <a:off x="468313" y="3178175"/>
          <a:ext cx="749300" cy="971550"/>
        </p:xfrm>
        <a:graphic>
          <a:graphicData uri="http://schemas.openxmlformats.org/drawingml/2006/table">
            <a:tbl>
              <a:tblPr/>
              <a:tblGrid>
                <a:gridCol w="331787"/>
                <a:gridCol w="417513"/>
              </a:tblGrid>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arn-CL" altLang="zh-CN" sz="900" b="0" i="0" u="none" strike="noStrike" cap="none" normalizeH="0" baseline="0" smtClean="0">
                          <a:ln>
                            <a:noFill/>
                          </a:ln>
                          <a:solidFill>
                            <a:schemeClr val="tx1"/>
                          </a:solidFill>
                          <a:effectLst/>
                          <a:latin typeface="Arial" charset="0"/>
                          <a:ea typeface="微软雅黑"/>
                          <a:cs typeface="微软雅黑"/>
                        </a:rPr>
                        <a:t>n&gt;30</a:t>
                      </a:r>
                    </a:p>
                  </a:txBody>
                  <a:tcPr marL="9525" marR="9525" marT="9525" marB="0" anchor="b"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161925">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宋体" charset="-122"/>
                          <a:ea typeface="微软雅黑"/>
                          <a:cs typeface="微软雅黑"/>
                        </a:rPr>
                        <a:t>显著差异</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zh-CN" altLang="en-US"/>
                    </a:p>
                  </a:txBody>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00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993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99CC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9474" name="TextBox 13"/>
          <p:cNvSpPr txBox="1">
            <a:spLocks noChangeArrowheads="1"/>
          </p:cNvSpPr>
          <p:nvPr/>
        </p:nvSpPr>
        <p:spPr bwMode="auto">
          <a:xfrm>
            <a:off x="457200" y="1209675"/>
            <a:ext cx="5616575" cy="274638"/>
          </a:xfrm>
          <a:prstGeom prst="rect">
            <a:avLst/>
          </a:prstGeom>
          <a:noFill/>
          <a:ln w="9525">
            <a:noFill/>
            <a:miter lim="800000"/>
            <a:headEnd/>
            <a:tailEnd/>
          </a:ln>
        </p:spPr>
        <p:txBody>
          <a:bodyPr>
            <a:spAutoFit/>
          </a:bodyPr>
          <a:lstStyle/>
          <a:p>
            <a:r>
              <a:rPr lang="zh-CN" altLang="en-US" sz="1200" b="1"/>
              <a:t>问题：说起牛奶，你首先想到哪些品牌？</a:t>
            </a:r>
          </a:p>
        </p:txBody>
      </p:sp>
      <p:sp>
        <p:nvSpPr>
          <p:cNvPr id="19475" name="内容占位符 11"/>
          <p:cNvSpPr>
            <a:spLocks noGrp="1"/>
          </p:cNvSpPr>
          <p:nvPr>
            <p:ph idx="1"/>
          </p:nvPr>
        </p:nvSpPr>
        <p:spPr>
          <a:xfrm>
            <a:off x="457200" y="1484313"/>
            <a:ext cx="8229600" cy="712787"/>
          </a:xfrm>
        </p:spPr>
        <p:txBody>
          <a:bodyPr>
            <a:spAutoFit/>
          </a:bodyPr>
          <a:lstStyle/>
          <a:p>
            <a:pPr eaLnBrk="1" hangingPunct="1"/>
            <a:r>
              <a:rPr lang="zh-CN" altLang="en-US" sz="1200" smtClean="0">
                <a:latin typeface="微软雅黑"/>
                <a:ea typeface="微软雅黑"/>
              </a:rPr>
              <a:t>蒙牛和伊利的品牌知名度在中型（省会城市）及中型偏大（非省会城市）城市较高；</a:t>
            </a:r>
          </a:p>
          <a:p>
            <a:pPr eaLnBrk="1" hangingPunct="1"/>
            <a:r>
              <a:rPr lang="zh-CN" altLang="en-US" sz="1200" smtClean="0">
                <a:latin typeface="微软雅黑"/>
                <a:ea typeface="微软雅黑"/>
              </a:rPr>
              <a:t>伊利的品牌知名度在女性中（</a:t>
            </a:r>
            <a:r>
              <a:rPr lang="en-US" altLang="zh-CN" sz="1200" smtClean="0">
                <a:latin typeface="微软雅黑"/>
                <a:ea typeface="微软雅黑"/>
              </a:rPr>
              <a:t>72%</a:t>
            </a:r>
            <a:r>
              <a:rPr lang="zh-CN" altLang="en-US" sz="1200" smtClean="0">
                <a:latin typeface="微软雅黑"/>
                <a:ea typeface="微软雅黑"/>
              </a:rPr>
              <a:t>）高于在男性中（</a:t>
            </a:r>
            <a:r>
              <a:rPr lang="en-US" altLang="zh-CN" sz="1200" smtClean="0">
                <a:latin typeface="微软雅黑"/>
                <a:ea typeface="微软雅黑"/>
              </a:rPr>
              <a:t>59%</a:t>
            </a:r>
            <a:r>
              <a:rPr lang="zh-CN" altLang="en-US" sz="1200" smtClean="0">
                <a:latin typeface="微软雅黑"/>
                <a:ea typeface="微软雅黑"/>
              </a:rPr>
              <a:t>）；</a:t>
            </a:r>
            <a:endParaRPr lang="en-US" altLang="zh-CN" sz="1200" smtClean="0">
              <a:latin typeface="微软雅黑"/>
              <a:ea typeface="微软雅黑"/>
            </a:endParaRPr>
          </a:p>
          <a:p>
            <a:pPr eaLnBrk="1" hangingPunct="1"/>
            <a:r>
              <a:rPr lang="zh-CN" altLang="en-US" sz="1200" smtClean="0">
                <a:latin typeface="微软雅黑"/>
                <a:ea typeface="微软雅黑"/>
              </a:rPr>
              <a:t>特仑苏已经开始形成自己独立的品牌印象，尤其是在省会城市。</a:t>
            </a:r>
          </a:p>
        </p:txBody>
      </p:sp>
      <p:graphicFrame>
        <p:nvGraphicFramePr>
          <p:cNvPr id="15" name="图表 14"/>
          <p:cNvGraphicFramePr/>
          <p:nvPr/>
        </p:nvGraphicFramePr>
        <p:xfrm>
          <a:off x="2051720" y="2132856"/>
          <a:ext cx="6678488" cy="2232323"/>
        </p:xfrm>
        <a:graphic>
          <a:graphicData uri="http://schemas.openxmlformats.org/drawingml/2006/chart">
            <c:chart xmlns:c="http://schemas.openxmlformats.org/drawingml/2006/chart" xmlns:r="http://schemas.openxmlformats.org/officeDocument/2006/relationships" r:id="rId2"/>
          </a:graphicData>
        </a:graphic>
      </p:graphicFrame>
      <p:sp>
        <p:nvSpPr>
          <p:cNvPr id="20" name="矩形 19"/>
          <p:cNvSpPr/>
          <p:nvPr/>
        </p:nvSpPr>
        <p:spPr>
          <a:xfrm>
            <a:off x="2627313" y="2636838"/>
            <a:ext cx="433387" cy="431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rgbClr val="FF0000"/>
              </a:solidFill>
            </a:endParaRPr>
          </a:p>
        </p:txBody>
      </p:sp>
      <p:graphicFrame>
        <p:nvGraphicFramePr>
          <p:cNvPr id="22" name="内容占位符 22"/>
          <p:cNvGraphicFramePr>
            <a:graphicFrameLocks noGrp="1"/>
          </p:cNvGraphicFramePr>
          <p:nvPr/>
        </p:nvGraphicFramePr>
        <p:xfrm>
          <a:off x="468313" y="4276725"/>
          <a:ext cx="8191500" cy="2105025"/>
        </p:xfrm>
        <a:graphic>
          <a:graphicData uri="http://schemas.openxmlformats.org/drawingml/2006/table">
            <a:tbl>
              <a:tblPr/>
              <a:tblGrid>
                <a:gridCol w="1600200"/>
                <a:gridCol w="495300"/>
                <a:gridCol w="609600"/>
                <a:gridCol w="609600"/>
                <a:gridCol w="609600"/>
                <a:gridCol w="609600"/>
                <a:gridCol w="609600"/>
                <a:gridCol w="609600"/>
                <a:gridCol w="609600"/>
                <a:gridCol w="609600"/>
                <a:gridCol w="609600"/>
                <a:gridCol w="609600"/>
              </a:tblGrid>
              <a:tr h="1619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arn-CL" altLang="zh-CN" sz="700" b="1" i="0" u="none" strike="noStrike" cap="none" normalizeH="0" baseline="0" smtClean="0">
                          <a:ln>
                            <a:noFill/>
                          </a:ln>
                          <a:solidFill>
                            <a:schemeClr val="tx1"/>
                          </a:solidFill>
                          <a:effectLst/>
                          <a:latin typeface="Arial" charset="0"/>
                          <a:ea typeface="微软雅黑"/>
                          <a:cs typeface="微软雅黑"/>
                        </a:rPr>
                        <a:t>Total</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1" i="0" u="none" strike="noStrike" cap="none" normalizeH="0" baseline="0" smtClean="0">
                          <a:ln>
                            <a:noFill/>
                          </a:ln>
                          <a:solidFill>
                            <a:schemeClr val="tx1"/>
                          </a:solidFill>
                          <a:effectLst/>
                          <a:latin typeface="Arial" charset="0"/>
                          <a:ea typeface="微软雅黑"/>
                          <a:cs typeface="微软雅黑"/>
                        </a:rPr>
                        <a:t>580</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1" i="0" u="none" strike="noStrike" cap="none" normalizeH="0" baseline="0" smtClean="0">
                          <a:ln>
                            <a:noFill/>
                          </a:ln>
                          <a:solidFill>
                            <a:schemeClr val="tx1"/>
                          </a:solidFill>
                          <a:effectLst/>
                          <a:latin typeface="Arial" charset="0"/>
                          <a:ea typeface="微软雅黑"/>
                          <a:cs typeface="微软雅黑"/>
                        </a:rPr>
                        <a:t>72%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1" i="0" u="none" strike="noStrike" cap="none" normalizeH="0" baseline="0" smtClean="0">
                          <a:ln>
                            <a:noFill/>
                          </a:ln>
                          <a:solidFill>
                            <a:schemeClr val="tx1"/>
                          </a:solidFill>
                          <a:effectLst/>
                          <a:latin typeface="Arial" charset="0"/>
                          <a:ea typeface="微软雅黑"/>
                          <a:cs typeface="微软雅黑"/>
                        </a:rPr>
                        <a:t>66%</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1" i="0" u="none" strike="noStrike" cap="none" normalizeH="0" baseline="0" smtClean="0">
                          <a:ln>
                            <a:noFill/>
                          </a:ln>
                          <a:solidFill>
                            <a:schemeClr val="tx1"/>
                          </a:solidFill>
                          <a:effectLst/>
                          <a:latin typeface="Arial" charset="0"/>
                          <a:ea typeface="微软雅黑"/>
                          <a:cs typeface="微软雅黑"/>
                        </a:rPr>
                        <a:t>36%</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1" i="0" u="none" strike="noStrike" cap="none" normalizeH="0" baseline="0" smtClean="0">
                          <a:ln>
                            <a:noFill/>
                          </a:ln>
                          <a:solidFill>
                            <a:schemeClr val="tx1"/>
                          </a:solidFill>
                          <a:effectLst/>
                          <a:latin typeface="Arial" charset="0"/>
                          <a:ea typeface="微软雅黑"/>
                          <a:cs typeface="微软雅黑"/>
                        </a:rPr>
                        <a:t>10%</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1" i="0" u="none" strike="noStrike" cap="none" normalizeH="0" baseline="0" smtClean="0">
                          <a:ln>
                            <a:noFill/>
                          </a:ln>
                          <a:solidFill>
                            <a:schemeClr val="tx1"/>
                          </a:solidFill>
                          <a:effectLst/>
                          <a:latin typeface="Arial" charset="0"/>
                          <a:ea typeface="微软雅黑"/>
                          <a:cs typeface="微软雅黑"/>
                        </a:rPr>
                        <a:t>9%</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1" i="0" u="none" strike="noStrike" cap="none" normalizeH="0" baseline="0" smtClean="0">
                          <a:ln>
                            <a:noFill/>
                          </a:ln>
                          <a:solidFill>
                            <a:schemeClr val="tx1"/>
                          </a:solidFill>
                          <a:effectLst/>
                          <a:latin typeface="Arial" charset="0"/>
                          <a:ea typeface="微软雅黑"/>
                          <a:cs typeface="微软雅黑"/>
                        </a:rPr>
                        <a:t>9%</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1" i="0" u="none" strike="noStrike" cap="none" normalizeH="0" baseline="0" smtClean="0">
                          <a:ln>
                            <a:noFill/>
                          </a:ln>
                          <a:solidFill>
                            <a:schemeClr val="tx1"/>
                          </a:solidFill>
                          <a:effectLst/>
                          <a:latin typeface="Arial" charset="0"/>
                          <a:ea typeface="微软雅黑"/>
                          <a:cs typeface="微软雅黑"/>
                        </a:rPr>
                        <a:t>5%</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1" i="0" u="none" strike="noStrike" cap="none" normalizeH="0" baseline="0" smtClean="0">
                          <a:ln>
                            <a:noFill/>
                          </a:ln>
                          <a:solidFill>
                            <a:schemeClr val="tx1"/>
                          </a:solidFill>
                          <a:effectLst/>
                          <a:latin typeface="Arial" charset="0"/>
                          <a:ea typeface="微软雅黑"/>
                          <a:cs typeface="微软雅黑"/>
                        </a:rPr>
                        <a:t>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1" i="0" u="none" strike="noStrike" cap="none" normalizeH="0" baseline="0" smtClean="0">
                          <a:ln>
                            <a:noFill/>
                          </a:ln>
                          <a:solidFill>
                            <a:schemeClr val="tx1"/>
                          </a:solidFill>
                          <a:effectLst/>
                          <a:latin typeface="Arial" charset="0"/>
                          <a:ea typeface="微软雅黑"/>
                          <a:cs typeface="微软雅黑"/>
                        </a:rPr>
                        <a:t>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1" i="0" u="none" strike="noStrike" cap="none" normalizeH="0" baseline="0" smtClean="0">
                          <a:ln>
                            <a:noFill/>
                          </a:ln>
                          <a:solidFill>
                            <a:schemeClr val="tx1"/>
                          </a:solidFill>
                          <a:effectLst/>
                          <a:latin typeface="Arial" charset="0"/>
                          <a:ea typeface="微软雅黑"/>
                          <a:cs typeface="微软雅黑"/>
                        </a:rPr>
                        <a:t>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19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Arial" charset="0"/>
                          <a:ea typeface="微软雅黑"/>
                          <a:cs typeface="微软雅黑"/>
                        </a:rPr>
                        <a:t>男</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273</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70%</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59%</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33%</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10%</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6%</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19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Arial" charset="0"/>
                          <a:ea typeface="微软雅黑"/>
                          <a:cs typeface="微软雅黑"/>
                        </a:rPr>
                        <a:t>女</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307</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74%</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72%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38%</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11%</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13%</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7%</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19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18-25</a:t>
                      </a:r>
                      <a:r>
                        <a:rPr kumimoji="0" lang="zh-CN" altLang="en-US" sz="700" b="0" i="0" u="none" strike="noStrike" cap="none" normalizeH="0" baseline="0" smtClean="0">
                          <a:ln>
                            <a:noFill/>
                          </a:ln>
                          <a:solidFill>
                            <a:schemeClr val="tx1"/>
                          </a:solidFill>
                          <a:effectLst/>
                          <a:latin typeface="Arial" charset="0"/>
                          <a:ea typeface="微软雅黑"/>
                          <a:cs typeface="微软雅黑"/>
                        </a:rPr>
                        <a:t>岁</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377</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79%</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74%</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37%</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14%</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9%</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10%</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19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26-35</a:t>
                      </a:r>
                      <a:r>
                        <a:rPr kumimoji="0" lang="zh-CN" altLang="en-US" sz="700" b="0" i="0" u="none" strike="noStrike" cap="none" normalizeH="0" baseline="0" smtClean="0">
                          <a:ln>
                            <a:noFill/>
                          </a:ln>
                          <a:solidFill>
                            <a:schemeClr val="tx1"/>
                          </a:solidFill>
                          <a:effectLst/>
                          <a:latin typeface="Arial" charset="0"/>
                          <a:ea typeface="微软雅黑"/>
                          <a:cs typeface="微软雅黑"/>
                        </a:rPr>
                        <a:t>岁</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139</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65%</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55%</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42%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4%</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11%</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9%</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4%</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19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36-45</a:t>
                      </a:r>
                      <a:r>
                        <a:rPr kumimoji="0" lang="zh-CN" altLang="en-US" sz="700" b="0" i="0" u="none" strike="noStrike" cap="none" normalizeH="0" baseline="0" smtClean="0">
                          <a:ln>
                            <a:noFill/>
                          </a:ln>
                          <a:solidFill>
                            <a:schemeClr val="tx1"/>
                          </a:solidFill>
                          <a:effectLst/>
                          <a:latin typeface="Arial" charset="0"/>
                          <a:ea typeface="微软雅黑"/>
                          <a:cs typeface="微软雅黑"/>
                        </a:rPr>
                        <a:t>岁</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64</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47%</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38%</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13%</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8%</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19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Arial" charset="0"/>
                          <a:ea typeface="微软雅黑"/>
                          <a:cs typeface="微软雅黑"/>
                        </a:rPr>
                        <a:t>单身，独居</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248</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79%</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76%</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39%</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11%</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11%</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4%</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19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Arial" charset="0"/>
                          <a:ea typeface="微软雅黑"/>
                          <a:cs typeface="微软雅黑"/>
                        </a:rPr>
                        <a:t>单身，与家人同住</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216</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72%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66%</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35%</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14%</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9%</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7%</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6%</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19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Arial" charset="0"/>
                          <a:ea typeface="微软雅黑"/>
                          <a:cs typeface="微软雅黑"/>
                        </a:rPr>
                        <a:t>同居</a:t>
                      </a:r>
                      <a:r>
                        <a:rPr kumimoji="0" lang="en-US" altLang="zh-CN" sz="700" b="0" i="0" u="none" strike="noStrike" cap="none" normalizeH="0" baseline="0" smtClean="0">
                          <a:ln>
                            <a:noFill/>
                          </a:ln>
                          <a:solidFill>
                            <a:schemeClr val="tx1"/>
                          </a:solidFill>
                          <a:effectLst/>
                          <a:latin typeface="Arial" charset="0"/>
                          <a:ea typeface="微软雅黑"/>
                          <a:cs typeface="微软雅黑"/>
                        </a:rPr>
                        <a:t>/</a:t>
                      </a:r>
                      <a:r>
                        <a:rPr kumimoji="0" lang="zh-CN" altLang="en-US" sz="700" b="0" i="0" u="none" strike="noStrike" cap="none" normalizeH="0" baseline="0" smtClean="0">
                          <a:ln>
                            <a:noFill/>
                          </a:ln>
                          <a:solidFill>
                            <a:schemeClr val="tx1"/>
                          </a:solidFill>
                          <a:effectLst/>
                          <a:latin typeface="Arial" charset="0"/>
                          <a:ea typeface="微软雅黑"/>
                          <a:cs typeface="微软雅黑"/>
                        </a:rPr>
                        <a:t>已婚</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116</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57%</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42%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30%</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6%</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10%</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4%</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0%</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19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Arial" charset="0"/>
                          <a:ea typeface="微软雅黑"/>
                          <a:cs typeface="微软雅黑"/>
                        </a:rPr>
                        <a:t>特大城市：北京、上海</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216</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63%</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55%</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40%</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7%</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21%</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7%</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4%</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0%</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19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Arial" charset="0"/>
                          <a:ea typeface="微软雅黑"/>
                          <a:cs typeface="微软雅黑"/>
                        </a:rPr>
                        <a:t>省会城市</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171</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81%</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78%</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39%</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16%</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8%</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7%</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19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Arial" charset="0"/>
                          <a:ea typeface="微软雅黑"/>
                          <a:cs typeface="微软雅黑"/>
                        </a:rPr>
                        <a:t>非省会城市</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142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81%</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74%</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34%</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9%</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14%</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6%</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19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Arial" charset="0"/>
                          <a:ea typeface="微软雅黑"/>
                          <a:cs typeface="微软雅黑"/>
                        </a:rPr>
                        <a:t>集镇及农村</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51</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59%</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47%</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14%</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8%</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14%</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0%</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4%</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bl>
          </a:graphicData>
        </a:graphic>
      </p:graphicFrame>
      <p:sp>
        <p:nvSpPr>
          <p:cNvPr id="23" name="矩形 22"/>
          <p:cNvSpPr/>
          <p:nvPr/>
        </p:nvSpPr>
        <p:spPr>
          <a:xfrm>
            <a:off x="3224213" y="2708275"/>
            <a:ext cx="431800" cy="431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rgbClr val="FF0000"/>
              </a:solidFill>
            </a:endParaRPr>
          </a:p>
        </p:txBody>
      </p:sp>
      <p:sp>
        <p:nvSpPr>
          <p:cNvPr id="24" name="矩形 23"/>
          <p:cNvSpPr/>
          <p:nvPr/>
        </p:nvSpPr>
        <p:spPr>
          <a:xfrm>
            <a:off x="4932363" y="3644900"/>
            <a:ext cx="287337" cy="27463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rgbClr val="FF0000"/>
              </a:solidFill>
            </a:endParaRPr>
          </a:p>
        </p:txBody>
      </p:sp>
      <p:sp>
        <p:nvSpPr>
          <p:cNvPr id="13"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B7B3A66A-3D56-4C94-B268-6E7BAC83FBCF}" type="slidenum">
              <a:rPr lang="zh-CN" altLang="en-US"/>
              <a:pPr>
                <a:defRPr/>
              </a:pPr>
              <a:t>5</a:t>
            </a:fld>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图表 16"/>
          <p:cNvGraphicFramePr/>
          <p:nvPr/>
        </p:nvGraphicFramePr>
        <p:xfrm>
          <a:off x="2915816" y="2268810"/>
          <a:ext cx="6048672" cy="2088876"/>
        </p:xfrm>
        <a:graphic>
          <a:graphicData uri="http://schemas.openxmlformats.org/drawingml/2006/chart">
            <c:chart xmlns:c="http://schemas.openxmlformats.org/drawingml/2006/chart" xmlns:r="http://schemas.openxmlformats.org/officeDocument/2006/relationships" r:id="rId2"/>
          </a:graphicData>
        </a:graphic>
      </p:graphicFrame>
      <p:sp>
        <p:nvSpPr>
          <p:cNvPr id="20482" name="标题 1"/>
          <p:cNvSpPr>
            <a:spLocks noGrp="1"/>
          </p:cNvSpPr>
          <p:nvPr>
            <p:ph type="title"/>
          </p:nvPr>
        </p:nvSpPr>
        <p:spPr/>
        <p:txBody>
          <a:bodyPr/>
          <a:lstStyle/>
          <a:p>
            <a:pPr eaLnBrk="1" hangingPunct="1"/>
            <a:r>
              <a:rPr lang="zh-CN" altLang="en-US" sz="2000" b="1" smtClean="0">
                <a:latin typeface="微软雅黑"/>
                <a:ea typeface="微软雅黑"/>
              </a:rPr>
              <a:t>牛奶品牌美誉度最高的分别为伊利（</a:t>
            </a:r>
            <a:r>
              <a:rPr lang="en-US" altLang="zh-CN" sz="2000" b="1" smtClean="0">
                <a:latin typeface="微软雅黑"/>
                <a:ea typeface="微软雅黑"/>
              </a:rPr>
              <a:t>26%</a:t>
            </a:r>
            <a:r>
              <a:rPr lang="zh-CN" altLang="en-US" sz="2000" b="1" smtClean="0">
                <a:latin typeface="微软雅黑"/>
                <a:ea typeface="微软雅黑"/>
              </a:rPr>
              <a:t>）、蒙牛（</a:t>
            </a:r>
            <a:r>
              <a:rPr lang="en-US" altLang="zh-CN" sz="2000" b="1" smtClean="0">
                <a:latin typeface="微软雅黑"/>
                <a:ea typeface="微软雅黑"/>
              </a:rPr>
              <a:t>22%</a:t>
            </a:r>
            <a:r>
              <a:rPr lang="zh-CN" altLang="en-US" sz="2000" b="1" smtClean="0">
                <a:latin typeface="微软雅黑"/>
                <a:ea typeface="微软雅黑"/>
              </a:rPr>
              <a:t>）和光明（</a:t>
            </a:r>
            <a:r>
              <a:rPr lang="en-US" altLang="zh-CN" sz="2000" b="1" smtClean="0">
                <a:latin typeface="微软雅黑"/>
                <a:ea typeface="微软雅黑"/>
              </a:rPr>
              <a:t>18%</a:t>
            </a:r>
            <a:r>
              <a:rPr lang="zh-CN" altLang="en-US" sz="2000" b="1" smtClean="0">
                <a:latin typeface="微软雅黑"/>
                <a:ea typeface="微软雅黑"/>
              </a:rPr>
              <a:t>）</a:t>
            </a:r>
          </a:p>
        </p:txBody>
      </p:sp>
      <p:graphicFrame>
        <p:nvGraphicFramePr>
          <p:cNvPr id="11" name="表格 10"/>
          <p:cNvGraphicFramePr>
            <a:graphicFrameLocks noGrp="1"/>
          </p:cNvGraphicFramePr>
          <p:nvPr/>
        </p:nvGraphicFramePr>
        <p:xfrm>
          <a:off x="654050" y="2997200"/>
          <a:ext cx="749300" cy="971550"/>
        </p:xfrm>
        <a:graphic>
          <a:graphicData uri="http://schemas.openxmlformats.org/drawingml/2006/table">
            <a:tbl>
              <a:tblPr/>
              <a:tblGrid>
                <a:gridCol w="331788"/>
                <a:gridCol w="417512"/>
              </a:tblGrid>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arn-CL" altLang="zh-CN" sz="900" b="0" i="0" u="none" strike="noStrike" cap="none" normalizeH="0" baseline="0" smtClean="0">
                          <a:ln>
                            <a:noFill/>
                          </a:ln>
                          <a:solidFill>
                            <a:schemeClr val="tx1"/>
                          </a:solidFill>
                          <a:effectLst/>
                          <a:latin typeface="Arial" charset="0"/>
                          <a:ea typeface="微软雅黑"/>
                          <a:cs typeface="微软雅黑"/>
                        </a:rPr>
                        <a:t>n&gt;30</a:t>
                      </a:r>
                    </a:p>
                  </a:txBody>
                  <a:tcPr marL="9525" marR="9525" marT="9525" marB="0" anchor="b"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161925">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宋体" charset="-122"/>
                          <a:ea typeface="微软雅黑"/>
                          <a:cs typeface="微软雅黑"/>
                        </a:rPr>
                        <a:t>显著差异</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zh-CN" altLang="en-US"/>
                    </a:p>
                  </a:txBody>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00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993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99CC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499" name="TextBox 13"/>
          <p:cNvSpPr txBox="1">
            <a:spLocks noChangeArrowheads="1"/>
          </p:cNvSpPr>
          <p:nvPr/>
        </p:nvSpPr>
        <p:spPr bwMode="auto">
          <a:xfrm>
            <a:off x="457200" y="1196975"/>
            <a:ext cx="5616575" cy="274638"/>
          </a:xfrm>
          <a:prstGeom prst="rect">
            <a:avLst/>
          </a:prstGeom>
          <a:noFill/>
          <a:ln w="9525">
            <a:noFill/>
            <a:miter lim="800000"/>
            <a:headEnd/>
            <a:tailEnd/>
          </a:ln>
        </p:spPr>
        <p:txBody>
          <a:bodyPr>
            <a:spAutoFit/>
          </a:bodyPr>
          <a:lstStyle/>
          <a:p>
            <a:r>
              <a:rPr lang="zh-CN" altLang="en-US" sz="1200" b="1"/>
              <a:t>问题：你最喜欢以下哪个牛奶品牌？</a:t>
            </a:r>
          </a:p>
        </p:txBody>
      </p:sp>
      <p:sp>
        <p:nvSpPr>
          <p:cNvPr id="20500" name="内容占位符 11"/>
          <p:cNvSpPr>
            <a:spLocks noGrp="1"/>
          </p:cNvSpPr>
          <p:nvPr>
            <p:ph idx="1"/>
          </p:nvPr>
        </p:nvSpPr>
        <p:spPr>
          <a:xfrm>
            <a:off x="457200" y="1600200"/>
            <a:ext cx="8229600" cy="712788"/>
          </a:xfrm>
        </p:spPr>
        <p:txBody>
          <a:bodyPr>
            <a:spAutoFit/>
          </a:bodyPr>
          <a:lstStyle/>
          <a:p>
            <a:pPr eaLnBrk="1" hangingPunct="1"/>
            <a:r>
              <a:rPr lang="zh-CN" altLang="en-US" sz="1200" smtClean="0">
                <a:latin typeface="微软雅黑"/>
                <a:ea typeface="微软雅黑"/>
              </a:rPr>
              <a:t>男性消费者（</a:t>
            </a:r>
            <a:r>
              <a:rPr lang="en-US" altLang="zh-CN" sz="1200" smtClean="0">
                <a:latin typeface="微软雅黑"/>
                <a:ea typeface="微软雅黑"/>
              </a:rPr>
              <a:t>28%</a:t>
            </a:r>
            <a:r>
              <a:rPr lang="zh-CN" altLang="en-US" sz="1200" smtClean="0">
                <a:latin typeface="微软雅黑"/>
                <a:ea typeface="微软雅黑"/>
              </a:rPr>
              <a:t>）比女性消费者（</a:t>
            </a:r>
            <a:r>
              <a:rPr lang="en-US" altLang="zh-CN" sz="1200" smtClean="0">
                <a:latin typeface="微软雅黑"/>
                <a:ea typeface="微软雅黑"/>
              </a:rPr>
              <a:t>18%</a:t>
            </a:r>
            <a:r>
              <a:rPr lang="zh-CN" altLang="en-US" sz="1200" smtClean="0">
                <a:latin typeface="微软雅黑"/>
                <a:ea typeface="微软雅黑"/>
              </a:rPr>
              <a:t>）更喜爱蒙牛品牌；</a:t>
            </a:r>
            <a:endParaRPr lang="en-US" altLang="zh-CN" sz="1200" smtClean="0">
              <a:latin typeface="微软雅黑"/>
              <a:ea typeface="微软雅黑"/>
            </a:endParaRPr>
          </a:p>
          <a:p>
            <a:pPr eaLnBrk="1" hangingPunct="1"/>
            <a:r>
              <a:rPr lang="zh-CN" altLang="en-US" sz="1200" smtClean="0">
                <a:latin typeface="微软雅黑"/>
                <a:ea typeface="微软雅黑"/>
              </a:rPr>
              <a:t>伊利品牌在集镇及农村和非省会城市最受喜爱，伊利品牌在集镇及农村的喜爱程度比蒙牛高出</a:t>
            </a:r>
            <a:r>
              <a:rPr lang="en-US" altLang="zh-CN" sz="1200" smtClean="0">
                <a:latin typeface="微软雅黑"/>
                <a:ea typeface="微软雅黑"/>
              </a:rPr>
              <a:t>15%</a:t>
            </a:r>
            <a:r>
              <a:rPr lang="zh-CN" altLang="en-US" sz="1200" smtClean="0">
                <a:latin typeface="微软雅黑"/>
                <a:ea typeface="微软雅黑"/>
              </a:rPr>
              <a:t>；</a:t>
            </a:r>
          </a:p>
          <a:p>
            <a:pPr eaLnBrk="1" hangingPunct="1"/>
            <a:r>
              <a:rPr lang="zh-CN" altLang="en-US" sz="1200" smtClean="0">
                <a:latin typeface="微软雅黑"/>
                <a:ea typeface="微软雅黑"/>
              </a:rPr>
              <a:t>光明和三元品牌的美誉度在特大城市明显高于其在其它城市。</a:t>
            </a:r>
          </a:p>
        </p:txBody>
      </p:sp>
      <p:graphicFrame>
        <p:nvGraphicFramePr>
          <p:cNvPr id="13" name="表格 12"/>
          <p:cNvGraphicFramePr>
            <a:graphicFrameLocks noGrp="1"/>
          </p:cNvGraphicFramePr>
          <p:nvPr/>
        </p:nvGraphicFramePr>
        <p:xfrm>
          <a:off x="684213" y="4197350"/>
          <a:ext cx="8135937" cy="2184401"/>
        </p:xfrm>
        <a:graphic>
          <a:graphicData uri="http://schemas.openxmlformats.org/drawingml/2006/table">
            <a:tbl>
              <a:tblPr/>
              <a:tblGrid>
                <a:gridCol w="1917700"/>
                <a:gridCol w="776287"/>
                <a:gridCol w="777875"/>
                <a:gridCol w="777875"/>
                <a:gridCol w="776288"/>
                <a:gridCol w="777875"/>
                <a:gridCol w="777875"/>
                <a:gridCol w="777875"/>
                <a:gridCol w="776287"/>
              </a:tblGrid>
              <a:tr h="1682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arn-CL" altLang="zh-CN" sz="700" b="1" i="0" u="none" strike="noStrike" cap="none" normalizeH="0" baseline="0" smtClean="0">
                          <a:ln>
                            <a:noFill/>
                          </a:ln>
                          <a:solidFill>
                            <a:schemeClr val="tx1"/>
                          </a:solidFill>
                          <a:effectLst/>
                          <a:latin typeface="Arial" charset="0"/>
                          <a:ea typeface="微软雅黑"/>
                          <a:cs typeface="微软雅黑"/>
                        </a:rPr>
                        <a:t>Total</a:t>
                      </a:r>
                    </a:p>
                  </a:txBody>
                  <a:tcPr marL="8404" marR="8404" marT="8404"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1" i="0" u="none" strike="noStrike" cap="none" normalizeH="0" baseline="0" smtClean="0">
                          <a:ln>
                            <a:noFill/>
                          </a:ln>
                          <a:solidFill>
                            <a:schemeClr val="tx1"/>
                          </a:solidFill>
                          <a:effectLst/>
                          <a:latin typeface="Arial" charset="0"/>
                          <a:ea typeface="微软雅黑"/>
                          <a:cs typeface="微软雅黑"/>
                        </a:rPr>
                        <a:t>580</a:t>
                      </a:r>
                    </a:p>
                  </a:txBody>
                  <a:tcPr marL="8404" marR="8404" marT="8404"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1" i="0" u="none" strike="noStrike" cap="none" normalizeH="0" baseline="0" smtClean="0">
                          <a:ln>
                            <a:noFill/>
                          </a:ln>
                          <a:solidFill>
                            <a:schemeClr val="tx1"/>
                          </a:solidFill>
                          <a:effectLst/>
                          <a:latin typeface="Arial" charset="0"/>
                          <a:ea typeface="微软雅黑"/>
                          <a:cs typeface="微软雅黑"/>
                        </a:rPr>
                        <a:t>25%</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1" i="0" u="none" strike="noStrike" cap="none" normalizeH="0" baseline="0" smtClean="0">
                          <a:ln>
                            <a:noFill/>
                          </a:ln>
                          <a:solidFill>
                            <a:schemeClr val="tx1"/>
                          </a:solidFill>
                          <a:effectLst/>
                          <a:latin typeface="Arial" charset="0"/>
                          <a:ea typeface="微软雅黑"/>
                          <a:cs typeface="微软雅黑"/>
                        </a:rPr>
                        <a:t>22%</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1" i="0" u="none" strike="noStrike" cap="none" normalizeH="0" baseline="0" smtClean="0">
                          <a:ln>
                            <a:noFill/>
                          </a:ln>
                          <a:solidFill>
                            <a:schemeClr val="tx1"/>
                          </a:solidFill>
                          <a:effectLst/>
                          <a:latin typeface="Arial" charset="0"/>
                          <a:ea typeface="微软雅黑"/>
                          <a:cs typeface="微软雅黑"/>
                        </a:rPr>
                        <a:t>18%</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1" i="0" u="none" strike="noStrike" cap="none" normalizeH="0" baseline="0" smtClean="0">
                          <a:ln>
                            <a:noFill/>
                          </a:ln>
                          <a:solidFill>
                            <a:schemeClr val="tx1"/>
                          </a:solidFill>
                          <a:effectLst/>
                          <a:latin typeface="Arial" charset="0"/>
                          <a:ea typeface="微软雅黑"/>
                          <a:cs typeface="微软雅黑"/>
                        </a:rPr>
                        <a:t>6%</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1" i="0" u="none" strike="noStrike" cap="none" normalizeH="0" baseline="0" smtClean="0">
                          <a:ln>
                            <a:noFill/>
                          </a:ln>
                          <a:solidFill>
                            <a:schemeClr val="tx1"/>
                          </a:solidFill>
                          <a:effectLst/>
                          <a:latin typeface="Arial" charset="0"/>
                          <a:ea typeface="微软雅黑"/>
                          <a:cs typeface="微软雅黑"/>
                        </a:rPr>
                        <a:t>14%</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1" i="0" u="none" strike="noStrike" cap="none" normalizeH="0" baseline="0" smtClean="0">
                          <a:ln>
                            <a:noFill/>
                          </a:ln>
                          <a:solidFill>
                            <a:schemeClr val="tx1"/>
                          </a:solidFill>
                          <a:effectLst/>
                          <a:latin typeface="Arial" charset="0"/>
                          <a:ea typeface="微软雅黑"/>
                          <a:cs typeface="微软雅黑"/>
                        </a:rPr>
                        <a:t>3%</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1" i="0" u="none" strike="noStrike" cap="none" normalizeH="0" baseline="0" smtClean="0">
                          <a:ln>
                            <a:noFill/>
                          </a:ln>
                          <a:solidFill>
                            <a:schemeClr val="tx1"/>
                          </a:solidFill>
                          <a:effectLst/>
                          <a:latin typeface="Arial" charset="0"/>
                          <a:ea typeface="微软雅黑"/>
                          <a:cs typeface="微软雅黑"/>
                        </a:rPr>
                        <a:t>12%</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82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Arial" charset="0"/>
                          <a:ea typeface="微软雅黑"/>
                          <a:cs typeface="微软雅黑"/>
                        </a:rPr>
                        <a:t>男</a:t>
                      </a:r>
                    </a:p>
                  </a:txBody>
                  <a:tcPr marL="8404" marR="8404" marT="8404"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273</a:t>
                      </a:r>
                    </a:p>
                  </a:txBody>
                  <a:tcPr marL="8404" marR="8404" marT="8404"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25%</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28%</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18%</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4%</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12%</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10%</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82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Arial" charset="0"/>
                          <a:ea typeface="微软雅黑"/>
                          <a:cs typeface="微软雅黑"/>
                        </a:rPr>
                        <a:t>女</a:t>
                      </a:r>
                    </a:p>
                  </a:txBody>
                  <a:tcPr marL="8404" marR="8404" marT="8404"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307</a:t>
                      </a:r>
                    </a:p>
                  </a:txBody>
                  <a:tcPr marL="8404" marR="8404" marT="8404"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26%</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18%</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18%</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8%</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15%</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13%</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82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18-25</a:t>
                      </a:r>
                      <a:r>
                        <a:rPr kumimoji="0" lang="zh-CN" altLang="en-US" sz="700" b="0" i="0" u="none" strike="noStrike" cap="none" normalizeH="0" baseline="0" smtClean="0">
                          <a:ln>
                            <a:noFill/>
                          </a:ln>
                          <a:solidFill>
                            <a:schemeClr val="tx1"/>
                          </a:solidFill>
                          <a:effectLst/>
                          <a:latin typeface="Arial" charset="0"/>
                          <a:ea typeface="微软雅黑"/>
                          <a:cs typeface="微软雅黑"/>
                        </a:rPr>
                        <a:t>岁</a:t>
                      </a:r>
                    </a:p>
                  </a:txBody>
                  <a:tcPr marL="8404" marR="8404" marT="8404"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377</a:t>
                      </a:r>
                    </a:p>
                  </a:txBody>
                  <a:tcPr marL="8404" marR="8404" marT="8404"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28%</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23%</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17%</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4%</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14%</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13%</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66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26-35</a:t>
                      </a:r>
                      <a:r>
                        <a:rPr kumimoji="0" lang="zh-CN" altLang="en-US" sz="700" b="0" i="0" u="none" strike="noStrike" cap="none" normalizeH="0" baseline="0" smtClean="0">
                          <a:ln>
                            <a:noFill/>
                          </a:ln>
                          <a:solidFill>
                            <a:schemeClr val="tx1"/>
                          </a:solidFill>
                          <a:effectLst/>
                          <a:latin typeface="Arial" charset="0"/>
                          <a:ea typeface="微软雅黑"/>
                          <a:cs typeface="微软雅黑"/>
                        </a:rPr>
                        <a:t>岁</a:t>
                      </a:r>
                    </a:p>
                  </a:txBody>
                  <a:tcPr marL="8404" marR="8404" marT="8404"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139</a:t>
                      </a:r>
                    </a:p>
                  </a:txBody>
                  <a:tcPr marL="8404" marR="8404" marT="8404"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17%</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20%</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25%</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9%</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15%</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9%</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82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36-45</a:t>
                      </a:r>
                      <a:r>
                        <a:rPr kumimoji="0" lang="zh-CN" altLang="en-US" sz="700" b="0" i="0" u="none" strike="noStrike" cap="none" normalizeH="0" baseline="0" smtClean="0">
                          <a:ln>
                            <a:noFill/>
                          </a:ln>
                          <a:solidFill>
                            <a:schemeClr val="tx1"/>
                          </a:solidFill>
                          <a:effectLst/>
                          <a:latin typeface="Arial" charset="0"/>
                          <a:ea typeface="微软雅黑"/>
                          <a:cs typeface="微软雅黑"/>
                        </a:rPr>
                        <a:t>岁</a:t>
                      </a:r>
                    </a:p>
                  </a:txBody>
                  <a:tcPr marL="8404" marR="8404" marT="8404"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64</a:t>
                      </a:r>
                    </a:p>
                  </a:txBody>
                  <a:tcPr marL="8404" marR="8404" marT="8404"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30%</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25%</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13%</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9%</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13%</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8%</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82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Arial" charset="0"/>
                          <a:ea typeface="微软雅黑"/>
                          <a:cs typeface="微软雅黑"/>
                        </a:rPr>
                        <a:t>单身，独居</a:t>
                      </a:r>
                    </a:p>
                  </a:txBody>
                  <a:tcPr marL="8404" marR="8404" marT="8404"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248</a:t>
                      </a:r>
                    </a:p>
                  </a:txBody>
                  <a:tcPr marL="8404" marR="8404" marT="8404"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30%</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22%</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16%</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6%</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11%</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4%</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11%</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82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Arial" charset="0"/>
                          <a:ea typeface="微软雅黑"/>
                          <a:cs typeface="微软雅黑"/>
                        </a:rPr>
                        <a:t>单身，与家人同住</a:t>
                      </a:r>
                    </a:p>
                  </a:txBody>
                  <a:tcPr marL="8404" marR="8404" marT="8404"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216</a:t>
                      </a:r>
                    </a:p>
                  </a:txBody>
                  <a:tcPr marL="8404" marR="8404" marT="8404"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21%</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23%</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21%</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17%</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12%</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82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Arial" charset="0"/>
                          <a:ea typeface="微软雅黑"/>
                          <a:cs typeface="微软雅黑"/>
                        </a:rPr>
                        <a:t>同居</a:t>
                      </a:r>
                      <a:r>
                        <a:rPr kumimoji="0" lang="en-US" altLang="zh-CN" sz="700" b="0" i="0" u="none" strike="noStrike" cap="none" normalizeH="0" baseline="0" smtClean="0">
                          <a:ln>
                            <a:noFill/>
                          </a:ln>
                          <a:solidFill>
                            <a:schemeClr val="tx1"/>
                          </a:solidFill>
                          <a:effectLst/>
                          <a:latin typeface="Arial" charset="0"/>
                          <a:ea typeface="微软雅黑"/>
                          <a:cs typeface="微软雅黑"/>
                        </a:rPr>
                        <a:t>/</a:t>
                      </a:r>
                      <a:r>
                        <a:rPr kumimoji="0" lang="zh-CN" altLang="en-US" sz="700" b="0" i="0" u="none" strike="noStrike" cap="none" normalizeH="0" baseline="0" smtClean="0">
                          <a:ln>
                            <a:noFill/>
                          </a:ln>
                          <a:solidFill>
                            <a:schemeClr val="tx1"/>
                          </a:solidFill>
                          <a:effectLst/>
                          <a:latin typeface="Arial" charset="0"/>
                          <a:ea typeface="微软雅黑"/>
                          <a:cs typeface="微软雅黑"/>
                        </a:rPr>
                        <a:t>已婚</a:t>
                      </a:r>
                    </a:p>
                  </a:txBody>
                  <a:tcPr marL="8404" marR="8404" marT="8404"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116</a:t>
                      </a:r>
                    </a:p>
                  </a:txBody>
                  <a:tcPr marL="8404" marR="8404" marT="8404"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22%</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22%</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18%</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8%</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14%</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13%</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82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Arial" charset="0"/>
                          <a:ea typeface="微软雅黑"/>
                          <a:cs typeface="微软雅黑"/>
                        </a:rPr>
                        <a:t>特大城市：北京、上海</a:t>
                      </a:r>
                    </a:p>
                  </a:txBody>
                  <a:tcPr marL="8404" marR="8404" marT="8404"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216</a:t>
                      </a:r>
                    </a:p>
                  </a:txBody>
                  <a:tcPr marL="8404" marR="8404" marT="8404"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17%</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16%</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25%</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13%</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12%</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7%</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11%</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82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Arial" charset="0"/>
                          <a:ea typeface="微软雅黑"/>
                          <a:cs typeface="微软雅黑"/>
                        </a:rPr>
                        <a:t>省会城市</a:t>
                      </a:r>
                    </a:p>
                  </a:txBody>
                  <a:tcPr marL="8404" marR="8404" marT="8404"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171</a:t>
                      </a:r>
                    </a:p>
                  </a:txBody>
                  <a:tcPr marL="8404" marR="8404" marT="8404"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28%</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26%</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15%</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18%</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11%</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82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Arial" charset="0"/>
                          <a:ea typeface="微软雅黑"/>
                          <a:cs typeface="微软雅黑"/>
                        </a:rPr>
                        <a:t>非省会城市</a:t>
                      </a:r>
                    </a:p>
                  </a:txBody>
                  <a:tcPr marL="8404" marR="8404" marT="8404"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142</a:t>
                      </a:r>
                    </a:p>
                  </a:txBody>
                  <a:tcPr marL="8404" marR="8404" marT="8404"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33%</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29%</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16%</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11%</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zh-CN" altLang="en-US" sz="700" b="0" i="0" u="none" strike="noStrike" cap="none" normalizeH="0" baseline="0" smtClean="0">
                        <a:ln>
                          <a:noFill/>
                        </a:ln>
                        <a:solidFill>
                          <a:schemeClr val="tx1"/>
                        </a:solidFill>
                        <a:effectLst/>
                        <a:latin typeface="Arial" charset="0"/>
                        <a:ea typeface="微软雅黑"/>
                        <a:cs typeface="微软雅黑"/>
                      </a:endParaRPr>
                    </a:p>
                  </a:txBody>
                  <a:tcPr marL="8404" marR="8404" marT="8404"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9%</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666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Arial" charset="0"/>
                          <a:ea typeface="微软雅黑"/>
                          <a:cs typeface="微软雅黑"/>
                        </a:rPr>
                        <a:t>集镇及农村</a:t>
                      </a:r>
                    </a:p>
                  </a:txBody>
                  <a:tcPr marL="8404" marR="8404" marT="8404"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51</a:t>
                      </a:r>
                    </a:p>
                  </a:txBody>
                  <a:tcPr marL="8404" marR="8404" marT="8404"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33%</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18%</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6%</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4%</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16%</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22%</a:t>
                      </a:r>
                    </a:p>
                  </a:txBody>
                  <a:tcPr marL="8404" marR="8404" marT="8404"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bl>
          </a:graphicData>
        </a:graphic>
      </p:graphicFrame>
      <p:sp>
        <p:nvSpPr>
          <p:cNvPr id="9"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45CD62F7-9C5D-48BF-940B-78DDE5C4059A}" type="slidenum">
              <a:rPr lang="zh-CN" altLang="en-US"/>
              <a:pPr>
                <a:defRPr/>
              </a:pPr>
              <a:t>6</a:t>
            </a:fld>
            <a:endParaRPr lang="zh-CN"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标题 1"/>
          <p:cNvSpPr>
            <a:spLocks noGrp="1"/>
          </p:cNvSpPr>
          <p:nvPr>
            <p:ph type="title"/>
          </p:nvPr>
        </p:nvSpPr>
        <p:spPr/>
        <p:txBody>
          <a:bodyPr/>
          <a:lstStyle/>
          <a:p>
            <a:pPr eaLnBrk="1" hangingPunct="1"/>
            <a:r>
              <a:rPr lang="zh-CN" altLang="en-US" sz="2000" b="1" smtClean="0">
                <a:latin typeface="微软雅黑"/>
                <a:ea typeface="微软雅黑"/>
              </a:rPr>
              <a:t>有</a:t>
            </a:r>
            <a:r>
              <a:rPr lang="en-US" altLang="zh-CN" sz="2000" b="1" smtClean="0">
                <a:latin typeface="微软雅黑"/>
                <a:ea typeface="微软雅黑"/>
              </a:rPr>
              <a:t>45%</a:t>
            </a:r>
            <a:r>
              <a:rPr lang="zh-CN" altLang="en-US" sz="2000" b="1" smtClean="0">
                <a:latin typeface="微软雅黑"/>
                <a:ea typeface="微软雅黑"/>
              </a:rPr>
              <a:t>的消费者对近期的“贵州织金、陕西多名小学生因为乳品而中毒</a:t>
            </a:r>
            <a:r>
              <a:rPr lang="en-US" altLang="zh-CN" sz="2000" b="1" smtClean="0">
                <a:latin typeface="微软雅黑"/>
                <a:ea typeface="微软雅黑"/>
              </a:rPr>
              <a:t>”</a:t>
            </a:r>
            <a:r>
              <a:rPr lang="zh-CN" altLang="en-US" sz="2000" b="1" smtClean="0">
                <a:latin typeface="微软雅黑"/>
                <a:ea typeface="微软雅黑"/>
              </a:rPr>
              <a:t>事件毫不知情</a:t>
            </a:r>
            <a:endParaRPr lang="en-US" altLang="zh-CN" sz="2000" b="1" smtClean="0">
              <a:latin typeface="微软雅黑"/>
              <a:ea typeface="微软雅黑"/>
            </a:endParaRPr>
          </a:p>
        </p:txBody>
      </p:sp>
      <p:graphicFrame>
        <p:nvGraphicFramePr>
          <p:cNvPr id="11" name="表格 10"/>
          <p:cNvGraphicFramePr>
            <a:graphicFrameLocks noGrp="1"/>
          </p:cNvGraphicFramePr>
          <p:nvPr/>
        </p:nvGraphicFramePr>
        <p:xfrm>
          <a:off x="654050" y="3132138"/>
          <a:ext cx="749300" cy="971550"/>
        </p:xfrm>
        <a:graphic>
          <a:graphicData uri="http://schemas.openxmlformats.org/drawingml/2006/table">
            <a:tbl>
              <a:tblPr/>
              <a:tblGrid>
                <a:gridCol w="331788"/>
                <a:gridCol w="417512"/>
              </a:tblGrid>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arn-CL" altLang="zh-CN" sz="900" b="0" i="0" u="none" strike="noStrike" cap="none" normalizeH="0" baseline="0" smtClean="0">
                          <a:ln>
                            <a:noFill/>
                          </a:ln>
                          <a:solidFill>
                            <a:schemeClr val="tx1"/>
                          </a:solidFill>
                          <a:effectLst/>
                          <a:latin typeface="Arial" charset="0"/>
                          <a:ea typeface="微软雅黑"/>
                          <a:cs typeface="微软雅黑"/>
                        </a:rPr>
                        <a:t>n&gt;30</a:t>
                      </a:r>
                    </a:p>
                  </a:txBody>
                  <a:tcPr marL="9525" marR="9525" marT="9525" marB="0" anchor="b"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161925">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宋体" charset="-122"/>
                          <a:ea typeface="微软雅黑"/>
                          <a:cs typeface="微软雅黑"/>
                        </a:rPr>
                        <a:t>显著差异</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zh-CN" altLang="en-US"/>
                    </a:p>
                  </a:txBody>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00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993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99CC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1522" name="TextBox 13"/>
          <p:cNvSpPr txBox="1">
            <a:spLocks noChangeArrowheads="1"/>
          </p:cNvSpPr>
          <p:nvPr/>
        </p:nvSpPr>
        <p:spPr bwMode="auto">
          <a:xfrm>
            <a:off x="457200" y="1308100"/>
            <a:ext cx="7993063" cy="274638"/>
          </a:xfrm>
          <a:prstGeom prst="rect">
            <a:avLst/>
          </a:prstGeom>
          <a:noFill/>
          <a:ln w="9525">
            <a:noFill/>
            <a:miter lim="800000"/>
            <a:headEnd/>
            <a:tailEnd/>
          </a:ln>
        </p:spPr>
        <p:txBody>
          <a:bodyPr>
            <a:spAutoFit/>
          </a:bodyPr>
          <a:lstStyle/>
          <a:p>
            <a:r>
              <a:rPr lang="zh-CN" altLang="en-US" sz="1200" b="1"/>
              <a:t>问题：请问你是否听说了“贵州织金、陕西多名小学生中毒 蒙牛酸酸乳 疑似凶手”事件？</a:t>
            </a:r>
          </a:p>
        </p:txBody>
      </p:sp>
      <p:sp>
        <p:nvSpPr>
          <p:cNvPr id="21523" name="内容占位符 11"/>
          <p:cNvSpPr>
            <a:spLocks noGrp="1"/>
          </p:cNvSpPr>
          <p:nvPr>
            <p:ph idx="1"/>
          </p:nvPr>
        </p:nvSpPr>
        <p:spPr>
          <a:xfrm>
            <a:off x="457200" y="1711325"/>
            <a:ext cx="8507413" cy="498475"/>
          </a:xfrm>
        </p:spPr>
        <p:txBody>
          <a:bodyPr>
            <a:spAutoFit/>
          </a:bodyPr>
          <a:lstStyle/>
          <a:p>
            <a:pPr eaLnBrk="1" hangingPunct="1"/>
            <a:r>
              <a:rPr lang="zh-CN" altLang="en-US" sz="1200" smtClean="0">
                <a:latin typeface="微软雅黑"/>
                <a:ea typeface="微软雅黑"/>
              </a:rPr>
              <a:t>有</a:t>
            </a:r>
            <a:r>
              <a:rPr lang="en-US" altLang="zh-CN" sz="1200" smtClean="0">
                <a:latin typeface="微软雅黑"/>
                <a:ea typeface="微软雅黑"/>
              </a:rPr>
              <a:t>55%</a:t>
            </a:r>
            <a:r>
              <a:rPr lang="zh-CN" altLang="en-US" sz="1200" smtClean="0">
                <a:latin typeface="微软雅黑"/>
                <a:ea typeface="微软雅黑"/>
              </a:rPr>
              <a:t>的消费者起码听说了这一事件，其中，</a:t>
            </a:r>
            <a:r>
              <a:rPr lang="en-US" altLang="zh-CN" sz="1200" smtClean="0">
                <a:latin typeface="微软雅黑"/>
                <a:ea typeface="微软雅黑"/>
              </a:rPr>
              <a:t>20%</a:t>
            </a:r>
            <a:r>
              <a:rPr lang="zh-CN" altLang="en-US" sz="1200" smtClean="0">
                <a:latin typeface="微软雅黑"/>
                <a:ea typeface="微软雅黑"/>
              </a:rPr>
              <a:t>的消费者看了相关报道，只有</a:t>
            </a:r>
            <a:r>
              <a:rPr lang="en-US" altLang="zh-CN" sz="1200" smtClean="0">
                <a:latin typeface="微软雅黑"/>
                <a:ea typeface="微软雅黑"/>
              </a:rPr>
              <a:t>2%</a:t>
            </a:r>
            <a:r>
              <a:rPr lang="zh-CN" altLang="en-US" sz="1200" smtClean="0">
                <a:latin typeface="微软雅黑"/>
                <a:ea typeface="微软雅黑"/>
              </a:rPr>
              <a:t>深入了解了这一事件的各种细节；</a:t>
            </a:r>
            <a:endParaRPr lang="en-US" altLang="zh-CN" sz="1200" smtClean="0">
              <a:latin typeface="微软雅黑"/>
              <a:ea typeface="微软雅黑"/>
            </a:endParaRPr>
          </a:p>
          <a:p>
            <a:pPr eaLnBrk="1" hangingPunct="1"/>
            <a:r>
              <a:rPr lang="zh-CN" altLang="en-US" sz="1200" smtClean="0">
                <a:latin typeface="微软雅黑"/>
                <a:ea typeface="微软雅黑"/>
              </a:rPr>
              <a:t>中型城市和为人父母的人相对比较关注本事件。</a:t>
            </a:r>
          </a:p>
        </p:txBody>
      </p:sp>
      <p:graphicFrame>
        <p:nvGraphicFramePr>
          <p:cNvPr id="9" name="表格 8"/>
          <p:cNvGraphicFramePr>
            <a:graphicFrameLocks noGrp="1"/>
          </p:cNvGraphicFramePr>
          <p:nvPr/>
        </p:nvGraphicFramePr>
        <p:xfrm>
          <a:off x="684213" y="4149725"/>
          <a:ext cx="8135937" cy="2228850"/>
        </p:xfrm>
        <a:graphic>
          <a:graphicData uri="http://schemas.openxmlformats.org/drawingml/2006/table">
            <a:tbl>
              <a:tblPr/>
              <a:tblGrid>
                <a:gridCol w="1366837"/>
                <a:gridCol w="792163"/>
                <a:gridCol w="1512887"/>
                <a:gridCol w="1511300"/>
                <a:gridCol w="1441450"/>
                <a:gridCol w="1511300"/>
              </a:tblGrid>
              <a:tr h="1714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arn-CL" altLang="zh-CN" sz="900" b="1" i="0" u="none" strike="noStrike" cap="none" normalizeH="0" baseline="0" smtClean="0">
                          <a:ln>
                            <a:noFill/>
                          </a:ln>
                          <a:solidFill>
                            <a:schemeClr val="tx1"/>
                          </a:solidFill>
                          <a:effectLst/>
                          <a:latin typeface="Arial" charset="0"/>
                          <a:ea typeface="微软雅黑"/>
                          <a:cs typeface="微软雅黑"/>
                        </a:rPr>
                        <a:t>Total</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900" b="1" i="0" u="none" strike="noStrike" cap="none" normalizeH="0" baseline="0" smtClean="0">
                          <a:ln>
                            <a:noFill/>
                          </a:ln>
                          <a:solidFill>
                            <a:schemeClr val="tx1"/>
                          </a:solidFill>
                          <a:effectLst/>
                          <a:latin typeface="Arial" charset="0"/>
                          <a:ea typeface="微软雅黑"/>
                          <a:cs typeface="微软雅黑"/>
                        </a:rPr>
                        <a:t>580</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1" i="0" u="none" strike="noStrike" cap="none" normalizeH="0" baseline="0" smtClean="0">
                          <a:ln>
                            <a:noFill/>
                          </a:ln>
                          <a:solidFill>
                            <a:schemeClr val="tx1"/>
                          </a:solidFill>
                          <a:effectLst/>
                          <a:latin typeface="Arial" charset="0"/>
                          <a:ea typeface="微软雅黑"/>
                          <a:cs typeface="微软雅黑"/>
                        </a:rPr>
                        <a:t>45%</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1" i="0" u="none" strike="noStrike" cap="none" normalizeH="0" baseline="0" smtClean="0">
                          <a:ln>
                            <a:noFill/>
                          </a:ln>
                          <a:solidFill>
                            <a:schemeClr val="tx1"/>
                          </a:solidFill>
                          <a:effectLst/>
                          <a:latin typeface="Arial" charset="0"/>
                          <a:ea typeface="微软雅黑"/>
                          <a:cs typeface="微软雅黑"/>
                        </a:rPr>
                        <a:t>33%</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1" i="0" u="none" strike="noStrike" cap="none" normalizeH="0" baseline="0" smtClean="0">
                          <a:ln>
                            <a:noFill/>
                          </a:ln>
                          <a:solidFill>
                            <a:schemeClr val="tx1"/>
                          </a:solidFill>
                          <a:effectLst/>
                          <a:latin typeface="Arial" charset="0"/>
                          <a:ea typeface="微软雅黑"/>
                          <a:cs typeface="微软雅黑"/>
                        </a:rPr>
                        <a:t>20%</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1" i="0" u="none" strike="noStrike" cap="none" normalizeH="0" baseline="0" smtClean="0">
                          <a:ln>
                            <a:noFill/>
                          </a:ln>
                          <a:solidFill>
                            <a:schemeClr val="tx1"/>
                          </a:solidFill>
                          <a:effectLst/>
                          <a:latin typeface="Arial" charset="0"/>
                          <a:ea typeface="微软雅黑"/>
                          <a:cs typeface="微软雅黑"/>
                        </a:rPr>
                        <a:t>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714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男</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273</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43%</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32%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23%</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3%</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714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女</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307</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46%</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35%</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18%</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714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18-25</a:t>
                      </a:r>
                      <a:r>
                        <a:rPr kumimoji="0" lang="zh-CN" altLang="en-US" sz="900" b="0" i="0" u="none" strike="noStrike" cap="none" normalizeH="0" baseline="0" smtClean="0">
                          <a:ln>
                            <a:noFill/>
                          </a:ln>
                          <a:solidFill>
                            <a:schemeClr val="tx1"/>
                          </a:solidFill>
                          <a:effectLst/>
                          <a:latin typeface="Arial" charset="0"/>
                          <a:ea typeface="微软雅黑"/>
                          <a:cs typeface="微软雅黑"/>
                        </a:rPr>
                        <a:t>岁</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377</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51%</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30%</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18%</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714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26-35</a:t>
                      </a:r>
                      <a:r>
                        <a:rPr kumimoji="0" lang="zh-CN" altLang="en-US" sz="900" b="0" i="0" u="none" strike="noStrike" cap="none" normalizeH="0" baseline="0" smtClean="0">
                          <a:ln>
                            <a:noFill/>
                          </a:ln>
                          <a:solidFill>
                            <a:schemeClr val="tx1"/>
                          </a:solidFill>
                          <a:effectLst/>
                          <a:latin typeface="Arial" charset="0"/>
                          <a:ea typeface="微软雅黑"/>
                          <a:cs typeface="微软雅黑"/>
                        </a:rPr>
                        <a:t>岁</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139</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34%</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37%</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28%</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714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36-45</a:t>
                      </a:r>
                      <a:r>
                        <a:rPr kumimoji="0" lang="zh-CN" altLang="en-US" sz="900" b="0" i="0" u="none" strike="noStrike" cap="none" normalizeH="0" baseline="0" smtClean="0">
                          <a:ln>
                            <a:noFill/>
                          </a:ln>
                          <a:solidFill>
                            <a:schemeClr val="tx1"/>
                          </a:solidFill>
                          <a:effectLst/>
                          <a:latin typeface="Arial" charset="0"/>
                          <a:ea typeface="微软雅黑"/>
                          <a:cs typeface="微软雅黑"/>
                        </a:rPr>
                        <a:t>岁</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64</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30%</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48%</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16%</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6%</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714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单身，独居</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248</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45%</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32%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21%</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714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单身，与家人同住</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216</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50%</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31%</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18%</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714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同居</a:t>
                      </a:r>
                      <a:r>
                        <a:rPr kumimoji="0" lang="en-US" altLang="zh-CN" sz="900" b="0" i="0" u="none" strike="noStrike" cap="none" normalizeH="0" baseline="0" smtClean="0">
                          <a:ln>
                            <a:noFill/>
                          </a:ln>
                          <a:solidFill>
                            <a:schemeClr val="tx1"/>
                          </a:solidFill>
                          <a:effectLst/>
                          <a:latin typeface="Arial" charset="0"/>
                          <a:ea typeface="微软雅黑"/>
                          <a:cs typeface="微软雅黑"/>
                        </a:rPr>
                        <a:t>/</a:t>
                      </a:r>
                      <a:r>
                        <a:rPr kumimoji="0" lang="zh-CN" altLang="en-US" sz="900" b="0" i="0" u="none" strike="noStrike" cap="none" normalizeH="0" baseline="0" smtClean="0">
                          <a:ln>
                            <a:noFill/>
                          </a:ln>
                          <a:solidFill>
                            <a:schemeClr val="tx1"/>
                          </a:solidFill>
                          <a:effectLst/>
                          <a:latin typeface="Arial" charset="0"/>
                          <a:ea typeface="微软雅黑"/>
                          <a:cs typeface="微软雅黑"/>
                        </a:rPr>
                        <a:t>已婚</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116</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34%</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41%</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22%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3%</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714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特大城市：北京、上海</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216</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49%</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31%</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17%</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714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省会城市</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171</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40%</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38%</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21%</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714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非省会城市</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142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42%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32%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26%</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zh-CN" altLang="en-US" sz="900" b="0" i="0" u="none" strike="noStrike" cap="none" normalizeH="0" baseline="0" smtClean="0">
                        <a:ln>
                          <a:noFill/>
                        </a:ln>
                        <a:solidFill>
                          <a:schemeClr val="tx1"/>
                        </a:solidFill>
                        <a:effectLst/>
                        <a:latin typeface="Arial" charset="0"/>
                        <a:ea typeface="微软雅黑"/>
                        <a:cs typeface="微软雅黑"/>
                      </a:endParaRP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714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集镇及农村</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51</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47%</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31%</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16%</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6%</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bl>
          </a:graphicData>
        </a:graphic>
      </p:graphicFrame>
      <p:graphicFrame>
        <p:nvGraphicFramePr>
          <p:cNvPr id="15" name="图表 14"/>
          <p:cNvGraphicFramePr/>
          <p:nvPr/>
        </p:nvGraphicFramePr>
        <p:xfrm>
          <a:off x="2411760" y="2195785"/>
          <a:ext cx="6543675" cy="2088876"/>
        </p:xfrm>
        <a:graphic>
          <a:graphicData uri="http://schemas.openxmlformats.org/drawingml/2006/chart">
            <c:chart xmlns:c="http://schemas.openxmlformats.org/drawingml/2006/chart" xmlns:r="http://schemas.openxmlformats.org/officeDocument/2006/relationships" r:id="rId2"/>
          </a:graphicData>
        </a:graphic>
      </p:graphicFrame>
      <p:sp>
        <p:nvSpPr>
          <p:cNvPr id="10"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9FE519BB-419E-4F2A-98C2-D3ACEE78F305}" type="slidenum">
              <a:rPr lang="zh-CN" altLang="en-US"/>
              <a:pPr>
                <a:defRPr/>
              </a:pPr>
              <a:t>7</a:t>
            </a:fld>
            <a:endParaRPr lang="zh-CN"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标题 1"/>
          <p:cNvSpPr>
            <a:spLocks noGrp="1"/>
          </p:cNvSpPr>
          <p:nvPr>
            <p:ph type="title"/>
          </p:nvPr>
        </p:nvSpPr>
        <p:spPr/>
        <p:txBody>
          <a:bodyPr/>
          <a:lstStyle/>
          <a:p>
            <a:pPr eaLnBrk="1" hangingPunct="1"/>
            <a:r>
              <a:rPr lang="zh-CN" altLang="en-US" sz="2000" b="1" smtClean="0">
                <a:latin typeface="微软雅黑"/>
                <a:ea typeface="微软雅黑"/>
              </a:rPr>
              <a:t>该事件对蒙牛品牌形象的负面影响较大（</a:t>
            </a:r>
            <a:r>
              <a:rPr lang="en-US" altLang="zh-CN" sz="2000" b="1" smtClean="0">
                <a:latin typeface="微软雅黑"/>
                <a:ea typeface="微软雅黑"/>
              </a:rPr>
              <a:t>-26%</a:t>
            </a:r>
            <a:r>
              <a:rPr lang="zh-CN" altLang="en-US" sz="2000" b="1" smtClean="0">
                <a:latin typeface="微软雅黑"/>
                <a:ea typeface="微软雅黑"/>
              </a:rPr>
              <a:t>）</a:t>
            </a:r>
          </a:p>
        </p:txBody>
      </p:sp>
      <p:graphicFrame>
        <p:nvGraphicFramePr>
          <p:cNvPr id="11" name="表格 10"/>
          <p:cNvGraphicFramePr>
            <a:graphicFrameLocks noGrp="1"/>
          </p:cNvGraphicFramePr>
          <p:nvPr/>
        </p:nvGraphicFramePr>
        <p:xfrm>
          <a:off x="654050" y="3136900"/>
          <a:ext cx="749300" cy="971550"/>
        </p:xfrm>
        <a:graphic>
          <a:graphicData uri="http://schemas.openxmlformats.org/drawingml/2006/table">
            <a:tbl>
              <a:tblPr/>
              <a:tblGrid>
                <a:gridCol w="331788"/>
                <a:gridCol w="417512"/>
              </a:tblGrid>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arn-CL" altLang="zh-CN" sz="900" b="0" i="0" u="none" strike="noStrike" cap="none" normalizeH="0" baseline="0" smtClean="0">
                          <a:ln>
                            <a:noFill/>
                          </a:ln>
                          <a:solidFill>
                            <a:schemeClr val="tx1"/>
                          </a:solidFill>
                          <a:effectLst/>
                          <a:latin typeface="Arial" charset="0"/>
                          <a:ea typeface="微软雅黑"/>
                          <a:cs typeface="微软雅黑"/>
                        </a:rPr>
                        <a:t>n&gt;30</a:t>
                      </a:r>
                    </a:p>
                  </a:txBody>
                  <a:tcPr marL="9525" marR="9525" marT="9525" marB="0" anchor="b"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161925">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宋体" charset="-122"/>
                          <a:ea typeface="微软雅黑"/>
                          <a:cs typeface="微软雅黑"/>
                        </a:rPr>
                        <a:t>显著差异</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zh-CN" altLang="en-US"/>
                    </a:p>
                  </a:txBody>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00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993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99CC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2546" name="TextBox 13"/>
          <p:cNvSpPr txBox="1">
            <a:spLocks noChangeArrowheads="1"/>
          </p:cNvSpPr>
          <p:nvPr/>
        </p:nvSpPr>
        <p:spPr bwMode="auto">
          <a:xfrm>
            <a:off x="457200" y="1127125"/>
            <a:ext cx="4475163" cy="646331"/>
          </a:xfrm>
          <a:prstGeom prst="rect">
            <a:avLst/>
          </a:prstGeom>
          <a:noFill/>
          <a:ln w="9525">
            <a:noFill/>
            <a:miter lim="800000"/>
            <a:headEnd/>
            <a:tailEnd/>
          </a:ln>
        </p:spPr>
        <p:txBody>
          <a:bodyPr>
            <a:spAutoFit/>
          </a:bodyPr>
          <a:lstStyle/>
          <a:p>
            <a:r>
              <a:rPr lang="zh-CN" altLang="en-US" sz="1200" b="1" dirty="0"/>
              <a:t>问题：如果满分是</a:t>
            </a:r>
            <a:r>
              <a:rPr lang="en-US" altLang="zh-CN" sz="1200" b="1" dirty="0"/>
              <a:t>10</a:t>
            </a:r>
            <a:r>
              <a:rPr lang="zh-CN" altLang="en-US" sz="1200" b="1" dirty="0"/>
              <a:t>分的话，你可以给蒙牛品牌打几分？</a:t>
            </a:r>
            <a:endParaRPr lang="en-US" altLang="zh-CN" sz="1200" b="1" dirty="0"/>
          </a:p>
          <a:p>
            <a:r>
              <a:rPr lang="zh-CN" altLang="en-US" sz="1200" b="1" dirty="0" smtClean="0"/>
              <a:t>经过“贵州</a:t>
            </a:r>
            <a:r>
              <a:rPr lang="zh-CN" altLang="en-US" sz="1200" b="1" dirty="0"/>
              <a:t>织金、陕西多名小学生中毒 蒙牛酸酸乳 疑似</a:t>
            </a:r>
            <a:r>
              <a:rPr lang="zh-CN" altLang="en-US" sz="1200" b="1" dirty="0" smtClean="0"/>
              <a:t>凶手”事件</a:t>
            </a:r>
            <a:r>
              <a:rPr lang="zh-CN" altLang="en-US" sz="1200" b="1" dirty="0"/>
              <a:t>，你还可以对蒙牛品牌印象打几分？</a:t>
            </a:r>
          </a:p>
        </p:txBody>
      </p:sp>
      <p:sp>
        <p:nvSpPr>
          <p:cNvPr id="22547" name="内容占位符 11"/>
          <p:cNvSpPr>
            <a:spLocks noGrp="1"/>
          </p:cNvSpPr>
          <p:nvPr>
            <p:ph idx="1"/>
          </p:nvPr>
        </p:nvSpPr>
        <p:spPr>
          <a:xfrm>
            <a:off x="457200" y="1782763"/>
            <a:ext cx="8229600" cy="493712"/>
          </a:xfrm>
        </p:spPr>
        <p:txBody>
          <a:bodyPr>
            <a:spAutoFit/>
          </a:bodyPr>
          <a:lstStyle/>
          <a:p>
            <a:pPr eaLnBrk="1" hangingPunct="1"/>
            <a:r>
              <a:rPr lang="zh-CN" altLang="en-US" sz="1200" smtClean="0">
                <a:latin typeface="微软雅黑"/>
                <a:ea typeface="微软雅黑"/>
              </a:rPr>
              <a:t>伊利的品牌形象也受到牵连（</a:t>
            </a:r>
            <a:r>
              <a:rPr lang="en-US" altLang="zh-CN" sz="1200" smtClean="0">
                <a:latin typeface="微软雅黑"/>
                <a:ea typeface="微软雅黑"/>
              </a:rPr>
              <a:t>-16%</a:t>
            </a:r>
            <a:r>
              <a:rPr lang="zh-CN" altLang="en-US" sz="1200" smtClean="0">
                <a:latin typeface="微软雅黑"/>
                <a:ea typeface="微软雅黑"/>
              </a:rPr>
              <a:t>）；</a:t>
            </a:r>
            <a:endParaRPr lang="en-US" altLang="zh-CN" sz="1200" smtClean="0">
              <a:latin typeface="微软雅黑"/>
              <a:ea typeface="微软雅黑"/>
            </a:endParaRPr>
          </a:p>
          <a:p>
            <a:pPr eaLnBrk="1" hangingPunct="1"/>
            <a:r>
              <a:rPr lang="zh-CN" altLang="en-US" sz="1200" smtClean="0">
                <a:latin typeface="微软雅黑"/>
                <a:ea typeface="微软雅黑"/>
              </a:rPr>
              <a:t>此事件对集镇及农村的消费者的态度影响相对较大。</a:t>
            </a:r>
          </a:p>
        </p:txBody>
      </p:sp>
      <p:graphicFrame>
        <p:nvGraphicFramePr>
          <p:cNvPr id="10" name="表格 9"/>
          <p:cNvGraphicFramePr>
            <a:graphicFrameLocks noGrp="1"/>
          </p:cNvGraphicFramePr>
          <p:nvPr/>
        </p:nvGraphicFramePr>
        <p:xfrm>
          <a:off x="684213" y="4294188"/>
          <a:ext cx="8135937" cy="2087567"/>
        </p:xfrm>
        <a:graphic>
          <a:graphicData uri="http://schemas.openxmlformats.org/drawingml/2006/table">
            <a:tbl>
              <a:tblPr/>
              <a:tblGrid>
                <a:gridCol w="1223962"/>
                <a:gridCol w="503238"/>
                <a:gridCol w="1223962"/>
                <a:gridCol w="1223963"/>
                <a:gridCol w="576262"/>
                <a:gridCol w="1296988"/>
                <a:gridCol w="1295400"/>
                <a:gridCol w="792162"/>
              </a:tblGrid>
              <a:tr h="2159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arn-CL" altLang="zh-CN" sz="700" b="0" i="0" u="none" strike="noStrike" cap="none" normalizeH="0" baseline="0" smtClean="0">
                          <a:ln>
                            <a:noFill/>
                          </a:ln>
                          <a:solidFill>
                            <a:schemeClr val="tx1"/>
                          </a:solidFill>
                          <a:effectLst/>
                          <a:latin typeface="Arial" charset="0"/>
                          <a:ea typeface="微软雅黑"/>
                          <a:cs typeface="微软雅黑"/>
                        </a:rPr>
                        <a:t>Mean</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arn-CL" altLang="zh-CN" sz="700" b="0" i="0" u="none" strike="noStrike" cap="none" normalizeH="0" baseline="0" smtClean="0">
                          <a:ln>
                            <a:noFill/>
                          </a:ln>
                          <a:solidFill>
                            <a:schemeClr val="tx1"/>
                          </a:solidFill>
                          <a:effectLst/>
                          <a:latin typeface="Arial" charset="0"/>
                          <a:ea typeface="微软雅黑"/>
                          <a:cs typeface="微软雅黑"/>
                        </a:rPr>
                        <a:t>N</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宋体" charset="-122"/>
                          <a:ea typeface="微软雅黑"/>
                          <a:cs typeface="微软雅黑"/>
                        </a:rPr>
                        <a:t>蒙牛品牌得分</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宋体" charset="-122"/>
                          <a:ea typeface="微软雅黑"/>
                          <a:cs typeface="微软雅黑"/>
                        </a:rPr>
                        <a:t>经该事件后蒙牛品牌得分</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宋体" charset="-122"/>
                          <a:ea typeface="微软雅黑"/>
                          <a:cs typeface="微软雅黑"/>
                        </a:rPr>
                        <a:t>增减比</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宋体" charset="-122"/>
                          <a:ea typeface="微软雅黑"/>
                          <a:cs typeface="微软雅黑"/>
                        </a:rPr>
                        <a:t>伊利品牌得分</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宋体" charset="-122"/>
                          <a:ea typeface="微软雅黑"/>
                          <a:cs typeface="微软雅黑"/>
                        </a:rPr>
                        <a:t>经该事件后伊利品牌得分</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宋体" charset="-122"/>
                          <a:ea typeface="微软雅黑"/>
                          <a:cs typeface="微软雅黑"/>
                        </a:rPr>
                        <a:t>增减比</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428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arn-CL" altLang="zh-CN" sz="700" b="1" i="0" u="none" strike="noStrike" cap="none" normalizeH="0" baseline="0" smtClean="0">
                          <a:ln>
                            <a:noFill/>
                          </a:ln>
                          <a:solidFill>
                            <a:schemeClr val="tx1"/>
                          </a:solidFill>
                          <a:effectLst/>
                          <a:latin typeface="Arial" charset="0"/>
                          <a:ea typeface="微软雅黑"/>
                          <a:cs typeface="微软雅黑"/>
                        </a:rPr>
                        <a:t>Total</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1" i="0" u="none" strike="noStrike" cap="none" normalizeH="0" baseline="0" smtClean="0">
                          <a:ln>
                            <a:noFill/>
                          </a:ln>
                          <a:solidFill>
                            <a:schemeClr val="tx1"/>
                          </a:solidFill>
                          <a:effectLst/>
                          <a:latin typeface="Arial" charset="0"/>
                          <a:ea typeface="微软雅黑"/>
                          <a:cs typeface="微软雅黑"/>
                        </a:rPr>
                        <a:t>580</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1" i="0" u="none" strike="noStrike" cap="none" normalizeH="0" baseline="0" smtClean="0">
                          <a:ln>
                            <a:noFill/>
                          </a:ln>
                          <a:solidFill>
                            <a:schemeClr val="tx1"/>
                          </a:solidFill>
                          <a:effectLst/>
                          <a:latin typeface="Arial" charset="0"/>
                          <a:ea typeface="微软雅黑"/>
                          <a:cs typeface="微软雅黑"/>
                        </a:rPr>
                        <a:t>5.33</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1" i="0" u="none" strike="noStrike" cap="none" normalizeH="0" baseline="0" smtClean="0">
                          <a:ln>
                            <a:noFill/>
                          </a:ln>
                          <a:solidFill>
                            <a:schemeClr val="tx1"/>
                          </a:solidFill>
                          <a:effectLst/>
                          <a:latin typeface="Arial" charset="0"/>
                          <a:ea typeface="微软雅黑"/>
                          <a:cs typeface="微软雅黑"/>
                        </a:rPr>
                        <a:t>3.92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1" i="0" u="none" strike="noStrike" cap="none" normalizeH="0" baseline="0" smtClean="0">
                          <a:ln>
                            <a:noFill/>
                          </a:ln>
                          <a:solidFill>
                            <a:schemeClr val="tx1"/>
                          </a:solidFill>
                          <a:effectLst/>
                          <a:latin typeface="Arial" charset="0"/>
                          <a:ea typeface="微软雅黑"/>
                          <a:cs typeface="微软雅黑"/>
                        </a:rPr>
                        <a:t>-26%</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1" i="0" u="none" strike="noStrike" cap="none" normalizeH="0" baseline="0" smtClean="0">
                          <a:ln>
                            <a:noFill/>
                          </a:ln>
                          <a:solidFill>
                            <a:schemeClr val="tx1"/>
                          </a:solidFill>
                          <a:effectLst/>
                          <a:latin typeface="Arial" charset="0"/>
                          <a:ea typeface="微软雅黑"/>
                          <a:cs typeface="微软雅黑"/>
                        </a:rPr>
                        <a:t>5.92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1" i="0" u="none" strike="noStrike" cap="none" normalizeH="0" baseline="0" smtClean="0">
                          <a:ln>
                            <a:noFill/>
                          </a:ln>
                          <a:solidFill>
                            <a:schemeClr val="tx1"/>
                          </a:solidFill>
                          <a:effectLst/>
                          <a:latin typeface="Arial" charset="0"/>
                          <a:ea typeface="微软雅黑"/>
                          <a:cs typeface="微软雅黑"/>
                        </a:rPr>
                        <a:t>4.98</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1" i="0" u="none" strike="noStrike" cap="none" normalizeH="0" baseline="0" smtClean="0">
                          <a:ln>
                            <a:noFill/>
                          </a:ln>
                          <a:solidFill>
                            <a:schemeClr val="tx1"/>
                          </a:solidFill>
                          <a:effectLst/>
                          <a:latin typeface="Arial" charset="0"/>
                          <a:ea typeface="微软雅黑"/>
                          <a:cs typeface="微软雅黑"/>
                        </a:rPr>
                        <a:t>-16%</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4446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Arial" charset="0"/>
                          <a:ea typeface="微软雅黑"/>
                          <a:cs typeface="微软雅黑"/>
                        </a:rPr>
                        <a:t>男</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273</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5.32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3.82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-28%</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5.8</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4.84</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-17%</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4446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Arial" charset="0"/>
                          <a:ea typeface="微软雅黑"/>
                          <a:cs typeface="微软雅黑"/>
                        </a:rPr>
                        <a:t>女</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307</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5.34</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4</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-25%</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6.03</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5.1</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-15%</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428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18-25</a:t>
                      </a:r>
                      <a:r>
                        <a:rPr kumimoji="0" lang="zh-CN" altLang="en-US" sz="700" b="0" i="0" u="none" strike="noStrike" cap="none" normalizeH="0" baseline="0" smtClean="0">
                          <a:ln>
                            <a:noFill/>
                          </a:ln>
                          <a:solidFill>
                            <a:schemeClr val="tx1"/>
                          </a:solidFill>
                          <a:effectLst/>
                          <a:latin typeface="Arial" charset="0"/>
                          <a:ea typeface="微软雅黑"/>
                          <a:cs typeface="微软雅黑"/>
                        </a:rPr>
                        <a:t>岁</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377</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5.52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4.01</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-27%</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6.18</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5.18</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-16%</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4446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26-35</a:t>
                      </a:r>
                      <a:r>
                        <a:rPr kumimoji="0" lang="zh-CN" altLang="en-US" sz="700" b="0" i="0" u="none" strike="noStrike" cap="none" normalizeH="0" baseline="0" smtClean="0">
                          <a:ln>
                            <a:noFill/>
                          </a:ln>
                          <a:solidFill>
                            <a:schemeClr val="tx1"/>
                          </a:solidFill>
                          <a:effectLst/>
                          <a:latin typeface="Arial" charset="0"/>
                          <a:ea typeface="微软雅黑"/>
                          <a:cs typeface="微软雅黑"/>
                        </a:rPr>
                        <a:t>岁</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139</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4.73</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3.67</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5.07</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4.29</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-15%</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4446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36-45</a:t>
                      </a:r>
                      <a:r>
                        <a:rPr kumimoji="0" lang="zh-CN" altLang="en-US" sz="700" b="0" i="0" u="none" strike="noStrike" cap="none" normalizeH="0" baseline="0" smtClean="0">
                          <a:ln>
                            <a:noFill/>
                          </a:ln>
                          <a:solidFill>
                            <a:schemeClr val="tx1"/>
                          </a:solidFill>
                          <a:effectLst/>
                          <a:latin typeface="Arial" charset="0"/>
                          <a:ea typeface="微软雅黑"/>
                          <a:cs typeface="微软雅黑"/>
                        </a:rPr>
                        <a:t>岁</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64</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5.52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3.92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-29%</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6.23</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5.25</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-16%</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4446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Arial" charset="0"/>
                          <a:ea typeface="微软雅黑"/>
                          <a:cs typeface="微软雅黑"/>
                        </a:rPr>
                        <a:t>单身，独居</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248</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5.3</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3.86</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-27%</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5.98</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-16%</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428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Arial" charset="0"/>
                          <a:ea typeface="微软雅黑"/>
                          <a:cs typeface="微软雅黑"/>
                        </a:rPr>
                        <a:t>单身，与家人同住</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216</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5.34</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3.95</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-26%</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5.88</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4.98</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-15%</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4446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Arial" charset="0"/>
                          <a:ea typeface="微软雅黑"/>
                          <a:cs typeface="微软雅黑"/>
                        </a:rPr>
                        <a:t>同居</a:t>
                      </a:r>
                      <a:r>
                        <a:rPr kumimoji="0" lang="en-US" altLang="zh-CN" sz="700" b="0" i="0" u="none" strike="noStrike" cap="none" normalizeH="0" baseline="0" smtClean="0">
                          <a:ln>
                            <a:noFill/>
                          </a:ln>
                          <a:solidFill>
                            <a:schemeClr val="tx1"/>
                          </a:solidFill>
                          <a:effectLst/>
                          <a:latin typeface="Arial" charset="0"/>
                          <a:ea typeface="微软雅黑"/>
                          <a:cs typeface="微软雅黑"/>
                        </a:rPr>
                        <a:t>/</a:t>
                      </a:r>
                      <a:r>
                        <a:rPr kumimoji="0" lang="zh-CN" altLang="en-US" sz="700" b="0" i="0" u="none" strike="noStrike" cap="none" normalizeH="0" baseline="0" smtClean="0">
                          <a:ln>
                            <a:noFill/>
                          </a:ln>
                          <a:solidFill>
                            <a:schemeClr val="tx1"/>
                          </a:solidFill>
                          <a:effectLst/>
                          <a:latin typeface="Arial" charset="0"/>
                          <a:ea typeface="微软雅黑"/>
                          <a:cs typeface="微软雅黑"/>
                        </a:rPr>
                        <a:t>已婚</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116</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5.37</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3.96</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-26%</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5.86</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4.92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-16%</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4446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Arial" charset="0"/>
                          <a:ea typeface="微软雅黑"/>
                          <a:cs typeface="微软雅黑"/>
                        </a:rPr>
                        <a:t>特大城市：北京、上海</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216</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4.83</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3.61</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-25%</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5.4</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4.42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-18%</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428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Arial" charset="0"/>
                          <a:ea typeface="微软雅黑"/>
                          <a:cs typeface="微软雅黑"/>
                        </a:rPr>
                        <a:t>省会城市</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171</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5.58</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4.09</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-27%</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6.19</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5.23</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-16%</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4446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Arial" charset="0"/>
                          <a:ea typeface="微软雅黑"/>
                          <a:cs typeface="微软雅黑"/>
                        </a:rPr>
                        <a:t>非省会城市</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142</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5.72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4.3</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-25%</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6.21</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5.53</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-11%</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r>
              <a:tr h="14446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700" b="0" i="0" u="none" strike="noStrike" cap="none" normalizeH="0" baseline="0" smtClean="0">
                          <a:ln>
                            <a:noFill/>
                          </a:ln>
                          <a:solidFill>
                            <a:schemeClr val="tx1"/>
                          </a:solidFill>
                          <a:effectLst/>
                          <a:latin typeface="Arial" charset="0"/>
                          <a:ea typeface="微软雅黑"/>
                          <a:cs typeface="微软雅黑"/>
                        </a:rPr>
                        <a:t>集镇及农村</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51</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5.47</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3.55</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-35%</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6.39</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4.92</a:t>
                      </a:r>
                    </a:p>
                  </a:txBody>
                  <a:tcPr marL="0" marR="0" marT="0" marB="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700" b="0" i="0" u="none" strike="noStrike" cap="none" normalizeH="0" baseline="0" smtClean="0">
                          <a:ln>
                            <a:noFill/>
                          </a:ln>
                          <a:solidFill>
                            <a:schemeClr val="tx1"/>
                          </a:solidFill>
                          <a:effectLst/>
                          <a:latin typeface="Arial" charset="0"/>
                          <a:ea typeface="微软雅黑"/>
                          <a:cs typeface="微软雅黑"/>
                        </a:rPr>
                        <a:t>-23%</a:t>
                      </a:r>
                    </a:p>
                  </a:txBody>
                  <a:tcPr marL="0" marR="0" marT="0" marB="0" anchor="b"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a:noFill/>
                    </a:lnTlToBr>
                    <a:lnBlToTr>
                      <a:noFill/>
                    </a:lnBlToTr>
                    <a:solidFill>
                      <a:srgbClr val="99CCFF"/>
                    </a:solidFill>
                  </a:tcPr>
                </a:tc>
              </a:tr>
            </a:tbl>
          </a:graphicData>
        </a:graphic>
      </p:graphicFrame>
      <p:graphicFrame>
        <p:nvGraphicFramePr>
          <p:cNvPr id="20" name="图表 19"/>
          <p:cNvGraphicFramePr/>
          <p:nvPr/>
        </p:nvGraphicFramePr>
        <p:xfrm>
          <a:off x="1983458" y="2200548"/>
          <a:ext cx="2952328" cy="223289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2" name="图表 21"/>
          <p:cNvGraphicFramePr/>
          <p:nvPr/>
        </p:nvGraphicFramePr>
        <p:xfrm>
          <a:off x="4996681" y="1768500"/>
          <a:ext cx="3096344" cy="2664940"/>
        </p:xfrm>
        <a:graphic>
          <a:graphicData uri="http://schemas.openxmlformats.org/drawingml/2006/chart">
            <c:chart xmlns:c="http://schemas.openxmlformats.org/drawingml/2006/chart" xmlns:r="http://schemas.openxmlformats.org/officeDocument/2006/relationships" r:id="rId3"/>
          </a:graphicData>
        </a:graphic>
      </p:graphicFrame>
      <p:sp>
        <p:nvSpPr>
          <p:cNvPr id="13"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D9DD29CF-7403-4DEE-9C4A-98F7A773DC29}" type="slidenum">
              <a:rPr lang="zh-CN" altLang="en-US"/>
              <a:pPr>
                <a:defRPr/>
              </a:pPr>
              <a:t>8</a:t>
            </a:fld>
            <a:endParaRPr lang="zh-CN" altLang="en-US"/>
          </a:p>
        </p:txBody>
      </p:sp>
      <p:sp>
        <p:nvSpPr>
          <p:cNvPr id="22688" name="TextBox 13"/>
          <p:cNvSpPr txBox="1">
            <a:spLocks noChangeArrowheads="1"/>
          </p:cNvSpPr>
          <p:nvPr/>
        </p:nvSpPr>
        <p:spPr bwMode="auto">
          <a:xfrm>
            <a:off x="4932363" y="1127125"/>
            <a:ext cx="4032250" cy="646331"/>
          </a:xfrm>
          <a:prstGeom prst="rect">
            <a:avLst/>
          </a:prstGeom>
          <a:noFill/>
          <a:ln w="9525">
            <a:noFill/>
            <a:miter lim="800000"/>
            <a:headEnd/>
            <a:tailEnd/>
          </a:ln>
        </p:spPr>
        <p:txBody>
          <a:bodyPr>
            <a:spAutoFit/>
          </a:bodyPr>
          <a:lstStyle/>
          <a:p>
            <a:r>
              <a:rPr lang="zh-CN" altLang="en-US" sz="1200" b="1" dirty="0"/>
              <a:t>问题：如果满分是</a:t>
            </a:r>
            <a:r>
              <a:rPr lang="en-US" altLang="zh-CN" sz="1200" b="1" dirty="0"/>
              <a:t>10</a:t>
            </a:r>
            <a:r>
              <a:rPr lang="zh-CN" altLang="en-US" sz="1200" b="1" dirty="0"/>
              <a:t>分的话，你可以给伊利品牌打几分？</a:t>
            </a:r>
            <a:endParaRPr lang="en-US" altLang="zh-CN" sz="1200" b="1" dirty="0"/>
          </a:p>
          <a:p>
            <a:r>
              <a:rPr lang="zh-CN" altLang="en-US" sz="1200" b="1" dirty="0" smtClean="0"/>
              <a:t>经过“贵州</a:t>
            </a:r>
            <a:r>
              <a:rPr lang="zh-CN" altLang="en-US" sz="1200" b="1" dirty="0"/>
              <a:t>织金、陕西多名小学生中毒 蒙牛酸酸乳 疑似</a:t>
            </a:r>
            <a:r>
              <a:rPr lang="zh-CN" altLang="en-US" sz="1200" b="1" dirty="0" smtClean="0"/>
              <a:t>凶手”事件</a:t>
            </a:r>
            <a:r>
              <a:rPr lang="zh-CN" altLang="en-US" sz="1200" b="1" dirty="0"/>
              <a:t>，你还可以对伊利品牌印象打几分？</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标题 1"/>
          <p:cNvSpPr>
            <a:spLocks noGrp="1"/>
          </p:cNvSpPr>
          <p:nvPr>
            <p:ph type="title"/>
          </p:nvPr>
        </p:nvSpPr>
        <p:spPr>
          <a:xfrm>
            <a:off x="457200" y="274638"/>
            <a:ext cx="8435975" cy="1143000"/>
          </a:xfrm>
        </p:spPr>
        <p:txBody>
          <a:bodyPr/>
          <a:lstStyle/>
          <a:p>
            <a:pPr eaLnBrk="1" hangingPunct="1"/>
            <a:r>
              <a:rPr lang="zh-CN" altLang="en-US" sz="2000" b="1" smtClean="0">
                <a:latin typeface="微软雅黑"/>
                <a:ea typeface="微软雅黑"/>
              </a:rPr>
              <a:t>深入了解该事件的受访者对伊利的品牌好感度比蒙牛高</a:t>
            </a:r>
            <a:r>
              <a:rPr lang="en-US" altLang="zh-CN" sz="2000" b="1" smtClean="0">
                <a:latin typeface="微软雅黑"/>
                <a:ea typeface="微软雅黑"/>
              </a:rPr>
              <a:t>25%</a:t>
            </a:r>
            <a:endParaRPr lang="zh-CN" altLang="en-US" sz="2000" b="1" smtClean="0">
              <a:latin typeface="微软雅黑"/>
              <a:ea typeface="微软雅黑"/>
            </a:endParaRPr>
          </a:p>
        </p:txBody>
      </p:sp>
      <p:sp>
        <p:nvSpPr>
          <p:cNvPr id="4"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ED7148D2-D82E-4FB5-9FEE-034559234385}" type="slidenum">
              <a:rPr lang="zh-CN" altLang="en-US"/>
              <a:pPr>
                <a:defRPr/>
              </a:pPr>
              <a:t>9</a:t>
            </a:fld>
            <a:endParaRPr lang="zh-CN" altLang="en-US"/>
          </a:p>
        </p:txBody>
      </p:sp>
      <p:sp>
        <p:nvSpPr>
          <p:cNvPr id="23555" name="内容占位符 11"/>
          <p:cNvSpPr>
            <a:spLocks noGrp="1"/>
          </p:cNvSpPr>
          <p:nvPr>
            <p:ph idx="1"/>
          </p:nvPr>
        </p:nvSpPr>
        <p:spPr>
          <a:xfrm>
            <a:off x="457200" y="1912938"/>
            <a:ext cx="8229600" cy="1371600"/>
          </a:xfrm>
        </p:spPr>
        <p:txBody>
          <a:bodyPr>
            <a:spAutoFit/>
          </a:bodyPr>
          <a:lstStyle/>
          <a:p>
            <a:pPr eaLnBrk="1" hangingPunct="1">
              <a:spcBef>
                <a:spcPct val="25000"/>
              </a:spcBef>
            </a:pPr>
            <a:r>
              <a:rPr lang="zh-CN" altLang="en-US" sz="1200" smtClean="0">
                <a:latin typeface="微软雅黑"/>
                <a:ea typeface="微软雅黑"/>
              </a:rPr>
              <a:t>按照事先是否听说过该事件来交叉分析发现：</a:t>
            </a:r>
            <a:endParaRPr lang="en-US" altLang="zh-CN" sz="1200" smtClean="0">
              <a:latin typeface="微软雅黑"/>
              <a:ea typeface="微软雅黑"/>
            </a:endParaRPr>
          </a:p>
          <a:p>
            <a:pPr lvl="1" eaLnBrk="1" hangingPunct="1">
              <a:spcBef>
                <a:spcPct val="25000"/>
              </a:spcBef>
            </a:pPr>
            <a:r>
              <a:rPr lang="zh-CN" altLang="en-US" sz="1200" smtClean="0">
                <a:latin typeface="微软雅黑"/>
                <a:ea typeface="微软雅黑"/>
              </a:rPr>
              <a:t>事先不知道该事件的受访者在知道该事件之后，对蒙牛品牌得分大幅下降。事先就知道该事件的受访者，无论前后对蒙牛品牌得分都较低（这也说明本次调查所得数据是合理的）；</a:t>
            </a:r>
            <a:endParaRPr lang="en-US" altLang="zh-CN" sz="1200" smtClean="0">
              <a:latin typeface="微软雅黑"/>
              <a:ea typeface="微软雅黑"/>
            </a:endParaRPr>
          </a:p>
          <a:p>
            <a:pPr lvl="1" eaLnBrk="1" hangingPunct="1">
              <a:spcBef>
                <a:spcPct val="25000"/>
              </a:spcBef>
            </a:pPr>
            <a:r>
              <a:rPr lang="zh-CN" altLang="en-US" sz="1200" smtClean="0">
                <a:latin typeface="微软雅黑"/>
                <a:ea typeface="微软雅黑"/>
              </a:rPr>
              <a:t>没听说该事件的受访者对伊利品牌印象比蒙牛高</a:t>
            </a:r>
            <a:r>
              <a:rPr lang="en-US" altLang="zh-CN" sz="1200" smtClean="0">
                <a:latin typeface="微软雅黑"/>
                <a:ea typeface="微软雅黑"/>
              </a:rPr>
              <a:t>5%[=</a:t>
            </a:r>
            <a:r>
              <a:rPr lang="zh-CN" altLang="en-US" sz="1200" smtClean="0">
                <a:latin typeface="微软雅黑"/>
                <a:ea typeface="微软雅黑"/>
              </a:rPr>
              <a:t>（</a:t>
            </a:r>
            <a:r>
              <a:rPr lang="en-US" altLang="zh-CN" sz="1200" smtClean="0">
                <a:latin typeface="微软雅黑"/>
                <a:ea typeface="微软雅黑"/>
              </a:rPr>
              <a:t>6.15-5.84</a:t>
            </a:r>
            <a:r>
              <a:rPr lang="zh-CN" altLang="en-US" sz="1200" smtClean="0">
                <a:latin typeface="微软雅黑"/>
                <a:ea typeface="微软雅黑"/>
              </a:rPr>
              <a:t>）</a:t>
            </a:r>
            <a:r>
              <a:rPr lang="en-US" altLang="zh-CN" sz="1200" smtClean="0">
                <a:latin typeface="微软雅黑"/>
                <a:ea typeface="微软雅黑"/>
              </a:rPr>
              <a:t>/5.84]</a:t>
            </a:r>
            <a:r>
              <a:rPr lang="zh-CN" altLang="en-US" sz="1200" smtClean="0">
                <a:latin typeface="微软雅黑"/>
                <a:ea typeface="微软雅黑"/>
              </a:rPr>
              <a:t>；</a:t>
            </a:r>
            <a:endParaRPr lang="en-US" altLang="zh-CN" sz="1200" smtClean="0">
              <a:latin typeface="微软雅黑"/>
              <a:ea typeface="微软雅黑"/>
            </a:endParaRPr>
          </a:p>
          <a:p>
            <a:pPr lvl="1" eaLnBrk="1" hangingPunct="1">
              <a:spcBef>
                <a:spcPct val="25000"/>
              </a:spcBef>
            </a:pPr>
            <a:r>
              <a:rPr lang="zh-CN" altLang="en-US" sz="1200" smtClean="0">
                <a:latin typeface="微软雅黑"/>
                <a:ea typeface="微软雅黑"/>
              </a:rPr>
              <a:t>深入了解该事件的受访者对伊利品牌印象比蒙牛高</a:t>
            </a:r>
            <a:r>
              <a:rPr lang="en-US" altLang="zh-CN" sz="1200" smtClean="0">
                <a:latin typeface="微软雅黑"/>
                <a:ea typeface="微软雅黑"/>
              </a:rPr>
              <a:t>25%[=</a:t>
            </a:r>
            <a:r>
              <a:rPr lang="zh-CN" altLang="en-US" sz="1200" smtClean="0">
                <a:latin typeface="微软雅黑"/>
                <a:ea typeface="微软雅黑"/>
              </a:rPr>
              <a:t>（</a:t>
            </a:r>
            <a:r>
              <a:rPr lang="en-US" altLang="zh-CN" sz="1200" smtClean="0">
                <a:latin typeface="微软雅黑"/>
                <a:ea typeface="微软雅黑"/>
              </a:rPr>
              <a:t>5.36-4.27</a:t>
            </a:r>
            <a:r>
              <a:rPr lang="zh-CN" altLang="en-US" sz="1200" smtClean="0">
                <a:latin typeface="微软雅黑"/>
                <a:ea typeface="微软雅黑"/>
              </a:rPr>
              <a:t>）</a:t>
            </a:r>
            <a:r>
              <a:rPr lang="en-US" altLang="zh-CN" sz="1200" smtClean="0">
                <a:latin typeface="微软雅黑"/>
                <a:ea typeface="微软雅黑"/>
              </a:rPr>
              <a:t>/4.27] </a:t>
            </a:r>
            <a:r>
              <a:rPr lang="zh-CN" altLang="en-US" sz="1200" smtClean="0">
                <a:latin typeface="微软雅黑"/>
                <a:ea typeface="微软雅黑"/>
              </a:rPr>
              <a:t>；</a:t>
            </a:r>
            <a:endParaRPr lang="en-US" altLang="zh-CN" sz="1200" smtClean="0">
              <a:latin typeface="微软雅黑"/>
              <a:ea typeface="微软雅黑"/>
            </a:endParaRPr>
          </a:p>
          <a:p>
            <a:pPr lvl="1" eaLnBrk="1" hangingPunct="1">
              <a:spcBef>
                <a:spcPct val="25000"/>
              </a:spcBef>
            </a:pPr>
            <a:r>
              <a:rPr lang="zh-CN" altLang="en-US" sz="1200" smtClean="0">
                <a:latin typeface="微软雅黑"/>
                <a:ea typeface="微软雅黑"/>
              </a:rPr>
              <a:t>了解该事件越多的人，对蒙牛品牌印象越差，该事件的传播越广，对蒙牛越不利。</a:t>
            </a:r>
            <a:endParaRPr lang="en-US" altLang="zh-CN" sz="1200" smtClean="0">
              <a:latin typeface="微软雅黑"/>
              <a:ea typeface="微软雅黑"/>
            </a:endParaRPr>
          </a:p>
        </p:txBody>
      </p:sp>
      <p:sp>
        <p:nvSpPr>
          <p:cNvPr id="23556" name="TextBox 13"/>
          <p:cNvSpPr txBox="1">
            <a:spLocks noChangeArrowheads="1"/>
          </p:cNvSpPr>
          <p:nvPr/>
        </p:nvSpPr>
        <p:spPr bwMode="auto">
          <a:xfrm>
            <a:off x="457200" y="1127125"/>
            <a:ext cx="4475163" cy="646331"/>
          </a:xfrm>
          <a:prstGeom prst="rect">
            <a:avLst/>
          </a:prstGeom>
          <a:noFill/>
          <a:ln w="9525">
            <a:noFill/>
            <a:miter lim="800000"/>
            <a:headEnd/>
            <a:tailEnd/>
          </a:ln>
        </p:spPr>
        <p:txBody>
          <a:bodyPr>
            <a:spAutoFit/>
          </a:bodyPr>
          <a:lstStyle/>
          <a:p>
            <a:r>
              <a:rPr lang="zh-CN" altLang="en-US" sz="1200" b="1" dirty="0"/>
              <a:t>问题：如果满分是</a:t>
            </a:r>
            <a:r>
              <a:rPr lang="en-US" altLang="zh-CN" sz="1200" b="1" dirty="0"/>
              <a:t>10</a:t>
            </a:r>
            <a:r>
              <a:rPr lang="zh-CN" altLang="en-US" sz="1200" b="1" dirty="0"/>
              <a:t>分的话，你可以给蒙牛品牌打几分？</a:t>
            </a:r>
            <a:endParaRPr lang="en-US" altLang="zh-CN" sz="1200" b="1" dirty="0"/>
          </a:p>
          <a:p>
            <a:r>
              <a:rPr lang="zh-CN" altLang="en-US" sz="1200" b="1" dirty="0" smtClean="0"/>
              <a:t>经过“贵州</a:t>
            </a:r>
            <a:r>
              <a:rPr lang="zh-CN" altLang="en-US" sz="1200" b="1" dirty="0"/>
              <a:t>织金、陕西多名小学生中毒 蒙牛酸酸乳 疑似</a:t>
            </a:r>
            <a:r>
              <a:rPr lang="zh-CN" altLang="en-US" sz="1200" b="1" dirty="0" smtClean="0"/>
              <a:t>凶手”事件</a:t>
            </a:r>
            <a:r>
              <a:rPr lang="zh-CN" altLang="en-US" sz="1200" b="1" dirty="0"/>
              <a:t>，你还可以对蒙牛品牌印象打几分？</a:t>
            </a:r>
          </a:p>
        </p:txBody>
      </p:sp>
      <p:sp>
        <p:nvSpPr>
          <p:cNvPr id="23557" name="TextBox 13"/>
          <p:cNvSpPr txBox="1">
            <a:spLocks noChangeArrowheads="1"/>
          </p:cNvSpPr>
          <p:nvPr/>
        </p:nvSpPr>
        <p:spPr bwMode="auto">
          <a:xfrm>
            <a:off x="4932363" y="1127125"/>
            <a:ext cx="4032250" cy="646331"/>
          </a:xfrm>
          <a:prstGeom prst="rect">
            <a:avLst/>
          </a:prstGeom>
          <a:noFill/>
          <a:ln w="9525">
            <a:noFill/>
            <a:miter lim="800000"/>
            <a:headEnd/>
            <a:tailEnd/>
          </a:ln>
        </p:spPr>
        <p:txBody>
          <a:bodyPr>
            <a:spAutoFit/>
          </a:bodyPr>
          <a:lstStyle/>
          <a:p>
            <a:r>
              <a:rPr lang="zh-CN" altLang="en-US" sz="1200" b="1" dirty="0"/>
              <a:t>问题：如果满分是</a:t>
            </a:r>
            <a:r>
              <a:rPr lang="en-US" altLang="zh-CN" sz="1200" b="1" dirty="0"/>
              <a:t>10</a:t>
            </a:r>
            <a:r>
              <a:rPr lang="zh-CN" altLang="en-US" sz="1200" b="1" dirty="0"/>
              <a:t>分的话，你可以给伊利品牌打几分？</a:t>
            </a:r>
            <a:endParaRPr lang="en-US" altLang="zh-CN" sz="1200" b="1" dirty="0"/>
          </a:p>
          <a:p>
            <a:r>
              <a:rPr lang="zh-CN" altLang="en-US" sz="1200" b="1" dirty="0" smtClean="0"/>
              <a:t>经过“贵州</a:t>
            </a:r>
            <a:r>
              <a:rPr lang="zh-CN" altLang="en-US" sz="1200" b="1" dirty="0"/>
              <a:t>织金、陕西多名小学生中毒 蒙牛酸酸乳 疑似</a:t>
            </a:r>
            <a:r>
              <a:rPr lang="zh-CN" altLang="en-US" sz="1200" b="1" dirty="0" smtClean="0"/>
              <a:t>凶手”事件</a:t>
            </a:r>
            <a:r>
              <a:rPr lang="zh-CN" altLang="en-US" sz="1200" b="1" dirty="0"/>
              <a:t>，你还可以对伊利品牌印象打几分？</a:t>
            </a:r>
          </a:p>
        </p:txBody>
      </p:sp>
      <p:graphicFrame>
        <p:nvGraphicFramePr>
          <p:cNvPr id="10" name="图表 9"/>
          <p:cNvGraphicFramePr/>
          <p:nvPr/>
        </p:nvGraphicFramePr>
        <p:xfrm>
          <a:off x="1814910" y="3789040"/>
          <a:ext cx="5559549" cy="250202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主题">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5579C"/>
        </a:solidFill>
        <a:ln>
          <a:noFill/>
        </a:ln>
      </a:spPr>
      <a:bodyPr rtlCol="0" anchor="ctr"/>
      <a:lstStyle>
        <a:defPPr algn="ctr">
          <a:defRPr dirty="0">
            <a:solidFill>
              <a:srgbClr val="FF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Fan</Template>
  <TotalTime>713</TotalTime>
  <Words>8869</Words>
  <Application>Microsoft Office PowerPoint</Application>
  <PresentationFormat>全屏显示(4:3)</PresentationFormat>
  <Paragraphs>1689</Paragraphs>
  <Slides>15</Slides>
  <Notes>5</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Office 主题</vt:lpstr>
      <vt:lpstr>幻灯片 1</vt:lpstr>
      <vt:lpstr>主要发现</vt:lpstr>
      <vt:lpstr>幻灯片 3</vt:lpstr>
      <vt:lpstr>调查概要</vt:lpstr>
      <vt:lpstr>牛奶品牌知名度最高的分别为蒙牛（72%）、伊利（66%）和光明（36%）</vt:lpstr>
      <vt:lpstr>牛奶品牌美誉度最高的分别为伊利（26%）、蒙牛（22%）和光明（18%）</vt:lpstr>
      <vt:lpstr>有45%的消费者对近期的“贵州织金、陕西多名小学生因为乳品而中毒”事件毫不知情</vt:lpstr>
      <vt:lpstr>该事件对蒙牛品牌形象的负面影响较大（-26%）</vt:lpstr>
      <vt:lpstr>深入了解该事件的受访者对伊利的品牌好感度比蒙牛高25%</vt:lpstr>
      <vt:lpstr>经过该事件后，光明成为最受信任的品牌（23%），尤其在特大城市（30%）</vt:lpstr>
      <vt:lpstr>受访者自己列举的关于牛奶的热点新闻事件</vt:lpstr>
      <vt:lpstr>评论比较离散，总体理性，对奶业整体有负面影响</vt:lpstr>
      <vt:lpstr>调查问卷</vt:lpstr>
      <vt:lpstr>调查问卷（续）</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Winnerlyf</dc:creator>
  <cp:lastModifiedBy>Winnerlyf</cp:lastModifiedBy>
  <cp:revision>89</cp:revision>
  <dcterms:modified xsi:type="dcterms:W3CDTF">2012-04-12T08:12:54Z</dcterms:modified>
</cp:coreProperties>
</file>