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80" r:id="rId3"/>
    <p:sldId id="257" r:id="rId4"/>
    <p:sldId id="269" r:id="rId5"/>
    <p:sldId id="270" r:id="rId6"/>
    <p:sldId id="271" r:id="rId7"/>
    <p:sldId id="272" r:id="rId8"/>
    <p:sldId id="273" r:id="rId9"/>
    <p:sldId id="274" r:id="rId10"/>
    <p:sldId id="275" r:id="rId11"/>
    <p:sldId id="276" r:id="rId12"/>
    <p:sldId id="277" r:id="rId13"/>
    <p:sldId id="278" r:id="rId14"/>
    <p:sldId id="279" r:id="rId15"/>
    <p:sldId id="259"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FF9933"/>
    <a:srgbClr val="9999FF"/>
    <a:srgbClr val="A2AA3C"/>
    <a:srgbClr val="F0F2F3"/>
    <a:srgbClr val="82B128"/>
    <a:srgbClr val="35579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7049" autoAdjust="0"/>
  </p:normalViewPr>
  <p:slideViewPr>
    <p:cSldViewPr>
      <p:cViewPr varScale="1">
        <p:scale>
          <a:sx n="74" d="100"/>
          <a:sy n="74" d="100"/>
        </p:scale>
        <p:origin x="-966" y="-96"/>
      </p:cViewPr>
      <p:guideLst>
        <p:guide orient="horz" pos="2840"/>
        <p:guide pos="8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9275;&#22902;&#21697;&#29260;&#32852;&#24819;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xls"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xls"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1.xls"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D:\briefcase\!&#28145;&#24230;&#20102;&#35299;\&#39033;&#30446;\bowei\&#20234;&#21033;\&#23567;&#23398;&#29983;&#21917;&#33945;&#29275;&#20013;&#27602;&#20107;&#20214;\&#23398;&#29983;&#21917;&#33945;&#29275;&#20013;&#27602;&#24433;&#21709;&#35843;&#26597;&#25968;&#25454;.xls"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Sheet1!$A$25</c:f>
              <c:strCache>
                <c:ptCount val="1"/>
                <c:pt idx="0">
                  <c:v>特大城市：北京、上海</c:v>
                </c:pt>
              </c:strCache>
            </c:strRef>
          </c:tx>
          <c:cat>
            <c:strRef>
              <c:f>Sheet1!$C$15:$L$15</c:f>
              <c:strCache>
                <c:ptCount val="10"/>
                <c:pt idx="0">
                  <c:v>蒙牛</c:v>
                </c:pt>
                <c:pt idx="1">
                  <c:v>伊利</c:v>
                </c:pt>
                <c:pt idx="2">
                  <c:v>光明</c:v>
                </c:pt>
                <c:pt idx="3">
                  <c:v>特仑苏</c:v>
                </c:pt>
                <c:pt idx="4">
                  <c:v>三元</c:v>
                </c:pt>
                <c:pt idx="5">
                  <c:v>三鹿</c:v>
                </c:pt>
                <c:pt idx="6">
                  <c:v>雀巢</c:v>
                </c:pt>
                <c:pt idx="7">
                  <c:v>完达山</c:v>
                </c:pt>
                <c:pt idx="8">
                  <c:v>卫岗</c:v>
                </c:pt>
                <c:pt idx="9">
                  <c:v>燕塘</c:v>
                </c:pt>
              </c:strCache>
            </c:strRef>
          </c:cat>
          <c:val>
            <c:numRef>
              <c:f>Sheet1!$C$25:$L$25</c:f>
              <c:numCache>
                <c:formatCode>0%</c:formatCode>
                <c:ptCount val="10"/>
                <c:pt idx="0">
                  <c:v>0.62500000000000133</c:v>
                </c:pt>
                <c:pt idx="1">
                  <c:v>0.54600000000000004</c:v>
                </c:pt>
                <c:pt idx="2">
                  <c:v>0.40300000000000002</c:v>
                </c:pt>
                <c:pt idx="3">
                  <c:v>6.9000000000000117E-2</c:v>
                </c:pt>
                <c:pt idx="4">
                  <c:v>0.20800000000000021</c:v>
                </c:pt>
                <c:pt idx="5">
                  <c:v>6.5000000000000072E-2</c:v>
                </c:pt>
                <c:pt idx="6">
                  <c:v>3.7000000000000033E-2</c:v>
                </c:pt>
                <c:pt idx="7">
                  <c:v>0</c:v>
                </c:pt>
                <c:pt idx="8">
                  <c:v>2.300000000000001E-2</c:v>
                </c:pt>
                <c:pt idx="9">
                  <c:v>1.4000000000000005E-2</c:v>
                </c:pt>
              </c:numCache>
            </c:numRef>
          </c:val>
        </c:ser>
        <c:ser>
          <c:idx val="1"/>
          <c:order val="1"/>
          <c:tx>
            <c:strRef>
              <c:f>Sheet1!$A$26</c:f>
              <c:strCache>
                <c:ptCount val="1"/>
                <c:pt idx="0">
                  <c:v>省会城市</c:v>
                </c:pt>
              </c:strCache>
            </c:strRef>
          </c:tx>
          <c:cat>
            <c:strRef>
              <c:f>Sheet1!$C$15:$L$15</c:f>
              <c:strCache>
                <c:ptCount val="10"/>
                <c:pt idx="0">
                  <c:v>蒙牛</c:v>
                </c:pt>
                <c:pt idx="1">
                  <c:v>伊利</c:v>
                </c:pt>
                <c:pt idx="2">
                  <c:v>光明</c:v>
                </c:pt>
                <c:pt idx="3">
                  <c:v>特仑苏</c:v>
                </c:pt>
                <c:pt idx="4">
                  <c:v>三元</c:v>
                </c:pt>
                <c:pt idx="5">
                  <c:v>三鹿</c:v>
                </c:pt>
                <c:pt idx="6">
                  <c:v>雀巢</c:v>
                </c:pt>
                <c:pt idx="7">
                  <c:v>完达山</c:v>
                </c:pt>
                <c:pt idx="8">
                  <c:v>卫岗</c:v>
                </c:pt>
                <c:pt idx="9">
                  <c:v>燕塘</c:v>
                </c:pt>
              </c:strCache>
            </c:strRef>
          </c:cat>
          <c:val>
            <c:numRef>
              <c:f>Sheet1!$C$26:$L$26</c:f>
              <c:numCache>
                <c:formatCode>0%</c:formatCode>
                <c:ptCount val="10"/>
                <c:pt idx="0">
                  <c:v>0.81299999999999994</c:v>
                </c:pt>
                <c:pt idx="1">
                  <c:v>0.77800000000000114</c:v>
                </c:pt>
                <c:pt idx="2">
                  <c:v>0.38600000000000068</c:v>
                </c:pt>
                <c:pt idx="3">
                  <c:v>0.16400000000000009</c:v>
                </c:pt>
                <c:pt idx="4">
                  <c:v>2.9000000000000019E-2</c:v>
                </c:pt>
                <c:pt idx="5">
                  <c:v>7.600000000000004E-2</c:v>
                </c:pt>
                <c:pt idx="6">
                  <c:v>7.0000000000000034E-2</c:v>
                </c:pt>
                <c:pt idx="7">
                  <c:v>2.9000000000000019E-2</c:v>
                </c:pt>
                <c:pt idx="8">
                  <c:v>1.2000000000000009E-2</c:v>
                </c:pt>
                <c:pt idx="9">
                  <c:v>1.8000000000000023E-2</c:v>
                </c:pt>
              </c:numCache>
            </c:numRef>
          </c:val>
        </c:ser>
        <c:ser>
          <c:idx val="2"/>
          <c:order val="2"/>
          <c:tx>
            <c:strRef>
              <c:f>Sheet1!$A$27</c:f>
              <c:strCache>
                <c:ptCount val="1"/>
                <c:pt idx="0">
                  <c:v>非省会城市</c:v>
                </c:pt>
              </c:strCache>
            </c:strRef>
          </c:tx>
          <c:cat>
            <c:strRef>
              <c:f>Sheet1!$C$15:$L$15</c:f>
              <c:strCache>
                <c:ptCount val="10"/>
                <c:pt idx="0">
                  <c:v>蒙牛</c:v>
                </c:pt>
                <c:pt idx="1">
                  <c:v>伊利</c:v>
                </c:pt>
                <c:pt idx="2">
                  <c:v>光明</c:v>
                </c:pt>
                <c:pt idx="3">
                  <c:v>特仑苏</c:v>
                </c:pt>
                <c:pt idx="4">
                  <c:v>三元</c:v>
                </c:pt>
                <c:pt idx="5">
                  <c:v>三鹿</c:v>
                </c:pt>
                <c:pt idx="6">
                  <c:v>雀巢</c:v>
                </c:pt>
                <c:pt idx="7">
                  <c:v>完达山</c:v>
                </c:pt>
                <c:pt idx="8">
                  <c:v>卫岗</c:v>
                </c:pt>
                <c:pt idx="9">
                  <c:v>燕塘</c:v>
                </c:pt>
              </c:strCache>
            </c:strRef>
          </c:cat>
          <c:val>
            <c:numRef>
              <c:f>Sheet1!$C$27:$L$27</c:f>
              <c:numCache>
                <c:formatCode>0%</c:formatCode>
                <c:ptCount val="10"/>
                <c:pt idx="0">
                  <c:v>0.81</c:v>
                </c:pt>
                <c:pt idx="1">
                  <c:v>0.73900000000000121</c:v>
                </c:pt>
                <c:pt idx="2">
                  <c:v>0.33800000000000086</c:v>
                </c:pt>
                <c:pt idx="3">
                  <c:v>9.2000000000000026E-2</c:v>
                </c:pt>
                <c:pt idx="4">
                  <c:v>2.8000000000000011E-2</c:v>
                </c:pt>
                <c:pt idx="5">
                  <c:v>0.14100000000000001</c:v>
                </c:pt>
                <c:pt idx="6">
                  <c:v>6.3000000000000014E-2</c:v>
                </c:pt>
                <c:pt idx="7">
                  <c:v>2.8000000000000011E-2</c:v>
                </c:pt>
                <c:pt idx="8">
                  <c:v>1.4000000000000005E-2</c:v>
                </c:pt>
                <c:pt idx="9">
                  <c:v>7.0000000000000123E-3</c:v>
                </c:pt>
              </c:numCache>
            </c:numRef>
          </c:val>
        </c:ser>
        <c:ser>
          <c:idx val="3"/>
          <c:order val="3"/>
          <c:tx>
            <c:strRef>
              <c:f>Sheet1!$A$28</c:f>
              <c:strCache>
                <c:ptCount val="1"/>
                <c:pt idx="0">
                  <c:v>集镇及农村</c:v>
                </c:pt>
              </c:strCache>
            </c:strRef>
          </c:tx>
          <c:cat>
            <c:strRef>
              <c:f>Sheet1!$C$15:$L$15</c:f>
              <c:strCache>
                <c:ptCount val="10"/>
                <c:pt idx="0">
                  <c:v>蒙牛</c:v>
                </c:pt>
                <c:pt idx="1">
                  <c:v>伊利</c:v>
                </c:pt>
                <c:pt idx="2">
                  <c:v>光明</c:v>
                </c:pt>
                <c:pt idx="3">
                  <c:v>特仑苏</c:v>
                </c:pt>
                <c:pt idx="4">
                  <c:v>三元</c:v>
                </c:pt>
                <c:pt idx="5">
                  <c:v>三鹿</c:v>
                </c:pt>
                <c:pt idx="6">
                  <c:v>雀巢</c:v>
                </c:pt>
                <c:pt idx="7">
                  <c:v>完达山</c:v>
                </c:pt>
                <c:pt idx="8">
                  <c:v>卫岗</c:v>
                </c:pt>
                <c:pt idx="9">
                  <c:v>燕塘</c:v>
                </c:pt>
              </c:strCache>
            </c:strRef>
          </c:cat>
          <c:val>
            <c:numRef>
              <c:f>Sheet1!$C$28:$L$28</c:f>
              <c:numCache>
                <c:formatCode>0%</c:formatCode>
                <c:ptCount val="10"/>
                <c:pt idx="0">
                  <c:v>0.5880000000000003</c:v>
                </c:pt>
                <c:pt idx="1">
                  <c:v>0.47100000000000031</c:v>
                </c:pt>
                <c:pt idx="2">
                  <c:v>0.13700000000000001</c:v>
                </c:pt>
                <c:pt idx="3">
                  <c:v>7.8000000000000069E-2</c:v>
                </c:pt>
                <c:pt idx="4">
                  <c:v>2.0000000000000025E-2</c:v>
                </c:pt>
                <c:pt idx="5">
                  <c:v>0.13700000000000001</c:v>
                </c:pt>
                <c:pt idx="6">
                  <c:v>0</c:v>
                </c:pt>
                <c:pt idx="7">
                  <c:v>2.0000000000000025E-2</c:v>
                </c:pt>
                <c:pt idx="8">
                  <c:v>2.0000000000000025E-2</c:v>
                </c:pt>
                <c:pt idx="9">
                  <c:v>3.9000000000000062E-2</c:v>
                </c:pt>
              </c:numCache>
            </c:numRef>
          </c:val>
        </c:ser>
        <c:axId val="126797312"/>
        <c:axId val="126798848"/>
      </c:barChart>
      <c:catAx>
        <c:axId val="126797312"/>
        <c:scaling>
          <c:orientation val="minMax"/>
        </c:scaling>
        <c:axPos val="b"/>
        <c:tickLblPos val="nextTo"/>
        <c:txPr>
          <a:bodyPr/>
          <a:lstStyle/>
          <a:p>
            <a:pPr>
              <a:defRPr sz="800"/>
            </a:pPr>
            <a:endParaRPr lang="zh-CN"/>
          </a:p>
        </c:txPr>
        <c:crossAx val="126798848"/>
        <c:crosses val="autoZero"/>
        <c:auto val="1"/>
        <c:lblAlgn val="ctr"/>
        <c:lblOffset val="100"/>
      </c:catAx>
      <c:valAx>
        <c:axId val="126798848"/>
        <c:scaling>
          <c:orientation val="minMax"/>
        </c:scaling>
        <c:axPos val="l"/>
        <c:majorGridlines/>
        <c:numFmt formatCode="0%" sourceLinked="1"/>
        <c:tickLblPos val="nextTo"/>
        <c:crossAx val="126797312"/>
        <c:crosses val="autoZero"/>
        <c:crossBetween val="between"/>
      </c:valAx>
    </c:plotArea>
    <c:legend>
      <c:legendPos val="t"/>
      <c:layout/>
    </c:legend>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Sheet0!$A$12</c:f>
              <c:strCache>
                <c:ptCount val="1"/>
                <c:pt idx="0">
                  <c:v>特大城市：北京、上海</c:v>
                </c:pt>
              </c:strCache>
            </c:strRef>
          </c:tx>
          <c:cat>
            <c:strRef>
              <c:f>Sheet0!$C$2:$I$2</c:f>
              <c:strCache>
                <c:ptCount val="7"/>
                <c:pt idx="0">
                  <c:v>伊利</c:v>
                </c:pt>
                <c:pt idx="1">
                  <c:v>蒙牛</c:v>
                </c:pt>
                <c:pt idx="2">
                  <c:v>光明</c:v>
                </c:pt>
                <c:pt idx="3">
                  <c:v>三元</c:v>
                </c:pt>
                <c:pt idx="4">
                  <c:v>雀巢</c:v>
                </c:pt>
                <c:pt idx="5">
                  <c:v>帕玛拉特</c:v>
                </c:pt>
                <c:pt idx="6">
                  <c:v>其他</c:v>
                </c:pt>
              </c:strCache>
            </c:strRef>
          </c:cat>
          <c:val>
            <c:numRef>
              <c:f>Sheet0!$C$12:$I$12</c:f>
              <c:numCache>
                <c:formatCode>0%</c:formatCode>
                <c:ptCount val="7"/>
                <c:pt idx="0">
                  <c:v>0.16700000000000001</c:v>
                </c:pt>
                <c:pt idx="1">
                  <c:v>0.16200000000000001</c:v>
                </c:pt>
                <c:pt idx="2">
                  <c:v>0.25</c:v>
                </c:pt>
                <c:pt idx="3">
                  <c:v>0.125</c:v>
                </c:pt>
                <c:pt idx="4">
                  <c:v>0.12000000000000002</c:v>
                </c:pt>
                <c:pt idx="5">
                  <c:v>6.5000000000000002E-2</c:v>
                </c:pt>
                <c:pt idx="6">
                  <c:v>0.111</c:v>
                </c:pt>
              </c:numCache>
            </c:numRef>
          </c:val>
        </c:ser>
        <c:ser>
          <c:idx val="1"/>
          <c:order val="1"/>
          <c:tx>
            <c:strRef>
              <c:f>Sheet0!$A$13</c:f>
              <c:strCache>
                <c:ptCount val="1"/>
                <c:pt idx="0">
                  <c:v>省会城市</c:v>
                </c:pt>
              </c:strCache>
            </c:strRef>
          </c:tx>
          <c:cat>
            <c:strRef>
              <c:f>Sheet0!$C$2:$I$2</c:f>
              <c:strCache>
                <c:ptCount val="7"/>
                <c:pt idx="0">
                  <c:v>伊利</c:v>
                </c:pt>
                <c:pt idx="1">
                  <c:v>蒙牛</c:v>
                </c:pt>
                <c:pt idx="2">
                  <c:v>光明</c:v>
                </c:pt>
                <c:pt idx="3">
                  <c:v>三元</c:v>
                </c:pt>
                <c:pt idx="4">
                  <c:v>雀巢</c:v>
                </c:pt>
                <c:pt idx="5">
                  <c:v>帕玛拉特</c:v>
                </c:pt>
                <c:pt idx="6">
                  <c:v>其他</c:v>
                </c:pt>
              </c:strCache>
            </c:strRef>
          </c:cat>
          <c:val>
            <c:numRef>
              <c:f>Sheet0!$C$13:$I$13</c:f>
              <c:numCache>
                <c:formatCode>0%</c:formatCode>
                <c:ptCount val="7"/>
                <c:pt idx="0">
                  <c:v>0.28100000000000008</c:v>
                </c:pt>
                <c:pt idx="1">
                  <c:v>0.25700000000000001</c:v>
                </c:pt>
                <c:pt idx="2">
                  <c:v>0.15200000000000027</c:v>
                </c:pt>
                <c:pt idx="3">
                  <c:v>6.0000000000000097E-3</c:v>
                </c:pt>
                <c:pt idx="4">
                  <c:v>0.18100000000000024</c:v>
                </c:pt>
                <c:pt idx="5">
                  <c:v>1.2E-2</c:v>
                </c:pt>
                <c:pt idx="6">
                  <c:v>0.111</c:v>
                </c:pt>
              </c:numCache>
            </c:numRef>
          </c:val>
        </c:ser>
        <c:ser>
          <c:idx val="2"/>
          <c:order val="2"/>
          <c:tx>
            <c:strRef>
              <c:f>Sheet0!$A$14</c:f>
              <c:strCache>
                <c:ptCount val="1"/>
                <c:pt idx="0">
                  <c:v>非省会城市</c:v>
                </c:pt>
              </c:strCache>
            </c:strRef>
          </c:tx>
          <c:cat>
            <c:strRef>
              <c:f>Sheet0!$C$2:$I$2</c:f>
              <c:strCache>
                <c:ptCount val="7"/>
                <c:pt idx="0">
                  <c:v>伊利</c:v>
                </c:pt>
                <c:pt idx="1">
                  <c:v>蒙牛</c:v>
                </c:pt>
                <c:pt idx="2">
                  <c:v>光明</c:v>
                </c:pt>
                <c:pt idx="3">
                  <c:v>三元</c:v>
                </c:pt>
                <c:pt idx="4">
                  <c:v>雀巢</c:v>
                </c:pt>
                <c:pt idx="5">
                  <c:v>帕玛拉特</c:v>
                </c:pt>
                <c:pt idx="6">
                  <c:v>其他</c:v>
                </c:pt>
              </c:strCache>
            </c:strRef>
          </c:cat>
          <c:val>
            <c:numRef>
              <c:f>Sheet0!$C$14:$I$14</c:f>
              <c:numCache>
                <c:formatCode>0%</c:formatCode>
                <c:ptCount val="7"/>
                <c:pt idx="0">
                  <c:v>0.32600000000000062</c:v>
                </c:pt>
                <c:pt idx="1">
                  <c:v>0.29100000000000031</c:v>
                </c:pt>
                <c:pt idx="2">
                  <c:v>0.15600000000000031</c:v>
                </c:pt>
                <c:pt idx="3">
                  <c:v>2.8000000000000001E-2</c:v>
                </c:pt>
                <c:pt idx="4">
                  <c:v>0.10600000000000002</c:v>
                </c:pt>
                <c:pt idx="6">
                  <c:v>9.2000000000000026E-2</c:v>
                </c:pt>
              </c:numCache>
            </c:numRef>
          </c:val>
        </c:ser>
        <c:ser>
          <c:idx val="3"/>
          <c:order val="3"/>
          <c:tx>
            <c:strRef>
              <c:f>Sheet0!$A$15</c:f>
              <c:strCache>
                <c:ptCount val="1"/>
                <c:pt idx="0">
                  <c:v>集镇及农村</c:v>
                </c:pt>
              </c:strCache>
            </c:strRef>
          </c:tx>
          <c:cat>
            <c:strRef>
              <c:f>Sheet0!$C$2:$I$2</c:f>
              <c:strCache>
                <c:ptCount val="7"/>
                <c:pt idx="0">
                  <c:v>伊利</c:v>
                </c:pt>
                <c:pt idx="1">
                  <c:v>蒙牛</c:v>
                </c:pt>
                <c:pt idx="2">
                  <c:v>光明</c:v>
                </c:pt>
                <c:pt idx="3">
                  <c:v>三元</c:v>
                </c:pt>
                <c:pt idx="4">
                  <c:v>雀巢</c:v>
                </c:pt>
                <c:pt idx="5">
                  <c:v>帕玛拉特</c:v>
                </c:pt>
                <c:pt idx="6">
                  <c:v>其他</c:v>
                </c:pt>
              </c:strCache>
            </c:strRef>
          </c:cat>
          <c:val>
            <c:numRef>
              <c:f>Sheet0!$C$15:$I$15</c:f>
              <c:numCache>
                <c:formatCode>0%</c:formatCode>
                <c:ptCount val="7"/>
                <c:pt idx="0">
                  <c:v>0.33300000000000074</c:v>
                </c:pt>
                <c:pt idx="1">
                  <c:v>0.17600000000000021</c:v>
                </c:pt>
                <c:pt idx="2">
                  <c:v>5.9000000000000101E-2</c:v>
                </c:pt>
                <c:pt idx="3">
                  <c:v>3.9000000000000014E-2</c:v>
                </c:pt>
                <c:pt idx="4">
                  <c:v>0.15700000000000031</c:v>
                </c:pt>
                <c:pt idx="5">
                  <c:v>2.0000000000000011E-2</c:v>
                </c:pt>
                <c:pt idx="6">
                  <c:v>0.21600000000000028</c:v>
                </c:pt>
              </c:numCache>
            </c:numRef>
          </c:val>
        </c:ser>
        <c:axId val="128023936"/>
        <c:axId val="128038016"/>
      </c:barChart>
      <c:catAx>
        <c:axId val="128023936"/>
        <c:scaling>
          <c:orientation val="minMax"/>
        </c:scaling>
        <c:axPos val="b"/>
        <c:tickLblPos val="nextTo"/>
        <c:crossAx val="128038016"/>
        <c:crosses val="autoZero"/>
        <c:auto val="1"/>
        <c:lblAlgn val="ctr"/>
        <c:lblOffset val="100"/>
      </c:catAx>
      <c:valAx>
        <c:axId val="128038016"/>
        <c:scaling>
          <c:orientation val="minMax"/>
        </c:scaling>
        <c:axPos val="l"/>
        <c:majorGridlines/>
        <c:numFmt formatCode="0%" sourceLinked="1"/>
        <c:tickLblPos val="nextTo"/>
        <c:crossAx val="128023936"/>
        <c:crosses val="autoZero"/>
        <c:crossBetween val="between"/>
      </c:valAx>
    </c:plotArea>
    <c:legend>
      <c:legendPos val="t"/>
      <c:layout/>
    </c:legend>
    <c:plotVisOnly val="1"/>
  </c:chart>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Sheet0!$A$29</c:f>
              <c:strCache>
                <c:ptCount val="1"/>
                <c:pt idx="0">
                  <c:v>特大城市：北京、上海</c:v>
                </c:pt>
              </c:strCache>
            </c:strRef>
          </c:tx>
          <c:cat>
            <c:strRef>
              <c:f>Sheet0!$C$19:$F$19</c:f>
              <c:strCache>
                <c:ptCount val="4"/>
                <c:pt idx="0">
                  <c:v>没有听说</c:v>
                </c:pt>
                <c:pt idx="1">
                  <c:v>只是听说了，没有在意</c:v>
                </c:pt>
                <c:pt idx="2">
                  <c:v>听说了，也去看了相关报道</c:v>
                </c:pt>
                <c:pt idx="3">
                  <c:v>深入了解了这个事件的各种细节</c:v>
                </c:pt>
              </c:strCache>
            </c:strRef>
          </c:cat>
          <c:val>
            <c:numRef>
              <c:f>Sheet0!$C$29:$F$29</c:f>
              <c:numCache>
                <c:formatCode>0%</c:formatCode>
                <c:ptCount val="4"/>
                <c:pt idx="0">
                  <c:v>0.49300000000000038</c:v>
                </c:pt>
                <c:pt idx="1">
                  <c:v>0.31200000000000055</c:v>
                </c:pt>
                <c:pt idx="2">
                  <c:v>0.17200000000000001</c:v>
                </c:pt>
                <c:pt idx="3">
                  <c:v>2.3E-2</c:v>
                </c:pt>
              </c:numCache>
            </c:numRef>
          </c:val>
        </c:ser>
        <c:ser>
          <c:idx val="1"/>
          <c:order val="1"/>
          <c:tx>
            <c:strRef>
              <c:f>Sheet0!$A$30</c:f>
              <c:strCache>
                <c:ptCount val="1"/>
                <c:pt idx="0">
                  <c:v>省会城市</c:v>
                </c:pt>
              </c:strCache>
            </c:strRef>
          </c:tx>
          <c:cat>
            <c:strRef>
              <c:f>Sheet0!$C$19:$F$19</c:f>
              <c:strCache>
                <c:ptCount val="4"/>
                <c:pt idx="0">
                  <c:v>没有听说</c:v>
                </c:pt>
                <c:pt idx="1">
                  <c:v>只是听说了，没有在意</c:v>
                </c:pt>
                <c:pt idx="2">
                  <c:v>听说了，也去看了相关报道</c:v>
                </c:pt>
                <c:pt idx="3">
                  <c:v>深入了解了这个事件的各种细节</c:v>
                </c:pt>
              </c:strCache>
            </c:strRef>
          </c:cat>
          <c:val>
            <c:numRef>
              <c:f>Sheet0!$C$30:$F$30</c:f>
              <c:numCache>
                <c:formatCode>0%</c:formatCode>
                <c:ptCount val="4"/>
                <c:pt idx="0">
                  <c:v>0.39800000000000074</c:v>
                </c:pt>
                <c:pt idx="1">
                  <c:v>0.38000000000000062</c:v>
                </c:pt>
                <c:pt idx="2">
                  <c:v>0.20500000000000004</c:v>
                </c:pt>
                <c:pt idx="3">
                  <c:v>1.7999999999999999E-2</c:v>
                </c:pt>
              </c:numCache>
            </c:numRef>
          </c:val>
        </c:ser>
        <c:ser>
          <c:idx val="2"/>
          <c:order val="2"/>
          <c:tx>
            <c:strRef>
              <c:f>Sheet0!$A$31</c:f>
              <c:strCache>
                <c:ptCount val="1"/>
                <c:pt idx="0">
                  <c:v>非省会城市</c:v>
                </c:pt>
              </c:strCache>
            </c:strRef>
          </c:tx>
          <c:cat>
            <c:strRef>
              <c:f>Sheet0!$C$19:$F$19</c:f>
              <c:strCache>
                <c:ptCount val="4"/>
                <c:pt idx="0">
                  <c:v>没有听说</c:v>
                </c:pt>
                <c:pt idx="1">
                  <c:v>只是听说了，没有在意</c:v>
                </c:pt>
                <c:pt idx="2">
                  <c:v>听说了，也去看了相关报道</c:v>
                </c:pt>
                <c:pt idx="3">
                  <c:v>深入了解了这个事件的各种细节</c:v>
                </c:pt>
              </c:strCache>
            </c:strRef>
          </c:cat>
          <c:val>
            <c:numRef>
              <c:f>Sheet0!$C$31:$F$31</c:f>
              <c:numCache>
                <c:formatCode>0%</c:formatCode>
                <c:ptCount val="4"/>
                <c:pt idx="0">
                  <c:v>0.41800000000000032</c:v>
                </c:pt>
                <c:pt idx="1">
                  <c:v>0.31900000000000062</c:v>
                </c:pt>
                <c:pt idx="2">
                  <c:v>0.26200000000000001</c:v>
                </c:pt>
              </c:numCache>
            </c:numRef>
          </c:val>
        </c:ser>
        <c:ser>
          <c:idx val="3"/>
          <c:order val="3"/>
          <c:tx>
            <c:strRef>
              <c:f>Sheet0!$A$32</c:f>
              <c:strCache>
                <c:ptCount val="1"/>
                <c:pt idx="0">
                  <c:v>集镇及农村</c:v>
                </c:pt>
              </c:strCache>
            </c:strRef>
          </c:tx>
          <c:cat>
            <c:strRef>
              <c:f>Sheet0!$C$19:$F$19</c:f>
              <c:strCache>
                <c:ptCount val="4"/>
                <c:pt idx="0">
                  <c:v>没有听说</c:v>
                </c:pt>
                <c:pt idx="1">
                  <c:v>只是听说了，没有在意</c:v>
                </c:pt>
                <c:pt idx="2">
                  <c:v>听说了，也去看了相关报道</c:v>
                </c:pt>
                <c:pt idx="3">
                  <c:v>深入了解了这个事件的各种细节</c:v>
                </c:pt>
              </c:strCache>
            </c:strRef>
          </c:cat>
          <c:val>
            <c:numRef>
              <c:f>Sheet0!$C$32:$F$32</c:f>
              <c:numCache>
                <c:formatCode>0%</c:formatCode>
                <c:ptCount val="4"/>
                <c:pt idx="0">
                  <c:v>0.47100000000000031</c:v>
                </c:pt>
                <c:pt idx="1">
                  <c:v>0.31400000000000056</c:v>
                </c:pt>
                <c:pt idx="2">
                  <c:v>0.15700000000000031</c:v>
                </c:pt>
                <c:pt idx="3">
                  <c:v>5.9000000000000101E-2</c:v>
                </c:pt>
              </c:numCache>
            </c:numRef>
          </c:val>
        </c:ser>
        <c:axId val="219602944"/>
        <c:axId val="219604480"/>
      </c:barChart>
      <c:catAx>
        <c:axId val="219602944"/>
        <c:scaling>
          <c:orientation val="minMax"/>
        </c:scaling>
        <c:axPos val="b"/>
        <c:tickLblPos val="nextTo"/>
        <c:txPr>
          <a:bodyPr rot="0" vert="horz"/>
          <a:lstStyle/>
          <a:p>
            <a:pPr>
              <a:defRPr sz="800"/>
            </a:pPr>
            <a:endParaRPr lang="zh-CN"/>
          </a:p>
        </c:txPr>
        <c:crossAx val="219604480"/>
        <c:crosses val="autoZero"/>
        <c:auto val="1"/>
        <c:lblAlgn val="ctr"/>
        <c:lblOffset val="100"/>
      </c:catAx>
      <c:valAx>
        <c:axId val="219604480"/>
        <c:scaling>
          <c:orientation val="minMax"/>
        </c:scaling>
        <c:axPos val="l"/>
        <c:majorGridlines/>
        <c:numFmt formatCode="0%" sourceLinked="1"/>
        <c:tickLblPos val="nextTo"/>
        <c:crossAx val="219602944"/>
        <c:crosses val="autoZero"/>
        <c:crossBetween val="between"/>
      </c:valAx>
    </c:plotArea>
    <c:legend>
      <c:legendPos val="t"/>
      <c:layout/>
    </c:legend>
    <c:plotVisOnly val="1"/>
  </c:chart>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lineChart>
        <c:grouping val="standard"/>
        <c:ser>
          <c:idx val="0"/>
          <c:order val="0"/>
          <c:tx>
            <c:strRef>
              <c:f>Sheet0!$A$63</c:f>
              <c:strCache>
                <c:ptCount val="1"/>
                <c:pt idx="0">
                  <c:v>特大城市：北京、上海</c:v>
                </c:pt>
              </c:strCache>
            </c:strRef>
          </c:tx>
          <c:marker>
            <c:symbol val="none"/>
          </c:marker>
          <c:cat>
            <c:strRef>
              <c:f>Sheet0!$C$53:$D$53</c:f>
              <c:strCache>
                <c:ptCount val="2"/>
                <c:pt idx="0">
                  <c:v>蒙牛品牌得分</c:v>
                </c:pt>
                <c:pt idx="1">
                  <c:v>经该事件后蒙牛品牌得分</c:v>
                </c:pt>
              </c:strCache>
            </c:strRef>
          </c:cat>
          <c:val>
            <c:numRef>
              <c:f>Sheet0!$C$63:$D$63</c:f>
              <c:numCache>
                <c:formatCode>General</c:formatCode>
                <c:ptCount val="2"/>
                <c:pt idx="0">
                  <c:v>4.83</c:v>
                </c:pt>
                <c:pt idx="1">
                  <c:v>3.61</c:v>
                </c:pt>
              </c:numCache>
            </c:numRef>
          </c:val>
        </c:ser>
        <c:ser>
          <c:idx val="1"/>
          <c:order val="1"/>
          <c:tx>
            <c:strRef>
              <c:f>Sheet0!$A$64</c:f>
              <c:strCache>
                <c:ptCount val="1"/>
                <c:pt idx="0">
                  <c:v>省会城市</c:v>
                </c:pt>
              </c:strCache>
            </c:strRef>
          </c:tx>
          <c:marker>
            <c:symbol val="none"/>
          </c:marker>
          <c:cat>
            <c:strRef>
              <c:f>Sheet0!$C$53:$D$53</c:f>
              <c:strCache>
                <c:ptCount val="2"/>
                <c:pt idx="0">
                  <c:v>蒙牛品牌得分</c:v>
                </c:pt>
                <c:pt idx="1">
                  <c:v>经该事件后蒙牛品牌得分</c:v>
                </c:pt>
              </c:strCache>
            </c:strRef>
          </c:cat>
          <c:val>
            <c:numRef>
              <c:f>Sheet0!$C$64:$D$64</c:f>
              <c:numCache>
                <c:formatCode>General</c:formatCode>
                <c:ptCount val="2"/>
                <c:pt idx="0">
                  <c:v>5.58</c:v>
                </c:pt>
                <c:pt idx="1">
                  <c:v>4.09</c:v>
                </c:pt>
              </c:numCache>
            </c:numRef>
          </c:val>
        </c:ser>
        <c:ser>
          <c:idx val="2"/>
          <c:order val="2"/>
          <c:tx>
            <c:strRef>
              <c:f>Sheet0!$A$65</c:f>
              <c:strCache>
                <c:ptCount val="1"/>
                <c:pt idx="0">
                  <c:v>非省会城市</c:v>
                </c:pt>
              </c:strCache>
            </c:strRef>
          </c:tx>
          <c:marker>
            <c:symbol val="none"/>
          </c:marker>
          <c:cat>
            <c:strRef>
              <c:f>Sheet0!$C$53:$D$53</c:f>
              <c:strCache>
                <c:ptCount val="2"/>
                <c:pt idx="0">
                  <c:v>蒙牛品牌得分</c:v>
                </c:pt>
                <c:pt idx="1">
                  <c:v>经该事件后蒙牛品牌得分</c:v>
                </c:pt>
              </c:strCache>
            </c:strRef>
          </c:cat>
          <c:val>
            <c:numRef>
              <c:f>Sheet0!$C$65:$D$65</c:f>
              <c:numCache>
                <c:formatCode>General</c:formatCode>
                <c:ptCount val="2"/>
                <c:pt idx="0">
                  <c:v>5.72</c:v>
                </c:pt>
                <c:pt idx="1">
                  <c:v>4.3</c:v>
                </c:pt>
              </c:numCache>
            </c:numRef>
          </c:val>
        </c:ser>
        <c:ser>
          <c:idx val="3"/>
          <c:order val="3"/>
          <c:tx>
            <c:strRef>
              <c:f>Sheet0!$A$66</c:f>
              <c:strCache>
                <c:ptCount val="1"/>
                <c:pt idx="0">
                  <c:v>集镇及农村</c:v>
                </c:pt>
              </c:strCache>
            </c:strRef>
          </c:tx>
          <c:marker>
            <c:symbol val="none"/>
          </c:marker>
          <c:cat>
            <c:strRef>
              <c:f>Sheet0!$C$53:$D$53</c:f>
              <c:strCache>
                <c:ptCount val="2"/>
                <c:pt idx="0">
                  <c:v>蒙牛品牌得分</c:v>
                </c:pt>
                <c:pt idx="1">
                  <c:v>经该事件后蒙牛品牌得分</c:v>
                </c:pt>
              </c:strCache>
            </c:strRef>
          </c:cat>
          <c:val>
            <c:numRef>
              <c:f>Sheet0!$C$66:$D$66</c:f>
              <c:numCache>
                <c:formatCode>General</c:formatCode>
                <c:ptCount val="2"/>
                <c:pt idx="0">
                  <c:v>5.4700000000000024</c:v>
                </c:pt>
                <c:pt idx="1">
                  <c:v>3.55</c:v>
                </c:pt>
              </c:numCache>
            </c:numRef>
          </c:val>
        </c:ser>
        <c:marker val="1"/>
        <c:axId val="223844608"/>
        <c:axId val="223952896"/>
      </c:lineChart>
      <c:catAx>
        <c:axId val="223844608"/>
        <c:scaling>
          <c:orientation val="minMax"/>
        </c:scaling>
        <c:axPos val="b"/>
        <c:tickLblPos val="none"/>
        <c:txPr>
          <a:bodyPr/>
          <a:lstStyle/>
          <a:p>
            <a:pPr>
              <a:defRPr sz="800"/>
            </a:pPr>
            <a:endParaRPr lang="zh-CN"/>
          </a:p>
        </c:txPr>
        <c:crossAx val="223952896"/>
        <c:crosses val="autoZero"/>
        <c:auto val="1"/>
        <c:lblAlgn val="ctr"/>
        <c:lblOffset val="100"/>
      </c:catAx>
      <c:valAx>
        <c:axId val="223952896"/>
        <c:scaling>
          <c:orientation val="minMax"/>
          <c:max val="6.4"/>
          <c:min val="3.5"/>
        </c:scaling>
        <c:axPos val="l"/>
        <c:majorGridlines/>
        <c:numFmt formatCode="General" sourceLinked="1"/>
        <c:tickLblPos val="nextTo"/>
        <c:crossAx val="223844608"/>
        <c:crosses val="autoZero"/>
        <c:crossBetween val="between"/>
      </c:valAx>
    </c:plotArea>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lineChart>
        <c:grouping val="standard"/>
        <c:ser>
          <c:idx val="0"/>
          <c:order val="0"/>
          <c:tx>
            <c:strRef>
              <c:f>Sheet0!$A$63</c:f>
              <c:strCache>
                <c:ptCount val="1"/>
                <c:pt idx="0">
                  <c:v>特大城市：北京、上海</c:v>
                </c:pt>
              </c:strCache>
            </c:strRef>
          </c:tx>
          <c:marker>
            <c:symbol val="none"/>
          </c:marker>
          <c:cat>
            <c:strRef>
              <c:f>Sheet0!$F$53:$G$53</c:f>
              <c:strCache>
                <c:ptCount val="2"/>
                <c:pt idx="0">
                  <c:v>伊利品牌得分</c:v>
                </c:pt>
                <c:pt idx="1">
                  <c:v>经该事件后伊利品牌得分</c:v>
                </c:pt>
              </c:strCache>
            </c:strRef>
          </c:cat>
          <c:val>
            <c:numRef>
              <c:f>Sheet0!$F$63:$G$63</c:f>
              <c:numCache>
                <c:formatCode>General</c:formatCode>
                <c:ptCount val="2"/>
                <c:pt idx="0">
                  <c:v>5.4</c:v>
                </c:pt>
                <c:pt idx="1">
                  <c:v>4.42</c:v>
                </c:pt>
              </c:numCache>
            </c:numRef>
          </c:val>
        </c:ser>
        <c:ser>
          <c:idx val="1"/>
          <c:order val="1"/>
          <c:tx>
            <c:strRef>
              <c:f>Sheet0!$A$64</c:f>
              <c:strCache>
                <c:ptCount val="1"/>
                <c:pt idx="0">
                  <c:v>省会城市</c:v>
                </c:pt>
              </c:strCache>
            </c:strRef>
          </c:tx>
          <c:marker>
            <c:symbol val="none"/>
          </c:marker>
          <c:cat>
            <c:strRef>
              <c:f>Sheet0!$F$53:$G$53</c:f>
              <c:strCache>
                <c:ptCount val="2"/>
                <c:pt idx="0">
                  <c:v>伊利品牌得分</c:v>
                </c:pt>
                <c:pt idx="1">
                  <c:v>经该事件后伊利品牌得分</c:v>
                </c:pt>
              </c:strCache>
            </c:strRef>
          </c:cat>
          <c:val>
            <c:numRef>
              <c:f>Sheet0!$F$64:$G$64</c:f>
              <c:numCache>
                <c:formatCode>General</c:formatCode>
                <c:ptCount val="2"/>
                <c:pt idx="0">
                  <c:v>6.1899999999999995</c:v>
                </c:pt>
                <c:pt idx="1">
                  <c:v>5.23</c:v>
                </c:pt>
              </c:numCache>
            </c:numRef>
          </c:val>
        </c:ser>
        <c:ser>
          <c:idx val="2"/>
          <c:order val="2"/>
          <c:tx>
            <c:strRef>
              <c:f>Sheet0!$A$65</c:f>
              <c:strCache>
                <c:ptCount val="1"/>
                <c:pt idx="0">
                  <c:v>非省会城市</c:v>
                </c:pt>
              </c:strCache>
            </c:strRef>
          </c:tx>
          <c:marker>
            <c:symbol val="none"/>
          </c:marker>
          <c:cat>
            <c:strRef>
              <c:f>Sheet0!$F$53:$G$53</c:f>
              <c:strCache>
                <c:ptCount val="2"/>
                <c:pt idx="0">
                  <c:v>伊利品牌得分</c:v>
                </c:pt>
                <c:pt idx="1">
                  <c:v>经该事件后伊利品牌得分</c:v>
                </c:pt>
              </c:strCache>
            </c:strRef>
          </c:cat>
          <c:val>
            <c:numRef>
              <c:f>Sheet0!$F$65:$G$65</c:f>
              <c:numCache>
                <c:formatCode>General</c:formatCode>
                <c:ptCount val="2"/>
                <c:pt idx="0">
                  <c:v>6.21</c:v>
                </c:pt>
                <c:pt idx="1">
                  <c:v>5.53</c:v>
                </c:pt>
              </c:numCache>
            </c:numRef>
          </c:val>
        </c:ser>
        <c:ser>
          <c:idx val="3"/>
          <c:order val="3"/>
          <c:tx>
            <c:strRef>
              <c:f>Sheet0!$A$66</c:f>
              <c:strCache>
                <c:ptCount val="1"/>
                <c:pt idx="0">
                  <c:v>集镇及农村</c:v>
                </c:pt>
              </c:strCache>
            </c:strRef>
          </c:tx>
          <c:marker>
            <c:symbol val="none"/>
          </c:marker>
          <c:cat>
            <c:strRef>
              <c:f>Sheet0!$F$53:$G$53</c:f>
              <c:strCache>
                <c:ptCount val="2"/>
                <c:pt idx="0">
                  <c:v>伊利品牌得分</c:v>
                </c:pt>
                <c:pt idx="1">
                  <c:v>经该事件后伊利品牌得分</c:v>
                </c:pt>
              </c:strCache>
            </c:strRef>
          </c:cat>
          <c:val>
            <c:numRef>
              <c:f>Sheet0!$F$66:$G$66</c:f>
              <c:numCache>
                <c:formatCode>General</c:formatCode>
                <c:ptCount val="2"/>
                <c:pt idx="0">
                  <c:v>6.39</c:v>
                </c:pt>
                <c:pt idx="1">
                  <c:v>4.92</c:v>
                </c:pt>
              </c:numCache>
            </c:numRef>
          </c:val>
        </c:ser>
        <c:marker val="1"/>
        <c:axId val="223859840"/>
        <c:axId val="223861376"/>
      </c:lineChart>
      <c:catAx>
        <c:axId val="223859840"/>
        <c:scaling>
          <c:orientation val="minMax"/>
        </c:scaling>
        <c:axPos val="b"/>
        <c:tickLblPos val="none"/>
        <c:txPr>
          <a:bodyPr/>
          <a:lstStyle/>
          <a:p>
            <a:pPr>
              <a:defRPr sz="800"/>
            </a:pPr>
            <a:endParaRPr lang="zh-CN"/>
          </a:p>
        </c:txPr>
        <c:crossAx val="223861376"/>
        <c:crosses val="autoZero"/>
        <c:auto val="1"/>
        <c:lblAlgn val="ctr"/>
        <c:lblOffset val="100"/>
      </c:catAx>
      <c:valAx>
        <c:axId val="223861376"/>
        <c:scaling>
          <c:orientation val="minMax"/>
          <c:max val="6.4"/>
          <c:min val="3.5"/>
        </c:scaling>
        <c:axPos val="l"/>
        <c:majorGridlines/>
        <c:numFmt formatCode="General" sourceLinked="1"/>
        <c:tickLblPos val="nextTo"/>
        <c:crossAx val="223859840"/>
        <c:crosses val="autoZero"/>
        <c:crossBetween val="between"/>
      </c:valAx>
    </c:plotArea>
    <c:legend>
      <c:legendPos val="t"/>
      <c:layout/>
      <c:txPr>
        <a:bodyPr/>
        <a:lstStyle/>
        <a:p>
          <a:pPr>
            <a:defRPr sz="800"/>
          </a:pPr>
          <a:endParaRPr lang="zh-CN"/>
        </a:p>
      </c:txPr>
    </c:legend>
    <c:plotVisOnly val="1"/>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Sheet0!$B$3</c:f>
              <c:strCache>
                <c:ptCount val="1"/>
                <c:pt idx="0">
                  <c:v>蒙牛品牌得分</c:v>
                </c:pt>
              </c:strCache>
            </c:strRef>
          </c:tx>
          <c:cat>
            <c:strRef>
              <c:f>Sheet0!$A$4:$A$7</c:f>
              <c:strCache>
                <c:ptCount val="2"/>
                <c:pt idx="0">
                  <c:v>没有听说</c:v>
                </c:pt>
                <c:pt idx="1">
                  <c:v>深入了解了这个事件的各种细节</c:v>
                </c:pt>
              </c:strCache>
            </c:strRef>
          </c:cat>
          <c:val>
            <c:numRef>
              <c:f>Sheet0!$B$4:$B$7</c:f>
              <c:numCache>
                <c:formatCode>General</c:formatCode>
                <c:ptCount val="2"/>
                <c:pt idx="0">
                  <c:v>5.84</c:v>
                </c:pt>
                <c:pt idx="1">
                  <c:v>4.2699999999999996</c:v>
                </c:pt>
              </c:numCache>
            </c:numRef>
          </c:val>
        </c:ser>
        <c:ser>
          <c:idx val="1"/>
          <c:order val="1"/>
          <c:tx>
            <c:strRef>
              <c:f>Sheet0!$C$3</c:f>
              <c:strCache>
                <c:ptCount val="1"/>
                <c:pt idx="0">
                  <c:v>伊利品牌得分</c:v>
                </c:pt>
              </c:strCache>
            </c:strRef>
          </c:tx>
          <c:cat>
            <c:strRef>
              <c:f>Sheet0!$A$4:$A$7</c:f>
              <c:strCache>
                <c:ptCount val="2"/>
                <c:pt idx="0">
                  <c:v>没有听说</c:v>
                </c:pt>
                <c:pt idx="1">
                  <c:v>深入了解了这个事件的各种细节</c:v>
                </c:pt>
              </c:strCache>
            </c:strRef>
          </c:cat>
          <c:val>
            <c:numRef>
              <c:f>Sheet0!$C$4:$C$7</c:f>
              <c:numCache>
                <c:formatCode>General</c:formatCode>
                <c:ptCount val="2"/>
                <c:pt idx="0">
                  <c:v>6.1499999999999995</c:v>
                </c:pt>
                <c:pt idx="1">
                  <c:v>5.3599999999999985</c:v>
                </c:pt>
              </c:numCache>
            </c:numRef>
          </c:val>
        </c:ser>
        <c:dLbls>
          <c:showVal val="1"/>
        </c:dLbls>
        <c:axId val="219631616"/>
        <c:axId val="219633152"/>
      </c:barChart>
      <c:catAx>
        <c:axId val="219631616"/>
        <c:scaling>
          <c:orientation val="minMax"/>
        </c:scaling>
        <c:axPos val="b"/>
        <c:tickLblPos val="nextTo"/>
        <c:crossAx val="219633152"/>
        <c:crosses val="autoZero"/>
        <c:auto val="1"/>
        <c:lblAlgn val="ctr"/>
        <c:lblOffset val="100"/>
      </c:catAx>
      <c:valAx>
        <c:axId val="219633152"/>
        <c:scaling>
          <c:orientation val="minMax"/>
        </c:scaling>
        <c:axPos val="l"/>
        <c:majorGridlines/>
        <c:numFmt formatCode="General" sourceLinked="1"/>
        <c:tickLblPos val="nextTo"/>
        <c:crossAx val="219631616"/>
        <c:crosses val="autoZero"/>
        <c:crossBetween val="between"/>
      </c:valAx>
      <c:dTable>
        <c:showHorzBorder val="1"/>
        <c:showVertBorder val="1"/>
        <c:showOutline val="1"/>
        <c:showKeys val="1"/>
      </c:dTable>
    </c:plotArea>
    <c:plotVisOnly val="1"/>
  </c:chart>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plotArea>
      <c:layout/>
      <c:barChart>
        <c:barDir val="col"/>
        <c:grouping val="clustered"/>
        <c:ser>
          <c:idx val="0"/>
          <c:order val="0"/>
          <c:tx>
            <c:strRef>
              <c:f>Sheet0!$A$46</c:f>
              <c:strCache>
                <c:ptCount val="1"/>
                <c:pt idx="0">
                  <c:v>特大城市：北京、上海</c:v>
                </c:pt>
              </c:strCache>
            </c:strRef>
          </c:tx>
          <c:cat>
            <c:strRef>
              <c:f>Sheet0!$C$36:$I$36</c:f>
              <c:strCache>
                <c:ptCount val="7"/>
                <c:pt idx="0">
                  <c:v>伊利</c:v>
                </c:pt>
                <c:pt idx="1">
                  <c:v>蒙牛</c:v>
                </c:pt>
                <c:pt idx="2">
                  <c:v>光明</c:v>
                </c:pt>
                <c:pt idx="3">
                  <c:v>三元</c:v>
                </c:pt>
                <c:pt idx="4">
                  <c:v>雀巢</c:v>
                </c:pt>
                <c:pt idx="5">
                  <c:v>帕玛拉特</c:v>
                </c:pt>
                <c:pt idx="6">
                  <c:v>其他</c:v>
                </c:pt>
              </c:strCache>
            </c:strRef>
          </c:cat>
          <c:val>
            <c:numRef>
              <c:f>Sheet0!$C$46:$I$46</c:f>
              <c:numCache>
                <c:formatCode>0%</c:formatCode>
                <c:ptCount val="7"/>
                <c:pt idx="0">
                  <c:v>0.11600000000000002</c:v>
                </c:pt>
                <c:pt idx="1">
                  <c:v>7.900000000000014E-2</c:v>
                </c:pt>
                <c:pt idx="2">
                  <c:v>0.29600000000000032</c:v>
                </c:pt>
                <c:pt idx="3">
                  <c:v>0.16200000000000001</c:v>
                </c:pt>
                <c:pt idx="4">
                  <c:v>0.17600000000000021</c:v>
                </c:pt>
                <c:pt idx="5">
                  <c:v>6.5000000000000002E-2</c:v>
                </c:pt>
                <c:pt idx="6">
                  <c:v>0.10600000000000002</c:v>
                </c:pt>
              </c:numCache>
            </c:numRef>
          </c:val>
        </c:ser>
        <c:ser>
          <c:idx val="1"/>
          <c:order val="1"/>
          <c:tx>
            <c:strRef>
              <c:f>Sheet0!$A$47</c:f>
              <c:strCache>
                <c:ptCount val="1"/>
                <c:pt idx="0">
                  <c:v>省会城市</c:v>
                </c:pt>
              </c:strCache>
            </c:strRef>
          </c:tx>
          <c:cat>
            <c:strRef>
              <c:f>Sheet0!$C$36:$I$36</c:f>
              <c:strCache>
                <c:ptCount val="7"/>
                <c:pt idx="0">
                  <c:v>伊利</c:v>
                </c:pt>
                <c:pt idx="1">
                  <c:v>蒙牛</c:v>
                </c:pt>
                <c:pt idx="2">
                  <c:v>光明</c:v>
                </c:pt>
                <c:pt idx="3">
                  <c:v>三元</c:v>
                </c:pt>
                <c:pt idx="4">
                  <c:v>雀巢</c:v>
                </c:pt>
                <c:pt idx="5">
                  <c:v>帕玛拉特</c:v>
                </c:pt>
                <c:pt idx="6">
                  <c:v>其他</c:v>
                </c:pt>
              </c:strCache>
            </c:strRef>
          </c:cat>
          <c:val>
            <c:numRef>
              <c:f>Sheet0!$C$47:$I$47</c:f>
              <c:numCache>
                <c:formatCode>0%</c:formatCode>
                <c:ptCount val="7"/>
                <c:pt idx="0">
                  <c:v>0.24000000000000021</c:v>
                </c:pt>
                <c:pt idx="1">
                  <c:v>0.14000000000000001</c:v>
                </c:pt>
                <c:pt idx="2">
                  <c:v>0.193</c:v>
                </c:pt>
                <c:pt idx="3">
                  <c:v>2.9000000000000001E-2</c:v>
                </c:pt>
                <c:pt idx="4">
                  <c:v>0.222</c:v>
                </c:pt>
                <c:pt idx="5">
                  <c:v>4.1000000000000002E-2</c:v>
                </c:pt>
                <c:pt idx="6">
                  <c:v>0.13500000000000001</c:v>
                </c:pt>
              </c:numCache>
            </c:numRef>
          </c:val>
        </c:ser>
        <c:ser>
          <c:idx val="2"/>
          <c:order val="2"/>
          <c:tx>
            <c:strRef>
              <c:f>Sheet0!$A$48</c:f>
              <c:strCache>
                <c:ptCount val="1"/>
                <c:pt idx="0">
                  <c:v>非省会城市</c:v>
                </c:pt>
              </c:strCache>
            </c:strRef>
          </c:tx>
          <c:cat>
            <c:strRef>
              <c:f>Sheet0!$C$36:$I$36</c:f>
              <c:strCache>
                <c:ptCount val="7"/>
                <c:pt idx="0">
                  <c:v>伊利</c:v>
                </c:pt>
                <c:pt idx="1">
                  <c:v>蒙牛</c:v>
                </c:pt>
                <c:pt idx="2">
                  <c:v>光明</c:v>
                </c:pt>
                <c:pt idx="3">
                  <c:v>三元</c:v>
                </c:pt>
                <c:pt idx="4">
                  <c:v>雀巢</c:v>
                </c:pt>
                <c:pt idx="5">
                  <c:v>帕玛拉特</c:v>
                </c:pt>
                <c:pt idx="6">
                  <c:v>其他</c:v>
                </c:pt>
              </c:strCache>
            </c:strRef>
          </c:cat>
          <c:val>
            <c:numRef>
              <c:f>Sheet0!$C$48:$I$48</c:f>
              <c:numCache>
                <c:formatCode>0%</c:formatCode>
                <c:ptCount val="7"/>
                <c:pt idx="0">
                  <c:v>0.27500000000000002</c:v>
                </c:pt>
                <c:pt idx="1">
                  <c:v>0.17600000000000021</c:v>
                </c:pt>
                <c:pt idx="2">
                  <c:v>0.20400000000000001</c:v>
                </c:pt>
                <c:pt idx="3">
                  <c:v>5.6000000000000001E-2</c:v>
                </c:pt>
                <c:pt idx="4">
                  <c:v>0.127</c:v>
                </c:pt>
                <c:pt idx="5">
                  <c:v>1.4E-2</c:v>
                </c:pt>
                <c:pt idx="6">
                  <c:v>0.14800000000000021</c:v>
                </c:pt>
              </c:numCache>
            </c:numRef>
          </c:val>
        </c:ser>
        <c:ser>
          <c:idx val="3"/>
          <c:order val="3"/>
          <c:tx>
            <c:strRef>
              <c:f>Sheet0!$A$49</c:f>
              <c:strCache>
                <c:ptCount val="1"/>
                <c:pt idx="0">
                  <c:v>集镇及农村</c:v>
                </c:pt>
              </c:strCache>
            </c:strRef>
          </c:tx>
          <c:cat>
            <c:strRef>
              <c:f>Sheet0!$C$36:$I$36</c:f>
              <c:strCache>
                <c:ptCount val="7"/>
                <c:pt idx="0">
                  <c:v>伊利</c:v>
                </c:pt>
                <c:pt idx="1">
                  <c:v>蒙牛</c:v>
                </c:pt>
                <c:pt idx="2">
                  <c:v>光明</c:v>
                </c:pt>
                <c:pt idx="3">
                  <c:v>三元</c:v>
                </c:pt>
                <c:pt idx="4">
                  <c:v>雀巢</c:v>
                </c:pt>
                <c:pt idx="5">
                  <c:v>帕玛拉特</c:v>
                </c:pt>
                <c:pt idx="6">
                  <c:v>其他</c:v>
                </c:pt>
              </c:strCache>
            </c:strRef>
          </c:cat>
          <c:val>
            <c:numRef>
              <c:f>Sheet0!$C$49:$I$49</c:f>
              <c:numCache>
                <c:formatCode>0%</c:formatCode>
                <c:ptCount val="7"/>
                <c:pt idx="0">
                  <c:v>0.21600000000000028</c:v>
                </c:pt>
                <c:pt idx="1">
                  <c:v>0.11799999999999998</c:v>
                </c:pt>
                <c:pt idx="2">
                  <c:v>9.8000000000000226E-2</c:v>
                </c:pt>
                <c:pt idx="3">
                  <c:v>5.9000000000000101E-2</c:v>
                </c:pt>
                <c:pt idx="4">
                  <c:v>0.23500000000000001</c:v>
                </c:pt>
                <c:pt idx="5">
                  <c:v>3.9000000000000014E-2</c:v>
                </c:pt>
                <c:pt idx="6">
                  <c:v>0.23500000000000001</c:v>
                </c:pt>
              </c:numCache>
            </c:numRef>
          </c:val>
        </c:ser>
        <c:axId val="224889088"/>
        <c:axId val="224903168"/>
      </c:barChart>
      <c:catAx>
        <c:axId val="224889088"/>
        <c:scaling>
          <c:orientation val="minMax"/>
        </c:scaling>
        <c:axPos val="b"/>
        <c:tickLblPos val="nextTo"/>
        <c:crossAx val="224903168"/>
        <c:crosses val="autoZero"/>
        <c:auto val="1"/>
        <c:lblAlgn val="ctr"/>
        <c:lblOffset val="100"/>
      </c:catAx>
      <c:valAx>
        <c:axId val="224903168"/>
        <c:scaling>
          <c:orientation val="minMax"/>
        </c:scaling>
        <c:axPos val="l"/>
        <c:majorGridlines/>
        <c:numFmt formatCode="0%" sourceLinked="1"/>
        <c:tickLblPos val="nextTo"/>
        <c:crossAx val="224889088"/>
        <c:crosses val="autoZero"/>
        <c:crossBetween val="between"/>
      </c:valAx>
    </c:plotArea>
    <c:legend>
      <c:legendPos val="t"/>
      <c:layout/>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FD2F2635-4DEF-4531-A807-4A0A31A45ACB}" type="datetimeFigureOut">
              <a:rPr lang="zh-CN" altLang="en-US"/>
              <a:pPr>
                <a:defRPr/>
              </a:pPr>
              <a:t>2012/4/12</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5833AF34-8565-43A3-8961-67BE21B445B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p:cNvSpPr>
          <p:nvPr>
            <p:ph type="sldImg"/>
          </p:nvPr>
        </p:nvSpPr>
        <p:spPr bwMode="auto">
          <a:noFill/>
          <a:ln>
            <a:solidFill>
              <a:srgbClr val="000000"/>
            </a:solidFill>
            <a:miter lim="800000"/>
            <a:headEnd/>
            <a:tailEnd/>
          </a:ln>
        </p:spPr>
      </p:sp>
      <p:sp>
        <p:nvSpPr>
          <p:cNvPr id="15362"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15363"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5A21A7-D51B-4A1C-878B-DA3F4BA09E0F}" type="slidenum">
              <a:rPr lang="zh-CN" altLang="en-US"/>
              <a:pPr fontAlgn="base">
                <a:spcBef>
                  <a:spcPct val="0"/>
                </a:spcBef>
                <a:spcAft>
                  <a:spcPct val="0"/>
                </a:spcAft>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请列举你最近听说的关于牛奶的热点新闻事件：</a:t>
            </a:r>
          </a:p>
          <a:p>
            <a:pPr eaLnBrk="1" hangingPunct="1">
              <a:defRPr/>
            </a:pPr>
            <a:r>
              <a:rPr lang="en-US" altLang="zh-CN" dirty="0" err="1" smtClean="0"/>
              <a:t>baichimengniu</a:t>
            </a:r>
            <a:r>
              <a:rPr lang="en-US" altLang="zh-CN" dirty="0" smtClean="0"/>
              <a:t>|</a:t>
            </a:r>
          </a:p>
          <a:p>
            <a:pPr eaLnBrk="1" hangingPunct="1">
              <a:defRPr/>
            </a:pPr>
            <a:r>
              <a:rPr lang="zh-CN" altLang="en-US" dirty="0" smtClean="0"/>
              <a:t>不放心</a:t>
            </a:r>
            <a:r>
              <a:rPr lang="en-US" altLang="zh-CN" dirty="0" smtClean="0"/>
              <a:t>|</a:t>
            </a:r>
          </a:p>
          <a:p>
            <a:pPr eaLnBrk="1" hangingPunct="1">
              <a:defRPr/>
            </a:pPr>
            <a:r>
              <a:rPr lang="zh-CN" altLang="en-US" dirty="0" smtClean="0"/>
              <a:t>不好 </a:t>
            </a:r>
            <a:r>
              <a:rPr lang="en-US" altLang="zh-CN" dirty="0" smtClean="0"/>
              <a:t>|</a:t>
            </a:r>
          </a:p>
          <a:p>
            <a:pPr eaLnBrk="1" hangingPunct="1">
              <a:defRPr/>
            </a:pPr>
            <a:r>
              <a:rPr lang="zh-CN" altLang="en-US" dirty="0" smtClean="0"/>
              <a:t>不合格，三聚氰胺，</a:t>
            </a:r>
            <a:r>
              <a:rPr lang="en-US" altLang="zh-CN" dirty="0" smtClean="0"/>
              <a:t>|</a:t>
            </a:r>
          </a:p>
          <a:p>
            <a:pPr eaLnBrk="1" hangingPunct="1">
              <a:defRPr/>
            </a:pPr>
            <a:r>
              <a:rPr lang="zh-CN" altLang="en-US" dirty="0" smtClean="0"/>
              <a:t>不合格</a:t>
            </a:r>
            <a:r>
              <a:rPr lang="en-US" altLang="zh-CN" dirty="0" smtClean="0"/>
              <a:t>|</a:t>
            </a:r>
          </a:p>
          <a:p>
            <a:pPr eaLnBrk="1" hangingPunct="1">
              <a:defRPr/>
            </a:pPr>
            <a:r>
              <a:rPr lang="zh-CN" altLang="en-US" dirty="0" smtClean="0"/>
              <a:t>不太在意</a:t>
            </a:r>
            <a:r>
              <a:rPr lang="en-US" altLang="zh-CN" dirty="0" smtClean="0"/>
              <a:t>|</a:t>
            </a:r>
          </a:p>
          <a:p>
            <a:pPr eaLnBrk="1" hangingPunct="1">
              <a:defRPr/>
            </a:pPr>
            <a:r>
              <a:rPr lang="zh-CN" altLang="en-US" dirty="0" smtClean="0"/>
              <a:t>不知</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产业链争斗</a:t>
            </a:r>
            <a:r>
              <a:rPr lang="en-US" altLang="zh-CN" dirty="0" smtClean="0"/>
              <a:t>|</a:t>
            </a:r>
          </a:p>
          <a:p>
            <a:pPr eaLnBrk="1" hangingPunct="1">
              <a:defRPr/>
            </a:pPr>
            <a:r>
              <a:rPr lang="zh-CN" altLang="en-US" dirty="0" smtClean="0"/>
              <a:t>晨光被列为奥动奶</a:t>
            </a:r>
            <a:r>
              <a:rPr lang="en-US" altLang="zh-CN" dirty="0" smtClean="0"/>
              <a:t>|</a:t>
            </a:r>
          </a:p>
          <a:p>
            <a:pPr eaLnBrk="1" hangingPunct="1">
              <a:defRPr/>
            </a:pPr>
            <a:r>
              <a:rPr lang="zh-CN" altLang="en-US" dirty="0" smtClean="0"/>
              <a:t>大头娃娃</a:t>
            </a:r>
            <a:r>
              <a:rPr lang="en-US" altLang="zh-CN" dirty="0" smtClean="0"/>
              <a:t>|</a:t>
            </a:r>
          </a:p>
          <a:p>
            <a:pPr eaLnBrk="1" hangingPunct="1">
              <a:defRPr/>
            </a:pPr>
            <a:r>
              <a:rPr lang="zh-CN" altLang="en-US" dirty="0" smtClean="0"/>
              <a:t>导致小孩子早熟 发育不良</a:t>
            </a:r>
            <a:r>
              <a:rPr lang="en-US" altLang="zh-CN" dirty="0" smtClean="0"/>
              <a:t>|</a:t>
            </a:r>
          </a:p>
          <a:p>
            <a:pPr eaLnBrk="1" hangingPunct="1">
              <a:defRPr/>
            </a:pPr>
            <a:r>
              <a:rPr lang="zh-CN" altLang="en-US" dirty="0" smtClean="0"/>
              <a:t>毒</a:t>
            </a:r>
            <a:r>
              <a:rPr lang="en-US" altLang="zh-CN" dirty="0" smtClean="0"/>
              <a:t>|</a:t>
            </a:r>
          </a:p>
          <a:p>
            <a:pPr eaLnBrk="1" hangingPunct="1">
              <a:defRPr/>
            </a:pPr>
            <a:r>
              <a:rPr lang="zh-CN" altLang="en-US" dirty="0" smtClean="0"/>
              <a:t>毒</a:t>
            </a:r>
            <a:r>
              <a:rPr lang="en-US" altLang="zh-CN" dirty="0" smtClean="0"/>
              <a:t>|</a:t>
            </a:r>
          </a:p>
          <a:p>
            <a:pPr eaLnBrk="1" hangingPunct="1">
              <a:defRPr/>
            </a:pPr>
            <a:r>
              <a:rPr lang="zh-CN" altLang="en-US" dirty="0" smtClean="0"/>
              <a:t>毒奶</a:t>
            </a:r>
            <a:r>
              <a:rPr lang="en-US" altLang="zh-CN" dirty="0" smtClean="0"/>
              <a:t>|</a:t>
            </a:r>
          </a:p>
          <a:p>
            <a:pPr eaLnBrk="1" hangingPunct="1">
              <a:defRPr/>
            </a:pPr>
            <a:r>
              <a:rPr lang="zh-CN" altLang="en-US" dirty="0" smtClean="0"/>
              <a:t>毒奶粉 毒牛奶</a:t>
            </a:r>
            <a:r>
              <a:rPr lang="en-US" altLang="zh-CN" dirty="0" smtClean="0"/>
              <a:t>|</a:t>
            </a:r>
          </a:p>
          <a:p>
            <a:pPr eaLnBrk="1" hangingPunct="1">
              <a:defRPr/>
            </a:pPr>
            <a:r>
              <a:rPr lang="zh-CN" altLang="en-US" dirty="0" smtClean="0"/>
              <a:t>毒奶粉</a:t>
            </a:r>
            <a:r>
              <a:rPr lang="en-US" altLang="zh-CN" dirty="0" smtClean="0"/>
              <a:t>|</a:t>
            </a:r>
          </a:p>
          <a:p>
            <a:pPr eaLnBrk="1" hangingPunct="1">
              <a:defRPr/>
            </a:pPr>
            <a:r>
              <a:rPr lang="zh-CN" altLang="en-US" dirty="0" smtClean="0"/>
              <a:t>毒奶粉</a:t>
            </a:r>
            <a:r>
              <a:rPr lang="en-US" altLang="zh-CN" dirty="0" smtClean="0"/>
              <a:t>|</a:t>
            </a:r>
          </a:p>
          <a:p>
            <a:pPr eaLnBrk="1" hangingPunct="1">
              <a:defRPr/>
            </a:pPr>
            <a:r>
              <a:rPr lang="zh-CN" altLang="en-US" dirty="0" smtClean="0"/>
              <a:t>毒牛奶</a:t>
            </a:r>
            <a:r>
              <a:rPr lang="en-US" altLang="zh-CN" dirty="0" smtClean="0"/>
              <a:t>|</a:t>
            </a:r>
          </a:p>
          <a:p>
            <a:pPr eaLnBrk="1" hangingPunct="1">
              <a:defRPr/>
            </a:pPr>
            <a:r>
              <a:rPr lang="zh-CN" altLang="en-US" dirty="0" smtClean="0"/>
              <a:t>毒饲料</a:t>
            </a:r>
            <a:r>
              <a:rPr lang="en-US" altLang="zh-CN" dirty="0" smtClean="0"/>
              <a:t>|</a:t>
            </a:r>
          </a:p>
          <a:p>
            <a:pPr eaLnBrk="1" hangingPunct="1">
              <a:defRPr/>
            </a:pPr>
            <a:r>
              <a:rPr lang="zh-CN" altLang="en-US" dirty="0" smtClean="0"/>
              <a:t>对宝贝身体不好</a:t>
            </a:r>
            <a:r>
              <a:rPr lang="en-US" altLang="zh-CN" dirty="0" smtClean="0"/>
              <a:t>|</a:t>
            </a:r>
          </a:p>
          <a:p>
            <a:pPr eaLnBrk="1" hangingPunct="1">
              <a:defRPr/>
            </a:pPr>
            <a:r>
              <a:rPr lang="zh-CN" altLang="en-US" dirty="0" smtClean="0"/>
              <a:t>对方会是个 都是繁华时如果还以后</a:t>
            </a:r>
            <a:r>
              <a:rPr lang="en-US" altLang="zh-CN" dirty="0" smtClean="0"/>
              <a:t>|</a:t>
            </a:r>
          </a:p>
          <a:p>
            <a:pPr eaLnBrk="1" hangingPunct="1">
              <a:defRPr/>
            </a:pPr>
            <a:r>
              <a:rPr lang="zh-CN" altLang="en-US" dirty="0" smtClean="0"/>
              <a:t>多美滋</a:t>
            </a:r>
            <a:r>
              <a:rPr lang="en-US" altLang="zh-CN" dirty="0" smtClean="0"/>
              <a:t>|</a:t>
            </a:r>
          </a:p>
          <a:p>
            <a:pPr eaLnBrk="1" hangingPunct="1">
              <a:defRPr/>
            </a:pPr>
            <a:r>
              <a:rPr lang="zh-CN" altLang="en-US" dirty="0" smtClean="0"/>
              <a:t>呃。</a:t>
            </a:r>
            <a:r>
              <a:rPr lang="en-US" altLang="zh-CN" dirty="0" smtClean="0"/>
              <a:t>|</a:t>
            </a:r>
          </a:p>
          <a:p>
            <a:pPr eaLnBrk="1" hangingPunct="1">
              <a:defRPr/>
            </a:pPr>
            <a:r>
              <a:rPr lang="zh-CN" altLang="en-US" dirty="0" smtClean="0"/>
              <a:t>呃</a:t>
            </a:r>
            <a:r>
              <a:rPr lang="en-US" altLang="zh-CN" dirty="0" smtClean="0"/>
              <a:t>|</a:t>
            </a:r>
          </a:p>
          <a:p>
            <a:pPr eaLnBrk="1" hangingPunct="1">
              <a:defRPr/>
            </a:pPr>
            <a:r>
              <a:rPr lang="zh-CN" altLang="en-US" dirty="0" smtClean="0"/>
              <a:t>放</a:t>
            </a:r>
            <a:r>
              <a:rPr lang="en-US" altLang="zh-CN" dirty="0" smtClean="0"/>
              <a:t>|</a:t>
            </a:r>
          </a:p>
          <a:p>
            <a:pPr eaLnBrk="1" hangingPunct="1">
              <a:defRPr/>
            </a:pPr>
            <a:r>
              <a:rPr lang="zh-CN" altLang="en-US" dirty="0" smtClean="0"/>
              <a:t>过期奶</a:t>
            </a:r>
            <a:r>
              <a:rPr lang="en-US" altLang="zh-CN" dirty="0" smtClean="0"/>
              <a:t>|</a:t>
            </a:r>
          </a:p>
          <a:p>
            <a:pPr eaLnBrk="1" hangingPunct="1">
              <a:defRPr/>
            </a:pPr>
            <a:r>
              <a:rPr lang="zh-CN" altLang="en-US" dirty="0" smtClean="0"/>
              <a:t>哈哈</a:t>
            </a:r>
            <a:r>
              <a:rPr lang="en-US" altLang="zh-CN" dirty="0" smtClean="0"/>
              <a:t>|</a:t>
            </a:r>
          </a:p>
          <a:p>
            <a:pPr eaLnBrk="1" hangingPunct="1">
              <a:defRPr/>
            </a:pPr>
            <a:r>
              <a:rPr lang="zh-CN" altLang="en-US" dirty="0" smtClean="0"/>
              <a:t>杭州雅培幼儿奶粉避孕套事件</a:t>
            </a:r>
            <a:r>
              <a:rPr lang="en-US" altLang="zh-CN" dirty="0" smtClean="0"/>
              <a:t>|</a:t>
            </a:r>
          </a:p>
          <a:p>
            <a:pPr eaLnBrk="1" hangingPunct="1">
              <a:defRPr/>
            </a:pPr>
            <a:r>
              <a:rPr lang="zh-CN" altLang="en-US" dirty="0" smtClean="0"/>
              <a:t>喝牛奶中毒</a:t>
            </a:r>
            <a:r>
              <a:rPr lang="en-US" altLang="zh-CN" dirty="0" smtClean="0"/>
              <a:t>|</a:t>
            </a:r>
          </a:p>
          <a:p>
            <a:pPr eaLnBrk="1" hangingPunct="1">
              <a:defRPr/>
            </a:pPr>
            <a:r>
              <a:rPr lang="zh-CN" altLang="en-US" dirty="0" smtClean="0"/>
              <a:t>很蠢</a:t>
            </a:r>
            <a:r>
              <a:rPr lang="en-US" altLang="zh-CN" dirty="0" smtClean="0"/>
              <a:t>|</a:t>
            </a:r>
          </a:p>
          <a:p>
            <a:pPr eaLnBrk="1" hangingPunct="1">
              <a:defRPr/>
            </a:pPr>
            <a:r>
              <a:rPr lang="zh-CN" altLang="en-US" dirty="0" smtClean="0"/>
              <a:t>基本总结起来就是自杀可以喝牛奶 </a:t>
            </a:r>
            <a:r>
              <a:rPr lang="en-US" altLang="zh-CN" dirty="0" smtClean="0"/>
              <a:t>|</a:t>
            </a:r>
          </a:p>
          <a:p>
            <a:pPr eaLnBrk="1" hangingPunct="1">
              <a:defRPr/>
            </a:pPr>
            <a:r>
              <a:rPr lang="zh-CN" altLang="en-US" dirty="0" smtClean="0"/>
              <a:t>假奶粉</a:t>
            </a:r>
            <a:r>
              <a:rPr lang="en-US" altLang="zh-CN" dirty="0" smtClean="0"/>
              <a:t>|</a:t>
            </a:r>
          </a:p>
          <a:p>
            <a:pPr eaLnBrk="1" hangingPunct="1">
              <a:defRPr/>
            </a:pPr>
            <a:r>
              <a:rPr lang="zh-CN" altLang="en-US" dirty="0" smtClean="0"/>
              <a:t>假牛奶中毒</a:t>
            </a:r>
            <a:r>
              <a:rPr lang="en-US" altLang="zh-CN" dirty="0" smtClean="0"/>
              <a:t>|</a:t>
            </a:r>
          </a:p>
          <a:p>
            <a:pPr eaLnBrk="1" hangingPunct="1">
              <a:defRPr/>
            </a:pPr>
            <a:r>
              <a:rPr lang="zh-CN" altLang="en-US" dirty="0" smtClean="0"/>
              <a:t>金黄葡萄球菌</a:t>
            </a:r>
            <a:r>
              <a:rPr lang="en-US" altLang="zh-CN" dirty="0" smtClean="0"/>
              <a:t>|</a:t>
            </a:r>
          </a:p>
          <a:p>
            <a:pPr eaLnBrk="1" hangingPunct="1">
              <a:defRPr/>
            </a:pPr>
            <a:r>
              <a:rPr lang="zh-CN" altLang="en-US" dirty="0" smtClean="0"/>
              <a:t>具有</a:t>
            </a:r>
            <a:r>
              <a:rPr lang="en-US" altLang="zh-CN" dirty="0" smtClean="0"/>
              <a:t>|</a:t>
            </a:r>
          </a:p>
          <a:p>
            <a:pPr eaLnBrk="1" hangingPunct="1">
              <a:defRPr/>
            </a:pPr>
            <a:r>
              <a:rPr lang="zh-CN" altLang="en-US" dirty="0" smtClean="0"/>
              <a:t>据说蒙牛里面又有了致癌物</a:t>
            </a:r>
            <a:r>
              <a:rPr lang="en-US" altLang="zh-CN" dirty="0" smtClean="0"/>
              <a:t>|</a:t>
            </a:r>
          </a:p>
          <a:p>
            <a:pPr eaLnBrk="1" hangingPunct="1">
              <a:defRPr/>
            </a:pPr>
            <a:r>
              <a:rPr lang="zh-CN" altLang="en-US" dirty="0" smtClean="0"/>
              <a:t>聚氨乙烯 </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没什么照喝</a:t>
            </a:r>
            <a:r>
              <a:rPr lang="en-US" altLang="zh-CN" dirty="0" smtClean="0"/>
              <a:t>|</a:t>
            </a:r>
          </a:p>
          <a:p>
            <a:pPr eaLnBrk="1" hangingPunct="1">
              <a:defRPr/>
            </a:pPr>
            <a:r>
              <a:rPr lang="zh-CN" altLang="en-US" dirty="0" smtClean="0"/>
              <a:t>没听到怎么耶，</a:t>
            </a:r>
            <a:r>
              <a:rPr lang="en-US" altLang="zh-CN" dirty="0" smtClean="0"/>
              <a:t>|</a:t>
            </a:r>
          </a:p>
          <a:p>
            <a:pPr eaLnBrk="1" hangingPunct="1">
              <a:defRPr/>
            </a:pPr>
            <a:r>
              <a:rPr lang="zh-CN" altLang="en-US" dirty="0" smtClean="0"/>
              <a:t>没有，食品类的政府过的挺好</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没有听说过</a:t>
            </a:r>
            <a:r>
              <a:rPr lang="en-US" altLang="zh-CN" dirty="0" smtClean="0"/>
              <a:t>|</a:t>
            </a:r>
          </a:p>
          <a:p>
            <a:pPr eaLnBrk="1" hangingPunct="1">
              <a:defRPr/>
            </a:pPr>
            <a:r>
              <a:rPr lang="zh-CN" altLang="en-US" dirty="0" smtClean="0"/>
              <a:t>眉山的牛奶致癌物超标</a:t>
            </a:r>
            <a:r>
              <a:rPr lang="en-US" altLang="zh-CN" dirty="0" smtClean="0"/>
              <a:t>|</a:t>
            </a:r>
          </a:p>
          <a:p>
            <a:pPr eaLnBrk="1" hangingPunct="1">
              <a:defRPr/>
            </a:pPr>
            <a:r>
              <a:rPr lang="zh-CN" altLang="en-US" dirty="0" smtClean="0"/>
              <a:t>蒙牛 质量不合格</a:t>
            </a:r>
            <a:r>
              <a:rPr lang="en-US" altLang="zh-CN" dirty="0" smtClean="0"/>
              <a:t>|</a:t>
            </a:r>
          </a:p>
          <a:p>
            <a:pPr eaLnBrk="1" hangingPunct="1">
              <a:defRPr/>
            </a:pPr>
            <a:r>
              <a:rPr lang="zh-CN" altLang="en-US" dirty="0" smtClean="0"/>
              <a:t>蒙牛，伊利牛奶在香港超市下架 </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a:t>
            </a:r>
            <a:r>
              <a:rPr lang="en-US" altLang="zh-CN" dirty="0" smtClean="0"/>
              <a:t>|</a:t>
            </a:r>
          </a:p>
          <a:p>
            <a:pPr eaLnBrk="1" hangingPunct="1">
              <a:defRPr/>
            </a:pPr>
            <a:r>
              <a:rPr lang="zh-CN" altLang="en-US" dirty="0" smtClean="0"/>
              <a:t>蒙牛癌症</a:t>
            </a:r>
            <a:r>
              <a:rPr lang="en-US" altLang="zh-CN" dirty="0" smtClean="0"/>
              <a:t>|</a:t>
            </a:r>
          </a:p>
          <a:p>
            <a:pPr eaLnBrk="1" hangingPunct="1">
              <a:defRPr/>
            </a:pPr>
            <a:r>
              <a:rPr lang="zh-CN" altLang="en-US" dirty="0" smtClean="0"/>
              <a:t>蒙牛冰淇林里含黄。。。黄。。。黄什么来着。。。</a:t>
            </a:r>
            <a:r>
              <a:rPr lang="en-US" altLang="zh-CN" dirty="0" smtClean="0"/>
              <a:t>|</a:t>
            </a:r>
          </a:p>
          <a:p>
            <a:pPr eaLnBrk="1" hangingPunct="1">
              <a:defRPr/>
            </a:pPr>
            <a:r>
              <a:rPr lang="zh-CN" altLang="en-US" dirty="0" smtClean="0"/>
              <a:t>蒙牛不好</a:t>
            </a:r>
            <a:r>
              <a:rPr lang="en-US" altLang="zh-CN" dirty="0" smtClean="0"/>
              <a:t>|</a:t>
            </a:r>
          </a:p>
          <a:p>
            <a:pPr eaLnBrk="1" hangingPunct="1">
              <a:defRPr/>
            </a:pPr>
            <a:r>
              <a:rPr lang="zh-CN" altLang="en-US" dirty="0" smtClean="0"/>
              <a:t>蒙牛查出不达标</a:t>
            </a:r>
            <a:r>
              <a:rPr lang="en-US" altLang="zh-CN" dirty="0" smtClean="0"/>
              <a:t>|</a:t>
            </a:r>
          </a:p>
          <a:p>
            <a:pPr eaLnBrk="1" hangingPunct="1">
              <a:defRPr/>
            </a:pPr>
            <a:r>
              <a:rPr lang="zh-CN" altLang="en-US" dirty="0" smtClean="0"/>
              <a:t>蒙牛掺料</a:t>
            </a:r>
            <a:r>
              <a:rPr lang="en-US" altLang="zh-CN" dirty="0" smtClean="0"/>
              <a:t>|</a:t>
            </a:r>
          </a:p>
          <a:p>
            <a:pPr eaLnBrk="1" hangingPunct="1">
              <a:defRPr/>
            </a:pPr>
            <a:r>
              <a:rPr lang="zh-CN" altLang="en-US" dirty="0" smtClean="0"/>
              <a:t>蒙牛丑闻</a:t>
            </a:r>
            <a:r>
              <a:rPr lang="en-US" altLang="zh-CN" dirty="0" smtClean="0"/>
              <a:t>|</a:t>
            </a:r>
          </a:p>
          <a:p>
            <a:pPr eaLnBrk="1" hangingPunct="1">
              <a:defRPr/>
            </a:pPr>
            <a:r>
              <a:rPr lang="zh-CN" altLang="en-US" dirty="0" smtClean="0"/>
              <a:t>蒙牛出事</a:t>
            </a:r>
            <a:r>
              <a:rPr lang="en-US" altLang="zh-CN" dirty="0" smtClean="0"/>
              <a:t>|</a:t>
            </a:r>
          </a:p>
          <a:p>
            <a:pPr eaLnBrk="1" hangingPunct="1">
              <a:defRPr/>
            </a:pPr>
            <a:r>
              <a:rPr lang="zh-CN" altLang="en-US" dirty="0" smtClean="0"/>
              <a:t>蒙牛出事</a:t>
            </a:r>
            <a:r>
              <a:rPr lang="en-US" altLang="zh-CN" dirty="0" smtClean="0"/>
              <a:t>|</a:t>
            </a:r>
          </a:p>
          <a:p>
            <a:pPr eaLnBrk="1" hangingPunct="1">
              <a:defRPr/>
            </a:pPr>
            <a:r>
              <a:rPr lang="zh-CN" altLang="en-US" dirty="0" smtClean="0"/>
              <a:t>蒙牛的牛奶不好</a:t>
            </a:r>
            <a:r>
              <a:rPr lang="en-US" altLang="zh-CN" dirty="0" smtClean="0"/>
              <a:t>|</a:t>
            </a:r>
          </a:p>
          <a:p>
            <a:pPr eaLnBrk="1" hangingPunct="1">
              <a:defRPr/>
            </a:pPr>
            <a:r>
              <a:rPr lang="zh-CN" altLang="en-US" dirty="0" smtClean="0"/>
              <a:t>蒙牛的牛奶含有对人体有害的物质</a:t>
            </a:r>
            <a:r>
              <a:rPr lang="en-US" altLang="zh-CN" dirty="0" smtClean="0"/>
              <a:t>|</a:t>
            </a:r>
          </a:p>
          <a:p>
            <a:pPr eaLnBrk="1" hangingPunct="1">
              <a:defRPr/>
            </a:pPr>
            <a:r>
              <a:rPr lang="zh-CN" altLang="en-US" dirty="0" smtClean="0"/>
              <a:t>蒙牛的牛奶使人致癌</a:t>
            </a:r>
            <a:r>
              <a:rPr lang="en-US" altLang="zh-CN" dirty="0" smtClean="0"/>
              <a:t>|</a:t>
            </a:r>
          </a:p>
          <a:p>
            <a:pPr eaLnBrk="1" hangingPunct="1">
              <a:defRPr/>
            </a:pPr>
            <a:r>
              <a:rPr lang="zh-CN" altLang="en-US" dirty="0" smtClean="0"/>
              <a:t>蒙牛的牛奶质量有问题</a:t>
            </a:r>
            <a:r>
              <a:rPr lang="en-US" altLang="zh-CN" dirty="0" smtClean="0"/>
              <a:t>|</a:t>
            </a:r>
          </a:p>
          <a:p>
            <a:pPr eaLnBrk="1" hangingPunct="1">
              <a:defRPr/>
            </a:pPr>
            <a:r>
              <a:rPr lang="zh-CN" altLang="en-US" dirty="0" smtClean="0"/>
              <a:t>蒙牛的事件</a:t>
            </a:r>
            <a:r>
              <a:rPr lang="en-US" altLang="zh-CN" dirty="0" smtClean="0"/>
              <a:t>|</a:t>
            </a:r>
          </a:p>
          <a:p>
            <a:pPr eaLnBrk="1" hangingPunct="1">
              <a:defRPr/>
            </a:pPr>
            <a:r>
              <a:rPr lang="zh-CN" altLang="en-US" dirty="0" smtClean="0"/>
              <a:t>蒙牛的质量问题</a:t>
            </a:r>
            <a:r>
              <a:rPr lang="en-US" altLang="zh-CN" dirty="0" smtClean="0"/>
              <a:t>|</a:t>
            </a:r>
          </a:p>
          <a:p>
            <a:pPr eaLnBrk="1" hangingPunct="1">
              <a:defRPr/>
            </a:pPr>
            <a:r>
              <a:rPr lang="zh-CN" altLang="en-US" dirty="0" smtClean="0"/>
              <a:t>蒙牛毒奶事件</a:t>
            </a:r>
            <a:r>
              <a:rPr lang="en-US" altLang="zh-CN" dirty="0" smtClean="0"/>
              <a:t>|</a:t>
            </a:r>
          </a:p>
          <a:p>
            <a:pPr eaLnBrk="1" hangingPunct="1">
              <a:defRPr/>
            </a:pPr>
            <a:r>
              <a:rPr lang="zh-CN" altLang="en-US" dirty="0" smtClean="0"/>
              <a:t>蒙牛毒牛奶，三鹿奶粉三聚氰胺</a:t>
            </a:r>
            <a:r>
              <a:rPr lang="en-US" altLang="zh-CN" dirty="0" smtClean="0"/>
              <a:t>|</a:t>
            </a:r>
          </a:p>
          <a:p>
            <a:pPr eaLnBrk="1" hangingPunct="1">
              <a:defRPr/>
            </a:pPr>
            <a:r>
              <a:rPr lang="zh-CN" altLang="en-US" dirty="0" smtClean="0"/>
              <a:t>蒙牛毒牛奶</a:t>
            </a:r>
            <a:r>
              <a:rPr lang="en-US" altLang="zh-CN" dirty="0" smtClean="0"/>
              <a:t>|</a:t>
            </a:r>
          </a:p>
          <a:p>
            <a:pPr eaLnBrk="1" hangingPunct="1">
              <a:defRPr/>
            </a:pPr>
            <a:r>
              <a:rPr lang="zh-CN" altLang="en-US" dirty="0" smtClean="0"/>
              <a:t>蒙牛毒牛奶</a:t>
            </a:r>
            <a:r>
              <a:rPr lang="en-US" altLang="zh-CN" dirty="0" smtClean="0"/>
              <a:t>|</a:t>
            </a:r>
          </a:p>
          <a:p>
            <a:pPr eaLnBrk="1" hangingPunct="1">
              <a:defRPr/>
            </a:pPr>
            <a:r>
              <a:rPr lang="zh-CN" altLang="en-US" dirty="0" smtClean="0"/>
              <a:t>蒙牛毒牛奶</a:t>
            </a:r>
            <a:r>
              <a:rPr lang="en-US" altLang="zh-CN" dirty="0" smtClean="0"/>
              <a:t>|</a:t>
            </a:r>
          </a:p>
          <a:p>
            <a:pPr eaLnBrk="1" hangingPunct="1">
              <a:defRPr/>
            </a:pPr>
            <a:r>
              <a:rPr lang="zh-CN" altLang="en-US" dirty="0" smtClean="0"/>
              <a:t>蒙牛防腐剂过多</a:t>
            </a:r>
            <a:r>
              <a:rPr lang="en-US" altLang="zh-CN" dirty="0" smtClean="0"/>
              <a:t>|</a:t>
            </a:r>
          </a:p>
          <a:p>
            <a:pPr eaLnBrk="1" hangingPunct="1">
              <a:defRPr/>
            </a:pPr>
            <a:r>
              <a:rPr lang="zh-CN" altLang="en-US" dirty="0" smtClean="0"/>
              <a:t>蒙牛干脆黄了算了，坑人不浅</a:t>
            </a:r>
            <a:r>
              <a:rPr lang="en-US" altLang="zh-CN" dirty="0" smtClean="0"/>
              <a:t>|</a:t>
            </a:r>
          </a:p>
          <a:p>
            <a:pPr eaLnBrk="1" hangingPunct="1">
              <a:defRPr/>
            </a:pPr>
            <a:r>
              <a:rPr lang="zh-CN" altLang="en-US" dirty="0" smtClean="0"/>
              <a:t>蒙牛含东西</a:t>
            </a:r>
            <a:r>
              <a:rPr lang="en-US" altLang="zh-CN" dirty="0" smtClean="0"/>
              <a:t>|</a:t>
            </a:r>
          </a:p>
          <a:p>
            <a:pPr eaLnBrk="1" hangingPunct="1">
              <a:defRPr/>
            </a:pPr>
            <a:r>
              <a:rPr lang="zh-CN" altLang="en-US" dirty="0" smtClean="0"/>
              <a:t>蒙牛含有害成份</a:t>
            </a:r>
            <a:r>
              <a:rPr lang="en-US" altLang="zh-CN" dirty="0" smtClean="0"/>
              <a:t>|</a:t>
            </a:r>
          </a:p>
          <a:p>
            <a:pPr eaLnBrk="1" hangingPunct="1">
              <a:defRPr/>
            </a:pPr>
            <a:r>
              <a:rPr lang="zh-CN" altLang="en-US" dirty="0" smtClean="0"/>
              <a:t>蒙牛黄曲霉素</a:t>
            </a:r>
            <a:r>
              <a:rPr lang="en-US" altLang="zh-CN" dirty="0" smtClean="0"/>
              <a:t>|</a:t>
            </a:r>
          </a:p>
          <a:p>
            <a:pPr eaLnBrk="1" hangingPunct="1">
              <a:defRPr/>
            </a:pPr>
            <a:r>
              <a:rPr lang="zh-CN" altLang="en-US" dirty="0" smtClean="0"/>
              <a:t>蒙牛黄曲霉素事件</a:t>
            </a:r>
            <a:r>
              <a:rPr lang="en-US" altLang="zh-CN" dirty="0" smtClean="0"/>
              <a:t>|</a:t>
            </a:r>
          </a:p>
          <a:p>
            <a:pPr eaLnBrk="1" hangingPunct="1">
              <a:defRPr/>
            </a:pPr>
            <a:r>
              <a:rPr lang="zh-CN" altLang="en-US" dirty="0" smtClean="0"/>
              <a:t>蒙牛黄曲霉素事件</a:t>
            </a:r>
            <a:r>
              <a:rPr lang="en-US" altLang="zh-CN" dirty="0" smtClean="0"/>
              <a:t>|</a:t>
            </a:r>
          </a:p>
          <a:p>
            <a:pPr eaLnBrk="1" hangingPunct="1">
              <a:defRPr/>
            </a:pPr>
            <a:r>
              <a:rPr lang="zh-CN" altLang="en-US" dirty="0" smtClean="0"/>
              <a:t>蒙牛菌</a:t>
            </a:r>
            <a:r>
              <a:rPr lang="en-US" altLang="zh-CN" dirty="0" smtClean="0"/>
              <a:t>|</a:t>
            </a:r>
          </a:p>
          <a:p>
            <a:pPr eaLnBrk="1" hangingPunct="1">
              <a:defRPr/>
            </a:pPr>
            <a:r>
              <a:rPr lang="zh-CN" altLang="en-US" dirty="0" smtClean="0"/>
              <a:t>蒙牛快了</a:t>
            </a:r>
            <a:r>
              <a:rPr lang="en-US" altLang="zh-CN" dirty="0" smtClean="0"/>
              <a:t>|</a:t>
            </a:r>
          </a:p>
          <a:p>
            <a:pPr eaLnBrk="1" hangingPunct="1">
              <a:defRPr/>
            </a:pPr>
            <a:r>
              <a:rPr lang="zh-CN" altLang="en-US" dirty="0" smtClean="0"/>
              <a:t>蒙牛里面有东西了</a:t>
            </a:r>
            <a:r>
              <a:rPr lang="en-US" altLang="zh-CN" dirty="0" smtClean="0"/>
              <a:t>|</a:t>
            </a:r>
          </a:p>
          <a:p>
            <a:pPr eaLnBrk="1" hangingPunct="1">
              <a:defRPr/>
            </a:pPr>
            <a:r>
              <a:rPr lang="zh-CN" altLang="en-US" dirty="0" smtClean="0"/>
              <a:t>蒙牛里面有害添加剂 </a:t>
            </a:r>
            <a:r>
              <a:rPr lang="en-US" altLang="zh-CN" dirty="0" smtClean="0"/>
              <a:t>|</a:t>
            </a:r>
          </a:p>
          <a:p>
            <a:pPr eaLnBrk="1" hangingPunct="1">
              <a:defRPr/>
            </a:pPr>
            <a:r>
              <a:rPr lang="zh-CN" altLang="en-US" dirty="0" smtClean="0"/>
              <a:t>蒙牛奶源污染</a:t>
            </a:r>
            <a:r>
              <a:rPr lang="en-US" altLang="zh-CN" dirty="0" smtClean="0"/>
              <a:t>|</a:t>
            </a:r>
          </a:p>
          <a:p>
            <a:pPr eaLnBrk="1" hangingPunct="1">
              <a:defRPr/>
            </a:pPr>
            <a:r>
              <a:rPr lang="zh-CN" altLang="en-US" dirty="0" smtClean="0"/>
              <a:t>蒙牛牛奶不及格</a:t>
            </a:r>
            <a:r>
              <a:rPr lang="en-US" altLang="zh-CN" dirty="0" smtClean="0"/>
              <a:t>|</a:t>
            </a:r>
          </a:p>
          <a:p>
            <a:pPr eaLnBrk="1" hangingPunct="1">
              <a:defRPr/>
            </a:pPr>
            <a:r>
              <a:rPr lang="zh-CN" altLang="en-US" dirty="0" smtClean="0"/>
              <a:t>蒙牛牛奶出现致癌物质</a:t>
            </a:r>
            <a:r>
              <a:rPr lang="en-US" altLang="zh-CN" dirty="0" smtClean="0"/>
              <a:t>|</a:t>
            </a:r>
          </a:p>
          <a:p>
            <a:pPr eaLnBrk="1" hangingPunct="1">
              <a:defRPr/>
            </a:pPr>
            <a:r>
              <a:rPr lang="zh-CN" altLang="en-US" dirty="0" smtClean="0"/>
              <a:t>蒙牛牛奶含有致癌物质</a:t>
            </a:r>
            <a:r>
              <a:rPr lang="en-US" altLang="zh-CN" dirty="0" smtClean="0"/>
              <a:t>|</a:t>
            </a:r>
          </a:p>
          <a:p>
            <a:pPr eaLnBrk="1" hangingPunct="1">
              <a:defRPr/>
            </a:pPr>
            <a:r>
              <a:rPr lang="zh-CN" altLang="en-US" dirty="0" smtClean="0"/>
              <a:t>蒙牛牛奶含致癌物质超标</a:t>
            </a:r>
            <a:r>
              <a:rPr lang="en-US" altLang="zh-CN" dirty="0" smtClean="0"/>
              <a:t>|</a:t>
            </a:r>
          </a:p>
          <a:p>
            <a:pPr eaLnBrk="1" hangingPunct="1">
              <a:defRPr/>
            </a:pPr>
            <a:r>
              <a:rPr lang="zh-CN" altLang="en-US" dirty="0" smtClean="0"/>
              <a:t>蒙牛牛奶黄曲霉素</a:t>
            </a:r>
            <a:r>
              <a:rPr lang="en-US" altLang="zh-CN" dirty="0" smtClean="0"/>
              <a:t>|</a:t>
            </a:r>
          </a:p>
          <a:p>
            <a:pPr eaLnBrk="1" hangingPunct="1">
              <a:defRPr/>
            </a:pPr>
            <a:r>
              <a:rPr lang="zh-CN" altLang="en-US" dirty="0" smtClean="0"/>
              <a:t>蒙牛牛奶质量出现问题</a:t>
            </a:r>
            <a:r>
              <a:rPr lang="en-US" altLang="zh-CN" dirty="0" smtClean="0"/>
              <a:t>|</a:t>
            </a:r>
          </a:p>
          <a:p>
            <a:pPr eaLnBrk="1" hangingPunct="1">
              <a:defRPr/>
            </a:pPr>
            <a:r>
              <a:rPr lang="zh-CN" altLang="en-US" dirty="0" smtClean="0"/>
              <a:t>蒙牛牛奶致癌物超标</a:t>
            </a:r>
            <a:r>
              <a:rPr lang="en-US" altLang="zh-CN" dirty="0" smtClean="0"/>
              <a:t>|</a:t>
            </a:r>
          </a:p>
          <a:p>
            <a:pPr eaLnBrk="1" hangingPunct="1">
              <a:defRPr/>
            </a:pPr>
            <a:r>
              <a:rPr lang="zh-CN" altLang="en-US" dirty="0" smtClean="0"/>
              <a:t>蒙牛什么的</a:t>
            </a:r>
            <a:r>
              <a:rPr lang="en-US" altLang="zh-CN" dirty="0" smtClean="0"/>
              <a:t>|</a:t>
            </a:r>
          </a:p>
          <a:p>
            <a:pPr eaLnBrk="1" hangingPunct="1">
              <a:defRPr/>
            </a:pPr>
            <a:r>
              <a:rPr lang="zh-CN" altLang="en-US" dirty="0" smtClean="0"/>
              <a:t>蒙牛生产日期出现明显错误</a:t>
            </a:r>
            <a:r>
              <a:rPr lang="en-US" altLang="zh-CN" dirty="0" smtClean="0"/>
              <a:t>|</a:t>
            </a:r>
          </a:p>
          <a:p>
            <a:pPr eaLnBrk="1" hangingPunct="1">
              <a:defRPr/>
            </a:pPr>
            <a:r>
              <a:rPr lang="zh-CN" altLang="en-US" dirty="0" smtClean="0"/>
              <a:t>蒙牛事件</a:t>
            </a:r>
            <a:r>
              <a:rPr lang="en-US" altLang="zh-CN" dirty="0" smtClean="0"/>
              <a:t>|</a:t>
            </a:r>
          </a:p>
          <a:p>
            <a:pPr eaLnBrk="1" hangingPunct="1">
              <a:defRPr/>
            </a:pPr>
            <a:r>
              <a:rPr lang="zh-CN" altLang="en-US" dirty="0" smtClean="0"/>
              <a:t>蒙牛事件</a:t>
            </a:r>
            <a:r>
              <a:rPr lang="en-US" altLang="zh-CN" dirty="0" smtClean="0"/>
              <a:t>|</a:t>
            </a:r>
          </a:p>
          <a:p>
            <a:pPr eaLnBrk="1" hangingPunct="1">
              <a:defRPr/>
            </a:pPr>
            <a:r>
              <a:rPr lang="zh-CN" altLang="en-US" dirty="0" smtClean="0"/>
              <a:t>蒙牛酸酸乳</a:t>
            </a:r>
            <a:r>
              <a:rPr lang="en-US" altLang="zh-CN" dirty="0" smtClean="0"/>
              <a:t>.....|</a:t>
            </a:r>
          </a:p>
          <a:p>
            <a:pPr eaLnBrk="1" hangingPunct="1">
              <a:defRPr/>
            </a:pPr>
            <a:r>
              <a:rPr lang="zh-CN" altLang="en-US" dirty="0" smtClean="0"/>
              <a:t>蒙牛问题牛奶</a:t>
            </a:r>
            <a:r>
              <a:rPr lang="en-US" altLang="zh-CN" dirty="0" smtClean="0"/>
              <a:t>|</a:t>
            </a:r>
          </a:p>
          <a:p>
            <a:pPr eaLnBrk="1" hangingPunct="1">
              <a:defRPr/>
            </a:pPr>
            <a:r>
              <a:rPr lang="zh-CN" altLang="en-US" dirty="0" smtClean="0"/>
              <a:t>蒙牛下架</a:t>
            </a:r>
            <a:r>
              <a:rPr lang="en-US" altLang="zh-CN" dirty="0" smtClean="0"/>
              <a:t>|</a:t>
            </a:r>
          </a:p>
          <a:p>
            <a:pPr eaLnBrk="1" hangingPunct="1">
              <a:defRPr/>
            </a:pPr>
            <a:r>
              <a:rPr lang="zh-CN" altLang="en-US" dirty="0" smtClean="0"/>
              <a:t>蒙牛香港下架</a:t>
            </a:r>
            <a:r>
              <a:rPr lang="en-US" altLang="zh-CN" dirty="0" smtClean="0"/>
              <a:t>|</a:t>
            </a:r>
          </a:p>
          <a:p>
            <a:pPr eaLnBrk="1" hangingPunct="1">
              <a:defRPr/>
            </a:pPr>
            <a:r>
              <a:rPr lang="zh-CN" altLang="en-US" dirty="0" smtClean="0"/>
              <a:t>蒙牛伊利牛奶香港下架事件</a:t>
            </a:r>
            <a:r>
              <a:rPr lang="en-US" altLang="zh-CN" dirty="0" smtClean="0"/>
              <a:t>|</a:t>
            </a:r>
          </a:p>
          <a:p>
            <a:pPr eaLnBrk="1" hangingPunct="1">
              <a:defRPr/>
            </a:pPr>
            <a:r>
              <a:rPr lang="zh-CN" altLang="en-US" dirty="0" smtClean="0"/>
              <a:t>蒙牛有毒</a:t>
            </a:r>
            <a:r>
              <a:rPr lang="en-US" altLang="zh-CN" dirty="0" smtClean="0"/>
              <a:t>|</a:t>
            </a:r>
          </a:p>
          <a:p>
            <a:pPr eaLnBrk="1" hangingPunct="1">
              <a:defRPr/>
            </a:pPr>
            <a:r>
              <a:rPr lang="zh-CN" altLang="en-US" dirty="0" smtClean="0"/>
              <a:t>蒙牛有毒</a:t>
            </a:r>
            <a:r>
              <a:rPr lang="en-US" altLang="zh-CN" dirty="0" smtClean="0"/>
              <a:t>|</a:t>
            </a:r>
          </a:p>
          <a:p>
            <a:pPr eaLnBrk="1" hangingPunct="1">
              <a:defRPr/>
            </a:pPr>
            <a:r>
              <a:rPr lang="zh-CN" altLang="en-US" dirty="0" smtClean="0"/>
              <a:t>蒙牛有问题</a:t>
            </a:r>
            <a:r>
              <a:rPr lang="en-US" altLang="zh-CN" dirty="0" smtClean="0"/>
              <a:t>|</a:t>
            </a:r>
          </a:p>
          <a:p>
            <a:pPr eaLnBrk="1" hangingPunct="1">
              <a:defRPr/>
            </a:pPr>
            <a:r>
              <a:rPr lang="zh-CN" altLang="en-US" dirty="0" smtClean="0"/>
              <a:t>蒙牛有问题啊</a:t>
            </a:r>
            <a:r>
              <a:rPr lang="en-US" altLang="zh-CN" dirty="0" smtClean="0"/>
              <a:t>|</a:t>
            </a:r>
          </a:p>
          <a:p>
            <a:pPr eaLnBrk="1" hangingPunct="1">
              <a:defRPr/>
            </a:pPr>
            <a:r>
              <a:rPr lang="zh-CN" altLang="en-US" dirty="0" smtClean="0"/>
              <a:t>蒙牛有一批牛奶里含有有毒物质，三聚氰胺奶粉事件</a:t>
            </a:r>
            <a:r>
              <a:rPr lang="en-US" altLang="zh-CN" dirty="0" smtClean="0"/>
              <a:t>|</a:t>
            </a:r>
          </a:p>
          <a:p>
            <a:pPr eaLnBrk="1" hangingPunct="1">
              <a:defRPr/>
            </a:pPr>
            <a:r>
              <a:rPr lang="zh-CN" altLang="en-US" dirty="0" smtClean="0"/>
              <a:t>蒙牛再次被香港市民接受</a:t>
            </a:r>
            <a:r>
              <a:rPr lang="en-US" altLang="zh-CN" dirty="0" smtClean="0"/>
              <a:t>|</a:t>
            </a:r>
          </a:p>
          <a:p>
            <a:pPr eaLnBrk="1" hangingPunct="1">
              <a:defRPr/>
            </a:pPr>
            <a:r>
              <a:rPr lang="zh-CN" altLang="en-US" dirty="0" smtClean="0"/>
              <a:t>蒙牛在香港撤架</a:t>
            </a:r>
            <a:r>
              <a:rPr lang="en-US" altLang="zh-CN" dirty="0" smtClean="0"/>
              <a:t>|</a:t>
            </a:r>
          </a:p>
          <a:p>
            <a:pPr eaLnBrk="1" hangingPunct="1">
              <a:defRPr/>
            </a:pPr>
            <a:r>
              <a:rPr lang="zh-CN" altLang="en-US" dirty="0" smtClean="0"/>
              <a:t>蒙牛在香港的牛奶跟国内不同，其余品牌的牛奶都有质量问题</a:t>
            </a:r>
            <a:r>
              <a:rPr lang="en-US" altLang="zh-CN" dirty="0" smtClean="0"/>
              <a:t>|</a:t>
            </a:r>
          </a:p>
          <a:p>
            <a:pPr eaLnBrk="1" hangingPunct="1">
              <a:defRPr/>
            </a:pPr>
            <a:r>
              <a:rPr lang="zh-CN" altLang="en-US" dirty="0" smtClean="0"/>
              <a:t>蒙牛致癌</a:t>
            </a:r>
            <a:r>
              <a:rPr lang="en-US" altLang="zh-CN" dirty="0" smtClean="0"/>
              <a:t>,</a:t>
            </a:r>
            <a:r>
              <a:rPr lang="zh-CN" altLang="en-US" dirty="0" smtClean="0"/>
              <a:t>大陆和香港标准不一</a:t>
            </a:r>
            <a:r>
              <a:rPr lang="en-US" altLang="zh-CN" dirty="0" smtClean="0"/>
              <a:t>|</a:t>
            </a:r>
          </a:p>
          <a:p>
            <a:pPr eaLnBrk="1" hangingPunct="1">
              <a:defRPr/>
            </a:pPr>
            <a:r>
              <a:rPr lang="zh-CN" altLang="en-US" dirty="0" smtClean="0"/>
              <a:t>蒙牛致癌</a:t>
            </a:r>
            <a:r>
              <a:rPr lang="en-US" altLang="zh-CN" dirty="0" smtClean="0"/>
              <a:t>|</a:t>
            </a:r>
          </a:p>
          <a:p>
            <a:pPr eaLnBrk="1" hangingPunct="1">
              <a:defRPr/>
            </a:pPr>
            <a:r>
              <a:rPr lang="zh-CN" altLang="en-US" dirty="0" smtClean="0"/>
              <a:t>蒙牛致癌</a:t>
            </a:r>
            <a:r>
              <a:rPr lang="en-US" altLang="zh-CN" dirty="0" smtClean="0"/>
              <a:t>|</a:t>
            </a:r>
          </a:p>
          <a:p>
            <a:pPr eaLnBrk="1" hangingPunct="1">
              <a:defRPr/>
            </a:pPr>
            <a:r>
              <a:rPr lang="zh-CN" altLang="en-US" dirty="0" smtClean="0"/>
              <a:t>蒙牛致癌</a:t>
            </a:r>
            <a:r>
              <a:rPr lang="en-US" altLang="zh-CN" dirty="0" smtClean="0"/>
              <a:t>|</a:t>
            </a:r>
          </a:p>
          <a:p>
            <a:pPr eaLnBrk="1" hangingPunct="1">
              <a:defRPr/>
            </a:pPr>
            <a:r>
              <a:rPr lang="zh-CN" altLang="en-US" dirty="0" smtClean="0"/>
              <a:t>蒙牛致癌</a:t>
            </a:r>
            <a:r>
              <a:rPr lang="en-US" altLang="zh-CN" dirty="0" smtClean="0"/>
              <a:t>|</a:t>
            </a:r>
          </a:p>
          <a:p>
            <a:pPr eaLnBrk="1" hangingPunct="1">
              <a:defRPr/>
            </a:pPr>
            <a:r>
              <a:rPr lang="zh-CN" altLang="en-US" dirty="0" smtClean="0"/>
              <a:t>蒙牛致癌</a:t>
            </a:r>
            <a:r>
              <a:rPr lang="en-US" altLang="zh-CN" dirty="0" smtClean="0"/>
              <a:t>|</a:t>
            </a:r>
          </a:p>
          <a:p>
            <a:pPr eaLnBrk="1" hangingPunct="1">
              <a:defRPr/>
            </a:pPr>
            <a:r>
              <a:rPr lang="zh-CN" altLang="en-US" dirty="0" smtClean="0"/>
              <a:t>蒙牛致癌牛奶</a:t>
            </a:r>
            <a:r>
              <a:rPr lang="en-US" altLang="zh-CN" dirty="0" smtClean="0"/>
              <a:t>|</a:t>
            </a:r>
          </a:p>
          <a:p>
            <a:pPr eaLnBrk="1" hangingPunct="1">
              <a:defRPr/>
            </a:pPr>
            <a:r>
              <a:rPr lang="zh-CN" altLang="en-US" dirty="0" smtClean="0"/>
              <a:t>蒙牛致癌物</a:t>
            </a:r>
            <a:r>
              <a:rPr lang="en-US" altLang="zh-CN" dirty="0" smtClean="0"/>
              <a:t>|</a:t>
            </a:r>
          </a:p>
          <a:p>
            <a:pPr eaLnBrk="1" hangingPunct="1">
              <a:defRPr/>
            </a:pPr>
            <a:r>
              <a:rPr lang="zh-CN" altLang="en-US" dirty="0" smtClean="0"/>
              <a:t>蒙牛最近的负面新闻太多，具体记不得，但是现在很少买蒙牛的牛奶可</a:t>
            </a:r>
            <a:r>
              <a:rPr lang="en-US" altLang="zh-CN" dirty="0" smtClean="0"/>
              <a:t>|</a:t>
            </a:r>
          </a:p>
          <a:p>
            <a:pPr eaLnBrk="1" hangingPunct="1">
              <a:defRPr/>
            </a:pPr>
            <a:r>
              <a:rPr lang="zh-CN" altLang="en-US" dirty="0" smtClean="0"/>
              <a:t>乃有毒</a:t>
            </a:r>
            <a:r>
              <a:rPr lang="en-US" altLang="zh-CN" dirty="0" smtClean="0"/>
              <a:t>|</a:t>
            </a:r>
          </a:p>
          <a:p>
            <a:pPr eaLnBrk="1" hangingPunct="1">
              <a:defRPr/>
            </a:pPr>
            <a:r>
              <a:rPr lang="zh-CN" altLang="en-US" dirty="0" smtClean="0"/>
              <a:t>你妈勒个比。</a:t>
            </a:r>
            <a:r>
              <a:rPr lang="en-US" altLang="zh-CN" dirty="0" smtClean="0"/>
              <a:t>|</a:t>
            </a:r>
          </a:p>
          <a:p>
            <a:pPr eaLnBrk="1" hangingPunct="1">
              <a:defRPr/>
            </a:pPr>
            <a:r>
              <a:rPr lang="zh-CN" altLang="en-US" dirty="0" smtClean="0"/>
              <a:t>牛奶不纯</a:t>
            </a:r>
            <a:r>
              <a:rPr lang="en-US" altLang="zh-CN" dirty="0" smtClean="0"/>
              <a:t>|</a:t>
            </a:r>
          </a:p>
          <a:p>
            <a:pPr eaLnBrk="1" hangingPunct="1">
              <a:defRPr/>
            </a:pPr>
            <a:r>
              <a:rPr lang="zh-CN" altLang="en-US" dirty="0" smtClean="0"/>
              <a:t>牛奶含有性早熟的成分</a:t>
            </a:r>
            <a:r>
              <a:rPr lang="en-US" altLang="zh-CN" dirty="0" smtClean="0"/>
              <a:t>|</a:t>
            </a:r>
          </a:p>
          <a:p>
            <a:pPr eaLnBrk="1" hangingPunct="1">
              <a:defRPr/>
            </a:pPr>
            <a:r>
              <a:rPr lang="zh-CN" altLang="en-US" dirty="0" smtClean="0"/>
              <a:t>牛奶里富含对人体不利的东西</a:t>
            </a:r>
            <a:r>
              <a:rPr lang="en-US" altLang="zh-CN" dirty="0" smtClean="0"/>
              <a:t>|</a:t>
            </a:r>
          </a:p>
          <a:p>
            <a:pPr eaLnBrk="1" hangingPunct="1">
              <a:defRPr/>
            </a:pPr>
            <a:r>
              <a:rPr lang="zh-CN" altLang="en-US" dirty="0" smtClean="0"/>
              <a:t>牛奶里面有套套？</a:t>
            </a:r>
            <a:r>
              <a:rPr lang="en-US" altLang="zh-CN" dirty="0" smtClean="0"/>
              <a:t>|</a:t>
            </a:r>
          </a:p>
          <a:p>
            <a:pPr eaLnBrk="1" hangingPunct="1">
              <a:defRPr/>
            </a:pPr>
            <a:r>
              <a:rPr lang="zh-CN" altLang="en-US" dirty="0" smtClean="0"/>
              <a:t>牛奶里有有害物质</a:t>
            </a:r>
            <a:r>
              <a:rPr lang="en-US" altLang="zh-CN" dirty="0" smtClean="0"/>
              <a:t>|</a:t>
            </a:r>
          </a:p>
          <a:p>
            <a:pPr eaLnBrk="1" hangingPunct="1">
              <a:defRPr/>
            </a:pPr>
            <a:r>
              <a:rPr lang="zh-CN" altLang="en-US" dirty="0" smtClean="0"/>
              <a:t>牛奶有毒</a:t>
            </a:r>
            <a:r>
              <a:rPr lang="en-US" altLang="zh-CN" dirty="0" smtClean="0"/>
              <a:t>|</a:t>
            </a:r>
          </a:p>
          <a:p>
            <a:pPr eaLnBrk="1" hangingPunct="1">
              <a:defRPr/>
            </a:pPr>
            <a:r>
              <a:rPr lang="zh-CN" altLang="en-US" dirty="0" smtClean="0"/>
              <a:t>牛奶有毒</a:t>
            </a:r>
            <a:r>
              <a:rPr lang="en-US" altLang="zh-CN" dirty="0" smtClean="0"/>
              <a:t>|</a:t>
            </a:r>
          </a:p>
          <a:p>
            <a:pPr eaLnBrk="1" hangingPunct="1">
              <a:defRPr/>
            </a:pPr>
            <a:r>
              <a:rPr lang="zh-CN" altLang="en-US" dirty="0" smtClean="0"/>
              <a:t>农村小孩子中毒 因为蒙牛</a:t>
            </a:r>
            <a:r>
              <a:rPr lang="en-US" altLang="zh-CN" dirty="0" smtClean="0"/>
              <a:t>|</a:t>
            </a:r>
          </a:p>
          <a:p>
            <a:pPr eaLnBrk="1" hangingPunct="1">
              <a:defRPr/>
            </a:pPr>
            <a:r>
              <a:rPr lang="zh-CN" altLang="en-US" dirty="0" smtClean="0"/>
              <a:t>去</a:t>
            </a:r>
            <a:r>
              <a:rPr lang="en-US" altLang="zh-CN" dirty="0" smtClean="0"/>
              <a:t>|</a:t>
            </a:r>
          </a:p>
          <a:p>
            <a:pPr eaLnBrk="1" hangingPunct="1">
              <a:defRPr/>
            </a:pPr>
            <a:r>
              <a:rPr lang="zh-CN" altLang="en-US" dirty="0" smtClean="0"/>
              <a:t>全是</a:t>
            </a:r>
            <a:r>
              <a:rPr lang="en-US" altLang="zh-CN" dirty="0" err="1" smtClean="0"/>
              <a:t>tmd</a:t>
            </a:r>
            <a:r>
              <a:rPr lang="zh-CN" altLang="en-US" dirty="0" smtClean="0"/>
              <a:t>毒，</a:t>
            </a:r>
            <a:r>
              <a:rPr lang="en-US" altLang="zh-CN" dirty="0" smtClean="0"/>
              <a:t>fuck |</a:t>
            </a:r>
          </a:p>
          <a:p>
            <a:pPr eaLnBrk="1" hangingPunct="1">
              <a:defRPr/>
            </a:pPr>
            <a:r>
              <a:rPr lang="zh-CN" altLang="en-US" dirty="0" smtClean="0"/>
              <a:t>热你妈逼新闻，傻逼蒙牛伊利还搞民意调查呢？要不要脸？</a:t>
            </a:r>
            <a:r>
              <a:rPr lang="en-US" altLang="zh-CN" dirty="0" smtClean="0"/>
              <a:t>|</a:t>
            </a:r>
          </a:p>
          <a:p>
            <a:pPr eaLnBrk="1" hangingPunct="1">
              <a:defRPr/>
            </a:pPr>
            <a:r>
              <a:rPr lang="zh-CN" altLang="en-US" dirty="0" smtClean="0"/>
              <a:t>三聚腈胺</a:t>
            </a:r>
            <a:r>
              <a:rPr lang="en-US" altLang="zh-CN" dirty="0" smtClean="0"/>
              <a:t>|</a:t>
            </a:r>
          </a:p>
          <a:p>
            <a:pPr eaLnBrk="1" hangingPunct="1">
              <a:defRPr/>
            </a:pPr>
            <a:r>
              <a:rPr lang="zh-CN" altLang="en-US" dirty="0" smtClean="0"/>
              <a:t>三聚青安</a:t>
            </a:r>
            <a:r>
              <a:rPr lang="en-US" altLang="zh-CN" dirty="0" smtClean="0"/>
              <a:t>|</a:t>
            </a:r>
          </a:p>
          <a:p>
            <a:pPr eaLnBrk="1" hangingPunct="1">
              <a:defRPr/>
            </a:pPr>
            <a:r>
              <a:rPr lang="zh-CN" altLang="en-US" dirty="0" smtClean="0"/>
              <a:t>三聚氢氨</a:t>
            </a:r>
            <a:r>
              <a:rPr lang="en-US" altLang="zh-CN" dirty="0" smtClean="0"/>
              <a:t>|</a:t>
            </a:r>
          </a:p>
          <a:p>
            <a:pPr eaLnBrk="1" hangingPunct="1">
              <a:defRPr/>
            </a:pPr>
            <a:r>
              <a:rPr lang="zh-CN" altLang="en-US" dirty="0" smtClean="0"/>
              <a:t>三聚氢胺 </a:t>
            </a:r>
            <a:r>
              <a:rPr lang="en-US" altLang="zh-CN" dirty="0" smtClean="0"/>
              <a:t>|</a:t>
            </a:r>
          </a:p>
          <a:p>
            <a:pPr eaLnBrk="1" hangingPunct="1">
              <a:defRPr/>
            </a:pPr>
            <a:r>
              <a:rPr lang="zh-CN" altLang="en-US" dirty="0" smtClean="0"/>
              <a:t>三聚氰氨</a:t>
            </a:r>
            <a:r>
              <a:rPr lang="en-US" altLang="zh-CN" dirty="0" smtClean="0"/>
              <a:t>|</a:t>
            </a:r>
          </a:p>
          <a:p>
            <a:pPr eaLnBrk="1" hangingPunct="1">
              <a:defRPr/>
            </a:pPr>
            <a:r>
              <a:rPr lang="zh-CN" altLang="en-US" dirty="0" smtClean="0"/>
              <a:t>三聚氰氨</a:t>
            </a:r>
            <a:r>
              <a:rPr lang="en-US" altLang="zh-CN" dirty="0" smtClean="0"/>
              <a:t>|</a:t>
            </a:r>
          </a:p>
          <a:p>
            <a:pPr eaLnBrk="1" hangingPunct="1">
              <a:defRPr/>
            </a:pPr>
            <a:r>
              <a:rPr lang="zh-CN" altLang="en-US" dirty="0" smtClean="0"/>
              <a:t>三聚氰胺 添加剂，激素，</a:t>
            </a:r>
            <a:r>
              <a:rPr lang="en-US" altLang="zh-CN" dirty="0" smtClean="0"/>
              <a:t>|</a:t>
            </a:r>
          </a:p>
          <a:p>
            <a:pPr eaLnBrk="1" hangingPunct="1">
              <a:defRPr/>
            </a:pPr>
            <a:r>
              <a:rPr lang="zh-CN" altLang="en-US" dirty="0" smtClean="0"/>
              <a:t>三聚氰胺 添加剂</a:t>
            </a:r>
            <a:r>
              <a:rPr lang="en-US" altLang="zh-CN" dirty="0" smtClean="0"/>
              <a:t>|</a:t>
            </a:r>
          </a:p>
          <a:p>
            <a:pPr eaLnBrk="1" hangingPunct="1">
              <a:defRPr/>
            </a:pPr>
            <a:r>
              <a:rPr lang="zh-CN" altLang="en-US" dirty="0" smtClean="0"/>
              <a:t>三聚氰胺，结石，增白剂</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p>
          <a:p>
            <a:pPr eaLnBrk="1" hangingPunct="1">
              <a:defRPr/>
            </a:pPr>
            <a:r>
              <a:rPr lang="zh-CN" altLang="en-US" dirty="0" smtClean="0"/>
              <a:t>三聚氰胺</a:t>
            </a:r>
            <a:r>
              <a:rPr lang="en-US" altLang="zh-CN" dirty="0" smtClean="0"/>
              <a:t>···</a:t>
            </a:r>
            <a:r>
              <a:rPr lang="zh-CN" altLang="en-US" dirty="0" smtClean="0"/>
              <a:t>啊貌似是奶粉</a:t>
            </a:r>
            <a:r>
              <a:rPr lang="en-US" altLang="zh-CN" dirty="0" smtClean="0"/>
              <a:t>|</a:t>
            </a:r>
          </a:p>
          <a:p>
            <a:pPr eaLnBrk="1" hangingPunct="1">
              <a:defRPr/>
            </a:pPr>
            <a:r>
              <a:rPr lang="zh-CN" altLang="en-US" dirty="0" smtClean="0"/>
              <a:t>三聚氰胺奶粉事件</a:t>
            </a:r>
            <a:r>
              <a:rPr lang="en-US" altLang="zh-CN" dirty="0" smtClean="0"/>
              <a:t>|</a:t>
            </a:r>
          </a:p>
          <a:p>
            <a:pPr eaLnBrk="1" hangingPunct="1">
              <a:defRPr/>
            </a:pPr>
            <a:r>
              <a:rPr lang="zh-CN" altLang="en-US" dirty="0" smtClean="0"/>
              <a:t>三聚氰胺事件、大头娃娃、致癌事件</a:t>
            </a:r>
            <a:r>
              <a:rPr lang="en-US" altLang="zh-CN" dirty="0" smtClean="0"/>
              <a:t>|</a:t>
            </a:r>
          </a:p>
          <a:p>
            <a:pPr eaLnBrk="1" hangingPunct="1">
              <a:defRPr/>
            </a:pPr>
            <a:r>
              <a:rPr lang="zh-CN" altLang="en-US" dirty="0" smtClean="0"/>
              <a:t>三聚氰胺事情</a:t>
            </a:r>
            <a:r>
              <a:rPr lang="en-US" altLang="zh-CN" dirty="0" smtClean="0"/>
              <a:t>|</a:t>
            </a:r>
          </a:p>
          <a:p>
            <a:pPr eaLnBrk="1" hangingPunct="1">
              <a:defRPr/>
            </a:pPr>
            <a:r>
              <a:rPr lang="zh-CN" altLang="en-US" dirty="0" smtClean="0"/>
              <a:t>三劇氫安</a:t>
            </a:r>
            <a:r>
              <a:rPr lang="en-US" altLang="zh-CN" dirty="0" smtClean="0"/>
              <a:t>|</a:t>
            </a:r>
          </a:p>
          <a:p>
            <a:pPr eaLnBrk="1" hangingPunct="1">
              <a:defRPr/>
            </a:pPr>
            <a:r>
              <a:rPr lang="zh-CN" altLang="en-US" dirty="0" smtClean="0"/>
              <a:t>三鹿 </a:t>
            </a:r>
            <a:r>
              <a:rPr lang="en-US" altLang="zh-CN" dirty="0" smtClean="0"/>
              <a:t>|</a:t>
            </a:r>
          </a:p>
          <a:p>
            <a:pPr eaLnBrk="1" hangingPunct="1">
              <a:defRPr/>
            </a:pPr>
            <a:r>
              <a:rPr lang="zh-CN" altLang="en-US" dirty="0" smtClean="0"/>
              <a:t>三鹿 三聚氰胺</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a:t>
            </a:r>
            <a:r>
              <a:rPr lang="en-US" altLang="zh-CN" dirty="0" smtClean="0"/>
              <a:t>|</a:t>
            </a:r>
          </a:p>
          <a:p>
            <a:pPr eaLnBrk="1" hangingPunct="1">
              <a:defRPr/>
            </a:pPr>
            <a:r>
              <a:rPr lang="zh-CN" altLang="en-US" dirty="0" smtClean="0"/>
              <a:t>三鹿大头婴儿</a:t>
            </a:r>
            <a:r>
              <a:rPr lang="en-US" altLang="zh-CN" dirty="0" smtClean="0"/>
              <a:t>|</a:t>
            </a:r>
          </a:p>
          <a:p>
            <a:pPr eaLnBrk="1" hangingPunct="1">
              <a:defRPr/>
            </a:pPr>
            <a:r>
              <a:rPr lang="zh-CN" altLang="en-US" dirty="0" smtClean="0"/>
              <a:t>三鹿毒奶粉</a:t>
            </a:r>
            <a:r>
              <a:rPr lang="en-US" altLang="zh-CN" dirty="0" smtClean="0"/>
              <a:t>|</a:t>
            </a:r>
          </a:p>
          <a:p>
            <a:pPr eaLnBrk="1" hangingPunct="1">
              <a:defRPr/>
            </a:pPr>
            <a:r>
              <a:rPr lang="zh-CN" altLang="en-US" dirty="0" smtClean="0"/>
              <a:t>三鹿奶粉。三氯氰胺 </a:t>
            </a:r>
            <a:r>
              <a:rPr lang="en-US" altLang="zh-CN" dirty="0" smtClean="0"/>
              <a:t>|</a:t>
            </a:r>
          </a:p>
          <a:p>
            <a:pPr eaLnBrk="1" hangingPunct="1">
              <a:defRPr/>
            </a:pPr>
            <a:r>
              <a:rPr lang="zh-CN" altLang="en-US" dirty="0" smtClean="0"/>
              <a:t>三鹿奶粉</a:t>
            </a:r>
            <a:r>
              <a:rPr lang="en-US" altLang="zh-CN" dirty="0" smtClean="0"/>
              <a:t>|</a:t>
            </a:r>
          </a:p>
          <a:p>
            <a:pPr eaLnBrk="1" hangingPunct="1">
              <a:defRPr/>
            </a:pPr>
            <a:r>
              <a:rPr lang="zh-CN" altLang="en-US" dirty="0" smtClean="0"/>
              <a:t>三鹿奶粉</a:t>
            </a:r>
            <a:r>
              <a:rPr lang="en-US" altLang="zh-CN" dirty="0" smtClean="0"/>
              <a:t>|</a:t>
            </a:r>
          </a:p>
          <a:p>
            <a:pPr eaLnBrk="1" hangingPunct="1">
              <a:defRPr/>
            </a:pPr>
            <a:r>
              <a:rPr lang="zh-CN" altLang="en-US" dirty="0" smtClean="0"/>
              <a:t>三鹿奶粉</a:t>
            </a:r>
            <a:r>
              <a:rPr lang="en-US" altLang="zh-CN" dirty="0" smtClean="0"/>
              <a:t>|</a:t>
            </a:r>
          </a:p>
          <a:p>
            <a:pPr eaLnBrk="1" hangingPunct="1">
              <a:defRPr/>
            </a:pPr>
            <a:r>
              <a:rPr lang="zh-CN" altLang="en-US" dirty="0" smtClean="0"/>
              <a:t>三鹿奶粉</a:t>
            </a:r>
            <a:r>
              <a:rPr lang="en-US" altLang="zh-CN" dirty="0" smtClean="0"/>
              <a:t>|</a:t>
            </a:r>
          </a:p>
          <a:p>
            <a:pPr eaLnBrk="1" hangingPunct="1">
              <a:defRPr/>
            </a:pPr>
            <a:r>
              <a:rPr lang="zh-CN" altLang="en-US" dirty="0" smtClean="0"/>
              <a:t>三鹿奶粉事件</a:t>
            </a:r>
            <a:r>
              <a:rPr lang="en-US" altLang="zh-CN" dirty="0" smtClean="0"/>
              <a:t>|</a:t>
            </a:r>
          </a:p>
          <a:p>
            <a:pPr eaLnBrk="1" hangingPunct="1">
              <a:defRPr/>
            </a:pPr>
            <a:r>
              <a:rPr lang="zh-CN" altLang="en-US" dirty="0" smtClean="0"/>
              <a:t>三鹿奶粉有有毒物质。</a:t>
            </a:r>
            <a:r>
              <a:rPr lang="en-US" altLang="zh-CN" dirty="0" smtClean="0"/>
              <a:t>|</a:t>
            </a:r>
          </a:p>
          <a:p>
            <a:pPr eaLnBrk="1" hangingPunct="1">
              <a:defRPr/>
            </a:pPr>
            <a:r>
              <a:rPr lang="zh-CN" altLang="en-US" dirty="0" smtClean="0"/>
              <a:t>三鹿牛奶事件</a:t>
            </a:r>
            <a:r>
              <a:rPr lang="en-US" altLang="zh-CN" dirty="0" smtClean="0"/>
              <a:t>|</a:t>
            </a:r>
          </a:p>
          <a:p>
            <a:pPr eaLnBrk="1" hangingPunct="1">
              <a:defRPr/>
            </a:pPr>
            <a:r>
              <a:rPr lang="zh-CN" altLang="en-US" dirty="0" smtClean="0"/>
              <a:t>三鹿曝光，伊利，蒙牛含有三聚氰氨，蒙牛纘助</a:t>
            </a:r>
            <a:r>
              <a:rPr lang="en-US" altLang="zh-CN" dirty="0" smtClean="0"/>
              <a:t>NBA,</a:t>
            </a:r>
            <a:r>
              <a:rPr lang="zh-CN" altLang="en-US" dirty="0" smtClean="0"/>
              <a:t>蒙牛赞助超级女生，</a:t>
            </a:r>
            <a:r>
              <a:rPr lang="en-US" altLang="zh-CN" dirty="0" smtClean="0"/>
              <a:t>|</a:t>
            </a:r>
          </a:p>
          <a:p>
            <a:pPr eaLnBrk="1" hangingPunct="1">
              <a:defRPr/>
            </a:pPr>
            <a:r>
              <a:rPr lang="zh-CN" altLang="en-US" dirty="0" smtClean="0"/>
              <a:t>三鹿三聚氰胺</a:t>
            </a:r>
            <a:r>
              <a:rPr lang="en-US" altLang="zh-CN" dirty="0" smtClean="0"/>
              <a:t>|</a:t>
            </a:r>
          </a:p>
          <a:p>
            <a:pPr eaLnBrk="1" hangingPunct="1">
              <a:defRPr/>
            </a:pPr>
            <a:r>
              <a:rPr lang="zh-CN" altLang="en-US" dirty="0" smtClean="0"/>
              <a:t>三鹿三聚氰胺事件</a:t>
            </a:r>
            <a:r>
              <a:rPr lang="en-US" altLang="zh-CN" dirty="0" smtClean="0"/>
              <a:t>|</a:t>
            </a:r>
          </a:p>
          <a:p>
            <a:pPr eaLnBrk="1" hangingPunct="1">
              <a:defRPr/>
            </a:pPr>
            <a:r>
              <a:rPr lang="zh-CN" altLang="en-US" dirty="0" smtClean="0"/>
              <a:t>三鹿事件</a:t>
            </a:r>
            <a:r>
              <a:rPr lang="en-US" altLang="zh-CN" dirty="0" smtClean="0"/>
              <a:t>|</a:t>
            </a:r>
          </a:p>
          <a:p>
            <a:pPr eaLnBrk="1" hangingPunct="1">
              <a:defRPr/>
            </a:pPr>
            <a:r>
              <a:rPr lang="zh-CN" altLang="en-US" dirty="0" smtClean="0"/>
              <a:t>三鹿事件</a:t>
            </a:r>
            <a:r>
              <a:rPr lang="en-US" altLang="zh-CN" dirty="0" smtClean="0"/>
              <a:t>|</a:t>
            </a:r>
          </a:p>
          <a:p>
            <a:pPr eaLnBrk="1" hangingPunct="1">
              <a:defRPr/>
            </a:pPr>
            <a:r>
              <a:rPr lang="zh-CN" altLang="en-US" dirty="0" smtClean="0"/>
              <a:t>三鹿事件</a:t>
            </a:r>
            <a:r>
              <a:rPr lang="en-US" altLang="zh-CN" dirty="0" smtClean="0"/>
              <a:t>|</a:t>
            </a:r>
          </a:p>
          <a:p>
            <a:pPr eaLnBrk="1" hangingPunct="1">
              <a:defRPr/>
            </a:pPr>
            <a:r>
              <a:rPr lang="zh-CN" altLang="en-US" dirty="0" smtClean="0"/>
              <a:t>三鹿事件</a:t>
            </a:r>
            <a:r>
              <a:rPr lang="en-US" altLang="zh-CN" dirty="0" smtClean="0"/>
              <a:t>|</a:t>
            </a:r>
          </a:p>
          <a:p>
            <a:pPr eaLnBrk="1" hangingPunct="1">
              <a:defRPr/>
            </a:pPr>
            <a:r>
              <a:rPr lang="zh-CN" altLang="en-US" dirty="0" smtClean="0"/>
              <a:t>三鹿事件</a:t>
            </a:r>
            <a:r>
              <a:rPr lang="en-US" altLang="zh-CN" dirty="0" smtClean="0"/>
              <a:t>|</a:t>
            </a:r>
          </a:p>
          <a:p>
            <a:pPr eaLnBrk="1" hangingPunct="1">
              <a:defRPr/>
            </a:pPr>
            <a:r>
              <a:rPr lang="zh-CN" altLang="en-US" dirty="0" smtClean="0"/>
              <a:t>三氯氰氨</a:t>
            </a:r>
            <a:r>
              <a:rPr lang="en-US" altLang="zh-CN" dirty="0" smtClean="0"/>
              <a:t>|</a:t>
            </a:r>
          </a:p>
          <a:p>
            <a:pPr eaLnBrk="1" hangingPunct="1">
              <a:defRPr/>
            </a:pPr>
            <a:r>
              <a:rPr lang="zh-CN" altLang="en-US" dirty="0" smtClean="0"/>
              <a:t>三氯氰胺 致癌</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三氯氰胺</a:t>
            </a:r>
            <a:r>
              <a:rPr lang="en-US" altLang="zh-CN" dirty="0" smtClean="0"/>
              <a:t>|</a:t>
            </a:r>
          </a:p>
          <a:p>
            <a:pPr eaLnBrk="1" hangingPunct="1">
              <a:defRPr/>
            </a:pPr>
            <a:r>
              <a:rPr lang="zh-CN" altLang="en-US" dirty="0" smtClean="0"/>
              <a:t>三元</a:t>
            </a:r>
            <a:r>
              <a:rPr lang="en-US" altLang="zh-CN" dirty="0" smtClean="0"/>
              <a:t>|</a:t>
            </a:r>
          </a:p>
          <a:p>
            <a:pPr eaLnBrk="1" hangingPunct="1">
              <a:defRPr/>
            </a:pPr>
            <a:r>
              <a:rPr lang="zh-CN" altLang="en-US" dirty="0" smtClean="0"/>
              <a:t>三元事件</a:t>
            </a:r>
            <a:r>
              <a:rPr lang="en-US" altLang="zh-CN" dirty="0" smtClean="0"/>
              <a:t>|</a:t>
            </a:r>
          </a:p>
          <a:p>
            <a:pPr eaLnBrk="1" hangingPunct="1">
              <a:defRPr/>
            </a:pPr>
            <a:r>
              <a:rPr lang="zh-CN" altLang="en-US" dirty="0" smtClean="0"/>
              <a:t>圣元奶，喝了长个长身体，早发育</a:t>
            </a:r>
            <a:r>
              <a:rPr lang="en-US" altLang="zh-CN" dirty="0" smtClean="0"/>
              <a:t>|</a:t>
            </a:r>
          </a:p>
          <a:p>
            <a:pPr eaLnBrk="1" hangingPunct="1">
              <a:defRPr/>
            </a:pPr>
            <a:r>
              <a:rPr lang="zh-CN" altLang="en-US" dirty="0" smtClean="0"/>
              <a:t>食品安全的问题有些严重</a:t>
            </a:r>
            <a:r>
              <a:rPr lang="en-US" altLang="zh-CN" dirty="0" smtClean="0"/>
              <a:t>|</a:t>
            </a:r>
          </a:p>
          <a:p>
            <a:pPr eaLnBrk="1" hangingPunct="1">
              <a:defRPr/>
            </a:pPr>
            <a:r>
              <a:rPr lang="zh-CN" altLang="en-US" dirty="0" smtClean="0"/>
              <a:t>似乎没有</a:t>
            </a:r>
            <a:r>
              <a:rPr lang="en-US" altLang="zh-CN" dirty="0" smtClean="0"/>
              <a:t>|</a:t>
            </a:r>
          </a:p>
          <a:p>
            <a:pPr eaLnBrk="1" hangingPunct="1">
              <a:defRPr/>
            </a:pPr>
            <a:r>
              <a:rPr lang="zh-CN" altLang="en-US" dirty="0" smtClean="0"/>
              <a:t>太子奶 创始人 李途纯 无罪释放</a:t>
            </a:r>
            <a:r>
              <a:rPr lang="en-US" altLang="zh-CN" dirty="0" smtClean="0"/>
              <a:t>|</a:t>
            </a:r>
          </a:p>
          <a:p>
            <a:pPr eaLnBrk="1" hangingPunct="1">
              <a:defRPr/>
            </a:pPr>
            <a:r>
              <a:rPr lang="zh-CN" altLang="en-US" dirty="0" smtClean="0"/>
              <a:t>太子奶</a:t>
            </a:r>
            <a:r>
              <a:rPr lang="en-US" altLang="zh-CN" dirty="0" smtClean="0"/>
              <a:t>|</a:t>
            </a:r>
          </a:p>
          <a:p>
            <a:pPr eaLnBrk="1" hangingPunct="1">
              <a:defRPr/>
            </a:pPr>
            <a:r>
              <a:rPr lang="zh-CN" altLang="en-US" dirty="0" smtClean="0"/>
              <a:t>太子奶事件</a:t>
            </a:r>
            <a:r>
              <a:rPr lang="en-US" altLang="zh-CN" dirty="0" smtClean="0"/>
              <a:t>|</a:t>
            </a:r>
          </a:p>
          <a:p>
            <a:pPr eaLnBrk="1" hangingPunct="1">
              <a:defRPr/>
            </a:pPr>
            <a:r>
              <a:rPr lang="zh-CN" altLang="en-US" dirty="0" smtClean="0"/>
              <a:t>特仑苏据说放有三聚氰胺</a:t>
            </a:r>
            <a:r>
              <a:rPr lang="en-US" altLang="zh-CN" dirty="0" smtClean="0"/>
              <a:t>|</a:t>
            </a:r>
          </a:p>
          <a:p>
            <a:pPr eaLnBrk="1" hangingPunct="1">
              <a:defRPr/>
            </a:pPr>
            <a:r>
              <a:rPr lang="zh-CN" altLang="en-US" dirty="0" smtClean="0"/>
              <a:t>特伦苏</a:t>
            </a:r>
            <a:r>
              <a:rPr lang="en-US" altLang="zh-CN" dirty="0" smtClean="0"/>
              <a:t>|</a:t>
            </a:r>
          </a:p>
          <a:p>
            <a:pPr eaLnBrk="1" hangingPunct="1">
              <a:defRPr/>
            </a:pPr>
            <a:r>
              <a:rPr lang="zh-CN" altLang="en-US" dirty="0" smtClean="0"/>
              <a:t>忘了</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香港不允许进货伊利蒙牛两大品牌的牛奶</a:t>
            </a:r>
            <a:r>
              <a:rPr lang="en-US" altLang="zh-CN" dirty="0" smtClean="0"/>
              <a:t>|</a:t>
            </a:r>
          </a:p>
          <a:p>
            <a:pPr eaLnBrk="1" hangingPunct="1">
              <a:defRPr/>
            </a:pPr>
            <a:r>
              <a:rPr lang="zh-CN" altLang="en-US" dirty="0" smtClean="0"/>
              <a:t>香港几大超市下架伊利蒙牛</a:t>
            </a:r>
            <a:r>
              <a:rPr lang="en-US" altLang="zh-CN" dirty="0" smtClean="0"/>
              <a:t>|</a:t>
            </a:r>
          </a:p>
          <a:p>
            <a:pPr eaLnBrk="1" hangingPunct="1">
              <a:defRPr/>
            </a:pPr>
            <a:r>
              <a:rPr lang="zh-CN" altLang="en-US" dirty="0" smtClean="0"/>
              <a:t>小孩子喝牛奶发育不良 早熟</a:t>
            </a:r>
            <a:r>
              <a:rPr lang="en-US" altLang="zh-CN" dirty="0" smtClean="0"/>
              <a:t>|</a:t>
            </a:r>
          </a:p>
          <a:p>
            <a:pPr eaLnBrk="1" hangingPunct="1">
              <a:defRPr/>
            </a:pPr>
            <a:r>
              <a:rPr lang="zh-CN" altLang="en-US" dirty="0" smtClean="0"/>
              <a:t>心已凉，不再抱任何希望。</a:t>
            </a:r>
            <a:r>
              <a:rPr lang="en-US" altLang="zh-CN" dirty="0" smtClean="0"/>
              <a:t>|</a:t>
            </a:r>
          </a:p>
          <a:p>
            <a:pPr eaLnBrk="1" hangingPunct="1">
              <a:defRPr/>
            </a:pPr>
            <a:r>
              <a:rPr lang="zh-CN" altLang="en-US" dirty="0" smtClean="0"/>
              <a:t>形成，。、</a:t>
            </a:r>
            <a:r>
              <a:rPr lang="en-US" altLang="zh-CN" dirty="0" smtClean="0"/>
              <a:t>|</a:t>
            </a:r>
          </a:p>
          <a:p>
            <a:pPr eaLnBrk="1" hangingPunct="1">
              <a:defRPr/>
            </a:pPr>
            <a:r>
              <a:rPr lang="zh-CN" altLang="en-US" dirty="0" smtClean="0"/>
              <a:t>雅培</a:t>
            </a:r>
            <a:r>
              <a:rPr lang="en-US" altLang="zh-CN" dirty="0" smtClean="0"/>
              <a:t>|</a:t>
            </a:r>
          </a:p>
          <a:p>
            <a:pPr eaLnBrk="1" hangingPunct="1">
              <a:defRPr/>
            </a:pPr>
            <a:r>
              <a:rPr lang="zh-CN" altLang="en-US" dirty="0" smtClean="0"/>
              <a:t>雅培</a:t>
            </a:r>
            <a:r>
              <a:rPr lang="en-US" altLang="zh-CN" dirty="0" smtClean="0"/>
              <a:t>|</a:t>
            </a:r>
          </a:p>
          <a:p>
            <a:pPr eaLnBrk="1" hangingPunct="1">
              <a:defRPr/>
            </a:pPr>
            <a:r>
              <a:rPr lang="zh-CN" altLang="en-US" dirty="0" smtClean="0"/>
              <a:t>雅培</a:t>
            </a:r>
            <a:r>
              <a:rPr lang="en-US" altLang="zh-CN" dirty="0" err="1" smtClean="0"/>
              <a:t>i</a:t>
            </a:r>
            <a:r>
              <a:rPr lang="zh-CN" altLang="en-US" dirty="0" smtClean="0"/>
              <a:t>符合中国标准和国际标准</a:t>
            </a:r>
            <a:r>
              <a:rPr lang="en-US" altLang="zh-CN" dirty="0" smtClean="0"/>
              <a:t>|</a:t>
            </a:r>
          </a:p>
          <a:p>
            <a:pPr eaLnBrk="1" hangingPunct="1">
              <a:defRPr/>
            </a:pPr>
            <a:r>
              <a:rPr lang="zh-CN" altLang="en-US" dirty="0" smtClean="0"/>
              <a:t>雅培奶粉检测</a:t>
            </a:r>
            <a:r>
              <a:rPr lang="en-US" altLang="zh-CN" dirty="0" smtClean="0"/>
              <a:t>|</a:t>
            </a:r>
          </a:p>
          <a:p>
            <a:pPr eaLnBrk="1" hangingPunct="1">
              <a:defRPr/>
            </a:pPr>
            <a:r>
              <a:rPr lang="zh-CN" altLang="en-US" dirty="0" smtClean="0"/>
              <a:t>雅培奶粉有避孕套时间</a:t>
            </a:r>
            <a:r>
              <a:rPr lang="en-US" altLang="zh-CN" dirty="0" smtClean="0"/>
              <a:t>|</a:t>
            </a:r>
          </a:p>
          <a:p>
            <a:pPr eaLnBrk="1" hangingPunct="1">
              <a:defRPr/>
            </a:pPr>
            <a:r>
              <a:rPr lang="zh-CN" altLang="en-US" dirty="0" smtClean="0"/>
              <a:t>燕塘的牛奶过期</a:t>
            </a:r>
            <a:r>
              <a:rPr lang="en-US" altLang="zh-CN" dirty="0" smtClean="0"/>
              <a:t>|</a:t>
            </a:r>
          </a:p>
          <a:p>
            <a:pPr eaLnBrk="1" hangingPunct="1">
              <a:defRPr/>
            </a:pPr>
            <a:r>
              <a:rPr lang="zh-CN" altLang="en-US" dirty="0" smtClean="0"/>
              <a:t>燕塘升价了</a:t>
            </a:r>
            <a:r>
              <a:rPr lang="en-US" altLang="zh-CN" dirty="0" smtClean="0"/>
              <a:t>|</a:t>
            </a:r>
          </a:p>
          <a:p>
            <a:pPr eaLnBrk="1" hangingPunct="1">
              <a:defRPr/>
            </a:pPr>
            <a:r>
              <a:rPr lang="zh-CN" altLang="en-US" dirty="0" smtClean="0"/>
              <a:t>伊利、蒙牛不允许在香港超市出售</a:t>
            </a:r>
            <a:r>
              <a:rPr lang="en-US" altLang="zh-CN" dirty="0" smtClean="0"/>
              <a:t>|</a:t>
            </a:r>
          </a:p>
          <a:p>
            <a:pPr eaLnBrk="1" hangingPunct="1">
              <a:defRPr/>
            </a:pPr>
            <a:r>
              <a:rPr lang="zh-CN" altLang="en-US" dirty="0" smtClean="0"/>
              <a:t>伊利蒙牛香港产品安全问题下架</a:t>
            </a:r>
            <a:r>
              <a:rPr lang="en-US" altLang="zh-CN" dirty="0" smtClean="0"/>
              <a:t>|</a:t>
            </a:r>
          </a:p>
          <a:p>
            <a:pPr eaLnBrk="1" hangingPunct="1">
              <a:defRPr/>
            </a:pPr>
            <a:r>
              <a:rPr lang="zh-CN" altLang="en-US" dirty="0" smtClean="0"/>
              <a:t>伊利蒙牛要合并了</a:t>
            </a:r>
            <a:r>
              <a:rPr lang="en-US" altLang="zh-CN" dirty="0" smtClean="0"/>
              <a:t>|</a:t>
            </a:r>
          </a:p>
          <a:p>
            <a:pPr eaLnBrk="1" hangingPunct="1">
              <a:defRPr/>
            </a:pPr>
            <a:r>
              <a:rPr lang="zh-CN" altLang="en-US" dirty="0" smtClean="0"/>
              <a:t>伊利事件</a:t>
            </a:r>
            <a:r>
              <a:rPr lang="en-US" altLang="zh-CN" dirty="0" smtClean="0"/>
              <a:t>|</a:t>
            </a:r>
          </a:p>
          <a:p>
            <a:pPr eaLnBrk="1" hangingPunct="1">
              <a:defRPr/>
            </a:pPr>
            <a:r>
              <a:rPr lang="zh-CN" altLang="en-US" dirty="0" smtClean="0"/>
              <a:t>营养不达标</a:t>
            </a:r>
            <a:r>
              <a:rPr lang="en-US" altLang="zh-CN" dirty="0" smtClean="0"/>
              <a:t>|</a:t>
            </a:r>
          </a:p>
          <a:p>
            <a:pPr eaLnBrk="1" hangingPunct="1">
              <a:defRPr/>
            </a:pPr>
            <a:r>
              <a:rPr lang="zh-CN" altLang="en-US" dirty="0" smtClean="0"/>
              <a:t>有毒</a:t>
            </a:r>
            <a:r>
              <a:rPr lang="en-US" altLang="zh-CN" dirty="0" smtClean="0"/>
              <a:t>|</a:t>
            </a:r>
          </a:p>
          <a:p>
            <a:pPr eaLnBrk="1" hangingPunct="1">
              <a:defRPr/>
            </a:pPr>
            <a:r>
              <a:rPr lang="zh-CN" altLang="en-US" dirty="0" smtClean="0"/>
              <a:t>有毒</a:t>
            </a:r>
            <a:r>
              <a:rPr lang="en-US" altLang="zh-CN" dirty="0" smtClean="0"/>
              <a:t>|</a:t>
            </a:r>
          </a:p>
          <a:p>
            <a:pPr eaLnBrk="1" hangingPunct="1">
              <a:defRPr/>
            </a:pPr>
            <a:r>
              <a:rPr lang="zh-CN" altLang="en-US" dirty="0" smtClean="0"/>
              <a:t>有毒</a:t>
            </a:r>
            <a:r>
              <a:rPr lang="en-US" altLang="zh-CN" dirty="0" smtClean="0"/>
              <a:t>|</a:t>
            </a:r>
          </a:p>
          <a:p>
            <a:pPr eaLnBrk="1" hangingPunct="1">
              <a:defRPr/>
            </a:pPr>
            <a:r>
              <a:rPr lang="zh-CN" altLang="en-US" dirty="0" smtClean="0"/>
              <a:t>有毒</a:t>
            </a:r>
            <a:r>
              <a:rPr lang="en-US" altLang="zh-CN" dirty="0" smtClean="0"/>
              <a:t>|</a:t>
            </a:r>
          </a:p>
          <a:p>
            <a:pPr eaLnBrk="1" hangingPunct="1">
              <a:defRPr/>
            </a:pPr>
            <a:r>
              <a:rPr lang="zh-CN" altLang="en-US" dirty="0" smtClean="0"/>
              <a:t>有害物质</a:t>
            </a:r>
            <a:r>
              <a:rPr lang="en-US" altLang="zh-CN" dirty="0" smtClean="0"/>
              <a:t>|</a:t>
            </a:r>
          </a:p>
          <a:p>
            <a:pPr eaLnBrk="1" hangingPunct="1">
              <a:defRPr/>
            </a:pPr>
            <a:r>
              <a:rPr lang="zh-CN" altLang="en-US" dirty="0" smtClean="0"/>
              <a:t>有三聚氰胺</a:t>
            </a:r>
            <a:r>
              <a:rPr lang="en-US" altLang="zh-CN" dirty="0" smtClean="0"/>
              <a:t>|</a:t>
            </a:r>
          </a:p>
          <a:p>
            <a:pPr eaLnBrk="1" hangingPunct="1">
              <a:defRPr/>
            </a:pPr>
            <a:r>
              <a:rPr lang="zh-CN" altLang="en-US" dirty="0" smtClean="0"/>
              <a:t>有什么有害物质什么的</a:t>
            </a:r>
            <a:r>
              <a:rPr lang="en-US" altLang="zh-CN" dirty="0" smtClean="0"/>
              <a:t>|</a:t>
            </a:r>
          </a:p>
          <a:p>
            <a:pPr eaLnBrk="1" hangingPunct="1">
              <a:defRPr/>
            </a:pPr>
            <a:r>
              <a:rPr lang="zh-CN" altLang="en-US" dirty="0" smtClean="0"/>
              <a:t>在香港两大超市下架</a:t>
            </a:r>
            <a:r>
              <a:rPr lang="en-US" altLang="zh-CN" dirty="0" smtClean="0"/>
              <a:t>|</a:t>
            </a:r>
          </a:p>
          <a:p>
            <a:pPr eaLnBrk="1" hangingPunct="1">
              <a:defRPr/>
            </a:pPr>
            <a:r>
              <a:rPr lang="zh-CN" altLang="en-US" dirty="0" smtClean="0"/>
              <a:t>暂时没有</a:t>
            </a:r>
            <a:r>
              <a:rPr lang="en-US" altLang="zh-CN" dirty="0" smtClean="0"/>
              <a:t>|</a:t>
            </a:r>
          </a:p>
          <a:p>
            <a:pPr eaLnBrk="1" hangingPunct="1">
              <a:defRPr/>
            </a:pPr>
            <a:r>
              <a:rPr lang="zh-CN" altLang="en-US" dirty="0" smtClean="0"/>
              <a:t>早产奶</a:t>
            </a:r>
            <a:r>
              <a:rPr lang="en-US" altLang="zh-CN" dirty="0" smtClean="0"/>
              <a:t>|</a:t>
            </a:r>
          </a:p>
          <a:p>
            <a:pPr eaLnBrk="1" hangingPunct="1">
              <a:defRPr/>
            </a:pPr>
            <a:r>
              <a:rPr lang="zh-CN" altLang="en-US" dirty="0" smtClean="0"/>
              <a:t>造假</a:t>
            </a:r>
            <a:r>
              <a:rPr lang="en-US" altLang="zh-CN" dirty="0" smtClean="0"/>
              <a:t>|</a:t>
            </a:r>
          </a:p>
          <a:p>
            <a:pPr eaLnBrk="1" hangingPunct="1">
              <a:defRPr/>
            </a:pPr>
            <a:r>
              <a:rPr lang="zh-CN" altLang="en-US" dirty="0" smtClean="0"/>
              <a:t>只有三元牛奶还有</a:t>
            </a:r>
            <a:r>
              <a:rPr lang="en-US" altLang="zh-CN" dirty="0" smtClean="0"/>
              <a:t>50%</a:t>
            </a:r>
            <a:r>
              <a:rPr lang="zh-CN" altLang="en-US" dirty="0" smtClean="0"/>
              <a:t>真正的牛奶，其他的是有牛奶添加剂。所以不用！</a:t>
            </a:r>
            <a:r>
              <a:rPr lang="en-US" altLang="zh-CN" dirty="0" smtClean="0"/>
              <a:t>|</a:t>
            </a:r>
          </a:p>
          <a:p>
            <a:pPr eaLnBrk="1" hangingPunct="1">
              <a:defRPr/>
            </a:pPr>
            <a:r>
              <a:rPr lang="zh-CN" altLang="en-US" dirty="0" smtClean="0"/>
              <a:t>质量问题</a:t>
            </a:r>
            <a:r>
              <a:rPr lang="en-US" altLang="zh-CN" dirty="0" smtClean="0"/>
              <a:t>|</a:t>
            </a:r>
          </a:p>
          <a:p>
            <a:pPr eaLnBrk="1" hangingPunct="1">
              <a:defRPr/>
            </a:pPr>
            <a:r>
              <a:rPr lang="zh-CN" altLang="en-US" dirty="0" smtClean="0"/>
              <a:t>致癌、有毒、有虫子</a:t>
            </a:r>
            <a:r>
              <a:rPr lang="en-US" altLang="zh-CN" dirty="0" smtClean="0"/>
              <a:t>|</a:t>
            </a:r>
          </a:p>
          <a:p>
            <a:pPr eaLnBrk="1" hangingPunct="1">
              <a:defRPr/>
            </a:pPr>
            <a:r>
              <a:rPr lang="zh-CN" altLang="en-US" dirty="0" smtClean="0"/>
              <a:t>中毒</a:t>
            </a:r>
            <a:r>
              <a:rPr lang="en-US" altLang="zh-CN" dirty="0" smtClean="0"/>
              <a:t>|</a:t>
            </a:r>
          </a:p>
          <a:p>
            <a:pPr eaLnBrk="1" hangingPunct="1">
              <a:defRPr/>
            </a:pPr>
            <a:r>
              <a:rPr lang="zh-CN" altLang="en-US" dirty="0" smtClean="0"/>
              <a:t>中毒事件</a:t>
            </a:r>
            <a:r>
              <a:rPr lang="en-US" altLang="zh-CN" dirty="0" smtClean="0"/>
              <a:t>|</a:t>
            </a:r>
          </a:p>
          <a:p>
            <a:pPr eaLnBrk="1" hangingPunct="1">
              <a:defRPr/>
            </a:pPr>
            <a:r>
              <a:rPr lang="zh-CN" altLang="en-US" dirty="0" smtClean="0"/>
              <a:t>猪</a:t>
            </a:r>
            <a:r>
              <a:rPr lang="en-US" altLang="zh-CN" dirty="0" smtClean="0"/>
              <a:t>|</a:t>
            </a:r>
          </a:p>
          <a:p>
            <a:pPr eaLnBrk="1" hangingPunct="1">
              <a:defRPr/>
            </a:pPr>
            <a:r>
              <a:rPr lang="zh-CN" altLang="en-US" dirty="0" smtClean="0"/>
              <a:t>自然是三鹿</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BBCAA116-EB98-4ECF-A949-D372973736CA}" type="slidenum">
              <a:rPr lang="zh-CN" altLang="en-US" smtClean="0"/>
              <a:pPr>
                <a:defRPr/>
              </a:pPr>
              <a:t>11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dirty="0" smtClean="0"/>
              <a:t>你对“贵州织金、陕西多名小学生中毒 蒙牛酸酸乳 疑似凶手”事件有什么评论？</a:t>
            </a:r>
          </a:p>
          <a:p>
            <a:pPr eaLnBrk="1" hangingPunct="1">
              <a:defRPr/>
            </a:pPr>
            <a:r>
              <a:rPr lang="en-US" altLang="zh-CN" dirty="0" smtClean="0"/>
              <a:t>.........</a:t>
            </a:r>
            <a:r>
              <a:rPr lang="zh-CN" altLang="en-US" dirty="0" smtClean="0"/>
              <a:t>坑爹啊</a:t>
            </a:r>
            <a:r>
              <a:rPr lang="en-US" altLang="zh-CN" dirty="0" smtClean="0"/>
              <a:t>|</a:t>
            </a:r>
          </a:p>
          <a:p>
            <a:pPr eaLnBrk="1" hangingPunct="1">
              <a:defRPr/>
            </a:pPr>
            <a:r>
              <a:rPr lang="en-US" altLang="zh-CN" dirty="0" smtClean="0"/>
              <a:t>fuck you </a:t>
            </a:r>
            <a:r>
              <a:rPr lang="zh-CN" altLang="en-US" dirty="0" smtClean="0"/>
              <a:t>蒙牛</a:t>
            </a:r>
            <a:r>
              <a:rPr lang="en-US" altLang="zh-CN" dirty="0" smtClean="0"/>
              <a:t>|</a:t>
            </a:r>
          </a:p>
          <a:p>
            <a:pPr eaLnBrk="1" hangingPunct="1">
              <a:defRPr/>
            </a:pPr>
            <a:r>
              <a:rPr lang="en-US" altLang="zh-CN" dirty="0" smtClean="0"/>
              <a:t>FUCK|</a:t>
            </a:r>
          </a:p>
          <a:p>
            <a:pPr eaLnBrk="1" hangingPunct="1">
              <a:defRPr/>
            </a:pPr>
            <a:r>
              <a:rPr lang="en-US" altLang="zh-CN" dirty="0" smtClean="0"/>
              <a:t>fuck|</a:t>
            </a:r>
          </a:p>
          <a:p>
            <a:pPr eaLnBrk="1" hangingPunct="1">
              <a:defRPr/>
            </a:pPr>
            <a:r>
              <a:rPr lang="zh-CN" altLang="en-US" dirty="0" smtClean="0"/>
              <a:t>半信半疑</a:t>
            </a:r>
            <a:r>
              <a:rPr lang="en-US" altLang="zh-CN" dirty="0" smtClean="0"/>
              <a:t>|</a:t>
            </a:r>
          </a:p>
          <a:p>
            <a:pPr eaLnBrk="1" hangingPunct="1">
              <a:defRPr/>
            </a:pPr>
            <a:r>
              <a:rPr lang="zh-CN" altLang="en-US" dirty="0" smtClean="0"/>
              <a:t>报道不一定是真实的</a:t>
            </a:r>
            <a:r>
              <a:rPr lang="en-US" altLang="zh-CN" dirty="0" smtClean="0"/>
              <a:t>|</a:t>
            </a:r>
          </a:p>
          <a:p>
            <a:pPr eaLnBrk="1" hangingPunct="1">
              <a:defRPr/>
            </a:pPr>
            <a:r>
              <a:rPr lang="zh-CN" altLang="en-US" dirty="0" smtClean="0"/>
              <a:t>并非最后一根稻草，但蒙牛倒掉是必然的，因为其“起来”的太快，超快速发展的企业都必然有问题。尤其是在当下国内社会环境下。</a:t>
            </a:r>
            <a:r>
              <a:rPr lang="en-US" altLang="zh-CN" dirty="0" smtClean="0"/>
              <a:t>|</a:t>
            </a:r>
          </a:p>
          <a:p>
            <a:pPr eaLnBrk="1" hangingPunct="1">
              <a:defRPr/>
            </a:pPr>
            <a:r>
              <a:rPr lang="zh-CN" altLang="en-US" dirty="0" smtClean="0"/>
              <a:t>不道德</a:t>
            </a:r>
            <a:r>
              <a:rPr lang="en-US" altLang="zh-CN" dirty="0" smtClean="0"/>
              <a:t>|</a:t>
            </a:r>
          </a:p>
          <a:p>
            <a:pPr eaLnBrk="1" hangingPunct="1">
              <a:defRPr/>
            </a:pPr>
            <a:r>
              <a:rPr lang="zh-CN" altLang="en-US" dirty="0" smtClean="0"/>
              <a:t>不好</a:t>
            </a:r>
            <a:r>
              <a:rPr lang="en-US" altLang="zh-CN" dirty="0" smtClean="0"/>
              <a:t>|</a:t>
            </a:r>
          </a:p>
          <a:p>
            <a:pPr eaLnBrk="1" hangingPunct="1">
              <a:defRPr/>
            </a:pPr>
            <a:r>
              <a:rPr lang="zh-CN" altLang="en-US" dirty="0" smtClean="0"/>
              <a:t>不好评论。</a:t>
            </a:r>
            <a:r>
              <a:rPr lang="en-US" altLang="zh-CN" dirty="0" smtClean="0"/>
              <a:t>|</a:t>
            </a:r>
          </a:p>
          <a:p>
            <a:pPr eaLnBrk="1" hangingPunct="1">
              <a:defRPr/>
            </a:pPr>
            <a:r>
              <a:rPr lang="zh-CN" altLang="en-US" dirty="0" smtClean="0"/>
              <a:t>不了解，不评论</a:t>
            </a:r>
            <a:r>
              <a:rPr lang="en-US" altLang="zh-CN" dirty="0" smtClean="0"/>
              <a:t>|</a:t>
            </a:r>
          </a:p>
          <a:p>
            <a:pPr eaLnBrk="1" hangingPunct="1">
              <a:defRPr/>
            </a:pPr>
            <a:r>
              <a:rPr lang="zh-CN" altLang="en-US" dirty="0" smtClean="0"/>
              <a:t>不了解</a:t>
            </a:r>
            <a:r>
              <a:rPr lang="en-US" altLang="zh-CN" dirty="0" smtClean="0"/>
              <a:t>|</a:t>
            </a:r>
          </a:p>
          <a:p>
            <a:pPr eaLnBrk="1" hangingPunct="1">
              <a:defRPr/>
            </a:pPr>
            <a:r>
              <a:rPr lang="zh-CN" altLang="en-US" dirty="0" smtClean="0"/>
              <a:t>不了解详情，不做评论</a:t>
            </a:r>
            <a:r>
              <a:rPr lang="en-US" altLang="zh-CN" dirty="0" smtClean="0"/>
              <a:t>|</a:t>
            </a:r>
          </a:p>
          <a:p>
            <a:pPr eaLnBrk="1" hangingPunct="1">
              <a:defRPr/>
            </a:pPr>
            <a:r>
              <a:rPr lang="zh-CN" altLang="en-US" dirty="0" smtClean="0"/>
              <a:t>不明真相，也可能是竞争对手的炒作</a:t>
            </a:r>
            <a:r>
              <a:rPr lang="en-US" altLang="zh-CN" dirty="0" smtClean="0"/>
              <a:t>|</a:t>
            </a:r>
          </a:p>
          <a:p>
            <a:pPr eaLnBrk="1" hangingPunct="1">
              <a:defRPr/>
            </a:pPr>
            <a:r>
              <a:rPr lang="zh-CN" altLang="en-US" dirty="0" smtClean="0"/>
              <a:t>不能说脏话的话，我无话可说</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不清楚</a:t>
            </a:r>
            <a:r>
              <a:rPr lang="en-US" altLang="zh-CN" dirty="0" smtClean="0"/>
              <a:t>|</a:t>
            </a:r>
          </a:p>
          <a:p>
            <a:pPr eaLnBrk="1" hangingPunct="1">
              <a:defRPr/>
            </a:pPr>
            <a:r>
              <a:rPr lang="zh-CN" altLang="en-US" dirty="0" smtClean="0"/>
              <a:t>不确认的东西不评价</a:t>
            </a:r>
            <a:r>
              <a:rPr lang="en-US" altLang="zh-CN" dirty="0" smtClean="0"/>
              <a:t>|</a:t>
            </a:r>
          </a:p>
          <a:p>
            <a:pPr eaLnBrk="1" hangingPunct="1">
              <a:defRPr/>
            </a:pPr>
            <a:r>
              <a:rPr lang="zh-CN" altLang="en-US" dirty="0" smtClean="0"/>
              <a:t>不说脏话就无话可说了</a:t>
            </a:r>
            <a:r>
              <a:rPr lang="en-US" altLang="zh-CN" dirty="0" smtClean="0"/>
              <a:t>|</a:t>
            </a:r>
          </a:p>
          <a:p>
            <a:pPr eaLnBrk="1" hangingPunct="1">
              <a:defRPr/>
            </a:pPr>
            <a:r>
              <a:rPr lang="zh-CN" altLang="en-US" dirty="0" smtClean="0"/>
              <a:t>不太了解。</a:t>
            </a:r>
            <a:r>
              <a:rPr lang="en-US" altLang="zh-CN" dirty="0" smtClean="0"/>
              <a:t>|</a:t>
            </a:r>
          </a:p>
          <a:p>
            <a:pPr eaLnBrk="1" hangingPunct="1">
              <a:defRPr/>
            </a:pPr>
            <a:r>
              <a:rPr lang="zh-CN" altLang="en-US" dirty="0" smtClean="0"/>
              <a:t>不太清楚 </a:t>
            </a:r>
            <a:r>
              <a:rPr lang="en-US" altLang="zh-CN" dirty="0" smtClean="0"/>
              <a:t>|</a:t>
            </a:r>
          </a:p>
          <a:p>
            <a:pPr eaLnBrk="1" hangingPunct="1">
              <a:defRPr/>
            </a:pPr>
            <a:r>
              <a:rPr lang="zh-CN" altLang="en-US" dirty="0" smtClean="0"/>
              <a:t>不太清楚</a:t>
            </a:r>
            <a:r>
              <a:rPr lang="en-US" altLang="zh-CN" dirty="0" smtClean="0"/>
              <a:t>|</a:t>
            </a:r>
          </a:p>
          <a:p>
            <a:pPr eaLnBrk="1" hangingPunct="1">
              <a:defRPr/>
            </a:pPr>
            <a:r>
              <a:rPr lang="zh-CN" altLang="en-US" dirty="0" smtClean="0"/>
              <a:t>不幸</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不知道</a:t>
            </a:r>
            <a:r>
              <a:rPr lang="en-US" altLang="zh-CN" dirty="0" smtClean="0"/>
              <a:t>|</a:t>
            </a:r>
          </a:p>
          <a:p>
            <a:pPr eaLnBrk="1" hangingPunct="1">
              <a:defRPr/>
            </a:pPr>
            <a:r>
              <a:rPr lang="zh-CN" altLang="en-US" dirty="0" smtClean="0"/>
              <a:t>操你妈</a:t>
            </a:r>
            <a:r>
              <a:rPr lang="en-US" altLang="zh-CN" dirty="0" smtClean="0"/>
              <a:t>|</a:t>
            </a:r>
          </a:p>
          <a:p>
            <a:pPr eaLnBrk="1" hangingPunct="1">
              <a:defRPr/>
            </a:pPr>
            <a:r>
              <a:rPr lang="zh-CN" altLang="en-US" dirty="0" smtClean="0"/>
              <a:t>草</a:t>
            </a:r>
            <a:r>
              <a:rPr lang="en-US" altLang="zh-CN" dirty="0" smtClean="0"/>
              <a:t>|</a:t>
            </a:r>
          </a:p>
          <a:p>
            <a:pPr eaLnBrk="1" hangingPunct="1">
              <a:defRPr/>
            </a:pPr>
            <a:r>
              <a:rPr lang="zh-CN" altLang="en-US" dirty="0" smtClean="0"/>
              <a:t>查出原因，严惩不贷</a:t>
            </a:r>
            <a:r>
              <a:rPr lang="en-US" altLang="zh-CN" dirty="0" smtClean="0"/>
              <a:t>|</a:t>
            </a:r>
          </a:p>
          <a:p>
            <a:pPr eaLnBrk="1" hangingPunct="1">
              <a:defRPr/>
            </a:pPr>
            <a:r>
              <a:rPr lang="zh-CN" altLang="en-US" dirty="0" smtClean="0"/>
              <a:t>持怀疑态度。如果蒙牛也有质量问题，好像就没有值得信任的事物了。以前一直很信任蒙牛这个品牌。</a:t>
            </a:r>
            <a:r>
              <a:rPr lang="en-US" altLang="zh-CN" dirty="0" smtClean="0"/>
              <a:t>|</a:t>
            </a:r>
          </a:p>
          <a:p>
            <a:pPr eaLnBrk="1" hangingPunct="1">
              <a:defRPr/>
            </a:pPr>
            <a:r>
              <a:rPr lang="zh-CN" altLang="en-US" dirty="0" smtClean="0"/>
              <a:t>达到</a:t>
            </a:r>
            <a:r>
              <a:rPr lang="en-US" altLang="zh-CN" dirty="0" smtClean="0"/>
              <a:t>|</a:t>
            </a:r>
          </a:p>
          <a:p>
            <a:pPr eaLnBrk="1" hangingPunct="1">
              <a:defRPr/>
            </a:pPr>
            <a:r>
              <a:rPr lang="zh-CN" altLang="en-US" dirty="0" smtClean="0"/>
              <a:t>单一事件</a:t>
            </a:r>
            <a:r>
              <a:rPr lang="en-US" altLang="zh-CN" dirty="0" smtClean="0"/>
              <a:t>|</a:t>
            </a:r>
          </a:p>
          <a:p>
            <a:pPr eaLnBrk="1" hangingPunct="1">
              <a:defRPr/>
            </a:pPr>
            <a:r>
              <a:rPr lang="zh-CN" altLang="en-US" dirty="0" smtClean="0"/>
              <a:t>但行好事莫问前程，请你发现自己的良善</a:t>
            </a:r>
            <a:r>
              <a:rPr lang="en-US" altLang="zh-CN" dirty="0" smtClean="0"/>
              <a:t>|</a:t>
            </a:r>
          </a:p>
          <a:p>
            <a:pPr eaLnBrk="1" hangingPunct="1">
              <a:defRPr/>
            </a:pPr>
            <a:r>
              <a:rPr lang="zh-CN" altLang="en-US" dirty="0" smtClean="0"/>
              <a:t>道德问题。</a:t>
            </a:r>
            <a:r>
              <a:rPr lang="en-US" altLang="zh-CN" dirty="0" smtClean="0"/>
              <a:t>|</a:t>
            </a:r>
          </a:p>
          <a:p>
            <a:pPr eaLnBrk="1" hangingPunct="1">
              <a:defRPr/>
            </a:pPr>
            <a:r>
              <a:rPr lang="zh-CN" altLang="en-US" dirty="0" smtClean="0"/>
              <a:t>的整体风格</a:t>
            </a:r>
            <a:r>
              <a:rPr lang="en-US" altLang="zh-CN" dirty="0" smtClean="0"/>
              <a:t>|</a:t>
            </a:r>
          </a:p>
          <a:p>
            <a:pPr eaLnBrk="1" hangingPunct="1">
              <a:defRPr/>
            </a:pPr>
            <a:r>
              <a:rPr lang="zh-CN" altLang="en-US" dirty="0" smtClean="0"/>
              <a:t>抵制蒙牛伊利</a:t>
            </a:r>
            <a:r>
              <a:rPr lang="en-US" altLang="zh-CN" dirty="0" smtClean="0"/>
              <a:t>|</a:t>
            </a:r>
          </a:p>
          <a:p>
            <a:pPr eaLnBrk="1" hangingPunct="1">
              <a:defRPr/>
            </a:pPr>
            <a:r>
              <a:rPr lang="zh-CN" altLang="en-US" dirty="0" smtClean="0"/>
              <a:t>对蒙牛没信任感</a:t>
            </a:r>
            <a:r>
              <a:rPr lang="en-US" altLang="zh-CN" dirty="0" smtClean="0"/>
              <a:t>|</a:t>
            </a:r>
          </a:p>
          <a:p>
            <a:pPr eaLnBrk="1" hangingPunct="1">
              <a:defRPr/>
            </a:pPr>
            <a:r>
              <a:rPr lang="zh-CN" altLang="en-US" dirty="0" smtClean="0"/>
              <a:t>对事件详情不清楚，不愿评论。</a:t>
            </a:r>
            <a:r>
              <a:rPr lang="en-US" altLang="zh-CN" dirty="0" smtClean="0"/>
              <a:t>|</a:t>
            </a:r>
          </a:p>
          <a:p>
            <a:pPr eaLnBrk="1" hangingPunct="1">
              <a:defRPr/>
            </a:pPr>
            <a:r>
              <a:rPr lang="zh-CN" altLang="en-US" dirty="0" smtClean="0"/>
              <a:t>对于这件事情，首先只是个疑似凶手，再次这类事件层出不穷，依然不减。这是社会制度的问题，也是企业管理的问题。这样的事情多了，心中有悲哀也有了尴尬和无奈。</a:t>
            </a:r>
            <a:r>
              <a:rPr lang="en-US" altLang="zh-CN" dirty="0" smtClean="0"/>
              <a:t>|</a:t>
            </a:r>
          </a:p>
          <a:p>
            <a:pPr eaLnBrk="1" hangingPunct="1">
              <a:defRPr/>
            </a:pPr>
            <a:r>
              <a:rPr lang="zh-CN" altLang="en-US" dirty="0" smtClean="0"/>
              <a:t>对这些企业，我已无话可说了</a:t>
            </a:r>
            <a:r>
              <a:rPr lang="en-US" altLang="zh-CN" dirty="0" smtClean="0"/>
              <a:t>|</a:t>
            </a:r>
          </a:p>
          <a:p>
            <a:pPr eaLnBrk="1" hangingPunct="1">
              <a:defRPr/>
            </a:pPr>
            <a:r>
              <a:rPr lang="zh-CN" altLang="en-US" dirty="0" smtClean="0"/>
              <a:t>多方原因 </a:t>
            </a:r>
            <a:r>
              <a:rPr lang="en-US" altLang="zh-CN" dirty="0" smtClean="0"/>
              <a:t>|</a:t>
            </a:r>
          </a:p>
          <a:p>
            <a:pPr eaLnBrk="1" hangingPunct="1">
              <a:defRPr/>
            </a:pPr>
            <a:r>
              <a:rPr lang="zh-CN" altLang="en-US" dirty="0" smtClean="0"/>
              <a:t>多重原因引起的 </a:t>
            </a:r>
            <a:r>
              <a:rPr lang="en-US" altLang="zh-CN" dirty="0" smtClean="0"/>
              <a:t>|</a:t>
            </a:r>
          </a:p>
          <a:p>
            <a:pPr eaLnBrk="1" hangingPunct="1">
              <a:defRPr/>
            </a:pPr>
            <a:r>
              <a:rPr lang="zh-CN" altLang="en-US" dirty="0" smtClean="0"/>
              <a:t>恶劣</a:t>
            </a:r>
            <a:r>
              <a:rPr lang="en-US" altLang="zh-CN" dirty="0" smtClean="0"/>
              <a:t>|</a:t>
            </a:r>
          </a:p>
          <a:p>
            <a:pPr eaLnBrk="1" hangingPunct="1">
              <a:defRPr/>
            </a:pPr>
            <a:r>
              <a:rPr lang="zh-CN" altLang="en-US" dirty="0" smtClean="0"/>
              <a:t>愤怒</a:t>
            </a:r>
            <a:r>
              <a:rPr lang="en-US" altLang="zh-CN" dirty="0" smtClean="0"/>
              <a:t>|</a:t>
            </a:r>
          </a:p>
          <a:p>
            <a:pPr eaLnBrk="1" hangingPunct="1">
              <a:defRPr/>
            </a:pPr>
            <a:r>
              <a:rPr lang="zh-CN" altLang="en-US" dirty="0" smtClean="0"/>
              <a:t>该就什么就是什么，做到问心无愧。</a:t>
            </a:r>
            <a:r>
              <a:rPr lang="en-US" altLang="zh-CN" dirty="0" smtClean="0"/>
              <a:t>|</a:t>
            </a:r>
          </a:p>
          <a:p>
            <a:pPr eaLnBrk="1" hangingPunct="1">
              <a:defRPr/>
            </a:pPr>
            <a:r>
              <a:rPr lang="zh-CN" altLang="en-US" dirty="0" smtClean="0"/>
              <a:t>改革</a:t>
            </a:r>
            <a:r>
              <a:rPr lang="en-US" altLang="zh-CN" dirty="0" smtClean="0"/>
              <a:t>|</a:t>
            </a:r>
          </a:p>
          <a:p>
            <a:pPr eaLnBrk="1" hangingPunct="1">
              <a:defRPr/>
            </a:pPr>
            <a:r>
              <a:rPr lang="zh-CN" altLang="en-US" dirty="0" smtClean="0"/>
              <a:t>个案而已</a:t>
            </a:r>
            <a:r>
              <a:rPr lang="en-US" altLang="zh-CN" dirty="0" smtClean="0"/>
              <a:t>|</a:t>
            </a:r>
          </a:p>
          <a:p>
            <a:pPr eaLnBrk="1" hangingPunct="1">
              <a:defRPr/>
            </a:pPr>
            <a:r>
              <a:rPr lang="zh-CN" altLang="en-US" dirty="0" smtClean="0"/>
              <a:t>个别事件，但需要好好整改，加大惩罚的力度和监管机制</a:t>
            </a:r>
            <a:r>
              <a:rPr lang="en-US" altLang="zh-CN" dirty="0" smtClean="0"/>
              <a:t>|</a:t>
            </a:r>
          </a:p>
          <a:p>
            <a:pPr eaLnBrk="1" hangingPunct="1">
              <a:defRPr/>
            </a:pPr>
            <a:r>
              <a:rPr lang="zh-CN" altLang="en-US" dirty="0" smtClean="0"/>
              <a:t>个别事件</a:t>
            </a:r>
            <a:r>
              <a:rPr lang="en-US" altLang="zh-CN" dirty="0" smtClean="0"/>
              <a:t>|</a:t>
            </a:r>
          </a:p>
          <a:p>
            <a:pPr eaLnBrk="1" hangingPunct="1">
              <a:defRPr/>
            </a:pPr>
            <a:r>
              <a:rPr lang="zh-CN" altLang="en-US" dirty="0" smtClean="0"/>
              <a:t>关我屁事</a:t>
            </a:r>
            <a:r>
              <a:rPr lang="en-US" altLang="zh-CN" dirty="0" smtClean="0"/>
              <a:t>|</a:t>
            </a:r>
          </a:p>
          <a:p>
            <a:pPr eaLnBrk="1" hangingPunct="1">
              <a:defRPr/>
            </a:pPr>
            <a:r>
              <a:rPr lang="zh-CN" altLang="en-US" dirty="0" smtClean="0"/>
              <a:t>国家政治问题</a:t>
            </a:r>
            <a:r>
              <a:rPr lang="en-US" altLang="zh-CN" dirty="0" smtClean="0"/>
              <a:t>|</a:t>
            </a:r>
          </a:p>
          <a:p>
            <a:pPr eaLnBrk="1" hangingPunct="1">
              <a:defRPr/>
            </a:pPr>
            <a:r>
              <a:rPr lang="zh-CN" altLang="en-US" dirty="0" smtClean="0"/>
              <a:t>国内的质量检测太差</a:t>
            </a:r>
            <a:r>
              <a:rPr lang="en-US" altLang="zh-CN" dirty="0" smtClean="0"/>
              <a:t>|</a:t>
            </a:r>
          </a:p>
          <a:p>
            <a:pPr eaLnBrk="1" hangingPunct="1">
              <a:defRPr/>
            </a:pPr>
            <a:r>
              <a:rPr lang="zh-CN" altLang="en-US" dirty="0" smtClean="0"/>
              <a:t>过分</a:t>
            </a:r>
            <a:r>
              <a:rPr lang="en-US" altLang="zh-CN" dirty="0" smtClean="0"/>
              <a:t>|</a:t>
            </a:r>
          </a:p>
          <a:p>
            <a:pPr eaLnBrk="1" hangingPunct="1">
              <a:defRPr/>
            </a:pPr>
            <a:r>
              <a:rPr lang="zh-CN" altLang="en-US" dirty="0" smtClean="0"/>
              <a:t>还会发生</a:t>
            </a:r>
            <a:r>
              <a:rPr lang="en-US" altLang="zh-CN" dirty="0" smtClean="0"/>
              <a:t>|</a:t>
            </a:r>
          </a:p>
          <a:p>
            <a:pPr eaLnBrk="1" hangingPunct="1">
              <a:defRPr/>
            </a:pPr>
            <a:r>
              <a:rPr lang="zh-CN" altLang="en-US" dirty="0" smtClean="0"/>
              <a:t>还可以</a:t>
            </a:r>
            <a:r>
              <a:rPr lang="en-US" altLang="zh-CN" dirty="0" smtClean="0"/>
              <a:t>|</a:t>
            </a:r>
          </a:p>
          <a:p>
            <a:pPr eaLnBrk="1" hangingPunct="1">
              <a:defRPr/>
            </a:pPr>
            <a:r>
              <a:rPr lang="zh-CN" altLang="en-US" dirty="0" smtClean="0"/>
              <a:t>孩子运气不好 遭毒手。</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害人害己</a:t>
            </a:r>
            <a:r>
              <a:rPr lang="en-US" altLang="zh-CN" dirty="0" smtClean="0"/>
              <a:t>|</a:t>
            </a:r>
          </a:p>
          <a:p>
            <a:pPr eaLnBrk="1" hangingPunct="1">
              <a:defRPr/>
            </a:pPr>
            <a:r>
              <a:rPr lang="zh-CN" altLang="en-US" dirty="0" smtClean="0"/>
              <a:t>很多产品都会有多多少少的负面评论 但我觉得我信赖它</a:t>
            </a:r>
            <a:r>
              <a:rPr lang="en-US" altLang="zh-CN" dirty="0" smtClean="0"/>
              <a:t>|</a:t>
            </a:r>
          </a:p>
          <a:p>
            <a:pPr eaLnBrk="1" hangingPunct="1">
              <a:defRPr/>
            </a:pPr>
            <a:r>
              <a:rPr lang="zh-CN" altLang="en-US" dirty="0" smtClean="0"/>
              <a:t>很伤心。</a:t>
            </a:r>
            <a:r>
              <a:rPr lang="en-US" altLang="zh-CN" dirty="0" smtClean="0"/>
              <a:t>|</a:t>
            </a:r>
          </a:p>
          <a:p>
            <a:pPr eaLnBrk="1" hangingPunct="1">
              <a:defRPr/>
            </a:pPr>
            <a:r>
              <a:rPr lang="zh-CN" altLang="en-US" dirty="0" smtClean="0"/>
              <a:t>坏</a:t>
            </a:r>
            <a:r>
              <a:rPr lang="en-US" altLang="zh-CN" dirty="0" smtClean="0"/>
              <a:t>|</a:t>
            </a:r>
          </a:p>
          <a:p>
            <a:pPr eaLnBrk="1" hangingPunct="1">
              <a:defRPr/>
            </a:pPr>
            <a:r>
              <a:rPr lang="zh-CN" altLang="en-US" dirty="0" smtClean="0"/>
              <a:t>或者是想搞垮蒙牛，这是上层和商业的斗争，很多事不好说。</a:t>
            </a:r>
            <a:r>
              <a:rPr lang="en-US" altLang="zh-CN" dirty="0" smtClean="0"/>
              <a:t>|</a:t>
            </a:r>
          </a:p>
          <a:p>
            <a:pPr eaLnBrk="1" hangingPunct="1">
              <a:defRPr/>
            </a:pPr>
            <a:r>
              <a:rPr lang="zh-CN" altLang="en-US" dirty="0" smtClean="0"/>
              <a:t>觉得有点不可思议，这么大品牌不太可能出现这种事情，是不是品牌之间的相互斗争，想把蒙牛搞垮？</a:t>
            </a:r>
            <a:r>
              <a:rPr lang="en-US" altLang="zh-CN" dirty="0" smtClean="0"/>
              <a:t>|</a:t>
            </a:r>
          </a:p>
          <a:p>
            <a:pPr eaLnBrk="1" hangingPunct="1">
              <a:defRPr/>
            </a:pPr>
            <a:r>
              <a:rPr lang="zh-CN" altLang="en-US" dirty="0" smtClean="0"/>
              <a:t>静待观察此事，等待警方把实情公布于众并惩罚凶手。</a:t>
            </a:r>
            <a:r>
              <a:rPr lang="en-US" altLang="zh-CN" dirty="0" smtClean="0"/>
              <a:t>|</a:t>
            </a:r>
          </a:p>
          <a:p>
            <a:pPr eaLnBrk="1" hangingPunct="1">
              <a:defRPr/>
            </a:pPr>
            <a:r>
              <a:rPr lang="zh-CN" altLang="en-US" dirty="0" smtClean="0"/>
              <a:t>绝不买蒙牛</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可恶</a:t>
            </a:r>
            <a:r>
              <a:rPr lang="en-US" altLang="zh-CN" dirty="0" smtClean="0"/>
              <a:t>|</a:t>
            </a:r>
          </a:p>
          <a:p>
            <a:pPr eaLnBrk="1" hangingPunct="1">
              <a:defRPr/>
            </a:pPr>
            <a:r>
              <a:rPr lang="zh-CN" altLang="en-US" dirty="0" smtClean="0"/>
              <a:t>可能是真的，但是企业摆平了。</a:t>
            </a:r>
            <a:r>
              <a:rPr lang="en-US" altLang="zh-CN" dirty="0" smtClean="0"/>
              <a:t>|</a:t>
            </a:r>
          </a:p>
          <a:p>
            <a:pPr eaLnBrk="1" hangingPunct="1">
              <a:defRPr/>
            </a:pPr>
            <a:r>
              <a:rPr lang="zh-CN" altLang="en-US" dirty="0" smtClean="0"/>
              <a:t>克</a:t>
            </a:r>
            <a:r>
              <a:rPr lang="en-US" altLang="zh-CN" dirty="0" smtClean="0"/>
              <a:t>|</a:t>
            </a:r>
          </a:p>
          <a:p>
            <a:pPr eaLnBrk="1" hangingPunct="1">
              <a:defRPr/>
            </a:pPr>
            <a:r>
              <a:rPr lang="zh-CN" altLang="en-US" dirty="0" smtClean="0"/>
              <a:t>客观的来，蒙牛存在的问题很多。因为利益蒙蔽了眼睛。我想说他们良心真的会好过吗。他们的员工有哪些是知道真相却继续这样做着不法的事的人。我觉得他们是可悲的。在黑暗前没有站出来。同时这也反应出了我们政府部门的有关部队的腐败。是粗心还是根本没上心还是被金钱蒙蔽？？不言而说。我希望中毒的孩子能快快好起来。我也希望那个凶手能站出来承担责任。只要你认识错误。积极改过。我想我们还是会接受你的。</a:t>
            </a:r>
            <a:r>
              <a:rPr lang="en-US" altLang="zh-CN" dirty="0" smtClean="0"/>
              <a:t>|</a:t>
            </a:r>
          </a:p>
          <a:p>
            <a:pPr eaLnBrk="1" hangingPunct="1">
              <a:defRPr/>
            </a:pPr>
            <a:r>
              <a:rPr lang="zh-CN" altLang="en-US" dirty="0" smtClean="0"/>
              <a:t>肯定是冒牌和别有用心的人搞的</a:t>
            </a:r>
            <a:r>
              <a:rPr lang="en-US" altLang="zh-CN" dirty="0" smtClean="0"/>
              <a:t>|</a:t>
            </a:r>
          </a:p>
          <a:p>
            <a:pPr eaLnBrk="1" hangingPunct="1">
              <a:defRPr/>
            </a:pPr>
            <a:r>
              <a:rPr lang="zh-CN" altLang="en-US" dirty="0" smtClean="0"/>
              <a:t>恐怖。不敢喝啦，该换牌子啦</a:t>
            </a:r>
            <a:r>
              <a:rPr lang="en-US" altLang="zh-CN" dirty="0" smtClean="0"/>
              <a:t>|</a:t>
            </a:r>
          </a:p>
          <a:p>
            <a:pPr eaLnBrk="1" hangingPunct="1">
              <a:defRPr/>
            </a:pPr>
            <a:r>
              <a:rPr lang="zh-CN" altLang="en-US" dirty="0" smtClean="0"/>
              <a:t>垃圾</a:t>
            </a:r>
            <a:r>
              <a:rPr lang="en-US" altLang="zh-CN" dirty="0" smtClean="0"/>
              <a:t>|</a:t>
            </a:r>
          </a:p>
          <a:p>
            <a:pPr eaLnBrk="1" hangingPunct="1">
              <a:defRPr/>
            </a:pPr>
            <a:r>
              <a:rPr lang="zh-CN" altLang="en-US" dirty="0" smtClean="0"/>
              <a:t>拉出去毙了。</a:t>
            </a:r>
            <a:r>
              <a:rPr lang="en-US" altLang="zh-CN" dirty="0" smtClean="0"/>
              <a:t>|</a:t>
            </a:r>
          </a:p>
          <a:p>
            <a:pPr eaLnBrk="1" hangingPunct="1">
              <a:defRPr/>
            </a:pPr>
            <a:r>
              <a:rPr lang="zh-CN" altLang="en-US" dirty="0" smtClean="0"/>
              <a:t>类似这种事件在国内屡见不鲜，我觉得产品出现这种事件，是工作人员没有认真负责，安检没做到位，国家安检部分也有责任，需要加强产品的合格验证之后再销售</a:t>
            </a:r>
            <a:r>
              <a:rPr lang="en-US" altLang="zh-CN" dirty="0" smtClean="0"/>
              <a:t>|</a:t>
            </a:r>
          </a:p>
          <a:p>
            <a:pPr eaLnBrk="1" hangingPunct="1">
              <a:defRPr/>
            </a:pPr>
            <a:r>
              <a:rPr lang="zh-CN" altLang="en-US" dirty="0" smtClean="0"/>
              <a:t>连蒙牛都出问题了</a:t>
            </a:r>
            <a:r>
              <a:rPr lang="en-US" altLang="zh-CN" dirty="0" smtClean="0"/>
              <a:t>|</a:t>
            </a:r>
          </a:p>
          <a:p>
            <a:pPr eaLnBrk="1" hangingPunct="1">
              <a:defRPr/>
            </a:pPr>
            <a:r>
              <a:rPr lang="zh-CN" altLang="en-US" dirty="0" smtClean="0"/>
              <a:t>良心啊</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a:t>
            </a:r>
            <a:r>
              <a:rPr lang="en-US" altLang="zh-CN" dirty="0" smtClean="0"/>
              <a:t>|</a:t>
            </a:r>
          </a:p>
          <a:p>
            <a:pPr eaLnBrk="1" hangingPunct="1">
              <a:defRPr/>
            </a:pPr>
            <a:r>
              <a:rPr lang="zh-CN" altLang="en-US" dirty="0" smtClean="0"/>
              <a:t>没关注</a:t>
            </a:r>
            <a:r>
              <a:rPr lang="en-US" altLang="zh-CN" dirty="0" smtClean="0"/>
              <a:t>|</a:t>
            </a:r>
          </a:p>
          <a:p>
            <a:pPr eaLnBrk="1" hangingPunct="1">
              <a:defRPr/>
            </a:pPr>
            <a:r>
              <a:rPr lang="zh-CN" altLang="en-US" dirty="0" smtClean="0"/>
              <a:t>没人性的企业，连小孩子都坑。</a:t>
            </a:r>
            <a:r>
              <a:rPr lang="en-US" altLang="zh-CN" dirty="0" smtClean="0"/>
              <a:t>|</a:t>
            </a:r>
          </a:p>
          <a:p>
            <a:pPr eaLnBrk="1" hangingPunct="1">
              <a:defRPr/>
            </a:pPr>
            <a:r>
              <a:rPr lang="zh-CN" altLang="en-US" dirty="0" smtClean="0"/>
              <a:t>没什么</a:t>
            </a:r>
            <a:r>
              <a:rPr lang="en-US" altLang="zh-CN" dirty="0" smtClean="0"/>
              <a:t>|</a:t>
            </a:r>
          </a:p>
          <a:p>
            <a:pPr eaLnBrk="1" hangingPunct="1">
              <a:defRPr/>
            </a:pPr>
            <a:r>
              <a:rPr lang="zh-CN" altLang="en-US" dirty="0" smtClean="0"/>
              <a:t>没什么评价</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没听说过</a:t>
            </a:r>
            <a:r>
              <a:rPr lang="en-US" altLang="zh-CN" dirty="0" smtClean="0"/>
              <a:t>|</a:t>
            </a:r>
          </a:p>
          <a:p>
            <a:pPr eaLnBrk="1" hangingPunct="1">
              <a:defRPr/>
            </a:pPr>
            <a:r>
              <a:rPr lang="zh-CN" altLang="en-US" dirty="0" smtClean="0"/>
              <a:t>没想法</a:t>
            </a:r>
            <a:r>
              <a:rPr lang="en-US" altLang="zh-CN" dirty="0" smtClean="0"/>
              <a:t>|</a:t>
            </a:r>
          </a:p>
          <a:p>
            <a:pPr eaLnBrk="1" hangingPunct="1">
              <a:defRPr/>
            </a:pPr>
            <a:r>
              <a:rPr lang="zh-CN" altLang="en-US" dirty="0" smtClean="0"/>
              <a:t>没意见，麻木了</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a:t>
            </a:r>
            <a:r>
              <a:rPr lang="en-US" altLang="zh-CN" dirty="0" smtClean="0"/>
              <a:t>|</a:t>
            </a:r>
          </a:p>
          <a:p>
            <a:pPr eaLnBrk="1" hangingPunct="1">
              <a:defRPr/>
            </a:pPr>
            <a:r>
              <a:rPr lang="zh-CN" altLang="en-US" dirty="0" smtClean="0"/>
              <a:t>没有了解。</a:t>
            </a:r>
            <a:r>
              <a:rPr lang="en-US" altLang="zh-CN" dirty="0" smtClean="0"/>
              <a:t>|</a:t>
            </a:r>
          </a:p>
          <a:p>
            <a:pPr eaLnBrk="1" hangingPunct="1">
              <a:defRPr/>
            </a:pPr>
            <a:r>
              <a:rPr lang="zh-CN" altLang="en-US" dirty="0" smtClean="0"/>
              <a:t>没有评价</a:t>
            </a:r>
            <a:r>
              <a:rPr lang="en-US" altLang="zh-CN" dirty="0" smtClean="0"/>
              <a:t>|</a:t>
            </a:r>
          </a:p>
          <a:p>
            <a:pPr eaLnBrk="1" hangingPunct="1">
              <a:defRPr/>
            </a:pPr>
            <a:r>
              <a:rPr lang="zh-CN" altLang="en-US" dirty="0" smtClean="0"/>
              <a:t>没有听说过此次事件，所以不做任何评论。</a:t>
            </a:r>
            <a:r>
              <a:rPr lang="en-US" altLang="zh-CN" dirty="0" smtClean="0"/>
              <a:t>|</a:t>
            </a:r>
          </a:p>
          <a:p>
            <a:pPr eaLnBrk="1" hangingPunct="1">
              <a:defRPr/>
            </a:pPr>
            <a:r>
              <a:rPr lang="zh-CN" altLang="en-US" dirty="0" smtClean="0"/>
              <a:t>没有完美的事物，包括牛奶。</a:t>
            </a:r>
            <a:r>
              <a:rPr lang="en-US" altLang="zh-CN" dirty="0" smtClean="0"/>
              <a:t>|</a:t>
            </a:r>
          </a:p>
          <a:p>
            <a:pPr eaLnBrk="1" hangingPunct="1">
              <a:defRPr/>
            </a:pPr>
            <a:r>
              <a:rPr lang="zh-CN" altLang="en-US" dirty="0" smtClean="0"/>
              <a:t>没有想法，我已经麻木了，不知道自己是否那一天也会死于这种食物中毒</a:t>
            </a:r>
            <a:r>
              <a:rPr lang="en-US" altLang="zh-CN" dirty="0" smtClean="0"/>
              <a:t>|</a:t>
            </a:r>
          </a:p>
          <a:p>
            <a:pPr eaLnBrk="1" hangingPunct="1">
              <a:defRPr/>
            </a:pPr>
            <a:r>
              <a:rPr lang="zh-CN" altLang="en-US" dirty="0" smtClean="0"/>
              <a:t>媒体炒作</a:t>
            </a:r>
            <a:r>
              <a:rPr lang="en-US" altLang="zh-CN" dirty="0" smtClean="0"/>
              <a:t>|</a:t>
            </a:r>
          </a:p>
          <a:p>
            <a:pPr eaLnBrk="1" hangingPunct="1">
              <a:defRPr/>
            </a:pPr>
            <a:r>
              <a:rPr lang="zh-CN" altLang="en-US" dirty="0" smtClean="0"/>
              <a:t>蒙牛不是第一次了 </a:t>
            </a:r>
            <a:r>
              <a:rPr lang="en-US" altLang="zh-CN" dirty="0" smtClean="0"/>
              <a:t>|</a:t>
            </a:r>
          </a:p>
          <a:p>
            <a:pPr eaLnBrk="1" hangingPunct="1">
              <a:defRPr/>
            </a:pPr>
            <a:r>
              <a:rPr lang="zh-CN" altLang="en-US" dirty="0" smtClean="0"/>
              <a:t>蒙牛产品太令我失望了</a:t>
            </a:r>
            <a:r>
              <a:rPr lang="en-US" altLang="zh-CN" dirty="0" smtClean="0"/>
              <a:t>!|</a:t>
            </a:r>
          </a:p>
          <a:p>
            <a:pPr eaLnBrk="1" hangingPunct="1">
              <a:defRPr/>
            </a:pPr>
            <a:r>
              <a:rPr lang="zh-CN" altLang="en-US" dirty="0" smtClean="0"/>
              <a:t>蒙牛该负责</a:t>
            </a:r>
            <a:r>
              <a:rPr lang="en-US" altLang="zh-CN" dirty="0" smtClean="0"/>
              <a:t>|</a:t>
            </a:r>
          </a:p>
          <a:p>
            <a:pPr eaLnBrk="1" hangingPunct="1">
              <a:defRPr/>
            </a:pPr>
            <a:r>
              <a:rPr lang="zh-CN" altLang="en-US" dirty="0" smtClean="0"/>
              <a:t>蒙牛企业利欲熏心，置人民健康于不顾，应责令其停产整顿，并赔偿受害学生的精神及物质损失，以儆效尤。</a:t>
            </a:r>
            <a:r>
              <a:rPr lang="en-US" altLang="zh-CN" dirty="0" smtClean="0"/>
              <a:t>|</a:t>
            </a:r>
          </a:p>
          <a:p>
            <a:pPr eaLnBrk="1" hangingPunct="1">
              <a:defRPr/>
            </a:pPr>
            <a:r>
              <a:rPr lang="zh-CN" altLang="en-US" dirty="0" smtClean="0"/>
              <a:t>蒙牛是狗，伊利是猪，坑害民众，猪狗不如。</a:t>
            </a:r>
            <a:r>
              <a:rPr lang="en-US" altLang="zh-CN" dirty="0" smtClean="0"/>
              <a:t>|</a:t>
            </a:r>
          </a:p>
          <a:p>
            <a:pPr eaLnBrk="1" hangingPunct="1">
              <a:defRPr/>
            </a:pPr>
            <a:r>
              <a:rPr lang="zh-CN" altLang="en-US" dirty="0" smtClean="0"/>
              <a:t>蒙牛要增强质检。。</a:t>
            </a:r>
            <a:r>
              <a:rPr lang="en-US" altLang="zh-CN" dirty="0" smtClean="0"/>
              <a:t>|</a:t>
            </a:r>
          </a:p>
          <a:p>
            <a:pPr eaLnBrk="1" hangingPunct="1">
              <a:defRPr/>
            </a:pPr>
            <a:r>
              <a:rPr lang="zh-CN" altLang="en-US" dirty="0" smtClean="0"/>
              <a:t>蒙牛应作出回应</a:t>
            </a:r>
            <a:r>
              <a:rPr lang="en-US" altLang="zh-CN" dirty="0" smtClean="0"/>
              <a:t>|</a:t>
            </a:r>
          </a:p>
          <a:p>
            <a:pPr eaLnBrk="1" hangingPunct="1">
              <a:defRPr/>
            </a:pPr>
            <a:r>
              <a:rPr lang="zh-CN" altLang="en-US" dirty="0" smtClean="0"/>
              <a:t>抹油。</a:t>
            </a:r>
            <a:r>
              <a:rPr lang="en-US" altLang="zh-CN" dirty="0" smtClean="0"/>
              <a:t>|</a:t>
            </a:r>
          </a:p>
          <a:p>
            <a:pPr eaLnBrk="1" hangingPunct="1">
              <a:defRPr/>
            </a:pPr>
            <a:r>
              <a:rPr lang="zh-CN" altLang="en-US" dirty="0" smtClean="0"/>
              <a:t>那就这样吧。</a:t>
            </a:r>
            <a:r>
              <a:rPr lang="en-US" altLang="zh-CN" dirty="0" smtClean="0"/>
              <a:t>|</a:t>
            </a:r>
          </a:p>
          <a:p>
            <a:pPr eaLnBrk="1" hangingPunct="1">
              <a:defRPr/>
            </a:pPr>
            <a:r>
              <a:rPr lang="zh-CN" altLang="en-US" dirty="0" smtClean="0"/>
              <a:t>你妹</a:t>
            </a:r>
            <a:r>
              <a:rPr lang="en-US" altLang="zh-CN" dirty="0" smtClean="0"/>
              <a:t>|</a:t>
            </a:r>
          </a:p>
          <a:p>
            <a:pPr eaLnBrk="1" hangingPunct="1">
              <a:defRPr/>
            </a:pPr>
            <a:r>
              <a:rPr lang="zh-CN" altLang="en-US" dirty="0" smtClean="0"/>
              <a:t>你们是他们的托么？怎么老问这个问题</a:t>
            </a:r>
            <a:r>
              <a:rPr lang="en-US" altLang="zh-CN" dirty="0" smtClean="0"/>
              <a:t>|</a:t>
            </a:r>
          </a:p>
          <a:p>
            <a:pPr eaLnBrk="1" hangingPunct="1">
              <a:defRPr/>
            </a:pPr>
            <a:r>
              <a:rPr lang="zh-CN" altLang="en-US" dirty="0" smtClean="0"/>
              <a:t>牛奶不是用来喝的了。。。</a:t>
            </a:r>
            <a:r>
              <a:rPr lang="en-US" altLang="zh-CN" dirty="0" smtClean="0"/>
              <a:t>|</a:t>
            </a:r>
          </a:p>
          <a:p>
            <a:pPr eaLnBrk="1" hangingPunct="1">
              <a:defRPr/>
            </a:pPr>
            <a:r>
              <a:rPr lang="zh-CN" altLang="en-US" dirty="0" smtClean="0"/>
              <a:t>怒</a:t>
            </a:r>
            <a:r>
              <a:rPr lang="en-US" altLang="zh-CN" dirty="0" smtClean="0"/>
              <a:t>|</a:t>
            </a:r>
          </a:p>
          <a:p>
            <a:pPr eaLnBrk="1" hangingPunct="1">
              <a:defRPr/>
            </a:pPr>
            <a:r>
              <a:rPr lang="zh-CN" altLang="en-US" dirty="0" smtClean="0"/>
              <a:t>哦。</a:t>
            </a:r>
            <a:r>
              <a:rPr lang="en-US" altLang="zh-CN" dirty="0" smtClean="0"/>
              <a:t>|</a:t>
            </a:r>
          </a:p>
          <a:p>
            <a:pPr eaLnBrk="1" hangingPunct="1">
              <a:defRPr/>
            </a:pPr>
            <a:r>
              <a:rPr lang="zh-CN" altLang="en-US" dirty="0" smtClean="0"/>
              <a:t>偶尔的</a:t>
            </a:r>
            <a:r>
              <a:rPr lang="en-US" altLang="zh-CN" dirty="0" smtClean="0"/>
              <a:t>|</a:t>
            </a:r>
          </a:p>
          <a:p>
            <a:pPr eaLnBrk="1" hangingPunct="1">
              <a:defRPr/>
            </a:pPr>
            <a:r>
              <a:rPr lang="zh-CN" altLang="en-US" dirty="0" smtClean="0"/>
              <a:t>其他奶也有 蒙牛得罪谁了 才被查</a:t>
            </a:r>
            <a:r>
              <a:rPr lang="en-US" altLang="zh-CN" dirty="0" smtClean="0"/>
              <a:t>|</a:t>
            </a:r>
          </a:p>
          <a:p>
            <a:pPr eaLnBrk="1" hangingPunct="1">
              <a:defRPr/>
            </a:pPr>
            <a:r>
              <a:rPr lang="zh-CN" altLang="en-US" dirty="0" smtClean="0"/>
              <a:t>企业负责</a:t>
            </a:r>
            <a:r>
              <a:rPr lang="en-US" altLang="zh-CN" dirty="0" smtClean="0"/>
              <a:t>|</a:t>
            </a:r>
          </a:p>
          <a:p>
            <a:pPr eaLnBrk="1" hangingPunct="1">
              <a:defRPr/>
            </a:pPr>
            <a:r>
              <a:rPr lang="zh-CN" altLang="en-US" dirty="0" smtClean="0"/>
              <a:t>企业要负责 但是中国乳制品的监察力度还是不够的 知错能改善莫大焉 不能有点成绩就放松自己 欺骗他人 也不能概而论之就说蒙牛的不负责人 还是有他的可取之处</a:t>
            </a:r>
            <a:r>
              <a:rPr lang="en-US" altLang="zh-CN" dirty="0" smtClean="0"/>
              <a:t>|</a:t>
            </a:r>
          </a:p>
          <a:p>
            <a:pPr eaLnBrk="1" hangingPunct="1">
              <a:defRPr/>
            </a:pPr>
            <a:r>
              <a:rPr lang="zh-CN" altLang="en-US" dirty="0" smtClean="0"/>
              <a:t>请迅速调查清楚！让大家做个明白人！</a:t>
            </a:r>
            <a:r>
              <a:rPr lang="en-US" altLang="zh-CN" dirty="0" smtClean="0"/>
              <a:t>|</a:t>
            </a:r>
          </a:p>
          <a:p>
            <a:pPr eaLnBrk="1" hangingPunct="1">
              <a:defRPr/>
            </a:pPr>
            <a:r>
              <a:rPr lang="zh-CN" altLang="en-US" dirty="0" smtClean="0"/>
              <a:t>取消资格</a:t>
            </a:r>
            <a:r>
              <a:rPr lang="en-US" altLang="zh-CN" dirty="0" smtClean="0"/>
              <a:t>|</a:t>
            </a:r>
          </a:p>
          <a:p>
            <a:pPr eaLnBrk="1" hangingPunct="1">
              <a:defRPr/>
            </a:pPr>
            <a:r>
              <a:rPr lang="zh-CN" altLang="en-US" dirty="0" smtClean="0"/>
              <a:t>去死吧</a:t>
            </a:r>
            <a:r>
              <a:rPr lang="en-US" altLang="zh-CN" dirty="0" smtClean="0"/>
              <a:t>|</a:t>
            </a:r>
          </a:p>
          <a:p>
            <a:pPr eaLnBrk="1" hangingPunct="1">
              <a:defRPr/>
            </a:pPr>
            <a:r>
              <a:rPr lang="zh-CN" altLang="en-US" dirty="0" smtClean="0"/>
              <a:t>缺德</a:t>
            </a:r>
            <a:r>
              <a:rPr lang="en-US" altLang="zh-CN" dirty="0" smtClean="0"/>
              <a:t>|</a:t>
            </a:r>
          </a:p>
          <a:p>
            <a:pPr eaLnBrk="1" hangingPunct="1">
              <a:defRPr/>
            </a:pPr>
            <a:r>
              <a:rPr lang="zh-CN" altLang="en-US" dirty="0" smtClean="0"/>
              <a:t>人心难测 </a:t>
            </a:r>
            <a:r>
              <a:rPr lang="en-US" altLang="zh-CN" dirty="0" smtClean="0"/>
              <a:t>|</a:t>
            </a:r>
          </a:p>
          <a:p>
            <a:pPr eaLnBrk="1" hangingPunct="1">
              <a:defRPr/>
            </a:pPr>
            <a:r>
              <a:rPr lang="zh-CN" altLang="en-US" dirty="0" smtClean="0"/>
              <a:t>人在做 天在看</a:t>
            </a:r>
            <a:r>
              <a:rPr lang="en-US" altLang="zh-CN" dirty="0" smtClean="0"/>
              <a:t>|</a:t>
            </a:r>
          </a:p>
          <a:p>
            <a:pPr eaLnBrk="1" hangingPunct="1">
              <a:defRPr/>
            </a:pPr>
            <a:r>
              <a:rPr lang="zh-CN" altLang="en-US" dirty="0" smtClean="0"/>
              <a:t>如此大品牌，出这样问题。实在不应该！管理太成问题！</a:t>
            </a:r>
            <a:r>
              <a:rPr lang="en-US" altLang="zh-CN" dirty="0" smtClean="0"/>
              <a:t>|</a:t>
            </a:r>
          </a:p>
          <a:p>
            <a:pPr eaLnBrk="1" hangingPunct="1">
              <a:defRPr/>
            </a:pPr>
            <a:r>
              <a:rPr lang="zh-CN" altLang="en-US" dirty="0" smtClean="0"/>
              <a:t>如果真是凶手那这样的人也太可恶了</a:t>
            </a:r>
            <a:r>
              <a:rPr lang="en-US" altLang="zh-CN" dirty="0" smtClean="0"/>
              <a:t>|</a:t>
            </a:r>
          </a:p>
          <a:p>
            <a:pPr eaLnBrk="1" hangingPunct="1">
              <a:defRPr/>
            </a:pPr>
            <a:r>
              <a:rPr lang="zh-CN" altLang="en-US" dirty="0" smtClean="0"/>
              <a:t>若想人不知，除非己莫为。</a:t>
            </a:r>
            <a:r>
              <a:rPr lang="en-US" altLang="zh-CN" dirty="0" smtClean="0"/>
              <a:t>|</a:t>
            </a:r>
          </a:p>
          <a:p>
            <a:pPr eaLnBrk="1" hangingPunct="1">
              <a:defRPr/>
            </a:pPr>
            <a:r>
              <a:rPr lang="zh-CN" altLang="en-US" dirty="0" smtClean="0"/>
              <a:t>杀人</a:t>
            </a:r>
            <a:r>
              <a:rPr lang="en-US" altLang="zh-CN" dirty="0" smtClean="0"/>
              <a:t>|</a:t>
            </a:r>
          </a:p>
          <a:p>
            <a:pPr eaLnBrk="1" hangingPunct="1">
              <a:defRPr/>
            </a:pPr>
            <a:r>
              <a:rPr lang="zh-CN" altLang="en-US" dirty="0" smtClean="0"/>
              <a:t>少喝加工牛奶</a:t>
            </a:r>
            <a:r>
              <a:rPr lang="en-US" altLang="zh-CN" dirty="0" smtClean="0"/>
              <a:t>|</a:t>
            </a:r>
          </a:p>
          <a:p>
            <a:pPr eaLnBrk="1" hangingPunct="1">
              <a:defRPr/>
            </a:pPr>
            <a:r>
              <a:rPr lang="zh-CN" altLang="en-US" dirty="0" smtClean="0"/>
              <a:t>社会是现实的</a:t>
            </a:r>
            <a:r>
              <a:rPr lang="en-US" altLang="zh-CN" dirty="0" smtClean="0"/>
              <a:t>|</a:t>
            </a:r>
          </a:p>
          <a:p>
            <a:pPr eaLnBrk="1" hangingPunct="1">
              <a:defRPr/>
            </a:pPr>
            <a:r>
              <a:rPr lang="zh-CN" altLang="en-US" dirty="0" smtClean="0"/>
              <a:t>生产商太没有素质了，只为赚钱，不管人命</a:t>
            </a:r>
            <a:r>
              <a:rPr lang="en-US" altLang="zh-CN" dirty="0" smtClean="0"/>
              <a:t>|</a:t>
            </a:r>
          </a:p>
          <a:p>
            <a:pPr eaLnBrk="1" hangingPunct="1">
              <a:defRPr/>
            </a:pPr>
            <a:r>
              <a:rPr lang="zh-CN" altLang="en-US" dirty="0" smtClean="0"/>
              <a:t>生命不是开玩笑的，每个企业不管做什么产品，都要对生命负责任，这样才能做好。</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失望</a:t>
            </a:r>
            <a:r>
              <a:rPr lang="en-US" altLang="zh-CN" dirty="0" smtClean="0"/>
              <a:t>|</a:t>
            </a:r>
          </a:p>
          <a:p>
            <a:pPr eaLnBrk="1" hangingPunct="1">
              <a:defRPr/>
            </a:pPr>
            <a:r>
              <a:rPr lang="zh-CN" altLang="en-US" dirty="0" smtClean="0"/>
              <a:t>食品安全严峻</a:t>
            </a:r>
            <a:r>
              <a:rPr lang="en-US" altLang="zh-CN" dirty="0" smtClean="0"/>
              <a:t>|</a:t>
            </a:r>
          </a:p>
          <a:p>
            <a:pPr eaLnBrk="1" hangingPunct="1">
              <a:defRPr/>
            </a:pPr>
            <a:r>
              <a:rPr lang="zh-CN" altLang="en-US" dirty="0" smtClean="0"/>
              <a:t>食品堪忧</a:t>
            </a:r>
            <a:r>
              <a:rPr lang="en-US" altLang="zh-CN" dirty="0" smtClean="0"/>
              <a:t>|</a:t>
            </a:r>
          </a:p>
          <a:p>
            <a:pPr eaLnBrk="1" hangingPunct="1">
              <a:defRPr/>
            </a:pPr>
            <a:r>
              <a:rPr lang="zh-CN" altLang="en-US" dirty="0" smtClean="0"/>
              <a:t>食品企业要用良心来做。</a:t>
            </a:r>
            <a:r>
              <a:rPr lang="en-US" altLang="zh-CN" dirty="0" smtClean="0"/>
              <a:t>|</a:t>
            </a:r>
          </a:p>
          <a:p>
            <a:pPr eaLnBrk="1" hangingPunct="1">
              <a:defRPr/>
            </a:pPr>
            <a:r>
              <a:rPr lang="zh-CN" altLang="en-US" dirty="0" smtClean="0"/>
              <a:t>食品问题天天有</a:t>
            </a:r>
            <a:r>
              <a:rPr lang="en-US" altLang="zh-CN" dirty="0" smtClean="0"/>
              <a:t>|</a:t>
            </a:r>
          </a:p>
          <a:p>
            <a:pPr eaLnBrk="1" hangingPunct="1">
              <a:defRPr/>
            </a:pPr>
            <a:r>
              <a:rPr lang="zh-CN" altLang="en-US" dirty="0" smtClean="0"/>
              <a:t>食品质量关乎生命，恳请生产厂家们把食品当做自己吃喝的来做！用良心去做</a:t>
            </a:r>
            <a:r>
              <a:rPr lang="en-US" altLang="zh-CN" dirty="0" smtClean="0"/>
              <a:t>1|</a:t>
            </a:r>
          </a:p>
          <a:p>
            <a:pPr eaLnBrk="1" hangingPunct="1">
              <a:defRPr/>
            </a:pPr>
            <a:r>
              <a:rPr lang="zh-CN" altLang="en-US" dirty="0" smtClean="0"/>
              <a:t>世风日下 </a:t>
            </a:r>
            <a:r>
              <a:rPr lang="en-US" altLang="zh-CN" dirty="0" smtClean="0"/>
              <a:t>|</a:t>
            </a:r>
          </a:p>
          <a:p>
            <a:pPr eaLnBrk="1" hangingPunct="1">
              <a:defRPr/>
            </a:pPr>
            <a:r>
              <a:rPr lang="zh-CN" altLang="en-US" dirty="0" smtClean="0"/>
              <a:t>事不关己</a:t>
            </a:r>
            <a:r>
              <a:rPr lang="en-US" altLang="zh-CN" dirty="0" smtClean="0"/>
              <a:t>|</a:t>
            </a:r>
          </a:p>
          <a:p>
            <a:pPr eaLnBrk="1" hangingPunct="1">
              <a:defRPr/>
            </a:pPr>
            <a:r>
              <a:rPr lang="zh-CN" altLang="en-US" dirty="0" smtClean="0"/>
              <a:t>首先，蒙牛应该加强自身的质量检测。身为一家食品公司应该严格把关质量问题，对于蒙牛酸酸乳被怀疑是凶手没有强有力的证据我不会相信其是凶手，但是蒙牛没有拿出证据说明其在质量方面有一定的问题</a:t>
            </a:r>
            <a:r>
              <a:rPr lang="en-US" altLang="zh-CN" dirty="0" smtClean="0"/>
              <a:t>·········|</a:t>
            </a:r>
          </a:p>
          <a:p>
            <a:pPr eaLnBrk="1" hangingPunct="1">
              <a:defRPr/>
            </a:pPr>
            <a:r>
              <a:rPr lang="zh-CN" altLang="en-US" dirty="0" smtClean="0"/>
              <a:t>首先是做“人”的良知，再就是政府监管。</a:t>
            </a:r>
            <a:r>
              <a:rPr lang="en-US" altLang="zh-CN" dirty="0" smtClean="0"/>
              <a:t>|</a:t>
            </a:r>
          </a:p>
          <a:p>
            <a:pPr eaLnBrk="1" hangingPunct="1">
              <a:defRPr/>
            </a:pPr>
            <a:r>
              <a:rPr lang="zh-CN" altLang="en-US" dirty="0" smtClean="0"/>
              <a:t>酸酸乳凶手恶作剧</a:t>
            </a:r>
            <a:r>
              <a:rPr lang="en-US" altLang="zh-CN" dirty="0" smtClean="0"/>
              <a:t>|</a:t>
            </a:r>
          </a:p>
          <a:p>
            <a:pPr eaLnBrk="1" hangingPunct="1">
              <a:defRPr/>
            </a:pPr>
            <a:r>
              <a:rPr lang="zh-CN" altLang="en-US" dirty="0" smtClean="0"/>
              <a:t>太缺德了</a:t>
            </a:r>
            <a:r>
              <a:rPr lang="en-US" altLang="zh-CN" dirty="0" smtClean="0"/>
              <a:t>|</a:t>
            </a:r>
          </a:p>
          <a:p>
            <a:pPr eaLnBrk="1" hangingPunct="1">
              <a:defRPr/>
            </a:pPr>
            <a:r>
              <a:rPr lang="zh-CN" altLang="en-US" dirty="0" smtClean="0"/>
              <a:t>天下的乳制品行业其实都是一般黑</a:t>
            </a:r>
            <a:r>
              <a:rPr lang="en-US" altLang="zh-CN" dirty="0" smtClean="0"/>
              <a:t>|</a:t>
            </a:r>
          </a:p>
          <a:p>
            <a:pPr eaLnBrk="1" hangingPunct="1">
              <a:defRPr/>
            </a:pPr>
            <a:r>
              <a:rPr lang="zh-CN" altLang="en-US" dirty="0" smtClean="0"/>
              <a:t>调查，调查够了吧。只要是商家就没一个好东西。尤其是中国的。别的国家的人都是祸害外国人，只有中国人还自己国家的人。一群道德败坏的商人。或有报应的。</a:t>
            </a:r>
            <a:r>
              <a:rPr lang="en-US" altLang="zh-CN" dirty="0" smtClean="0"/>
              <a:t>|</a:t>
            </a:r>
          </a:p>
          <a:p>
            <a:pPr eaLnBrk="1" hangingPunct="1">
              <a:defRPr/>
            </a:pPr>
            <a:r>
              <a:rPr lang="zh-CN" altLang="en-US" dirty="0" smtClean="0"/>
              <a:t>秃子头上的虱子，可以判断蒙牛就是凶手。</a:t>
            </a:r>
            <a:r>
              <a:rPr lang="en-US" altLang="zh-CN" dirty="0" smtClean="0"/>
              <a:t>|</a:t>
            </a:r>
          </a:p>
          <a:p>
            <a:pPr eaLnBrk="1" hangingPunct="1">
              <a:defRPr/>
            </a:pPr>
            <a:r>
              <a:rPr lang="zh-CN" altLang="en-US" dirty="0" smtClean="0"/>
              <a:t>完全没听说过</a:t>
            </a:r>
            <a:r>
              <a:rPr lang="en-US" altLang="zh-CN" dirty="0" smtClean="0"/>
              <a:t>|</a:t>
            </a:r>
          </a:p>
          <a:p>
            <a:pPr eaLnBrk="1" hangingPunct="1">
              <a:defRPr/>
            </a:pPr>
            <a:r>
              <a:rPr lang="zh-CN" altLang="en-US" dirty="0" smtClean="0"/>
              <a:t>未知</a:t>
            </a:r>
            <a:r>
              <a:rPr lang="en-US" altLang="zh-CN" dirty="0" smtClean="0"/>
              <a:t>……|</a:t>
            </a:r>
          </a:p>
          <a:p>
            <a:pPr eaLnBrk="1" hangingPunct="1">
              <a:defRPr/>
            </a:pPr>
            <a:r>
              <a:rPr lang="zh-CN" altLang="en-US" dirty="0" smtClean="0"/>
              <a:t>我不了解这个事件</a:t>
            </a:r>
            <a:r>
              <a:rPr lang="en-US" altLang="zh-CN" dirty="0" smtClean="0"/>
              <a:t>|</a:t>
            </a:r>
          </a:p>
          <a:p>
            <a:pPr eaLnBrk="1" hangingPunct="1">
              <a:defRPr/>
            </a:pPr>
            <a:r>
              <a:rPr lang="zh-CN" altLang="en-US" dirty="0" smtClean="0"/>
              <a:t>我没听说过</a:t>
            </a:r>
            <a:r>
              <a:rPr lang="en-US" altLang="zh-CN" dirty="0" smtClean="0"/>
              <a:t>|</a:t>
            </a:r>
          </a:p>
          <a:p>
            <a:pPr eaLnBrk="1" hangingPunct="1">
              <a:defRPr/>
            </a:pPr>
            <a:r>
              <a:rPr lang="zh-CN" altLang="en-US" dirty="0" smtClean="0"/>
              <a:t>我没有听说到，我觉得现在只是怀疑而已，不能断定蒙牛的好坏。</a:t>
            </a:r>
            <a:r>
              <a:rPr lang="en-US" altLang="zh-CN" dirty="0" smtClean="0"/>
              <a:t>|</a:t>
            </a:r>
          </a:p>
          <a:p>
            <a:pPr eaLnBrk="1" hangingPunct="1">
              <a:defRPr/>
            </a:pPr>
            <a:r>
              <a:rPr lang="zh-CN" altLang="en-US" dirty="0" smtClean="0"/>
              <a:t>我们生活在一个道德沦丧到处充斥着利益的危险国度</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a:t>
            </a:r>
            <a:r>
              <a:rPr lang="en-US" altLang="zh-CN" dirty="0" smtClean="0"/>
              <a:t>|</a:t>
            </a:r>
          </a:p>
          <a:p>
            <a:pPr eaLnBrk="1" hangingPunct="1">
              <a:defRPr/>
            </a:pPr>
            <a:r>
              <a:rPr lang="zh-CN" altLang="en-US" dirty="0" smtClean="0"/>
              <a:t>无风不起浪</a:t>
            </a:r>
            <a:r>
              <a:rPr lang="en-US" altLang="zh-CN" dirty="0" smtClean="0"/>
              <a:t>|</a:t>
            </a:r>
          </a:p>
          <a:p>
            <a:pPr eaLnBrk="1" hangingPunct="1">
              <a:defRPr/>
            </a:pPr>
            <a:r>
              <a:rPr lang="zh-CN" altLang="en-US" dirty="0" smtClean="0"/>
              <a:t>无良商人该死！</a:t>
            </a:r>
            <a:r>
              <a:rPr lang="en-US" altLang="zh-CN" dirty="0" smtClean="0"/>
              <a:t>|</a:t>
            </a:r>
          </a:p>
          <a:p>
            <a:pPr eaLnBrk="1" hangingPunct="1">
              <a:defRPr/>
            </a:pPr>
            <a:r>
              <a:rPr lang="zh-CN" altLang="en-US" dirty="0" smtClean="0"/>
              <a:t>无奈，狼心都被狗吃了</a:t>
            </a:r>
            <a:r>
              <a:rPr lang="en-US" altLang="zh-CN" dirty="0" smtClean="0"/>
              <a:t>|</a:t>
            </a:r>
          </a:p>
          <a:p>
            <a:pPr eaLnBrk="1" hangingPunct="1">
              <a:defRPr/>
            </a:pPr>
            <a:r>
              <a:rPr lang="zh-CN" altLang="en-US" dirty="0" smtClean="0"/>
              <a:t>无奈</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无语</a:t>
            </a:r>
            <a:r>
              <a:rPr lang="en-US" altLang="zh-CN" dirty="0" smtClean="0"/>
              <a:t>|</a:t>
            </a:r>
          </a:p>
          <a:p>
            <a:pPr eaLnBrk="1" hangingPunct="1">
              <a:defRPr/>
            </a:pPr>
            <a:r>
              <a:rPr lang="zh-CN" altLang="en-US" dirty="0" smtClean="0"/>
              <a:t>希望得到确认</a:t>
            </a:r>
            <a:r>
              <a:rPr lang="en-US" altLang="zh-CN" dirty="0" smtClean="0"/>
              <a:t>|</a:t>
            </a:r>
          </a:p>
          <a:p>
            <a:pPr eaLnBrk="1" hangingPunct="1">
              <a:defRPr/>
            </a:pPr>
            <a:r>
              <a:rPr lang="zh-CN" altLang="en-US" dirty="0" smtClean="0"/>
              <a:t>希望事情调查清楚，不要错怪了别人。</a:t>
            </a:r>
            <a:r>
              <a:rPr lang="en-US" altLang="zh-CN" dirty="0" smtClean="0"/>
              <a:t>|</a:t>
            </a:r>
          </a:p>
          <a:p>
            <a:pPr eaLnBrk="1" hangingPunct="1">
              <a:defRPr/>
            </a:pPr>
            <a:r>
              <a:rPr lang="zh-CN" altLang="en-US" dirty="0" smtClean="0"/>
              <a:t>希望是个警醒，让各行各业的人们都用良心来做事</a:t>
            </a:r>
            <a:r>
              <a:rPr lang="en-US" altLang="zh-CN" dirty="0" smtClean="0"/>
              <a:t>|</a:t>
            </a:r>
          </a:p>
          <a:p>
            <a:pPr eaLnBrk="1" hangingPunct="1">
              <a:defRPr/>
            </a:pPr>
            <a:r>
              <a:rPr lang="zh-CN" altLang="en-US" dirty="0" smtClean="0"/>
              <a:t>希望这样的事情不要 或者尽量少发生 最好永远不要发生</a:t>
            </a:r>
            <a:r>
              <a:rPr lang="en-US" altLang="zh-CN" dirty="0" smtClean="0"/>
              <a:t>|</a:t>
            </a:r>
          </a:p>
          <a:p>
            <a:pPr eaLnBrk="1" hangingPunct="1">
              <a:defRPr/>
            </a:pPr>
            <a:r>
              <a:rPr lang="zh-CN" altLang="en-US" dirty="0" smtClean="0"/>
              <a:t>希望做好产品质量工作！</a:t>
            </a:r>
            <a:r>
              <a:rPr lang="en-US" altLang="zh-CN" dirty="0" smtClean="0"/>
              <a:t>|</a:t>
            </a:r>
          </a:p>
          <a:p>
            <a:pPr eaLnBrk="1" hangingPunct="1">
              <a:defRPr/>
            </a:pPr>
            <a:r>
              <a:rPr lang="zh-CN" altLang="en-US" dirty="0" smtClean="0"/>
              <a:t>习惯了，对国产，哀其不幸，怒其不争</a:t>
            </a:r>
            <a:r>
              <a:rPr lang="en-US" altLang="zh-CN" dirty="0" smtClean="0"/>
              <a:t>|</a:t>
            </a:r>
          </a:p>
          <a:p>
            <a:pPr eaLnBrk="1" hangingPunct="1">
              <a:defRPr/>
            </a:pPr>
            <a:r>
              <a:rPr lang="zh-CN" altLang="en-US" dirty="0" smtClean="0"/>
              <a:t>习惯了</a:t>
            </a:r>
            <a:r>
              <a:rPr lang="en-US" altLang="zh-CN" dirty="0" smtClean="0"/>
              <a:t>|</a:t>
            </a:r>
          </a:p>
          <a:p>
            <a:pPr eaLnBrk="1" hangingPunct="1">
              <a:defRPr/>
            </a:pPr>
            <a:r>
              <a:rPr lang="zh-CN" altLang="en-US" dirty="0" smtClean="0"/>
              <a:t>现在还有什么是干净的</a:t>
            </a:r>
            <a:r>
              <a:rPr lang="en-US" altLang="zh-CN" dirty="0" smtClean="0"/>
              <a:t>|</a:t>
            </a:r>
          </a:p>
          <a:p>
            <a:pPr eaLnBrk="1" hangingPunct="1">
              <a:defRPr/>
            </a:pPr>
            <a:r>
              <a:rPr lang="zh-CN" altLang="en-US" dirty="0" smtClean="0"/>
              <a:t>现在喝什么牛奶都不是安全的，不相信有好牛奶！</a:t>
            </a:r>
            <a:r>
              <a:rPr lang="en-US" altLang="zh-CN" dirty="0" smtClean="0"/>
              <a:t>|</a:t>
            </a:r>
          </a:p>
          <a:p>
            <a:pPr eaLnBrk="1" hangingPunct="1">
              <a:defRPr/>
            </a:pPr>
            <a:r>
              <a:rPr lang="zh-CN" altLang="en-US" dirty="0" smtClean="0"/>
              <a:t>现在食品安全很有问题。</a:t>
            </a:r>
            <a:r>
              <a:rPr lang="en-US" altLang="zh-CN" dirty="0" smtClean="0"/>
              <a:t>|</a:t>
            </a:r>
          </a:p>
          <a:p>
            <a:pPr eaLnBrk="1" hangingPunct="1">
              <a:defRPr/>
            </a:pPr>
            <a:r>
              <a:rPr lang="zh-CN" altLang="en-US" dirty="0" smtClean="0"/>
              <a:t>现在越来越不相信食品安全了，好质量的东西绝对是会受消费者信赖的。</a:t>
            </a:r>
            <a:r>
              <a:rPr lang="en-US" altLang="zh-CN" dirty="0" smtClean="0"/>
              <a:t>|</a:t>
            </a:r>
          </a:p>
          <a:p>
            <a:pPr eaLnBrk="1" hangingPunct="1">
              <a:defRPr/>
            </a:pPr>
            <a:r>
              <a:rPr lang="zh-CN" altLang="en-US" dirty="0" smtClean="0"/>
              <a:t>详查</a:t>
            </a:r>
            <a:r>
              <a:rPr lang="en-US" altLang="zh-CN" dirty="0" smtClean="0"/>
              <a:t>|</a:t>
            </a:r>
          </a:p>
          <a:p>
            <a:pPr eaLnBrk="1" hangingPunct="1">
              <a:defRPr/>
            </a:pPr>
            <a:r>
              <a:rPr lang="zh-CN" altLang="en-US" dirty="0" smtClean="0"/>
              <a:t>要好好注意食品卫生安全了，不要再有类似的事情发生。</a:t>
            </a:r>
            <a:r>
              <a:rPr lang="en-US" altLang="zh-CN" dirty="0" smtClean="0"/>
              <a:t>|</a:t>
            </a:r>
          </a:p>
          <a:p>
            <a:pPr eaLnBrk="1" hangingPunct="1">
              <a:defRPr/>
            </a:pPr>
            <a:r>
              <a:rPr lang="zh-CN" altLang="en-US" dirty="0" smtClean="0"/>
              <a:t>要清楚深入调查，提高企业产品质量</a:t>
            </a:r>
            <a:r>
              <a:rPr lang="en-US" altLang="zh-CN" dirty="0" smtClean="0"/>
              <a:t>|</a:t>
            </a:r>
          </a:p>
          <a:p>
            <a:pPr eaLnBrk="1" hangingPunct="1">
              <a:defRPr/>
            </a:pPr>
            <a:r>
              <a:rPr lang="zh-CN" altLang="en-US" dirty="0" smtClean="0"/>
              <a:t>一直不信任该品牌。</a:t>
            </a:r>
            <a:r>
              <a:rPr lang="en-US" altLang="zh-CN" dirty="0" smtClean="0"/>
              <a:t>|</a:t>
            </a:r>
          </a:p>
          <a:p>
            <a:pPr eaLnBrk="1" hangingPunct="1">
              <a:defRPr/>
            </a:pPr>
            <a:r>
              <a:rPr lang="zh-CN" altLang="en-US" dirty="0" smtClean="0"/>
              <a:t>疑似凶手，是一个太过隐匿的称呼。对于孩子，即使不能给予他们最好的，但也不能伤害他们，特别是屡禁不止的食品安全。在中国的消费市场里，很少享受到顾客是上帝，消费者利益之上的待遇，在超市，集贸市场里，我们是犹豫不决的，再三思索，还是无从选择。蒙牛作为中国的大品牌，三番五次的被质疑，是不是该停业整顿关门大吉呢？中国人是聪明的，只不过现代中国人的聪明是建立在自私和欲望的基础上，物极必反，相信这么一天也不远了。</a:t>
            </a:r>
            <a:r>
              <a:rPr lang="en-US" altLang="zh-CN" dirty="0" smtClean="0"/>
              <a:t>|</a:t>
            </a:r>
          </a:p>
          <a:p>
            <a:pPr eaLnBrk="1" hangingPunct="1">
              <a:defRPr/>
            </a:pPr>
            <a:r>
              <a:rPr lang="zh-CN" altLang="en-US" dirty="0" smtClean="0"/>
              <a:t>意外不是特意</a:t>
            </a:r>
            <a:r>
              <a:rPr lang="en-US" altLang="zh-CN" dirty="0" smtClean="0"/>
              <a:t>|</a:t>
            </a:r>
          </a:p>
          <a:p>
            <a:pPr eaLnBrk="1" hangingPunct="1">
              <a:defRPr/>
            </a:pPr>
            <a:r>
              <a:rPr lang="zh-CN" altLang="en-US" dirty="0" smtClean="0"/>
              <a:t>应查清楚</a:t>
            </a:r>
            <a:r>
              <a:rPr lang="en-US" altLang="zh-CN" dirty="0" smtClean="0"/>
              <a:t>|</a:t>
            </a:r>
          </a:p>
          <a:p>
            <a:pPr eaLnBrk="1" hangingPunct="1">
              <a:defRPr/>
            </a:pPr>
            <a:r>
              <a:rPr lang="zh-CN" altLang="en-US" dirty="0" smtClean="0"/>
              <a:t>应该严把质量关！！！！</a:t>
            </a:r>
            <a:r>
              <a:rPr lang="en-US" altLang="zh-CN" dirty="0" smtClean="0"/>
              <a:t>1|</a:t>
            </a:r>
          </a:p>
          <a:p>
            <a:pPr eaLnBrk="1" hangingPunct="1">
              <a:defRPr/>
            </a:pPr>
            <a:r>
              <a:rPr lang="zh-CN" altLang="en-US" dirty="0" smtClean="0"/>
              <a:t>应掌握有力的证据证明事实的真相后再做定夺，有问题解决问题。如果真的是“蒙牛”出的问题，我们则希望贵公司给出合理的解释，并及时作出解决的方案，避免类似事件再次出现，对自己负责对大家负责，生命是宝贵的。</a:t>
            </a:r>
            <a:r>
              <a:rPr lang="en-US" altLang="zh-CN" dirty="0" smtClean="0"/>
              <a:t>|</a:t>
            </a:r>
          </a:p>
          <a:p>
            <a:pPr eaLnBrk="1" hangingPunct="1">
              <a:defRPr/>
            </a:pPr>
            <a:r>
              <a:rPr lang="zh-CN" altLang="en-US" dirty="0" smtClean="0"/>
              <a:t>有待进一步调查</a:t>
            </a:r>
            <a:r>
              <a:rPr lang="en-US" altLang="zh-CN" dirty="0" smtClean="0"/>
              <a:t>|</a:t>
            </a:r>
          </a:p>
          <a:p>
            <a:pPr eaLnBrk="1" hangingPunct="1">
              <a:defRPr/>
            </a:pPr>
            <a:r>
              <a:rPr lang="zh-CN" altLang="en-US" dirty="0" smtClean="0"/>
              <a:t>在中国，什么都可以发生</a:t>
            </a:r>
            <a:r>
              <a:rPr lang="en-US" altLang="zh-CN" dirty="0" smtClean="0"/>
              <a:t>|</a:t>
            </a:r>
          </a:p>
          <a:p>
            <a:pPr eaLnBrk="1" hangingPunct="1">
              <a:defRPr/>
            </a:pPr>
            <a:r>
              <a:rPr lang="zh-CN" altLang="en-US" dirty="0" smtClean="0"/>
              <a:t>暂时无</a:t>
            </a:r>
            <a:r>
              <a:rPr lang="en-US" altLang="zh-CN" dirty="0" smtClean="0"/>
              <a:t>|</a:t>
            </a:r>
          </a:p>
          <a:p>
            <a:pPr eaLnBrk="1" hangingPunct="1">
              <a:defRPr/>
            </a:pPr>
            <a:r>
              <a:rPr lang="zh-CN" altLang="en-US" dirty="0" smtClean="0"/>
              <a:t>早就对这么品牌失去信心，有这样的事情也不出奇。只是觉得现在的企业的社会公德心、责任感日渐缺失，为中国经济担忧。</a:t>
            </a:r>
            <a:r>
              <a:rPr lang="en-US" altLang="zh-CN" dirty="0" smtClean="0"/>
              <a:t>|</a:t>
            </a:r>
          </a:p>
          <a:p>
            <a:pPr eaLnBrk="1" hangingPunct="1">
              <a:defRPr/>
            </a:pPr>
            <a:r>
              <a:rPr lang="zh-CN" altLang="en-US" dirty="0" smtClean="0"/>
              <a:t>怎么可以这样</a:t>
            </a:r>
            <a:r>
              <a:rPr lang="en-US" altLang="zh-CN" dirty="0" smtClean="0"/>
              <a:t>|</a:t>
            </a:r>
          </a:p>
          <a:p>
            <a:pPr eaLnBrk="1" hangingPunct="1">
              <a:defRPr/>
            </a:pPr>
            <a:r>
              <a:rPr lang="zh-CN" altLang="en-US" dirty="0" smtClean="0"/>
              <a:t>怎么能这样？为了赚钱不顾别人的生命</a:t>
            </a:r>
            <a:r>
              <a:rPr lang="en-US" altLang="zh-CN" dirty="0" smtClean="0"/>
              <a:t>|</a:t>
            </a:r>
          </a:p>
          <a:p>
            <a:pPr eaLnBrk="1" hangingPunct="1">
              <a:defRPr/>
            </a:pPr>
            <a:r>
              <a:rPr lang="zh-CN" altLang="en-US" dirty="0" smtClean="0"/>
              <a:t>这种事儿多了去了，不在意</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珍爱生命远离中国</a:t>
            </a:r>
            <a:r>
              <a:rPr lang="en-US" altLang="zh-CN" dirty="0" smtClean="0"/>
              <a:t>|</a:t>
            </a:r>
          </a:p>
          <a:p>
            <a:pPr eaLnBrk="1" hangingPunct="1">
              <a:defRPr/>
            </a:pPr>
            <a:r>
              <a:rPr lang="zh-CN" altLang="en-US" dirty="0" smtClean="0"/>
              <a:t>真的吗？假的吧</a:t>
            </a:r>
            <a:r>
              <a:rPr lang="en-US" altLang="zh-CN" dirty="0" smtClean="0"/>
              <a:t>|</a:t>
            </a:r>
          </a:p>
          <a:p>
            <a:pPr eaLnBrk="1" hangingPunct="1">
              <a:defRPr/>
            </a:pPr>
            <a:r>
              <a:rPr lang="zh-CN" altLang="en-US" dirty="0" smtClean="0"/>
              <a:t>真坏</a:t>
            </a:r>
            <a:r>
              <a:rPr lang="en-US" altLang="zh-CN" dirty="0" smtClean="0"/>
              <a:t>|</a:t>
            </a:r>
          </a:p>
          <a:p>
            <a:pPr eaLnBrk="1" hangingPunct="1">
              <a:defRPr/>
            </a:pPr>
            <a:r>
              <a:rPr lang="zh-CN" altLang="en-US" dirty="0" smtClean="0"/>
              <a:t>政府吃屎</a:t>
            </a:r>
            <a:r>
              <a:rPr lang="en-US" altLang="zh-CN" dirty="0" smtClean="0"/>
              <a:t>|</a:t>
            </a:r>
          </a:p>
          <a:p>
            <a:pPr eaLnBrk="1" hangingPunct="1">
              <a:defRPr/>
            </a:pPr>
            <a:r>
              <a:rPr lang="zh-CN" altLang="en-US" dirty="0" smtClean="0"/>
              <a:t>只是疑似而已</a:t>
            </a:r>
            <a:r>
              <a:rPr lang="en-US" altLang="zh-CN" dirty="0" smtClean="0"/>
              <a:t>...</a:t>
            </a:r>
            <a:r>
              <a:rPr lang="zh-CN" altLang="en-US" dirty="0" smtClean="0"/>
              <a:t>希望看到证据以及科学的解释。</a:t>
            </a:r>
            <a:r>
              <a:rPr lang="en-US" altLang="zh-CN" dirty="0" smtClean="0"/>
              <a:t>|</a:t>
            </a:r>
          </a:p>
          <a:p>
            <a:pPr eaLnBrk="1" hangingPunct="1">
              <a:defRPr/>
            </a:pPr>
            <a:r>
              <a:rPr lang="zh-CN" altLang="en-US" dirty="0" smtClean="0"/>
              <a:t>质量太差</a:t>
            </a:r>
            <a:r>
              <a:rPr lang="en-US" altLang="zh-CN" dirty="0" smtClean="0"/>
              <a:t>|</a:t>
            </a:r>
          </a:p>
          <a:p>
            <a:pPr eaLnBrk="1" hangingPunct="1">
              <a:defRPr/>
            </a:pPr>
            <a:r>
              <a:rPr lang="zh-CN" altLang="en-US" dirty="0" smtClean="0"/>
              <a:t>中国的奶都不安全，什么都不安全，也见怪不怪了，就是不知道哪天死去</a:t>
            </a:r>
            <a:r>
              <a:rPr lang="en-US" altLang="zh-CN" dirty="0" smtClean="0"/>
              <a:t>|</a:t>
            </a:r>
          </a:p>
          <a:p>
            <a:pPr eaLnBrk="1" hangingPunct="1">
              <a:defRPr/>
            </a:pPr>
            <a:r>
              <a:rPr lang="zh-CN" altLang="en-US" dirty="0" smtClean="0"/>
              <a:t>中国规则</a:t>
            </a:r>
            <a:r>
              <a:rPr lang="en-US" altLang="zh-CN" dirty="0" smtClean="0"/>
              <a:t>|</a:t>
            </a:r>
          </a:p>
          <a:p>
            <a:pPr eaLnBrk="1" hangingPunct="1">
              <a:defRPr/>
            </a:pPr>
            <a:r>
              <a:rPr lang="zh-CN" altLang="en-US" dirty="0" smtClean="0"/>
              <a:t>中国哪个品牌的牛奶没出过事，可能是这几包检验部合格或者过期导致。但作为牛奶销量很大的蒙牛来说，微小的问题带来的影响是很大的，希望蒙牛能正确面对出的每种问题，并且能给广大消费群中一个满意的答案</a:t>
            </a:r>
            <a:r>
              <a:rPr lang="en-US" altLang="zh-CN" dirty="0" smtClean="0"/>
              <a:t>|</a:t>
            </a:r>
          </a:p>
          <a:p>
            <a:pPr eaLnBrk="1" hangingPunct="1">
              <a:defRPr/>
            </a:pPr>
            <a:r>
              <a:rPr lang="zh-CN" altLang="en-US" dirty="0" smtClean="0"/>
              <a:t>中国人的命不值钱</a:t>
            </a:r>
            <a:r>
              <a:rPr lang="en-US" altLang="zh-CN" dirty="0" smtClean="0"/>
              <a:t>|</a:t>
            </a:r>
          </a:p>
          <a:p>
            <a:pPr eaLnBrk="1" hangingPunct="1">
              <a:defRPr/>
            </a:pPr>
            <a:r>
              <a:rPr lang="zh-CN" altLang="en-US" dirty="0" smtClean="0"/>
              <a:t>中国人体内就是一张元素周期表</a:t>
            </a:r>
            <a:r>
              <a:rPr lang="en-US" altLang="zh-CN" dirty="0" smtClean="0"/>
              <a:t>|</a:t>
            </a:r>
          </a:p>
          <a:p>
            <a:pPr eaLnBrk="1" hangingPunct="1">
              <a:defRPr/>
            </a:pPr>
            <a:r>
              <a:rPr lang="zh-CN" altLang="en-US" dirty="0" smtClean="0"/>
              <a:t>中国食品卫生安全公信力极差，政府应尽快调整现状</a:t>
            </a:r>
            <a:r>
              <a:rPr lang="en-US" altLang="zh-CN" dirty="0" smtClean="0"/>
              <a:t>|</a:t>
            </a:r>
          </a:p>
          <a:p>
            <a:pPr eaLnBrk="1" hangingPunct="1">
              <a:defRPr/>
            </a:pPr>
            <a:r>
              <a:rPr lang="zh-CN" altLang="en-US" dirty="0" smtClean="0"/>
              <a:t>中国现状，潮流，无力改变。</a:t>
            </a:r>
            <a:r>
              <a:rPr lang="en-US" altLang="zh-CN" dirty="0" smtClean="0"/>
              <a:t>|</a:t>
            </a:r>
          </a:p>
          <a:p>
            <a:pPr eaLnBrk="1" hangingPunct="1">
              <a:defRPr/>
            </a:pPr>
            <a:r>
              <a:rPr lang="zh-CN" altLang="en-US" dirty="0" smtClean="0"/>
              <a:t>中国饮食产品应该更严格把关，减少对人类健康的伤害</a:t>
            </a:r>
            <a:r>
              <a:rPr lang="en-US" altLang="zh-CN" dirty="0" smtClean="0"/>
              <a:t>|</a:t>
            </a:r>
          </a:p>
          <a:p>
            <a:pPr eaLnBrk="1" hangingPunct="1">
              <a:defRPr/>
            </a:pPr>
            <a:r>
              <a:rPr lang="zh-CN" altLang="en-US" dirty="0" smtClean="0"/>
              <a:t>做有良心的事，做放心的饮品！！！</a:t>
            </a:r>
            <a:r>
              <a:rPr lang="en-US" altLang="zh-CN" dirty="0" smtClean="0"/>
              <a:t>|</a:t>
            </a:r>
          </a:p>
          <a:p>
            <a:pPr eaLnBrk="1" hangingPunct="1">
              <a:defRPr/>
            </a:pPr>
            <a:endParaRPr lang="en-US" altLang="zh-CN" dirty="0" smtClean="0"/>
          </a:p>
        </p:txBody>
      </p:sp>
      <p:sp>
        <p:nvSpPr>
          <p:cNvPr id="4" name="灯片编号占位符 3"/>
          <p:cNvSpPr>
            <a:spLocks noGrp="1"/>
          </p:cNvSpPr>
          <p:nvPr>
            <p:ph type="sldNum" sz="quarter" idx="5"/>
          </p:nvPr>
        </p:nvSpPr>
        <p:spPr/>
        <p:txBody>
          <a:bodyPr/>
          <a:lstStyle/>
          <a:p>
            <a:pPr>
              <a:defRPr/>
            </a:pPr>
            <a:fld id="{802AC6CE-BB1E-4A01-886E-BB76B1E3D104}" type="slidenum">
              <a:rPr lang="zh-CN" altLang="en-US" smtClean="0"/>
              <a:pPr>
                <a:defRPr/>
              </a:pPr>
              <a:t>12</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smtClean="0"/>
              <a:t>以下是关于该事件的一些受访者评论，供参考：</a:t>
            </a:r>
            <a:endParaRPr lang="en-US" altLang="zh-CN" smtClean="0"/>
          </a:p>
          <a:p>
            <a:pPr eaLnBrk="1" hangingPunct="1">
              <a:defRPr/>
            </a:pPr>
            <a:r>
              <a:rPr lang="zh-CN" altLang="en-US" dirty="0" smtClean="0"/>
              <a:t>你对“香港两大超市停售蒙牛伊利”事件有什么评论？</a:t>
            </a:r>
            <a:endParaRPr lang="en-US" altLang="zh-CN" dirty="0" smtClean="0"/>
          </a:p>
          <a:p>
            <a:pPr eaLnBrk="1" hangingPunct="1">
              <a:defRPr/>
            </a:pPr>
            <a:r>
              <a:rPr lang="zh-CN" altLang="en-US" dirty="0" smtClean="0"/>
              <a:t>哎，食品安全</a:t>
            </a:r>
          </a:p>
          <a:p>
            <a:pPr eaLnBrk="1" hangingPunct="1">
              <a:defRPr/>
            </a:pPr>
            <a:r>
              <a:rPr lang="zh-CN" altLang="en-US" dirty="0" smtClean="0"/>
              <a:t>不了解</a:t>
            </a:r>
          </a:p>
          <a:p>
            <a:pPr eaLnBrk="1" hangingPunct="1">
              <a:defRPr/>
            </a:pPr>
            <a:r>
              <a:rPr lang="zh-CN" altLang="en-US" dirty="0" smtClean="0"/>
              <a:t>不了解</a:t>
            </a:r>
          </a:p>
          <a:p>
            <a:pPr eaLnBrk="1" hangingPunct="1">
              <a:defRPr/>
            </a:pPr>
            <a:r>
              <a:rPr lang="zh-CN" altLang="en-US" dirty="0" smtClean="0"/>
              <a:t>不太关注此类信息</a:t>
            </a:r>
          </a:p>
          <a:p>
            <a:pPr eaLnBrk="1" hangingPunct="1">
              <a:defRPr/>
            </a:pPr>
            <a:r>
              <a:rPr lang="zh-CN" altLang="en-US" dirty="0" smtClean="0"/>
              <a:t>不太了解</a:t>
            </a:r>
          </a:p>
          <a:p>
            <a:pPr eaLnBrk="1" hangingPunct="1">
              <a:defRPr/>
            </a:pPr>
            <a:r>
              <a:rPr lang="zh-CN" altLang="en-US" dirty="0" smtClean="0"/>
              <a:t>不太清楚</a:t>
            </a:r>
          </a:p>
          <a:p>
            <a:pPr eaLnBrk="1" hangingPunct="1">
              <a:defRPr/>
            </a:pPr>
            <a:r>
              <a:rPr lang="zh-CN" altLang="en-US" dirty="0" smtClean="0"/>
              <a:t>不信任</a:t>
            </a:r>
          </a:p>
          <a:p>
            <a:pPr eaLnBrk="1" hangingPunct="1">
              <a:defRPr/>
            </a:pPr>
            <a:r>
              <a:rPr lang="zh-CN" altLang="en-US" dirty="0" smtClean="0"/>
              <a:t>不要做害人的事，牛奶应该是无害的，</a:t>
            </a:r>
          </a:p>
          <a:p>
            <a:pPr eaLnBrk="1" hangingPunct="1">
              <a:defRPr/>
            </a:pPr>
            <a:r>
              <a:rPr lang="zh-CN" altLang="en-US" dirty="0" smtClean="0"/>
              <a:t>不知道，怎么去评论咧！</a:t>
            </a:r>
          </a:p>
          <a:p>
            <a:pPr eaLnBrk="1" hangingPunct="1">
              <a:defRPr/>
            </a:pPr>
            <a:r>
              <a:rPr lang="zh-CN" altLang="en-US" dirty="0" smtClean="0"/>
              <a:t>不知道</a:t>
            </a:r>
          </a:p>
          <a:p>
            <a:pPr eaLnBrk="1" hangingPunct="1">
              <a:defRPr/>
            </a:pPr>
            <a:r>
              <a:rPr lang="zh-CN" altLang="en-US" dirty="0" smtClean="0"/>
              <a:t>不知道</a:t>
            </a:r>
          </a:p>
          <a:p>
            <a:pPr eaLnBrk="1" hangingPunct="1">
              <a:defRPr/>
            </a:pPr>
            <a:r>
              <a:rPr lang="zh-CN" altLang="en-US" dirty="0" smtClean="0"/>
              <a:t>不知道这事</a:t>
            </a:r>
          </a:p>
          <a:p>
            <a:pPr eaLnBrk="1" hangingPunct="1">
              <a:defRPr/>
            </a:pPr>
            <a:r>
              <a:rPr lang="zh-CN" altLang="en-US" dirty="0" smtClean="0"/>
              <a:t>差 </a:t>
            </a:r>
          </a:p>
          <a:p>
            <a:pPr eaLnBrk="1" hangingPunct="1">
              <a:defRPr/>
            </a:pPr>
            <a:r>
              <a:rPr lang="zh-CN" altLang="en-US" dirty="0" smtClean="0"/>
              <a:t>差劲</a:t>
            </a:r>
          </a:p>
          <a:p>
            <a:pPr eaLnBrk="1" hangingPunct="1">
              <a:defRPr/>
            </a:pPr>
            <a:r>
              <a:rPr lang="zh-CN" altLang="en-US" dirty="0" smtClean="0"/>
              <a:t>打算多发</a:t>
            </a:r>
          </a:p>
          <a:p>
            <a:pPr eaLnBrk="1" hangingPunct="1">
              <a:defRPr/>
            </a:pPr>
            <a:r>
              <a:rPr lang="zh-CN" altLang="en-US" dirty="0" smtClean="0"/>
              <a:t>大方似懂非懂</a:t>
            </a:r>
          </a:p>
          <a:p>
            <a:pPr eaLnBrk="1" hangingPunct="1">
              <a:defRPr/>
            </a:pPr>
            <a:r>
              <a:rPr lang="zh-CN" altLang="en-US" dirty="0" smtClean="0"/>
              <a:t>大陆不要只光顾发展，食品安全应放在首位</a:t>
            </a:r>
          </a:p>
          <a:p>
            <a:pPr eaLnBrk="1" hangingPunct="1">
              <a:defRPr/>
            </a:pPr>
            <a:r>
              <a:rPr lang="zh-CN" altLang="en-US" dirty="0" smtClean="0"/>
              <a:t>大陆跟进</a:t>
            </a:r>
          </a:p>
          <a:p>
            <a:pPr eaLnBrk="1" hangingPunct="1">
              <a:defRPr/>
            </a:pPr>
            <a:r>
              <a:rPr lang="zh-CN" altLang="en-US" dirty="0" smtClean="0"/>
              <a:t>等我看下报道在说</a:t>
            </a:r>
          </a:p>
          <a:p>
            <a:pPr eaLnBrk="1" hangingPunct="1">
              <a:defRPr/>
            </a:pPr>
            <a:r>
              <a:rPr lang="zh-CN" altLang="en-US" dirty="0" smtClean="0"/>
              <a:t>丢脸啊！</a:t>
            </a:r>
          </a:p>
          <a:p>
            <a:pPr eaLnBrk="1" hangingPunct="1">
              <a:defRPr/>
            </a:pPr>
            <a:r>
              <a:rPr lang="zh-CN" altLang="en-US" dirty="0" smtClean="0"/>
              <a:t>对此事件不了解，暂不评论</a:t>
            </a:r>
          </a:p>
          <a:p>
            <a:pPr eaLnBrk="1" hangingPunct="1">
              <a:defRPr/>
            </a:pPr>
            <a:r>
              <a:rPr lang="zh-CN" altLang="en-US" dirty="0" smtClean="0"/>
              <a:t>对蒙牛伊利的销售不利</a:t>
            </a:r>
          </a:p>
          <a:p>
            <a:pPr eaLnBrk="1" hangingPunct="1">
              <a:defRPr/>
            </a:pPr>
            <a:r>
              <a:rPr lang="zh-CN" altLang="en-US" dirty="0" smtClean="0"/>
              <a:t>对内地乳制品产生了很大的冲击</a:t>
            </a:r>
          </a:p>
          <a:p>
            <a:pPr eaLnBrk="1" hangingPunct="1">
              <a:defRPr/>
            </a:pPr>
            <a:r>
              <a:rPr lang="zh-CN" altLang="en-US" dirty="0" smtClean="0"/>
              <a:t>对事不对地域。好的东西到哪儿都好，不好的东西再怎么宣传没用。</a:t>
            </a:r>
          </a:p>
          <a:p>
            <a:pPr eaLnBrk="1" hangingPunct="1">
              <a:defRPr/>
            </a:pPr>
            <a:r>
              <a:rPr lang="zh-CN" altLang="en-US" dirty="0" smtClean="0"/>
              <a:t>反正我也不喝</a:t>
            </a:r>
          </a:p>
          <a:p>
            <a:pPr eaLnBrk="1" hangingPunct="1">
              <a:defRPr/>
            </a:pPr>
            <a:r>
              <a:rPr lang="zh-CN" altLang="en-US" dirty="0" smtClean="0"/>
              <a:t>符合大众想法</a:t>
            </a:r>
          </a:p>
          <a:p>
            <a:pPr eaLnBrk="1" hangingPunct="1">
              <a:defRPr/>
            </a:pPr>
            <a:r>
              <a:rPr lang="zh-CN" altLang="en-US" dirty="0" smtClean="0"/>
              <a:t>该喝的喝</a:t>
            </a:r>
          </a:p>
          <a:p>
            <a:pPr eaLnBrk="1" hangingPunct="1">
              <a:defRPr/>
            </a:pPr>
            <a:r>
              <a:rPr lang="zh-CN" altLang="en-US" dirty="0" smtClean="0"/>
              <a:t>感觉现在的社会风气不好，人的品质太低了，所以生产的东西也不好，都市为了私人的利益，</a:t>
            </a:r>
          </a:p>
          <a:p>
            <a:pPr eaLnBrk="1" hangingPunct="1">
              <a:defRPr/>
            </a:pPr>
            <a:r>
              <a:rPr lang="zh-CN" altLang="en-US" dirty="0" smtClean="0"/>
              <a:t>感觉意外</a:t>
            </a:r>
          </a:p>
          <a:p>
            <a:pPr eaLnBrk="1" hangingPunct="1">
              <a:defRPr/>
            </a:pPr>
            <a:r>
              <a:rPr lang="zh-CN" altLang="en-US" dirty="0" smtClean="0"/>
              <a:t>搞笑</a:t>
            </a:r>
          </a:p>
          <a:p>
            <a:pPr eaLnBrk="1" hangingPunct="1">
              <a:defRPr/>
            </a:pPr>
            <a:r>
              <a:rPr lang="zh-CN" altLang="en-US" dirty="0" smtClean="0"/>
              <a:t>跟我没关系</a:t>
            </a:r>
          </a:p>
          <a:p>
            <a:pPr eaLnBrk="1" hangingPunct="1">
              <a:defRPr/>
            </a:pPr>
            <a:r>
              <a:rPr lang="zh-CN" altLang="en-US" dirty="0" smtClean="0"/>
              <a:t>国家应加大对食品安全的监控，企业不能昧着良心做侵害消费者利益的事</a:t>
            </a:r>
          </a:p>
          <a:p>
            <a:pPr eaLnBrk="1" hangingPunct="1">
              <a:defRPr/>
            </a:pPr>
            <a:r>
              <a:rPr lang="zh-CN" altLang="en-US" dirty="0" smtClean="0"/>
              <a:t>国内不会采取相应措施</a:t>
            </a:r>
          </a:p>
          <a:p>
            <a:pPr eaLnBrk="1" hangingPunct="1">
              <a:defRPr/>
            </a:pPr>
            <a:r>
              <a:rPr lang="zh-CN" altLang="en-US" dirty="0" smtClean="0"/>
              <a:t>国内的牛奶我不是很信得过，太多食品安全问题了</a:t>
            </a:r>
          </a:p>
          <a:p>
            <a:pPr eaLnBrk="1" hangingPunct="1">
              <a:defRPr/>
            </a:pPr>
            <a:r>
              <a:rPr lang="zh-CN" altLang="en-US" dirty="0" smtClean="0"/>
              <a:t>国内食品的质量一直是这个行业的内伤，在目前的大环境下，要是出一个品牌严格按照甚至高于发达国家的有关标准，让消费者完全放心并消费得起，那才叫奇怪呢！</a:t>
            </a:r>
          </a:p>
          <a:p>
            <a:pPr eaLnBrk="1" hangingPunct="1">
              <a:defRPr/>
            </a:pPr>
            <a:r>
              <a:rPr lang="zh-CN" altLang="en-US" dirty="0" smtClean="0"/>
              <a:t>过于夸大</a:t>
            </a:r>
          </a:p>
          <a:p>
            <a:pPr eaLnBrk="1" hangingPunct="1">
              <a:defRPr/>
            </a:pPr>
            <a:r>
              <a:rPr lang="zh-CN" altLang="en-US" dirty="0" smtClean="0"/>
              <a:t>还好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好事情</a:t>
            </a:r>
            <a:r>
              <a:rPr lang="en-US" altLang="zh-CN" dirty="0" smtClean="0"/>
              <a:t>,</a:t>
            </a:r>
            <a:r>
              <a:rPr lang="zh-CN" altLang="en-US" dirty="0" smtClean="0"/>
              <a:t>蒙牛伊利本来就很差</a:t>
            </a:r>
          </a:p>
          <a:p>
            <a:pPr eaLnBrk="1" hangingPunct="1">
              <a:defRPr/>
            </a:pPr>
            <a:r>
              <a:rPr lang="zh-CN" altLang="en-US" dirty="0" smtClean="0"/>
              <a:t>黑心的商贩啊</a:t>
            </a:r>
          </a:p>
          <a:p>
            <a:pPr eaLnBrk="1" hangingPunct="1">
              <a:defRPr/>
            </a:pPr>
            <a:r>
              <a:rPr lang="zh-CN" altLang="en-US" dirty="0" smtClean="0"/>
              <a:t>很差</a:t>
            </a:r>
          </a:p>
          <a:p>
            <a:pPr eaLnBrk="1" hangingPunct="1">
              <a:defRPr/>
            </a:pPr>
            <a:r>
              <a:rPr lang="zh-CN" altLang="en-US" dirty="0" smtClean="0"/>
              <a:t>很蠢</a:t>
            </a:r>
          </a:p>
          <a:p>
            <a:pPr eaLnBrk="1" hangingPunct="1">
              <a:defRPr/>
            </a:pPr>
            <a:r>
              <a:rPr lang="zh-CN" altLang="en-US" dirty="0" smtClean="0"/>
              <a:t>换个牌子，经常关注卫生调查事件。</a:t>
            </a:r>
          </a:p>
          <a:p>
            <a:pPr eaLnBrk="1" hangingPunct="1">
              <a:defRPr/>
            </a:pPr>
            <a:r>
              <a:rPr lang="zh-CN" altLang="en-US" dirty="0" smtClean="0"/>
              <a:t>会有超市停售，说明是有一定的问题</a:t>
            </a:r>
          </a:p>
          <a:p>
            <a:pPr eaLnBrk="1" hangingPunct="1">
              <a:defRPr/>
            </a:pPr>
            <a:r>
              <a:rPr lang="zh-CN" altLang="en-US" dirty="0" smtClean="0"/>
              <a:t>觉得会不会俩者是不是有什莫意外</a:t>
            </a:r>
          </a:p>
          <a:p>
            <a:pPr eaLnBrk="1" hangingPunct="1">
              <a:defRPr/>
            </a:pPr>
            <a:r>
              <a:rPr lang="zh-CN" altLang="en-US" dirty="0" smtClean="0"/>
              <a:t>觉得蒙牛和伊利品牌影响不够，这说明与国际品牌从品牌效应还是质量都存在差异。</a:t>
            </a:r>
          </a:p>
          <a:p>
            <a:pPr eaLnBrk="1" hangingPunct="1">
              <a:defRPr/>
            </a:pPr>
            <a:r>
              <a:rPr lang="zh-CN" altLang="en-US" dirty="0" smtClean="0"/>
              <a:t>觉得生产商可耻</a:t>
            </a:r>
          </a:p>
          <a:p>
            <a:pPr eaLnBrk="1" hangingPunct="1">
              <a:defRPr/>
            </a:pPr>
            <a:r>
              <a:rPr lang="zh-CN" altLang="en-US" dirty="0" smtClean="0"/>
              <a:t>看事实</a:t>
            </a:r>
          </a:p>
          <a:p>
            <a:pPr eaLnBrk="1" hangingPunct="1">
              <a:defRPr/>
            </a:pPr>
            <a:r>
              <a:rPr lang="zh-CN" altLang="en-US" dirty="0" smtClean="0"/>
              <a:t>靠广告，靠忽悠卖产品，害人不浅。早就应该停售了，大陆市场也应该停售。</a:t>
            </a:r>
          </a:p>
          <a:p>
            <a:pPr eaLnBrk="1" hangingPunct="1">
              <a:defRPr/>
            </a:pPr>
            <a:r>
              <a:rPr lang="zh-CN" altLang="en-US" dirty="0" smtClean="0"/>
              <a:t>可怜的中国人民</a:t>
            </a:r>
          </a:p>
          <a:p>
            <a:pPr eaLnBrk="1" hangingPunct="1">
              <a:defRPr/>
            </a:pPr>
            <a:r>
              <a:rPr lang="zh-CN" altLang="en-US" dirty="0" smtClean="0"/>
              <a:t>可能是有人故意炒作吧</a:t>
            </a:r>
          </a:p>
          <a:p>
            <a:pPr eaLnBrk="1" hangingPunct="1">
              <a:defRPr/>
            </a:pPr>
            <a:r>
              <a:rPr lang="zh-CN" altLang="en-US" dirty="0" smtClean="0"/>
              <a:t>两个都活该</a:t>
            </a:r>
          </a:p>
          <a:p>
            <a:pPr eaLnBrk="1" hangingPunct="1">
              <a:defRPr/>
            </a:pPr>
            <a:r>
              <a:rPr lang="zh-CN" altLang="en-US" dirty="0" smtClean="0"/>
              <a:t>劣质牛奶</a:t>
            </a:r>
            <a:r>
              <a:rPr lang="en-US" altLang="zh-CN" dirty="0" smtClean="0"/>
              <a:t>~</a:t>
            </a:r>
            <a:r>
              <a:rPr lang="zh-CN" altLang="en-US" dirty="0" smtClean="0"/>
              <a:t>停售是正常的</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没看到报道，不知道</a:t>
            </a:r>
          </a:p>
          <a:p>
            <a:pPr eaLnBrk="1" hangingPunct="1">
              <a:defRPr/>
            </a:pPr>
            <a:r>
              <a:rPr lang="zh-CN" altLang="en-US" dirty="0" smtClean="0"/>
              <a:t>没评价，只要商家对用户负责</a:t>
            </a:r>
          </a:p>
          <a:p>
            <a:pPr eaLnBrk="1" hangingPunct="1">
              <a:defRPr/>
            </a:pPr>
            <a:r>
              <a:rPr lang="zh-CN" altLang="en-US" dirty="0" smtClean="0"/>
              <a:t>没啥可说的</a:t>
            </a:r>
          </a:p>
          <a:p>
            <a:pPr eaLnBrk="1" hangingPunct="1">
              <a:defRPr/>
            </a:pPr>
            <a:r>
              <a:rPr lang="zh-CN" altLang="en-US" dirty="0" smtClean="0"/>
              <a:t>没什么 商家自身的问题</a:t>
            </a:r>
          </a:p>
          <a:p>
            <a:pPr eaLnBrk="1" hangingPunct="1">
              <a:defRPr/>
            </a:pPr>
            <a:r>
              <a:rPr lang="zh-CN" altLang="en-US" dirty="0" smtClean="0"/>
              <a:t>没什么，该怎样就怎样。</a:t>
            </a:r>
          </a:p>
          <a:p>
            <a:pPr eaLnBrk="1" hangingPunct="1">
              <a:defRPr/>
            </a:pPr>
            <a:r>
              <a:rPr lang="zh-CN" altLang="en-US" dirty="0" smtClean="0"/>
              <a:t>没什么</a:t>
            </a:r>
          </a:p>
          <a:p>
            <a:pPr eaLnBrk="1" hangingPunct="1">
              <a:defRPr/>
            </a:pPr>
            <a:r>
              <a:rPr lang="zh-CN" altLang="en-US" dirty="0" smtClean="0"/>
              <a:t>没什么必要停售。</a:t>
            </a:r>
          </a:p>
          <a:p>
            <a:pPr eaLnBrk="1" hangingPunct="1">
              <a:defRPr/>
            </a:pPr>
            <a:r>
              <a:rPr lang="zh-CN" altLang="en-US" dirty="0" smtClean="0"/>
              <a:t>没什么看法</a:t>
            </a:r>
          </a:p>
          <a:p>
            <a:pPr eaLnBrk="1" hangingPunct="1">
              <a:defRPr/>
            </a:pPr>
            <a:r>
              <a:rPr lang="zh-CN" altLang="en-US" dirty="0" smtClean="0"/>
              <a:t>没什么评论，只是觉得停售是对消费者的负责，而蒙牛得特别反省！</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没什么特别看法。不影响我每天都喝伊利牛奶。</a:t>
            </a:r>
          </a:p>
          <a:p>
            <a:pPr eaLnBrk="1" hangingPunct="1">
              <a:defRPr/>
            </a:pPr>
            <a:r>
              <a:rPr lang="zh-CN" altLang="en-US" dirty="0" smtClean="0"/>
              <a:t>没听过！！！</a:t>
            </a:r>
          </a:p>
          <a:p>
            <a:pPr eaLnBrk="1" hangingPunct="1">
              <a:defRPr/>
            </a:pPr>
            <a:r>
              <a:rPr lang="zh-CN" altLang="en-US" dirty="0" smtClean="0"/>
              <a:t>没听说。我不管其他，只要我喜欢的，有毒我也喝</a:t>
            </a:r>
          </a:p>
          <a:p>
            <a:pPr eaLnBrk="1" hangingPunct="1">
              <a:defRPr/>
            </a:pPr>
            <a:r>
              <a:rPr lang="zh-CN" altLang="en-US" dirty="0" smtClean="0"/>
              <a:t>没有 </a:t>
            </a:r>
          </a:p>
          <a:p>
            <a:pPr eaLnBrk="1" hangingPunct="1">
              <a:defRPr/>
            </a:pPr>
            <a:r>
              <a:rPr lang="zh-CN" altLang="en-US" dirty="0" smtClean="0"/>
              <a:t>没有，不知道</a:t>
            </a:r>
          </a:p>
          <a:p>
            <a:pPr eaLnBrk="1" hangingPunct="1">
              <a:defRPr/>
            </a:pPr>
            <a:r>
              <a:rPr lang="zh-CN" altLang="en-US" dirty="0" smtClean="0"/>
              <a:t>没有，炒作！！！</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没有感觉</a:t>
            </a:r>
          </a:p>
          <a:p>
            <a:pPr eaLnBrk="1" hangingPunct="1">
              <a:defRPr/>
            </a:pPr>
            <a:r>
              <a:rPr lang="zh-CN" altLang="en-US" dirty="0" smtClean="0"/>
              <a:t>没有评论</a:t>
            </a:r>
          </a:p>
          <a:p>
            <a:pPr eaLnBrk="1" hangingPunct="1">
              <a:defRPr/>
            </a:pPr>
            <a:r>
              <a:rPr lang="zh-CN" altLang="en-US" dirty="0" smtClean="0"/>
              <a:t>没有什么好说的</a:t>
            </a:r>
          </a:p>
          <a:p>
            <a:pPr eaLnBrk="1" hangingPunct="1">
              <a:defRPr/>
            </a:pPr>
            <a:r>
              <a:rPr lang="zh-CN" altLang="en-US" dirty="0" smtClean="0"/>
              <a:t>没有想法，反正现在的食品大多都是不放心</a:t>
            </a:r>
          </a:p>
          <a:p>
            <a:pPr eaLnBrk="1" hangingPunct="1">
              <a:defRPr/>
            </a:pPr>
            <a:r>
              <a:rPr lang="zh-CN" altLang="en-US" dirty="0" smtClean="0"/>
              <a:t>没注意</a:t>
            </a:r>
          </a:p>
          <a:p>
            <a:pPr eaLnBrk="1" hangingPunct="1">
              <a:defRPr/>
            </a:pPr>
            <a:r>
              <a:rPr lang="zh-CN" altLang="en-US" dirty="0" smtClean="0"/>
              <a:t>蒙牛 伊利 不会倒 永远支持民族产业</a:t>
            </a:r>
          </a:p>
          <a:p>
            <a:pPr eaLnBrk="1" hangingPunct="1">
              <a:defRPr/>
            </a:pPr>
            <a:r>
              <a:rPr lang="zh-CN" altLang="en-US" dirty="0" smtClean="0"/>
              <a:t>蒙牛不好。</a:t>
            </a:r>
          </a:p>
          <a:p>
            <a:pPr eaLnBrk="1" hangingPunct="1">
              <a:defRPr/>
            </a:pPr>
            <a:r>
              <a:rPr lang="zh-CN" altLang="en-US" dirty="0" smtClean="0"/>
              <a:t>蒙牛挺恶心的</a:t>
            </a:r>
          </a:p>
          <a:p>
            <a:pPr eaLnBrk="1" hangingPunct="1">
              <a:defRPr/>
            </a:pPr>
            <a:r>
              <a:rPr lang="zh-CN" altLang="en-US" dirty="0" smtClean="0"/>
              <a:t>米</a:t>
            </a:r>
          </a:p>
          <a:p>
            <a:pPr eaLnBrk="1" hangingPunct="1">
              <a:defRPr/>
            </a:pPr>
            <a:r>
              <a:rPr lang="zh-CN" altLang="en-US" dirty="0" smtClean="0"/>
              <a:t>木有</a:t>
            </a:r>
          </a:p>
          <a:p>
            <a:pPr eaLnBrk="1" hangingPunct="1">
              <a:defRPr/>
            </a:pPr>
            <a:r>
              <a:rPr lang="zh-CN" altLang="en-US" dirty="0" smtClean="0"/>
              <a:t>木有</a:t>
            </a:r>
          </a:p>
          <a:p>
            <a:pPr eaLnBrk="1" hangingPunct="1">
              <a:defRPr/>
            </a:pPr>
            <a:r>
              <a:rPr lang="zh-CN" altLang="en-US" dirty="0" smtClean="0"/>
              <a:t>难说。行业竞争所导致的结果。。。</a:t>
            </a:r>
          </a:p>
          <a:p>
            <a:pPr eaLnBrk="1" hangingPunct="1">
              <a:defRPr/>
            </a:pPr>
            <a:r>
              <a:rPr lang="zh-CN" altLang="en-US" dirty="0" smtClean="0"/>
              <a:t>能说脏话不</a:t>
            </a:r>
            <a:r>
              <a:rPr lang="en-US" altLang="zh-CN" dirty="0" smtClean="0"/>
              <a:t>? </a:t>
            </a:r>
            <a:r>
              <a:rPr lang="zh-CN" altLang="en-US" dirty="0" smtClean="0"/>
              <a:t>如果不能</a:t>
            </a:r>
            <a:r>
              <a:rPr lang="en-US" altLang="zh-CN" dirty="0" smtClean="0"/>
              <a:t>, </a:t>
            </a:r>
            <a:r>
              <a:rPr lang="zh-CN" altLang="en-US" dirty="0" smtClean="0"/>
              <a:t>我就没什么想说的了</a:t>
            </a:r>
          </a:p>
          <a:p>
            <a:pPr eaLnBrk="1" hangingPunct="1">
              <a:defRPr/>
            </a:pPr>
            <a:r>
              <a:rPr lang="zh-CN" altLang="en-US" dirty="0" smtClean="0"/>
              <a:t>你妈勒个比。</a:t>
            </a:r>
          </a:p>
          <a:p>
            <a:pPr eaLnBrk="1" hangingPunct="1">
              <a:defRPr/>
            </a:pPr>
            <a:r>
              <a:rPr lang="zh-CN" altLang="en-US" dirty="0" smtClean="0"/>
              <a:t>牛奶，现代孩子的必需品，可是到底该选择什么品牌？这是头疼的问题，停售起不到根本作用，最重要的是找准根源，如果真的有问题就全面封杀了最好。黑心的商家，不要对人的身体健康下手。</a:t>
            </a:r>
          </a:p>
          <a:p>
            <a:pPr eaLnBrk="1" hangingPunct="1">
              <a:defRPr/>
            </a:pPr>
            <a:r>
              <a:rPr lang="zh-CN" altLang="en-US" dirty="0" smtClean="0"/>
              <a:t>牛奶品牌应该更加注重牛奶的质量</a:t>
            </a:r>
          </a:p>
          <a:p>
            <a:pPr eaLnBrk="1" hangingPunct="1">
              <a:defRPr/>
            </a:pPr>
            <a:r>
              <a:rPr lang="zh-CN" altLang="en-US" dirty="0" smtClean="0"/>
              <a:t>牛在人群中，哪能不被宰。</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敲警钟</a:t>
            </a:r>
          </a:p>
          <a:p>
            <a:pPr eaLnBrk="1" hangingPunct="1">
              <a:defRPr/>
            </a:pPr>
            <a:r>
              <a:rPr lang="zh-CN" altLang="en-US" dirty="0" smtClean="0"/>
              <a:t>请搞清事实</a:t>
            </a:r>
          </a:p>
          <a:p>
            <a:pPr eaLnBrk="1" hangingPunct="1">
              <a:defRPr/>
            </a:pPr>
            <a:r>
              <a:rPr lang="zh-CN" altLang="en-US" dirty="0" smtClean="0"/>
              <a:t>曲妮马的</a:t>
            </a:r>
          </a:p>
          <a:p>
            <a:pPr eaLnBrk="1" hangingPunct="1">
              <a:defRPr/>
            </a:pPr>
            <a:r>
              <a:rPr lang="zh-CN" altLang="en-US" dirty="0" smtClean="0"/>
              <a:t>去</a:t>
            </a:r>
          </a:p>
          <a:p>
            <a:pPr eaLnBrk="1" hangingPunct="1">
              <a:defRPr/>
            </a:pPr>
            <a:r>
              <a:rPr lang="zh-CN" altLang="en-US" dirty="0" smtClean="0"/>
              <a:t>认真点好不好 我靠。</a:t>
            </a:r>
          </a:p>
          <a:p>
            <a:pPr eaLnBrk="1" hangingPunct="1">
              <a:defRPr/>
            </a:pPr>
            <a:r>
              <a:rPr lang="zh-CN" altLang="en-US" dirty="0" smtClean="0"/>
              <a:t>如果没有听说过的话，说什么好呢。曾经看过牛根生的书，对其为人还可以。伊利反而对其原管理层不爽，因为不了解。所以还是挺蒙牛的。</a:t>
            </a:r>
          </a:p>
          <a:p>
            <a:pPr eaLnBrk="1" hangingPunct="1">
              <a:defRPr/>
            </a:pPr>
            <a:r>
              <a:rPr lang="zh-CN" altLang="en-US" dirty="0" smtClean="0"/>
              <a:t>如果是相关质量部门检查出确实有问题应该停售</a:t>
            </a:r>
          </a:p>
          <a:p>
            <a:pPr eaLnBrk="1" hangingPunct="1">
              <a:defRPr/>
            </a:pPr>
            <a:r>
              <a:rPr lang="zh-CN" altLang="en-US" dirty="0" smtClean="0"/>
              <a:t>伤不起</a:t>
            </a:r>
          </a:p>
          <a:p>
            <a:pPr eaLnBrk="1" hangingPunct="1">
              <a:defRPr/>
            </a:pPr>
            <a:r>
              <a:rPr lang="zh-CN" altLang="en-US" dirty="0" smtClean="0"/>
              <a:t>商家应该以良心为前提获取自己的利益</a:t>
            </a:r>
          </a:p>
          <a:p>
            <a:pPr eaLnBrk="1" hangingPunct="1">
              <a:defRPr/>
            </a:pPr>
            <a:r>
              <a:rPr lang="zh-CN" altLang="en-US" dirty="0" smtClean="0"/>
              <a:t>失望 </a:t>
            </a:r>
          </a:p>
          <a:p>
            <a:pPr eaLnBrk="1" hangingPunct="1">
              <a:defRPr/>
            </a:pPr>
            <a:r>
              <a:rPr lang="zh-CN" altLang="en-US" dirty="0" smtClean="0"/>
              <a:t>食品安全问题应该公平全面，如果香港卖的有问题，内陆一定也会有问题，应该统一彻查，坚决杜绝拿内陆人民生命不重视</a:t>
            </a:r>
          </a:p>
          <a:p>
            <a:pPr eaLnBrk="1" hangingPunct="1">
              <a:defRPr/>
            </a:pPr>
            <a:r>
              <a:rPr lang="zh-CN" altLang="en-US" dirty="0" smtClean="0"/>
              <a:t>食品安全已经开始影响国人体质 食品安全监察刻不容缓</a:t>
            </a:r>
          </a:p>
          <a:p>
            <a:pPr eaLnBrk="1" hangingPunct="1">
              <a:defRPr/>
            </a:pPr>
            <a:r>
              <a:rPr lang="zh-CN" altLang="en-US" dirty="0" smtClean="0"/>
              <a:t>食品安全应当作为民生关注的焦点！</a:t>
            </a:r>
          </a:p>
          <a:p>
            <a:pPr eaLnBrk="1" hangingPunct="1">
              <a:defRPr/>
            </a:pPr>
            <a:r>
              <a:rPr lang="zh-CN" altLang="en-US" dirty="0" smtClean="0"/>
              <a:t>是否牛奶质量有问题。</a:t>
            </a:r>
          </a:p>
          <a:p>
            <a:pPr eaLnBrk="1" hangingPunct="1">
              <a:defRPr/>
            </a:pPr>
            <a:r>
              <a:rPr lang="zh-CN" altLang="en-US" dirty="0" smtClean="0"/>
              <a:t>树大招风 其它品牌也有问题 </a:t>
            </a:r>
          </a:p>
          <a:p>
            <a:pPr eaLnBrk="1" hangingPunct="1">
              <a:defRPr/>
            </a:pPr>
            <a:r>
              <a:rPr lang="zh-CN" altLang="en-US" dirty="0" smtClean="0"/>
              <a:t>太正常了</a:t>
            </a:r>
          </a:p>
          <a:p>
            <a:pPr eaLnBrk="1" hangingPunct="1">
              <a:defRPr/>
            </a:pPr>
            <a:r>
              <a:rPr lang="zh-CN" altLang="en-US" dirty="0" smtClean="0"/>
              <a:t>天下乌鸦一般黑，既然蒙牛伊利不安全，别的也差不多吧。。。</a:t>
            </a:r>
          </a:p>
          <a:p>
            <a:pPr eaLnBrk="1" hangingPunct="1">
              <a:defRPr/>
            </a:pPr>
            <a:r>
              <a:rPr lang="zh-CN" altLang="en-US" dirty="0" smtClean="0"/>
              <a:t>为了赚钱什么事情都干的黑心厂家</a:t>
            </a:r>
          </a:p>
          <a:p>
            <a:pPr eaLnBrk="1" hangingPunct="1">
              <a:defRPr/>
            </a:pPr>
            <a:r>
              <a:rPr lang="zh-CN" altLang="en-US" dirty="0" smtClean="0"/>
              <a:t>我不喝牛奶</a:t>
            </a:r>
          </a:p>
          <a:p>
            <a:pPr eaLnBrk="1" hangingPunct="1">
              <a:defRPr/>
            </a:pPr>
            <a:r>
              <a:rPr lang="zh-CN" altLang="en-US" dirty="0" smtClean="0"/>
              <a:t>我国的牛奶市场的监管力度有待提升，让国民喝上放心奶应放在重要地位。不能等查出有问题了，才采取措施。</a:t>
            </a:r>
          </a:p>
          <a:p>
            <a:pPr eaLnBrk="1" hangingPunct="1">
              <a:defRPr/>
            </a:pPr>
            <a:r>
              <a:rPr lang="zh-CN" altLang="en-US" dirty="0" smtClean="0"/>
              <a:t>我觉得牛奶是我们日常生活中必不可少的饮品，质量必须得保证，他们被下架肯定是因为质量原因。。。</a:t>
            </a:r>
          </a:p>
          <a:p>
            <a:pPr eaLnBrk="1" hangingPunct="1">
              <a:defRPr/>
            </a:pPr>
            <a:r>
              <a:rPr lang="zh-CN" altLang="en-US" dirty="0" smtClean="0"/>
              <a:t>我认为香港两大超市停售蒙牛伊利，是对消费者负责的表现，如果蒙牛伊利存在严重的危害消费者的行为，不仅仅是香港，在全国范围内，也应该采取，例如停售销售的措施。</a:t>
            </a:r>
          </a:p>
          <a:p>
            <a:pPr eaLnBrk="1" hangingPunct="1">
              <a:defRPr/>
            </a:pPr>
            <a:r>
              <a:rPr lang="zh-CN" altLang="en-US" dirty="0" smtClean="0"/>
              <a:t>无。基本不喝，喝不起。</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无感</a:t>
            </a:r>
          </a:p>
          <a:p>
            <a:pPr eaLnBrk="1" hangingPunct="1">
              <a:defRPr/>
            </a:pPr>
            <a:r>
              <a:rPr lang="zh-CN" altLang="en-US" dirty="0" smtClean="0"/>
              <a:t>无话</a:t>
            </a:r>
          </a:p>
          <a:p>
            <a:pPr eaLnBrk="1" hangingPunct="1">
              <a:defRPr/>
            </a:pPr>
            <a:r>
              <a:rPr lang="zh-CN" altLang="en-US" dirty="0" smtClean="0"/>
              <a:t>无聊</a:t>
            </a:r>
          </a:p>
          <a:p>
            <a:pPr eaLnBrk="1" hangingPunct="1">
              <a:defRPr/>
            </a:pPr>
            <a:r>
              <a:rPr lang="zh-CN" altLang="en-US" dirty="0" smtClean="0"/>
              <a:t>无评论</a:t>
            </a:r>
          </a:p>
          <a:p>
            <a:pPr eaLnBrk="1" hangingPunct="1">
              <a:defRPr/>
            </a:pPr>
            <a:r>
              <a:rPr lang="zh-CN" altLang="en-US" dirty="0" smtClean="0"/>
              <a:t>无任何特别评论，只是感觉有点枪打出头的感觉</a:t>
            </a:r>
          </a:p>
          <a:p>
            <a:pPr eaLnBrk="1" hangingPunct="1">
              <a:defRPr/>
            </a:pPr>
            <a:r>
              <a:rPr lang="zh-CN" altLang="en-US" dirty="0" smtClean="0"/>
              <a:t>无语。。。。。。</a:t>
            </a:r>
          </a:p>
          <a:p>
            <a:pPr eaLnBrk="1" hangingPunct="1">
              <a:defRPr/>
            </a:pPr>
            <a:r>
              <a:rPr lang="zh-CN" altLang="en-US" dirty="0" smtClean="0"/>
              <a:t>無</a:t>
            </a:r>
          </a:p>
          <a:p>
            <a:pPr eaLnBrk="1" hangingPunct="1">
              <a:defRPr/>
            </a:pPr>
            <a:r>
              <a:rPr lang="zh-CN" altLang="en-US" dirty="0" smtClean="0"/>
              <a:t>希望今后中国人民更加重视食品安全问题</a:t>
            </a:r>
          </a:p>
          <a:p>
            <a:pPr eaLnBrk="1" hangingPunct="1">
              <a:defRPr/>
            </a:pPr>
            <a:r>
              <a:rPr lang="zh-CN" altLang="en-US" dirty="0" smtClean="0"/>
              <a:t>希望蒙牛，伊利能够加强品质，争取在香港超市上架</a:t>
            </a:r>
          </a:p>
          <a:p>
            <a:pPr eaLnBrk="1" hangingPunct="1">
              <a:defRPr/>
            </a:pPr>
            <a:r>
              <a:rPr lang="zh-CN" altLang="en-US" dirty="0" smtClean="0"/>
              <a:t>希望因此行业标准得以出台</a:t>
            </a:r>
          </a:p>
          <a:p>
            <a:pPr eaLnBrk="1" hangingPunct="1">
              <a:defRPr/>
            </a:pPr>
            <a:r>
              <a:rPr lang="zh-CN" altLang="en-US" dirty="0" smtClean="0"/>
              <a:t>希望做好相关调查，给外界一个公正的回答</a:t>
            </a:r>
          </a:p>
          <a:p>
            <a:pPr eaLnBrk="1" hangingPunct="1">
              <a:defRPr/>
            </a:pPr>
            <a:r>
              <a:rPr lang="zh-CN" altLang="en-US" dirty="0" smtClean="0"/>
              <a:t>习以为常</a:t>
            </a:r>
            <a:r>
              <a:rPr lang="en-US" altLang="zh-CN" dirty="0" smtClean="0"/>
              <a:t>...</a:t>
            </a:r>
          </a:p>
          <a:p>
            <a:pPr eaLnBrk="1" hangingPunct="1">
              <a:defRPr/>
            </a:pPr>
            <a:r>
              <a:rPr lang="zh-CN" altLang="en-US" dirty="0" smtClean="0"/>
              <a:t>现在吃什么有安全的么。。。</a:t>
            </a:r>
          </a:p>
          <a:p>
            <a:pPr eaLnBrk="1" hangingPunct="1">
              <a:defRPr/>
            </a:pPr>
            <a:r>
              <a:rPr lang="zh-CN" altLang="en-US" dirty="0" smtClean="0"/>
              <a:t>香港的食品安全标准优于内地，其停售根据更具信服力</a:t>
            </a:r>
          </a:p>
          <a:p>
            <a:pPr eaLnBrk="1" hangingPunct="1">
              <a:defRPr/>
            </a:pPr>
            <a:r>
              <a:rPr lang="zh-CN" altLang="en-US" dirty="0" smtClean="0"/>
              <a:t>香港对民生问题的关注值得内地学习</a:t>
            </a:r>
          </a:p>
          <a:p>
            <a:pPr eaLnBrk="1" hangingPunct="1">
              <a:defRPr/>
            </a:pPr>
            <a:r>
              <a:rPr lang="zh-CN" altLang="en-US" dirty="0" smtClean="0"/>
              <a:t>香港还是蛮为市民食品安全着想的</a:t>
            </a:r>
          </a:p>
          <a:p>
            <a:pPr eaLnBrk="1" hangingPunct="1">
              <a:defRPr/>
            </a:pPr>
            <a:r>
              <a:rPr lang="zh-CN" altLang="en-US" dirty="0" smtClean="0"/>
              <a:t>香港排斥大陆货</a:t>
            </a:r>
          </a:p>
          <a:p>
            <a:pPr eaLnBrk="1" hangingPunct="1">
              <a:defRPr/>
            </a:pPr>
            <a:r>
              <a:rPr lang="zh-CN" altLang="en-US" dirty="0" smtClean="0"/>
              <a:t>一直都觉得他们的质量不怎么样，只是大环境如此，没有更好的选择而已</a:t>
            </a:r>
          </a:p>
          <a:p>
            <a:pPr eaLnBrk="1" hangingPunct="1">
              <a:defRPr/>
            </a:pPr>
            <a:r>
              <a:rPr lang="zh-CN" altLang="en-US" dirty="0" smtClean="0"/>
              <a:t>以后注意诚信</a:t>
            </a:r>
          </a:p>
          <a:p>
            <a:pPr eaLnBrk="1" hangingPunct="1">
              <a:defRPr/>
            </a:pPr>
            <a:r>
              <a:rPr lang="zh-CN" altLang="en-US" dirty="0" smtClean="0"/>
              <a:t>应该加强对乳制品生产流程进行有效监管，对产品进行检测，保证食品安全。</a:t>
            </a:r>
          </a:p>
          <a:p>
            <a:pPr eaLnBrk="1" hangingPunct="1">
              <a:defRPr/>
            </a:pPr>
            <a:r>
              <a:rPr lang="zh-CN" altLang="en-US" dirty="0" smtClean="0"/>
              <a:t>应该进一步查明</a:t>
            </a:r>
          </a:p>
          <a:p>
            <a:pPr eaLnBrk="1" hangingPunct="1">
              <a:defRPr/>
            </a:pPr>
            <a:r>
              <a:rPr lang="zh-CN" altLang="en-US" dirty="0" smtClean="0"/>
              <a:t>有点无奈，国货当自强，就不能挣点气么</a:t>
            </a:r>
            <a:r>
              <a:rPr lang="en-US" altLang="zh-CN" dirty="0" smtClean="0"/>
              <a:t>···</a:t>
            </a:r>
          </a:p>
          <a:p>
            <a:pPr eaLnBrk="1" hangingPunct="1">
              <a:defRPr/>
            </a:pPr>
            <a:r>
              <a:rPr lang="zh-CN" altLang="en-US" dirty="0" smtClean="0"/>
              <a:t>有人造谣和诋毁</a:t>
            </a:r>
          </a:p>
          <a:p>
            <a:pPr eaLnBrk="1" hangingPunct="1">
              <a:defRPr/>
            </a:pPr>
            <a:r>
              <a:rPr lang="zh-CN" altLang="en-US" dirty="0" smtClean="0"/>
              <a:t>有问题就该停售</a:t>
            </a:r>
          </a:p>
          <a:p>
            <a:pPr eaLnBrk="1" hangingPunct="1">
              <a:defRPr/>
            </a:pPr>
            <a:r>
              <a:rPr lang="zh-CN" altLang="en-US" dirty="0" smtClean="0"/>
              <a:t>在校未听说，现在觉得商家道德有缺陷，一味只想赚钱，不顾消费者的安全，食品安全问题接连成串出现，连原本比较信任的两大牛奶品牌都有问题，我觉得中国是不是将来什么都不能吃了，这个问题我想国家一定要抓紧、切实解决，治标治本，我很渴望外国那种毫无顾忌地消费食品的生活！</a:t>
            </a:r>
          </a:p>
          <a:p>
            <a:pPr eaLnBrk="1" hangingPunct="1">
              <a:defRPr/>
            </a:pPr>
            <a:r>
              <a:rPr lang="zh-CN" altLang="en-US" dirty="0" smtClean="0"/>
              <a:t>在中国食品安全问题永远是问题</a:t>
            </a:r>
          </a:p>
          <a:p>
            <a:pPr eaLnBrk="1" hangingPunct="1">
              <a:defRPr/>
            </a:pPr>
            <a:r>
              <a:rPr lang="zh-CN" altLang="en-US" dirty="0" smtClean="0"/>
              <a:t>责任心是企业的经营之本</a:t>
            </a:r>
          </a:p>
          <a:p>
            <a:pPr eaLnBrk="1" hangingPunct="1">
              <a:defRPr/>
            </a:pPr>
            <a:r>
              <a:rPr lang="zh-CN" altLang="en-US" dirty="0" smtClean="0"/>
              <a:t>这是他们自己的协调问题。</a:t>
            </a:r>
          </a:p>
          <a:p>
            <a:pPr eaLnBrk="1" hangingPunct="1">
              <a:defRPr/>
            </a:pPr>
            <a:r>
              <a:rPr lang="zh-CN" altLang="en-US" dirty="0" smtClean="0"/>
              <a:t>这是一件对人民的生命健康负责的事情。</a:t>
            </a:r>
          </a:p>
          <a:p>
            <a:pPr eaLnBrk="1" hangingPunct="1">
              <a:defRPr/>
            </a:pPr>
            <a:r>
              <a:rPr lang="zh-CN" altLang="en-US" dirty="0" smtClean="0"/>
              <a:t>这样的做法是对消费者的负责人，很支持！</a:t>
            </a:r>
          </a:p>
          <a:p>
            <a:pPr eaLnBrk="1" hangingPunct="1">
              <a:defRPr/>
            </a:pPr>
            <a:r>
              <a:rPr lang="zh-CN" altLang="en-US" dirty="0" smtClean="0"/>
              <a:t>正常 </a:t>
            </a:r>
          </a:p>
          <a:p>
            <a:pPr eaLnBrk="1" hangingPunct="1">
              <a:defRPr/>
            </a:pPr>
            <a:r>
              <a:rPr lang="zh-CN" altLang="en-US" dirty="0" smtClean="0"/>
              <a:t>政府监督系统有问题</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只觉得中国食品越来越不安全。一直有听说港澳质检更安全，那么香港都查出问题了，以后还有差别么</a:t>
            </a:r>
          </a:p>
          <a:p>
            <a:pPr eaLnBrk="1" hangingPunct="1">
              <a:defRPr/>
            </a:pPr>
            <a:r>
              <a:rPr lang="zh-CN" altLang="en-US" dirty="0" smtClean="0"/>
              <a:t>只是偶尔现象，不能一概而论。</a:t>
            </a:r>
          </a:p>
          <a:p>
            <a:pPr eaLnBrk="1" hangingPunct="1">
              <a:defRPr/>
            </a:pPr>
            <a:r>
              <a:rPr lang="zh-CN" altLang="en-US" dirty="0" smtClean="0"/>
              <a:t>只要中国牛奶能喝就行</a:t>
            </a:r>
          </a:p>
          <a:p>
            <a:pPr eaLnBrk="1" hangingPunct="1">
              <a:defRPr/>
            </a:pPr>
            <a:r>
              <a:rPr lang="zh-CN" altLang="en-US" dirty="0" smtClean="0"/>
              <a:t>质量不合格，活该被停销，要对得起良心！</a:t>
            </a:r>
          </a:p>
          <a:p>
            <a:pPr eaLnBrk="1" hangingPunct="1">
              <a:defRPr/>
            </a:pPr>
            <a:r>
              <a:rPr lang="zh-CN" altLang="en-US" dirty="0" smtClean="0"/>
              <a:t>质量问题</a:t>
            </a:r>
          </a:p>
          <a:p>
            <a:pPr eaLnBrk="1" hangingPunct="1">
              <a:defRPr/>
            </a:pPr>
            <a:r>
              <a:rPr lang="zh-CN" altLang="en-US" dirty="0" smtClean="0"/>
              <a:t>中国的食品安全已经差到不能再差了，这些中国的大企业连人的健康都能开玩笑！</a:t>
            </a:r>
          </a:p>
          <a:p>
            <a:pPr eaLnBrk="1" hangingPunct="1">
              <a:defRPr/>
            </a:pPr>
            <a:r>
              <a:rPr lang="zh-CN" altLang="en-US" dirty="0" smtClean="0"/>
              <a:t>中国没安全食品了</a:t>
            </a:r>
          </a:p>
          <a:p>
            <a:pPr eaLnBrk="1" hangingPunct="1">
              <a:defRPr/>
            </a:pPr>
            <a:r>
              <a:rPr lang="zh-CN" altLang="en-US" dirty="0" smtClean="0"/>
              <a:t>中国牛奶，不喝也罢，但是想喝的话会考虑洋品牌，实在没有会现在光明牛奶！！！！</a:t>
            </a:r>
          </a:p>
          <a:p>
            <a:pPr eaLnBrk="1" hangingPunct="1">
              <a:defRPr/>
            </a:pPr>
            <a:r>
              <a:rPr lang="zh-CN" altLang="en-US" dirty="0" smtClean="0"/>
              <a:t>中国人百毒不侵！！！哇丫丫丫丫</a:t>
            </a:r>
          </a:p>
          <a:p>
            <a:pPr eaLnBrk="1" hangingPunct="1">
              <a:defRPr/>
            </a:pPr>
            <a:r>
              <a:rPr lang="zh-CN" altLang="en-US" dirty="0" smtClean="0"/>
              <a:t>中国人的素质越来越低，让人看了恶心 腐败的政府 无耻的企业家</a:t>
            </a:r>
          </a:p>
          <a:p>
            <a:pPr eaLnBrk="1" hangingPunct="1">
              <a:defRPr/>
            </a:pPr>
            <a:r>
              <a:rPr lang="zh-CN" altLang="en-US" dirty="0" smtClean="0"/>
              <a:t>中国食品安全什么时候能让我们放心呢？</a:t>
            </a:r>
          </a:p>
          <a:p>
            <a:pPr eaLnBrk="1" hangingPunct="1">
              <a:defRPr/>
            </a:pPr>
            <a:r>
              <a:rPr lang="zh-CN" altLang="en-US" dirty="0" smtClean="0"/>
              <a:t>中国制造最终的结果就是走出国门</a:t>
            </a:r>
          </a:p>
          <a:p>
            <a:pPr eaLnBrk="1" hangingPunct="1">
              <a:defRPr/>
            </a:pPr>
            <a:r>
              <a:rPr lang="zh-CN" altLang="en-US" dirty="0" smtClean="0"/>
              <a:t>重视品质啊</a:t>
            </a:r>
          </a:p>
          <a:p>
            <a:pPr eaLnBrk="1" hangingPunct="1">
              <a:defRPr/>
            </a:pPr>
            <a:r>
              <a:rPr lang="zh-CN" altLang="en-US" dirty="0" smtClean="0"/>
              <a:t>资本特性</a:t>
            </a:r>
          </a:p>
          <a:p>
            <a:pPr eaLnBrk="1" hangingPunct="1">
              <a:defRPr/>
            </a:pPr>
            <a:r>
              <a:rPr lang="zh-CN" altLang="en-US" dirty="0" smtClean="0"/>
              <a:t>最近连牛奶倒在作假 </a:t>
            </a:r>
          </a:p>
          <a:p>
            <a:pPr eaLnBrk="1" hangingPunct="1">
              <a:defRPr/>
            </a:pPr>
            <a:r>
              <a:rPr lang="zh-CN" altLang="en-US" dirty="0" smtClean="0"/>
              <a:t>做的很对 人民健康重要</a:t>
            </a:r>
          </a:p>
          <a:p>
            <a:pPr eaLnBrk="1" hangingPunct="1">
              <a:defRPr/>
            </a:pPr>
            <a:endParaRPr lang="zh-CN" altLang="en-US" dirty="0"/>
          </a:p>
        </p:txBody>
      </p:sp>
      <p:sp>
        <p:nvSpPr>
          <p:cNvPr id="4" name="灯片编号占位符 3"/>
          <p:cNvSpPr>
            <a:spLocks noGrp="1"/>
          </p:cNvSpPr>
          <p:nvPr>
            <p:ph type="sldNum" sz="quarter" idx="5"/>
          </p:nvPr>
        </p:nvSpPr>
        <p:spPr/>
        <p:txBody>
          <a:bodyPr/>
          <a:lstStyle/>
          <a:p>
            <a:pPr>
              <a:defRPr/>
            </a:pPr>
            <a:fld id="{56621572-2952-4E79-BF37-A084993030CA}" type="slidenum">
              <a:rPr lang="zh-CN" altLang="en-US" smtClean="0"/>
              <a:pPr>
                <a:defRPr/>
              </a:pPr>
              <a:t>13</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幻灯片图像占位符 1"/>
          <p:cNvSpPr>
            <a:spLocks noGrp="1" noRot="1" noChangeAspect="1"/>
          </p:cNvSpPr>
          <p:nvPr>
            <p:ph type="sldImg"/>
          </p:nvPr>
        </p:nvSpPr>
        <p:spPr bwMode="auto">
          <a:noFill/>
          <a:ln>
            <a:solidFill>
              <a:srgbClr val="000000"/>
            </a:solidFill>
            <a:miter lim="800000"/>
            <a:headEnd/>
            <a:tailEnd/>
          </a:ln>
        </p:spPr>
      </p:sp>
      <p:sp>
        <p:nvSpPr>
          <p:cNvPr id="3" name="备注占位符 2"/>
          <p:cNvSpPr>
            <a:spLocks noGrp="1"/>
          </p:cNvSpPr>
          <p:nvPr>
            <p:ph type="body" idx="1"/>
          </p:nvPr>
        </p:nvSpPr>
        <p:spPr/>
        <p:txBody>
          <a:bodyPr>
            <a:normAutofit fontScale="25000" lnSpcReduction="20000"/>
          </a:bodyPr>
          <a:lstStyle/>
          <a:p>
            <a:pPr eaLnBrk="1" hangingPunct="1">
              <a:defRPr/>
            </a:pPr>
            <a:r>
              <a:rPr lang="zh-CN" altLang="en-US" smtClean="0"/>
              <a:t>以下是关于该事件的一些受访者评论，供参考：</a:t>
            </a:r>
            <a:endParaRPr lang="en-US" altLang="zh-CN" smtClean="0"/>
          </a:p>
          <a:p>
            <a:pPr eaLnBrk="1" hangingPunct="1">
              <a:defRPr/>
            </a:pPr>
            <a:r>
              <a:rPr lang="zh-CN" altLang="en-US" dirty="0" smtClean="0"/>
              <a:t>你对“香港两大超市停售蒙牛伊利”事件有什么评论？</a:t>
            </a:r>
            <a:endParaRPr lang="en-US" altLang="zh-CN" dirty="0" smtClean="0"/>
          </a:p>
          <a:p>
            <a:pPr eaLnBrk="1" hangingPunct="1">
              <a:defRPr/>
            </a:pPr>
            <a:r>
              <a:rPr lang="zh-CN" altLang="en-US" dirty="0" smtClean="0"/>
              <a:t>哎，食品安全</a:t>
            </a:r>
          </a:p>
          <a:p>
            <a:pPr eaLnBrk="1" hangingPunct="1">
              <a:defRPr/>
            </a:pPr>
            <a:r>
              <a:rPr lang="zh-CN" altLang="en-US" dirty="0" smtClean="0"/>
              <a:t>不了解</a:t>
            </a:r>
          </a:p>
          <a:p>
            <a:pPr eaLnBrk="1" hangingPunct="1">
              <a:defRPr/>
            </a:pPr>
            <a:r>
              <a:rPr lang="zh-CN" altLang="en-US" dirty="0" smtClean="0"/>
              <a:t>不了解</a:t>
            </a:r>
          </a:p>
          <a:p>
            <a:pPr eaLnBrk="1" hangingPunct="1">
              <a:defRPr/>
            </a:pPr>
            <a:r>
              <a:rPr lang="zh-CN" altLang="en-US" dirty="0" smtClean="0"/>
              <a:t>不太关注此类信息</a:t>
            </a:r>
          </a:p>
          <a:p>
            <a:pPr eaLnBrk="1" hangingPunct="1">
              <a:defRPr/>
            </a:pPr>
            <a:r>
              <a:rPr lang="zh-CN" altLang="en-US" dirty="0" smtClean="0"/>
              <a:t>不太了解</a:t>
            </a:r>
          </a:p>
          <a:p>
            <a:pPr eaLnBrk="1" hangingPunct="1">
              <a:defRPr/>
            </a:pPr>
            <a:r>
              <a:rPr lang="zh-CN" altLang="en-US" dirty="0" smtClean="0"/>
              <a:t>不太清楚</a:t>
            </a:r>
          </a:p>
          <a:p>
            <a:pPr eaLnBrk="1" hangingPunct="1">
              <a:defRPr/>
            </a:pPr>
            <a:r>
              <a:rPr lang="zh-CN" altLang="en-US" dirty="0" smtClean="0"/>
              <a:t>不信任</a:t>
            </a:r>
          </a:p>
          <a:p>
            <a:pPr eaLnBrk="1" hangingPunct="1">
              <a:defRPr/>
            </a:pPr>
            <a:r>
              <a:rPr lang="zh-CN" altLang="en-US" dirty="0" smtClean="0"/>
              <a:t>不要做害人的事，牛奶应该是无害的，</a:t>
            </a:r>
          </a:p>
          <a:p>
            <a:pPr eaLnBrk="1" hangingPunct="1">
              <a:defRPr/>
            </a:pPr>
            <a:r>
              <a:rPr lang="zh-CN" altLang="en-US" dirty="0" smtClean="0"/>
              <a:t>不知道，怎么去评论咧！</a:t>
            </a:r>
          </a:p>
          <a:p>
            <a:pPr eaLnBrk="1" hangingPunct="1">
              <a:defRPr/>
            </a:pPr>
            <a:r>
              <a:rPr lang="zh-CN" altLang="en-US" dirty="0" smtClean="0"/>
              <a:t>不知道</a:t>
            </a:r>
          </a:p>
          <a:p>
            <a:pPr eaLnBrk="1" hangingPunct="1">
              <a:defRPr/>
            </a:pPr>
            <a:r>
              <a:rPr lang="zh-CN" altLang="en-US" dirty="0" smtClean="0"/>
              <a:t>不知道</a:t>
            </a:r>
          </a:p>
          <a:p>
            <a:pPr eaLnBrk="1" hangingPunct="1">
              <a:defRPr/>
            </a:pPr>
            <a:r>
              <a:rPr lang="zh-CN" altLang="en-US" dirty="0" smtClean="0"/>
              <a:t>不知道这事</a:t>
            </a:r>
          </a:p>
          <a:p>
            <a:pPr eaLnBrk="1" hangingPunct="1">
              <a:defRPr/>
            </a:pPr>
            <a:r>
              <a:rPr lang="zh-CN" altLang="en-US" dirty="0" smtClean="0"/>
              <a:t>差 </a:t>
            </a:r>
          </a:p>
          <a:p>
            <a:pPr eaLnBrk="1" hangingPunct="1">
              <a:defRPr/>
            </a:pPr>
            <a:r>
              <a:rPr lang="zh-CN" altLang="en-US" dirty="0" smtClean="0"/>
              <a:t>差劲</a:t>
            </a:r>
          </a:p>
          <a:p>
            <a:pPr eaLnBrk="1" hangingPunct="1">
              <a:defRPr/>
            </a:pPr>
            <a:r>
              <a:rPr lang="zh-CN" altLang="en-US" dirty="0" smtClean="0"/>
              <a:t>打算多发</a:t>
            </a:r>
          </a:p>
          <a:p>
            <a:pPr eaLnBrk="1" hangingPunct="1">
              <a:defRPr/>
            </a:pPr>
            <a:r>
              <a:rPr lang="zh-CN" altLang="en-US" dirty="0" smtClean="0"/>
              <a:t>大方似懂非懂</a:t>
            </a:r>
          </a:p>
          <a:p>
            <a:pPr eaLnBrk="1" hangingPunct="1">
              <a:defRPr/>
            </a:pPr>
            <a:r>
              <a:rPr lang="zh-CN" altLang="en-US" dirty="0" smtClean="0"/>
              <a:t>大陆不要只光顾发展，食品安全应放在首位</a:t>
            </a:r>
          </a:p>
          <a:p>
            <a:pPr eaLnBrk="1" hangingPunct="1">
              <a:defRPr/>
            </a:pPr>
            <a:r>
              <a:rPr lang="zh-CN" altLang="en-US" dirty="0" smtClean="0"/>
              <a:t>大陆跟进</a:t>
            </a:r>
          </a:p>
          <a:p>
            <a:pPr eaLnBrk="1" hangingPunct="1">
              <a:defRPr/>
            </a:pPr>
            <a:r>
              <a:rPr lang="zh-CN" altLang="en-US" dirty="0" smtClean="0"/>
              <a:t>等我看下报道在说</a:t>
            </a:r>
          </a:p>
          <a:p>
            <a:pPr eaLnBrk="1" hangingPunct="1">
              <a:defRPr/>
            </a:pPr>
            <a:r>
              <a:rPr lang="zh-CN" altLang="en-US" dirty="0" smtClean="0"/>
              <a:t>丢脸啊！</a:t>
            </a:r>
          </a:p>
          <a:p>
            <a:pPr eaLnBrk="1" hangingPunct="1">
              <a:defRPr/>
            </a:pPr>
            <a:r>
              <a:rPr lang="zh-CN" altLang="en-US" dirty="0" smtClean="0"/>
              <a:t>对此事件不了解，暂不评论</a:t>
            </a:r>
          </a:p>
          <a:p>
            <a:pPr eaLnBrk="1" hangingPunct="1">
              <a:defRPr/>
            </a:pPr>
            <a:r>
              <a:rPr lang="zh-CN" altLang="en-US" dirty="0" smtClean="0"/>
              <a:t>对蒙牛伊利的销售不利</a:t>
            </a:r>
          </a:p>
          <a:p>
            <a:pPr eaLnBrk="1" hangingPunct="1">
              <a:defRPr/>
            </a:pPr>
            <a:r>
              <a:rPr lang="zh-CN" altLang="en-US" dirty="0" smtClean="0"/>
              <a:t>对内地乳制品产生了很大的冲击</a:t>
            </a:r>
          </a:p>
          <a:p>
            <a:pPr eaLnBrk="1" hangingPunct="1">
              <a:defRPr/>
            </a:pPr>
            <a:r>
              <a:rPr lang="zh-CN" altLang="en-US" dirty="0" smtClean="0"/>
              <a:t>对事不对地域。好的东西到哪儿都好，不好的东西再怎么宣传没用。</a:t>
            </a:r>
          </a:p>
          <a:p>
            <a:pPr eaLnBrk="1" hangingPunct="1">
              <a:defRPr/>
            </a:pPr>
            <a:r>
              <a:rPr lang="zh-CN" altLang="en-US" dirty="0" smtClean="0"/>
              <a:t>反正我也不喝</a:t>
            </a:r>
          </a:p>
          <a:p>
            <a:pPr eaLnBrk="1" hangingPunct="1">
              <a:defRPr/>
            </a:pPr>
            <a:r>
              <a:rPr lang="zh-CN" altLang="en-US" dirty="0" smtClean="0"/>
              <a:t>符合大众想法</a:t>
            </a:r>
          </a:p>
          <a:p>
            <a:pPr eaLnBrk="1" hangingPunct="1">
              <a:defRPr/>
            </a:pPr>
            <a:r>
              <a:rPr lang="zh-CN" altLang="en-US" dirty="0" smtClean="0"/>
              <a:t>该喝的喝</a:t>
            </a:r>
          </a:p>
          <a:p>
            <a:pPr eaLnBrk="1" hangingPunct="1">
              <a:defRPr/>
            </a:pPr>
            <a:r>
              <a:rPr lang="zh-CN" altLang="en-US" dirty="0" smtClean="0"/>
              <a:t>感觉现在的社会风气不好，人的品质太低了，所以生产的东西也不好，都市为了私人的利益，</a:t>
            </a:r>
          </a:p>
          <a:p>
            <a:pPr eaLnBrk="1" hangingPunct="1">
              <a:defRPr/>
            </a:pPr>
            <a:r>
              <a:rPr lang="zh-CN" altLang="en-US" dirty="0" smtClean="0"/>
              <a:t>感觉意外</a:t>
            </a:r>
          </a:p>
          <a:p>
            <a:pPr eaLnBrk="1" hangingPunct="1">
              <a:defRPr/>
            </a:pPr>
            <a:r>
              <a:rPr lang="zh-CN" altLang="en-US" dirty="0" smtClean="0"/>
              <a:t>搞笑</a:t>
            </a:r>
          </a:p>
          <a:p>
            <a:pPr eaLnBrk="1" hangingPunct="1">
              <a:defRPr/>
            </a:pPr>
            <a:r>
              <a:rPr lang="zh-CN" altLang="en-US" dirty="0" smtClean="0"/>
              <a:t>跟我没关系</a:t>
            </a:r>
          </a:p>
          <a:p>
            <a:pPr eaLnBrk="1" hangingPunct="1">
              <a:defRPr/>
            </a:pPr>
            <a:r>
              <a:rPr lang="zh-CN" altLang="en-US" dirty="0" smtClean="0"/>
              <a:t>国家应加大对食品安全的监控，企业不能昧着良心做侵害消费者利益的事</a:t>
            </a:r>
          </a:p>
          <a:p>
            <a:pPr eaLnBrk="1" hangingPunct="1">
              <a:defRPr/>
            </a:pPr>
            <a:r>
              <a:rPr lang="zh-CN" altLang="en-US" dirty="0" smtClean="0"/>
              <a:t>国内不会采取相应措施</a:t>
            </a:r>
          </a:p>
          <a:p>
            <a:pPr eaLnBrk="1" hangingPunct="1">
              <a:defRPr/>
            </a:pPr>
            <a:r>
              <a:rPr lang="zh-CN" altLang="en-US" dirty="0" smtClean="0"/>
              <a:t>国内的牛奶我不是很信得过，太多食品安全问题了</a:t>
            </a:r>
          </a:p>
          <a:p>
            <a:pPr eaLnBrk="1" hangingPunct="1">
              <a:defRPr/>
            </a:pPr>
            <a:r>
              <a:rPr lang="zh-CN" altLang="en-US" dirty="0" smtClean="0"/>
              <a:t>国内食品的质量一直是这个行业的内伤，在目前的大环境下，要是出一个品牌严格按照甚至高于发达国家的有关标准，让消费者完全放心并消费得起，那才叫奇怪呢！</a:t>
            </a:r>
          </a:p>
          <a:p>
            <a:pPr eaLnBrk="1" hangingPunct="1">
              <a:defRPr/>
            </a:pPr>
            <a:r>
              <a:rPr lang="zh-CN" altLang="en-US" dirty="0" smtClean="0"/>
              <a:t>过于夸大</a:t>
            </a:r>
          </a:p>
          <a:p>
            <a:pPr eaLnBrk="1" hangingPunct="1">
              <a:defRPr/>
            </a:pPr>
            <a:r>
              <a:rPr lang="zh-CN" altLang="en-US" dirty="0" smtClean="0"/>
              <a:t>还好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a:t>
            </a:r>
          </a:p>
          <a:p>
            <a:pPr eaLnBrk="1" hangingPunct="1">
              <a:defRPr/>
            </a:pPr>
            <a:r>
              <a:rPr lang="zh-CN" altLang="en-US" dirty="0" smtClean="0"/>
              <a:t>好事情</a:t>
            </a:r>
            <a:r>
              <a:rPr lang="en-US" altLang="zh-CN" dirty="0" smtClean="0"/>
              <a:t>,</a:t>
            </a:r>
            <a:r>
              <a:rPr lang="zh-CN" altLang="en-US" dirty="0" smtClean="0"/>
              <a:t>蒙牛伊利本来就很差</a:t>
            </a:r>
          </a:p>
          <a:p>
            <a:pPr eaLnBrk="1" hangingPunct="1">
              <a:defRPr/>
            </a:pPr>
            <a:r>
              <a:rPr lang="zh-CN" altLang="en-US" dirty="0" smtClean="0"/>
              <a:t>黑心的商贩啊</a:t>
            </a:r>
          </a:p>
          <a:p>
            <a:pPr eaLnBrk="1" hangingPunct="1">
              <a:defRPr/>
            </a:pPr>
            <a:r>
              <a:rPr lang="zh-CN" altLang="en-US" dirty="0" smtClean="0"/>
              <a:t>很差</a:t>
            </a:r>
          </a:p>
          <a:p>
            <a:pPr eaLnBrk="1" hangingPunct="1">
              <a:defRPr/>
            </a:pPr>
            <a:r>
              <a:rPr lang="zh-CN" altLang="en-US" dirty="0" smtClean="0"/>
              <a:t>很蠢</a:t>
            </a:r>
          </a:p>
          <a:p>
            <a:pPr eaLnBrk="1" hangingPunct="1">
              <a:defRPr/>
            </a:pPr>
            <a:r>
              <a:rPr lang="zh-CN" altLang="en-US" dirty="0" smtClean="0"/>
              <a:t>换个牌子，经常关注卫生调查事件。</a:t>
            </a:r>
          </a:p>
          <a:p>
            <a:pPr eaLnBrk="1" hangingPunct="1">
              <a:defRPr/>
            </a:pPr>
            <a:r>
              <a:rPr lang="zh-CN" altLang="en-US" dirty="0" smtClean="0"/>
              <a:t>会有超市停售，说明是有一定的问题</a:t>
            </a:r>
          </a:p>
          <a:p>
            <a:pPr eaLnBrk="1" hangingPunct="1">
              <a:defRPr/>
            </a:pPr>
            <a:r>
              <a:rPr lang="zh-CN" altLang="en-US" dirty="0" smtClean="0"/>
              <a:t>觉得会不会俩者是不是有什莫意外</a:t>
            </a:r>
          </a:p>
          <a:p>
            <a:pPr eaLnBrk="1" hangingPunct="1">
              <a:defRPr/>
            </a:pPr>
            <a:r>
              <a:rPr lang="zh-CN" altLang="en-US" dirty="0" smtClean="0"/>
              <a:t>觉得蒙牛和伊利品牌影响不够，这说明与国际品牌从品牌效应还是质量都存在差异。</a:t>
            </a:r>
          </a:p>
          <a:p>
            <a:pPr eaLnBrk="1" hangingPunct="1">
              <a:defRPr/>
            </a:pPr>
            <a:r>
              <a:rPr lang="zh-CN" altLang="en-US" dirty="0" smtClean="0"/>
              <a:t>觉得生产商可耻</a:t>
            </a:r>
          </a:p>
          <a:p>
            <a:pPr eaLnBrk="1" hangingPunct="1">
              <a:defRPr/>
            </a:pPr>
            <a:r>
              <a:rPr lang="zh-CN" altLang="en-US" dirty="0" smtClean="0"/>
              <a:t>看事实</a:t>
            </a:r>
          </a:p>
          <a:p>
            <a:pPr eaLnBrk="1" hangingPunct="1">
              <a:defRPr/>
            </a:pPr>
            <a:r>
              <a:rPr lang="zh-CN" altLang="en-US" dirty="0" smtClean="0"/>
              <a:t>靠广告，靠忽悠卖产品，害人不浅。早就应该停售了，大陆市场也应该停售。</a:t>
            </a:r>
          </a:p>
          <a:p>
            <a:pPr eaLnBrk="1" hangingPunct="1">
              <a:defRPr/>
            </a:pPr>
            <a:r>
              <a:rPr lang="zh-CN" altLang="en-US" dirty="0" smtClean="0"/>
              <a:t>可怜的中国人民</a:t>
            </a:r>
          </a:p>
          <a:p>
            <a:pPr eaLnBrk="1" hangingPunct="1">
              <a:defRPr/>
            </a:pPr>
            <a:r>
              <a:rPr lang="zh-CN" altLang="en-US" dirty="0" smtClean="0"/>
              <a:t>可能是有人故意炒作吧</a:t>
            </a:r>
          </a:p>
          <a:p>
            <a:pPr eaLnBrk="1" hangingPunct="1">
              <a:defRPr/>
            </a:pPr>
            <a:r>
              <a:rPr lang="zh-CN" altLang="en-US" dirty="0" smtClean="0"/>
              <a:t>两个都活该</a:t>
            </a:r>
          </a:p>
          <a:p>
            <a:pPr eaLnBrk="1" hangingPunct="1">
              <a:defRPr/>
            </a:pPr>
            <a:r>
              <a:rPr lang="zh-CN" altLang="en-US" dirty="0" smtClean="0"/>
              <a:t>劣质牛奶</a:t>
            </a:r>
            <a:r>
              <a:rPr lang="en-US" altLang="zh-CN" dirty="0" smtClean="0"/>
              <a:t>~</a:t>
            </a:r>
            <a:r>
              <a:rPr lang="zh-CN" altLang="en-US" dirty="0" smtClean="0"/>
              <a:t>停售是正常的</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a:t>
            </a:r>
          </a:p>
          <a:p>
            <a:pPr eaLnBrk="1" hangingPunct="1">
              <a:defRPr/>
            </a:pPr>
            <a:r>
              <a:rPr lang="zh-CN" altLang="en-US" dirty="0" smtClean="0"/>
              <a:t>没看到报道，不知道</a:t>
            </a:r>
          </a:p>
          <a:p>
            <a:pPr eaLnBrk="1" hangingPunct="1">
              <a:defRPr/>
            </a:pPr>
            <a:r>
              <a:rPr lang="zh-CN" altLang="en-US" dirty="0" smtClean="0"/>
              <a:t>没评价，只要商家对用户负责</a:t>
            </a:r>
          </a:p>
          <a:p>
            <a:pPr eaLnBrk="1" hangingPunct="1">
              <a:defRPr/>
            </a:pPr>
            <a:r>
              <a:rPr lang="zh-CN" altLang="en-US" dirty="0" smtClean="0"/>
              <a:t>没啥可说的</a:t>
            </a:r>
          </a:p>
          <a:p>
            <a:pPr eaLnBrk="1" hangingPunct="1">
              <a:defRPr/>
            </a:pPr>
            <a:r>
              <a:rPr lang="zh-CN" altLang="en-US" dirty="0" smtClean="0"/>
              <a:t>没什么 商家自身的问题</a:t>
            </a:r>
          </a:p>
          <a:p>
            <a:pPr eaLnBrk="1" hangingPunct="1">
              <a:defRPr/>
            </a:pPr>
            <a:r>
              <a:rPr lang="zh-CN" altLang="en-US" dirty="0" smtClean="0"/>
              <a:t>没什么，该怎样就怎样。</a:t>
            </a:r>
          </a:p>
          <a:p>
            <a:pPr eaLnBrk="1" hangingPunct="1">
              <a:defRPr/>
            </a:pPr>
            <a:r>
              <a:rPr lang="zh-CN" altLang="en-US" dirty="0" smtClean="0"/>
              <a:t>没什么</a:t>
            </a:r>
          </a:p>
          <a:p>
            <a:pPr eaLnBrk="1" hangingPunct="1">
              <a:defRPr/>
            </a:pPr>
            <a:r>
              <a:rPr lang="zh-CN" altLang="en-US" dirty="0" smtClean="0"/>
              <a:t>没什么必要停售。</a:t>
            </a:r>
          </a:p>
          <a:p>
            <a:pPr eaLnBrk="1" hangingPunct="1">
              <a:defRPr/>
            </a:pPr>
            <a:r>
              <a:rPr lang="zh-CN" altLang="en-US" dirty="0" smtClean="0"/>
              <a:t>没什么看法</a:t>
            </a:r>
          </a:p>
          <a:p>
            <a:pPr eaLnBrk="1" hangingPunct="1">
              <a:defRPr/>
            </a:pPr>
            <a:r>
              <a:rPr lang="zh-CN" altLang="en-US" dirty="0" smtClean="0"/>
              <a:t>没什么评论，只是觉得停售是对消费者的负责，而蒙牛得特别反省！</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没什么评论</a:t>
            </a:r>
          </a:p>
          <a:p>
            <a:pPr eaLnBrk="1" hangingPunct="1">
              <a:defRPr/>
            </a:pPr>
            <a:r>
              <a:rPr lang="zh-CN" altLang="en-US" dirty="0" smtClean="0"/>
              <a:t>没什么特别看法。不影响我每天都喝伊利牛奶。</a:t>
            </a:r>
          </a:p>
          <a:p>
            <a:pPr eaLnBrk="1" hangingPunct="1">
              <a:defRPr/>
            </a:pPr>
            <a:r>
              <a:rPr lang="zh-CN" altLang="en-US" dirty="0" smtClean="0"/>
              <a:t>没听过！！！</a:t>
            </a:r>
          </a:p>
          <a:p>
            <a:pPr eaLnBrk="1" hangingPunct="1">
              <a:defRPr/>
            </a:pPr>
            <a:r>
              <a:rPr lang="zh-CN" altLang="en-US" dirty="0" smtClean="0"/>
              <a:t>没听说。我不管其他，只要我喜欢的，有毒我也喝</a:t>
            </a:r>
          </a:p>
          <a:p>
            <a:pPr eaLnBrk="1" hangingPunct="1">
              <a:defRPr/>
            </a:pPr>
            <a:r>
              <a:rPr lang="zh-CN" altLang="en-US" dirty="0" smtClean="0"/>
              <a:t>没有 </a:t>
            </a:r>
          </a:p>
          <a:p>
            <a:pPr eaLnBrk="1" hangingPunct="1">
              <a:defRPr/>
            </a:pPr>
            <a:r>
              <a:rPr lang="zh-CN" altLang="en-US" dirty="0" smtClean="0"/>
              <a:t>没有，不知道</a:t>
            </a:r>
          </a:p>
          <a:p>
            <a:pPr eaLnBrk="1" hangingPunct="1">
              <a:defRPr/>
            </a:pPr>
            <a:r>
              <a:rPr lang="zh-CN" altLang="en-US" dirty="0" smtClean="0"/>
              <a:t>没有，炒作！！！</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a:t>
            </a:r>
          </a:p>
          <a:p>
            <a:pPr eaLnBrk="1" hangingPunct="1">
              <a:defRPr/>
            </a:pPr>
            <a:r>
              <a:rPr lang="zh-CN" altLang="en-US" dirty="0" smtClean="0"/>
              <a:t>没有感觉</a:t>
            </a:r>
          </a:p>
          <a:p>
            <a:pPr eaLnBrk="1" hangingPunct="1">
              <a:defRPr/>
            </a:pPr>
            <a:r>
              <a:rPr lang="zh-CN" altLang="en-US" dirty="0" smtClean="0"/>
              <a:t>没有评论</a:t>
            </a:r>
          </a:p>
          <a:p>
            <a:pPr eaLnBrk="1" hangingPunct="1">
              <a:defRPr/>
            </a:pPr>
            <a:r>
              <a:rPr lang="zh-CN" altLang="en-US" dirty="0" smtClean="0"/>
              <a:t>没有什么好说的</a:t>
            </a:r>
          </a:p>
          <a:p>
            <a:pPr eaLnBrk="1" hangingPunct="1">
              <a:defRPr/>
            </a:pPr>
            <a:r>
              <a:rPr lang="zh-CN" altLang="en-US" dirty="0" smtClean="0"/>
              <a:t>没有想法，反正现在的食品大多都是不放心</a:t>
            </a:r>
          </a:p>
          <a:p>
            <a:pPr eaLnBrk="1" hangingPunct="1">
              <a:defRPr/>
            </a:pPr>
            <a:r>
              <a:rPr lang="zh-CN" altLang="en-US" dirty="0" smtClean="0"/>
              <a:t>没注意</a:t>
            </a:r>
          </a:p>
          <a:p>
            <a:pPr eaLnBrk="1" hangingPunct="1">
              <a:defRPr/>
            </a:pPr>
            <a:r>
              <a:rPr lang="zh-CN" altLang="en-US" dirty="0" smtClean="0"/>
              <a:t>蒙牛 伊利 不会倒 永远支持民族产业</a:t>
            </a:r>
          </a:p>
          <a:p>
            <a:pPr eaLnBrk="1" hangingPunct="1">
              <a:defRPr/>
            </a:pPr>
            <a:r>
              <a:rPr lang="zh-CN" altLang="en-US" dirty="0" smtClean="0"/>
              <a:t>蒙牛不好。</a:t>
            </a:r>
          </a:p>
          <a:p>
            <a:pPr eaLnBrk="1" hangingPunct="1">
              <a:defRPr/>
            </a:pPr>
            <a:r>
              <a:rPr lang="zh-CN" altLang="en-US" dirty="0" smtClean="0"/>
              <a:t>蒙牛挺恶心的</a:t>
            </a:r>
          </a:p>
          <a:p>
            <a:pPr eaLnBrk="1" hangingPunct="1">
              <a:defRPr/>
            </a:pPr>
            <a:r>
              <a:rPr lang="zh-CN" altLang="en-US" dirty="0" smtClean="0"/>
              <a:t>米</a:t>
            </a:r>
          </a:p>
          <a:p>
            <a:pPr eaLnBrk="1" hangingPunct="1">
              <a:defRPr/>
            </a:pPr>
            <a:r>
              <a:rPr lang="zh-CN" altLang="en-US" dirty="0" smtClean="0"/>
              <a:t>木有</a:t>
            </a:r>
          </a:p>
          <a:p>
            <a:pPr eaLnBrk="1" hangingPunct="1">
              <a:defRPr/>
            </a:pPr>
            <a:r>
              <a:rPr lang="zh-CN" altLang="en-US" dirty="0" smtClean="0"/>
              <a:t>木有</a:t>
            </a:r>
          </a:p>
          <a:p>
            <a:pPr eaLnBrk="1" hangingPunct="1">
              <a:defRPr/>
            </a:pPr>
            <a:r>
              <a:rPr lang="zh-CN" altLang="en-US" dirty="0" smtClean="0"/>
              <a:t>难说。行业竞争所导致的结果。。。</a:t>
            </a:r>
          </a:p>
          <a:p>
            <a:pPr eaLnBrk="1" hangingPunct="1">
              <a:defRPr/>
            </a:pPr>
            <a:r>
              <a:rPr lang="zh-CN" altLang="en-US" dirty="0" smtClean="0"/>
              <a:t>能说脏话不</a:t>
            </a:r>
            <a:r>
              <a:rPr lang="en-US" altLang="zh-CN" dirty="0" smtClean="0"/>
              <a:t>? </a:t>
            </a:r>
            <a:r>
              <a:rPr lang="zh-CN" altLang="en-US" dirty="0" smtClean="0"/>
              <a:t>如果不能</a:t>
            </a:r>
            <a:r>
              <a:rPr lang="en-US" altLang="zh-CN" dirty="0" smtClean="0"/>
              <a:t>, </a:t>
            </a:r>
            <a:r>
              <a:rPr lang="zh-CN" altLang="en-US" dirty="0" smtClean="0"/>
              <a:t>我就没什么想说的了</a:t>
            </a:r>
          </a:p>
          <a:p>
            <a:pPr eaLnBrk="1" hangingPunct="1">
              <a:defRPr/>
            </a:pPr>
            <a:r>
              <a:rPr lang="zh-CN" altLang="en-US" dirty="0" smtClean="0"/>
              <a:t>你妈勒个比。</a:t>
            </a:r>
          </a:p>
          <a:p>
            <a:pPr eaLnBrk="1" hangingPunct="1">
              <a:defRPr/>
            </a:pPr>
            <a:r>
              <a:rPr lang="zh-CN" altLang="en-US" dirty="0" smtClean="0"/>
              <a:t>牛奶，现代孩子的必需品，可是到底该选择什么品牌？这是头疼的问题，停售起不到根本作用，最重要的是找准根源，如果真的有问题就全面封杀了最好。黑心的商家，不要对人的身体健康下手。</a:t>
            </a:r>
          </a:p>
          <a:p>
            <a:pPr eaLnBrk="1" hangingPunct="1">
              <a:defRPr/>
            </a:pPr>
            <a:r>
              <a:rPr lang="zh-CN" altLang="en-US" dirty="0" smtClean="0"/>
              <a:t>牛奶品牌应该更加注重牛奶的质量</a:t>
            </a:r>
          </a:p>
          <a:p>
            <a:pPr eaLnBrk="1" hangingPunct="1">
              <a:defRPr/>
            </a:pPr>
            <a:r>
              <a:rPr lang="zh-CN" altLang="en-US" dirty="0" smtClean="0"/>
              <a:t>牛在人群中，哪能不被宰。</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哦</a:t>
            </a:r>
          </a:p>
          <a:p>
            <a:pPr eaLnBrk="1" hangingPunct="1">
              <a:defRPr/>
            </a:pPr>
            <a:r>
              <a:rPr lang="zh-CN" altLang="en-US" dirty="0" smtClean="0"/>
              <a:t>敲警钟</a:t>
            </a:r>
          </a:p>
          <a:p>
            <a:pPr eaLnBrk="1" hangingPunct="1">
              <a:defRPr/>
            </a:pPr>
            <a:r>
              <a:rPr lang="zh-CN" altLang="en-US" dirty="0" smtClean="0"/>
              <a:t>请搞清事实</a:t>
            </a:r>
          </a:p>
          <a:p>
            <a:pPr eaLnBrk="1" hangingPunct="1">
              <a:defRPr/>
            </a:pPr>
            <a:r>
              <a:rPr lang="zh-CN" altLang="en-US" dirty="0" smtClean="0"/>
              <a:t>曲妮马的</a:t>
            </a:r>
          </a:p>
          <a:p>
            <a:pPr eaLnBrk="1" hangingPunct="1">
              <a:defRPr/>
            </a:pPr>
            <a:r>
              <a:rPr lang="zh-CN" altLang="en-US" dirty="0" smtClean="0"/>
              <a:t>去</a:t>
            </a:r>
          </a:p>
          <a:p>
            <a:pPr eaLnBrk="1" hangingPunct="1">
              <a:defRPr/>
            </a:pPr>
            <a:r>
              <a:rPr lang="zh-CN" altLang="en-US" dirty="0" smtClean="0"/>
              <a:t>认真点好不好 我靠。</a:t>
            </a:r>
          </a:p>
          <a:p>
            <a:pPr eaLnBrk="1" hangingPunct="1">
              <a:defRPr/>
            </a:pPr>
            <a:r>
              <a:rPr lang="zh-CN" altLang="en-US" dirty="0" smtClean="0"/>
              <a:t>如果没有听说过的话，说什么好呢。曾经看过牛根生的书，对其为人还可以。伊利反而对其原管理层不爽，因为不了解。所以还是挺蒙牛的。</a:t>
            </a:r>
          </a:p>
          <a:p>
            <a:pPr eaLnBrk="1" hangingPunct="1">
              <a:defRPr/>
            </a:pPr>
            <a:r>
              <a:rPr lang="zh-CN" altLang="en-US" dirty="0" smtClean="0"/>
              <a:t>如果是相关质量部门检查出确实有问题应该停售</a:t>
            </a:r>
          </a:p>
          <a:p>
            <a:pPr eaLnBrk="1" hangingPunct="1">
              <a:defRPr/>
            </a:pPr>
            <a:r>
              <a:rPr lang="zh-CN" altLang="en-US" dirty="0" smtClean="0"/>
              <a:t>伤不起</a:t>
            </a:r>
          </a:p>
          <a:p>
            <a:pPr eaLnBrk="1" hangingPunct="1">
              <a:defRPr/>
            </a:pPr>
            <a:r>
              <a:rPr lang="zh-CN" altLang="en-US" dirty="0" smtClean="0"/>
              <a:t>商家应该以良心为前提获取自己的利益</a:t>
            </a:r>
          </a:p>
          <a:p>
            <a:pPr eaLnBrk="1" hangingPunct="1">
              <a:defRPr/>
            </a:pPr>
            <a:r>
              <a:rPr lang="zh-CN" altLang="en-US" dirty="0" smtClean="0"/>
              <a:t>失望 </a:t>
            </a:r>
          </a:p>
          <a:p>
            <a:pPr eaLnBrk="1" hangingPunct="1">
              <a:defRPr/>
            </a:pPr>
            <a:r>
              <a:rPr lang="zh-CN" altLang="en-US" dirty="0" smtClean="0"/>
              <a:t>食品安全问题应该公平全面，如果香港卖的有问题，内陆一定也会有问题，应该统一彻查，坚决杜绝拿内陆人民生命不重视</a:t>
            </a:r>
          </a:p>
          <a:p>
            <a:pPr eaLnBrk="1" hangingPunct="1">
              <a:defRPr/>
            </a:pPr>
            <a:r>
              <a:rPr lang="zh-CN" altLang="en-US" dirty="0" smtClean="0"/>
              <a:t>食品安全已经开始影响国人体质 食品安全监察刻不容缓</a:t>
            </a:r>
          </a:p>
          <a:p>
            <a:pPr eaLnBrk="1" hangingPunct="1">
              <a:defRPr/>
            </a:pPr>
            <a:r>
              <a:rPr lang="zh-CN" altLang="en-US" dirty="0" smtClean="0"/>
              <a:t>食品安全应当作为民生关注的焦点！</a:t>
            </a:r>
          </a:p>
          <a:p>
            <a:pPr eaLnBrk="1" hangingPunct="1">
              <a:defRPr/>
            </a:pPr>
            <a:r>
              <a:rPr lang="zh-CN" altLang="en-US" dirty="0" smtClean="0"/>
              <a:t>是否牛奶质量有问题。</a:t>
            </a:r>
          </a:p>
          <a:p>
            <a:pPr eaLnBrk="1" hangingPunct="1">
              <a:defRPr/>
            </a:pPr>
            <a:r>
              <a:rPr lang="zh-CN" altLang="en-US" dirty="0" smtClean="0"/>
              <a:t>树大招风 其它品牌也有问题 </a:t>
            </a:r>
          </a:p>
          <a:p>
            <a:pPr eaLnBrk="1" hangingPunct="1">
              <a:defRPr/>
            </a:pPr>
            <a:r>
              <a:rPr lang="zh-CN" altLang="en-US" dirty="0" smtClean="0"/>
              <a:t>太正常了</a:t>
            </a:r>
          </a:p>
          <a:p>
            <a:pPr eaLnBrk="1" hangingPunct="1">
              <a:defRPr/>
            </a:pPr>
            <a:r>
              <a:rPr lang="zh-CN" altLang="en-US" dirty="0" smtClean="0"/>
              <a:t>天下乌鸦一般黑，既然蒙牛伊利不安全，别的也差不多吧。。。</a:t>
            </a:r>
          </a:p>
          <a:p>
            <a:pPr eaLnBrk="1" hangingPunct="1">
              <a:defRPr/>
            </a:pPr>
            <a:r>
              <a:rPr lang="zh-CN" altLang="en-US" dirty="0" smtClean="0"/>
              <a:t>为了赚钱什么事情都干的黑心厂家</a:t>
            </a:r>
          </a:p>
          <a:p>
            <a:pPr eaLnBrk="1" hangingPunct="1">
              <a:defRPr/>
            </a:pPr>
            <a:r>
              <a:rPr lang="zh-CN" altLang="en-US" dirty="0" smtClean="0"/>
              <a:t>我不喝牛奶</a:t>
            </a:r>
          </a:p>
          <a:p>
            <a:pPr eaLnBrk="1" hangingPunct="1">
              <a:defRPr/>
            </a:pPr>
            <a:r>
              <a:rPr lang="zh-CN" altLang="en-US" dirty="0" smtClean="0"/>
              <a:t>我国的牛奶市场的监管力度有待提升，让国民喝上放心奶应放在重要地位。不能等查出有问题了，才采取措施。</a:t>
            </a:r>
          </a:p>
          <a:p>
            <a:pPr eaLnBrk="1" hangingPunct="1">
              <a:defRPr/>
            </a:pPr>
            <a:r>
              <a:rPr lang="zh-CN" altLang="en-US" dirty="0" smtClean="0"/>
              <a:t>我觉得牛奶是我们日常生活中必不可少的饮品，质量必须得保证，他们被下架肯定是因为质量原因。。。</a:t>
            </a:r>
          </a:p>
          <a:p>
            <a:pPr eaLnBrk="1" hangingPunct="1">
              <a:defRPr/>
            </a:pPr>
            <a:r>
              <a:rPr lang="zh-CN" altLang="en-US" dirty="0" smtClean="0"/>
              <a:t>我认为香港两大超市停售蒙牛伊利，是对消费者负责的表现，如果蒙牛伊利存在严重的危害消费者的行为，不仅仅是香港，在全国范围内，也应该采取，例如停售销售的措施。</a:t>
            </a:r>
          </a:p>
          <a:p>
            <a:pPr eaLnBrk="1" hangingPunct="1">
              <a:defRPr/>
            </a:pPr>
            <a:r>
              <a:rPr lang="zh-CN" altLang="en-US" dirty="0" smtClean="0"/>
              <a:t>无。基本不喝，喝不起。</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a:t>
            </a:r>
          </a:p>
          <a:p>
            <a:pPr eaLnBrk="1" hangingPunct="1">
              <a:defRPr/>
            </a:pPr>
            <a:r>
              <a:rPr lang="zh-CN" altLang="en-US" dirty="0" smtClean="0"/>
              <a:t>无感</a:t>
            </a:r>
          </a:p>
          <a:p>
            <a:pPr eaLnBrk="1" hangingPunct="1">
              <a:defRPr/>
            </a:pPr>
            <a:r>
              <a:rPr lang="zh-CN" altLang="en-US" dirty="0" smtClean="0"/>
              <a:t>无话</a:t>
            </a:r>
          </a:p>
          <a:p>
            <a:pPr eaLnBrk="1" hangingPunct="1">
              <a:defRPr/>
            </a:pPr>
            <a:r>
              <a:rPr lang="zh-CN" altLang="en-US" dirty="0" smtClean="0"/>
              <a:t>无聊</a:t>
            </a:r>
          </a:p>
          <a:p>
            <a:pPr eaLnBrk="1" hangingPunct="1">
              <a:defRPr/>
            </a:pPr>
            <a:r>
              <a:rPr lang="zh-CN" altLang="en-US" dirty="0" smtClean="0"/>
              <a:t>无评论</a:t>
            </a:r>
          </a:p>
          <a:p>
            <a:pPr eaLnBrk="1" hangingPunct="1">
              <a:defRPr/>
            </a:pPr>
            <a:r>
              <a:rPr lang="zh-CN" altLang="en-US" dirty="0" smtClean="0"/>
              <a:t>无任何特别评论，只是感觉有点枪打出头的感觉</a:t>
            </a:r>
          </a:p>
          <a:p>
            <a:pPr eaLnBrk="1" hangingPunct="1">
              <a:defRPr/>
            </a:pPr>
            <a:r>
              <a:rPr lang="zh-CN" altLang="en-US" dirty="0" smtClean="0"/>
              <a:t>无语。。。。。。</a:t>
            </a:r>
          </a:p>
          <a:p>
            <a:pPr eaLnBrk="1" hangingPunct="1">
              <a:defRPr/>
            </a:pPr>
            <a:r>
              <a:rPr lang="zh-CN" altLang="en-US" dirty="0" smtClean="0"/>
              <a:t>無</a:t>
            </a:r>
          </a:p>
          <a:p>
            <a:pPr eaLnBrk="1" hangingPunct="1">
              <a:defRPr/>
            </a:pPr>
            <a:r>
              <a:rPr lang="zh-CN" altLang="en-US" dirty="0" smtClean="0"/>
              <a:t>希望今后中国人民更加重视食品安全问题</a:t>
            </a:r>
          </a:p>
          <a:p>
            <a:pPr eaLnBrk="1" hangingPunct="1">
              <a:defRPr/>
            </a:pPr>
            <a:r>
              <a:rPr lang="zh-CN" altLang="en-US" dirty="0" smtClean="0"/>
              <a:t>希望蒙牛，伊利能够加强品质，争取在香港超市上架</a:t>
            </a:r>
          </a:p>
          <a:p>
            <a:pPr eaLnBrk="1" hangingPunct="1">
              <a:defRPr/>
            </a:pPr>
            <a:r>
              <a:rPr lang="zh-CN" altLang="en-US" dirty="0" smtClean="0"/>
              <a:t>希望因此行业标准得以出台</a:t>
            </a:r>
          </a:p>
          <a:p>
            <a:pPr eaLnBrk="1" hangingPunct="1">
              <a:defRPr/>
            </a:pPr>
            <a:r>
              <a:rPr lang="zh-CN" altLang="en-US" dirty="0" smtClean="0"/>
              <a:t>希望做好相关调查，给外界一个公正的回答</a:t>
            </a:r>
          </a:p>
          <a:p>
            <a:pPr eaLnBrk="1" hangingPunct="1">
              <a:defRPr/>
            </a:pPr>
            <a:r>
              <a:rPr lang="zh-CN" altLang="en-US" dirty="0" smtClean="0"/>
              <a:t>习以为常</a:t>
            </a:r>
            <a:r>
              <a:rPr lang="en-US" altLang="zh-CN" dirty="0" smtClean="0"/>
              <a:t>...</a:t>
            </a:r>
          </a:p>
          <a:p>
            <a:pPr eaLnBrk="1" hangingPunct="1">
              <a:defRPr/>
            </a:pPr>
            <a:r>
              <a:rPr lang="zh-CN" altLang="en-US" dirty="0" smtClean="0"/>
              <a:t>现在吃什么有安全的么。。。</a:t>
            </a:r>
          </a:p>
          <a:p>
            <a:pPr eaLnBrk="1" hangingPunct="1">
              <a:defRPr/>
            </a:pPr>
            <a:r>
              <a:rPr lang="zh-CN" altLang="en-US" dirty="0" smtClean="0"/>
              <a:t>香港的食品安全标准优于内地，其停售根据更具信服力</a:t>
            </a:r>
          </a:p>
          <a:p>
            <a:pPr eaLnBrk="1" hangingPunct="1">
              <a:defRPr/>
            </a:pPr>
            <a:r>
              <a:rPr lang="zh-CN" altLang="en-US" dirty="0" smtClean="0"/>
              <a:t>香港对民生问题的关注值得内地学习</a:t>
            </a:r>
          </a:p>
          <a:p>
            <a:pPr eaLnBrk="1" hangingPunct="1">
              <a:defRPr/>
            </a:pPr>
            <a:r>
              <a:rPr lang="zh-CN" altLang="en-US" dirty="0" smtClean="0"/>
              <a:t>香港还是蛮为市民食品安全着想的</a:t>
            </a:r>
          </a:p>
          <a:p>
            <a:pPr eaLnBrk="1" hangingPunct="1">
              <a:defRPr/>
            </a:pPr>
            <a:r>
              <a:rPr lang="zh-CN" altLang="en-US" dirty="0" smtClean="0"/>
              <a:t>香港排斥大陆货</a:t>
            </a:r>
          </a:p>
          <a:p>
            <a:pPr eaLnBrk="1" hangingPunct="1">
              <a:defRPr/>
            </a:pPr>
            <a:r>
              <a:rPr lang="zh-CN" altLang="en-US" dirty="0" smtClean="0"/>
              <a:t>一直都觉得他们的质量不怎么样，只是大环境如此，没有更好的选择而已</a:t>
            </a:r>
          </a:p>
          <a:p>
            <a:pPr eaLnBrk="1" hangingPunct="1">
              <a:defRPr/>
            </a:pPr>
            <a:r>
              <a:rPr lang="zh-CN" altLang="en-US" dirty="0" smtClean="0"/>
              <a:t>以后注意诚信</a:t>
            </a:r>
          </a:p>
          <a:p>
            <a:pPr eaLnBrk="1" hangingPunct="1">
              <a:defRPr/>
            </a:pPr>
            <a:r>
              <a:rPr lang="zh-CN" altLang="en-US" dirty="0" smtClean="0"/>
              <a:t>应该加强对乳制品生产流程进行有效监管，对产品进行检测，保证食品安全。</a:t>
            </a:r>
          </a:p>
          <a:p>
            <a:pPr eaLnBrk="1" hangingPunct="1">
              <a:defRPr/>
            </a:pPr>
            <a:r>
              <a:rPr lang="zh-CN" altLang="en-US" dirty="0" smtClean="0"/>
              <a:t>应该进一步查明</a:t>
            </a:r>
          </a:p>
          <a:p>
            <a:pPr eaLnBrk="1" hangingPunct="1">
              <a:defRPr/>
            </a:pPr>
            <a:r>
              <a:rPr lang="zh-CN" altLang="en-US" dirty="0" smtClean="0"/>
              <a:t>有点无奈，国货当自强，就不能挣点气么</a:t>
            </a:r>
            <a:r>
              <a:rPr lang="en-US" altLang="zh-CN" dirty="0" smtClean="0"/>
              <a:t>···</a:t>
            </a:r>
          </a:p>
          <a:p>
            <a:pPr eaLnBrk="1" hangingPunct="1">
              <a:defRPr/>
            </a:pPr>
            <a:r>
              <a:rPr lang="zh-CN" altLang="en-US" dirty="0" smtClean="0"/>
              <a:t>有人造谣和诋毁</a:t>
            </a:r>
          </a:p>
          <a:p>
            <a:pPr eaLnBrk="1" hangingPunct="1">
              <a:defRPr/>
            </a:pPr>
            <a:r>
              <a:rPr lang="zh-CN" altLang="en-US" dirty="0" smtClean="0"/>
              <a:t>有问题就该停售</a:t>
            </a:r>
          </a:p>
          <a:p>
            <a:pPr eaLnBrk="1" hangingPunct="1">
              <a:defRPr/>
            </a:pPr>
            <a:r>
              <a:rPr lang="zh-CN" altLang="en-US" dirty="0" smtClean="0"/>
              <a:t>在校未听说，现在觉得商家道德有缺陷，一味只想赚钱，不顾消费者的安全，食品安全问题接连成串出现，连原本比较信任的两大牛奶品牌都有问题，我觉得中国是不是将来什么都不能吃了，这个问题我想国家一定要抓紧、切实解决，治标治本，我很渴望外国那种毫无顾忌地消费食品的生活！</a:t>
            </a:r>
          </a:p>
          <a:p>
            <a:pPr eaLnBrk="1" hangingPunct="1">
              <a:defRPr/>
            </a:pPr>
            <a:r>
              <a:rPr lang="zh-CN" altLang="en-US" dirty="0" smtClean="0"/>
              <a:t>在中国食品安全问题永远是问题</a:t>
            </a:r>
          </a:p>
          <a:p>
            <a:pPr eaLnBrk="1" hangingPunct="1">
              <a:defRPr/>
            </a:pPr>
            <a:r>
              <a:rPr lang="zh-CN" altLang="en-US" dirty="0" smtClean="0"/>
              <a:t>责任心是企业的经营之本</a:t>
            </a:r>
          </a:p>
          <a:p>
            <a:pPr eaLnBrk="1" hangingPunct="1">
              <a:defRPr/>
            </a:pPr>
            <a:r>
              <a:rPr lang="zh-CN" altLang="en-US" dirty="0" smtClean="0"/>
              <a:t>这是他们自己的协调问题。</a:t>
            </a:r>
          </a:p>
          <a:p>
            <a:pPr eaLnBrk="1" hangingPunct="1">
              <a:defRPr/>
            </a:pPr>
            <a:r>
              <a:rPr lang="zh-CN" altLang="en-US" dirty="0" smtClean="0"/>
              <a:t>这是一件对人民的生命健康负责的事情。</a:t>
            </a:r>
          </a:p>
          <a:p>
            <a:pPr eaLnBrk="1" hangingPunct="1">
              <a:defRPr/>
            </a:pPr>
            <a:r>
              <a:rPr lang="zh-CN" altLang="en-US" dirty="0" smtClean="0"/>
              <a:t>这样的做法是对消费者的负责人，很支持！</a:t>
            </a:r>
          </a:p>
          <a:p>
            <a:pPr eaLnBrk="1" hangingPunct="1">
              <a:defRPr/>
            </a:pPr>
            <a:r>
              <a:rPr lang="zh-CN" altLang="en-US" dirty="0" smtClean="0"/>
              <a:t>正常 </a:t>
            </a:r>
          </a:p>
          <a:p>
            <a:pPr eaLnBrk="1" hangingPunct="1">
              <a:defRPr/>
            </a:pPr>
            <a:r>
              <a:rPr lang="zh-CN" altLang="en-US" dirty="0" smtClean="0"/>
              <a:t>政府监督系统有问题</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支持</a:t>
            </a:r>
          </a:p>
          <a:p>
            <a:pPr eaLnBrk="1" hangingPunct="1">
              <a:defRPr/>
            </a:pPr>
            <a:r>
              <a:rPr lang="zh-CN" altLang="en-US" dirty="0" smtClean="0"/>
              <a:t>只觉得中国食品越来越不安全。一直有听说港澳质检更安全，那么香港都查出问题了，以后还有差别么</a:t>
            </a:r>
          </a:p>
          <a:p>
            <a:pPr eaLnBrk="1" hangingPunct="1">
              <a:defRPr/>
            </a:pPr>
            <a:r>
              <a:rPr lang="zh-CN" altLang="en-US" dirty="0" smtClean="0"/>
              <a:t>只是偶尔现象，不能一概而论。</a:t>
            </a:r>
          </a:p>
          <a:p>
            <a:pPr eaLnBrk="1" hangingPunct="1">
              <a:defRPr/>
            </a:pPr>
            <a:r>
              <a:rPr lang="zh-CN" altLang="en-US" dirty="0" smtClean="0"/>
              <a:t>只要中国牛奶能喝就行</a:t>
            </a:r>
          </a:p>
          <a:p>
            <a:pPr eaLnBrk="1" hangingPunct="1">
              <a:defRPr/>
            </a:pPr>
            <a:r>
              <a:rPr lang="zh-CN" altLang="en-US" dirty="0" smtClean="0"/>
              <a:t>质量不合格，活该被停销，要对得起良心！</a:t>
            </a:r>
          </a:p>
          <a:p>
            <a:pPr eaLnBrk="1" hangingPunct="1">
              <a:defRPr/>
            </a:pPr>
            <a:r>
              <a:rPr lang="zh-CN" altLang="en-US" dirty="0" smtClean="0"/>
              <a:t>质量问题</a:t>
            </a:r>
          </a:p>
          <a:p>
            <a:pPr eaLnBrk="1" hangingPunct="1">
              <a:defRPr/>
            </a:pPr>
            <a:r>
              <a:rPr lang="zh-CN" altLang="en-US" dirty="0" smtClean="0"/>
              <a:t>中国的食品安全已经差到不能再差了，这些中国的大企业连人的健康都能开玩笑！</a:t>
            </a:r>
          </a:p>
          <a:p>
            <a:pPr eaLnBrk="1" hangingPunct="1">
              <a:defRPr/>
            </a:pPr>
            <a:r>
              <a:rPr lang="zh-CN" altLang="en-US" dirty="0" smtClean="0"/>
              <a:t>中国没安全食品了</a:t>
            </a:r>
          </a:p>
          <a:p>
            <a:pPr eaLnBrk="1" hangingPunct="1">
              <a:defRPr/>
            </a:pPr>
            <a:r>
              <a:rPr lang="zh-CN" altLang="en-US" dirty="0" smtClean="0"/>
              <a:t>中国牛奶，不喝也罢，但是想喝的话会考虑洋品牌，实在没有会现在光明牛奶！！！！</a:t>
            </a:r>
          </a:p>
          <a:p>
            <a:pPr eaLnBrk="1" hangingPunct="1">
              <a:defRPr/>
            </a:pPr>
            <a:r>
              <a:rPr lang="zh-CN" altLang="en-US" dirty="0" smtClean="0"/>
              <a:t>中国人百毒不侵！！！哇丫丫丫丫</a:t>
            </a:r>
          </a:p>
          <a:p>
            <a:pPr eaLnBrk="1" hangingPunct="1">
              <a:defRPr/>
            </a:pPr>
            <a:r>
              <a:rPr lang="zh-CN" altLang="en-US" dirty="0" smtClean="0"/>
              <a:t>中国人的素质越来越低，让人看了恶心 腐败的政府 无耻的企业家</a:t>
            </a:r>
          </a:p>
          <a:p>
            <a:pPr eaLnBrk="1" hangingPunct="1">
              <a:defRPr/>
            </a:pPr>
            <a:r>
              <a:rPr lang="zh-CN" altLang="en-US" dirty="0" smtClean="0"/>
              <a:t>中国食品安全什么时候能让我们放心呢？</a:t>
            </a:r>
          </a:p>
          <a:p>
            <a:pPr eaLnBrk="1" hangingPunct="1">
              <a:defRPr/>
            </a:pPr>
            <a:r>
              <a:rPr lang="zh-CN" altLang="en-US" dirty="0" smtClean="0"/>
              <a:t>中国制造最终的结果就是走出国门</a:t>
            </a:r>
          </a:p>
          <a:p>
            <a:pPr eaLnBrk="1" hangingPunct="1">
              <a:defRPr/>
            </a:pPr>
            <a:r>
              <a:rPr lang="zh-CN" altLang="en-US" dirty="0" smtClean="0"/>
              <a:t>重视品质啊</a:t>
            </a:r>
          </a:p>
          <a:p>
            <a:pPr eaLnBrk="1" hangingPunct="1">
              <a:defRPr/>
            </a:pPr>
            <a:r>
              <a:rPr lang="zh-CN" altLang="en-US" dirty="0" smtClean="0"/>
              <a:t>资本特性</a:t>
            </a:r>
          </a:p>
          <a:p>
            <a:pPr eaLnBrk="1" hangingPunct="1">
              <a:defRPr/>
            </a:pPr>
            <a:r>
              <a:rPr lang="zh-CN" altLang="en-US" dirty="0" smtClean="0"/>
              <a:t>最近连牛奶倒在作假 </a:t>
            </a:r>
          </a:p>
          <a:p>
            <a:pPr eaLnBrk="1" hangingPunct="1">
              <a:defRPr/>
            </a:pPr>
            <a:r>
              <a:rPr lang="zh-CN" altLang="en-US" dirty="0" smtClean="0"/>
              <a:t>做的很对 人民健康重要</a:t>
            </a:r>
          </a:p>
          <a:p>
            <a:pPr eaLnBrk="1" hangingPunct="1">
              <a:defRPr/>
            </a:pPr>
            <a:endParaRPr lang="zh-CN" altLang="en-US" dirty="0"/>
          </a:p>
        </p:txBody>
      </p:sp>
      <p:sp>
        <p:nvSpPr>
          <p:cNvPr id="4" name="灯片编号占位符 3"/>
          <p:cNvSpPr>
            <a:spLocks noGrp="1"/>
          </p:cNvSpPr>
          <p:nvPr>
            <p:ph type="sldNum" sz="quarter" idx="5"/>
          </p:nvPr>
        </p:nvSpPr>
        <p:spPr/>
        <p:txBody>
          <a:bodyPr/>
          <a:lstStyle/>
          <a:p>
            <a:pPr>
              <a:defRPr/>
            </a:pPr>
            <a:fld id="{829B1D51-9E93-4D01-971A-F16150261F75}" type="slidenum">
              <a:rPr lang="zh-CN" altLang="en-US" smtClean="0"/>
              <a:pPr>
                <a:defRPr/>
              </a:pPr>
              <a:t>14</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FE3F56CB-9853-4EA4-BE06-4CA1820FE2C6}" type="datetime1">
              <a:rPr lang="zh-CN" altLang="en-US"/>
              <a:pPr>
                <a:defRPr/>
              </a:pPr>
              <a:t>2012/4/12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B4BB748-CAA4-4F34-BD63-F0DE8DF22B4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B48FCA-7BD9-467F-9ADC-B2C162090FA7}" type="datetime1">
              <a:rPr lang="zh-CN" altLang="en-US"/>
              <a:pPr>
                <a:defRPr/>
              </a:pPr>
              <a:t>2012/4/12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BFF59E4-309E-4885-97D3-FABECD80BDD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A1C2B20-9EBA-49D2-BE1D-199FCE18C3A0}" type="datetime1">
              <a:rPr lang="zh-CN" altLang="en-US"/>
              <a:pPr>
                <a:defRPr/>
              </a:pPr>
              <a:t>2012/4/12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0AF660-9FC3-49DB-8B7E-FE03124389AA}"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6" descr="logo-findoout.png"/>
          <p:cNvPicPr>
            <a:picLocks noChangeAspect="1"/>
          </p:cNvPicPr>
          <p:nvPr userDrawn="1"/>
        </p:nvPicPr>
        <p:blipFill>
          <a:blip r:embed="rId2" cstate="print"/>
          <a:srcRect/>
          <a:stretch>
            <a:fillRect/>
          </a:stretch>
        </p:blipFill>
        <p:spPr bwMode="auto">
          <a:xfrm>
            <a:off x="179388" y="6394450"/>
            <a:ext cx="792162" cy="263525"/>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15121B3B-49D5-4E60-851B-1B3DA68A0026}" type="datetime1">
              <a:rPr lang="zh-CN" altLang="en-US"/>
              <a:pPr>
                <a:defRPr/>
              </a:pPr>
              <a:t>2012/4/12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marL="0" marR="0" indent="0" algn="r" defTabSz="914400" rtl="0" eaLnBrk="1" fontAlgn="auto" latinLnBrk="0" hangingPunct="1">
              <a:lnSpc>
                <a:spcPct val="100000"/>
              </a:lnSpc>
              <a:spcBef>
                <a:spcPts val="0"/>
              </a:spcBef>
              <a:spcAft>
                <a:spcPts val="0"/>
              </a:spcAft>
              <a:buClrTx/>
              <a:buSzTx/>
              <a:buFontTx/>
              <a:buNone/>
              <a:tabLst/>
              <a:defRPr sz="1400">
                <a:solidFill>
                  <a:schemeClr val="tx1"/>
                </a:solidFill>
              </a:defRPr>
            </a:lvl1pPr>
          </a:lstStyle>
          <a:p>
            <a:pPr>
              <a:defRPr/>
            </a:pPr>
            <a:r>
              <a:rPr lang="zh-CN" altLang="en-US"/>
              <a:t>御调查</a:t>
            </a:r>
            <a:r>
              <a:rPr lang="en-US" altLang="zh-CN"/>
              <a:t>  |  </a:t>
            </a:r>
            <a:fld id="{585F1162-D6FC-4637-833A-A3722F62A821}"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A954685-99B0-481F-8BF4-DA11E8C15548}" type="datetime1">
              <a:rPr lang="zh-CN" altLang="en-US"/>
              <a:pPr>
                <a:defRPr/>
              </a:pPr>
              <a:t>2012/4/12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C77B0C2-21C4-4AE1-B653-AD948F98BF0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3202B686-5246-4457-93AD-EB8CC67F2D79}" type="datetime1">
              <a:rPr lang="zh-CN" altLang="en-US"/>
              <a:pPr>
                <a:defRPr/>
              </a:pPr>
              <a:t>2012/4/12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CB6750F-FAF0-43C2-B79A-3CF6B53945B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46769814-FBBA-4193-843E-7CBCB45923A8}" type="datetime1">
              <a:rPr lang="zh-CN" altLang="en-US"/>
              <a:pPr>
                <a:defRPr/>
              </a:pPr>
              <a:t>2012/4/12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0D9599BE-EB0B-47E7-B057-A6D7B09434AC}"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F3D04B4-D21C-4A0B-A8B6-295708FB0276}" type="datetime1">
              <a:rPr lang="zh-CN" altLang="en-US"/>
              <a:pPr>
                <a:defRPr/>
              </a:pPr>
              <a:t>2012/4/12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227975EA-B932-4D7F-86B3-A68C920575D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CAE9A16-2462-4672-94E2-ED63DE23178E}" type="datetime1">
              <a:rPr lang="zh-CN" altLang="en-US"/>
              <a:pPr>
                <a:defRPr/>
              </a:pPr>
              <a:t>2012/4/12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BC75D1-43A2-47B5-A739-2647EE983F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3C23144-D7B9-4492-998D-300A85FCD245}" type="datetime1">
              <a:rPr lang="zh-CN" altLang="en-US"/>
              <a:pPr>
                <a:defRPr/>
              </a:pPr>
              <a:t>2012/4/12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9A631CC-2923-4D09-8DAD-CF908F9FCB6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B94BFA9E-532C-4976-9361-77AEF89C9D23}" type="datetime1">
              <a:rPr lang="zh-CN" altLang="en-US"/>
              <a:pPr>
                <a:defRPr/>
              </a:pPr>
              <a:t>2012/4/12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91FEDFA-CE1A-4068-94FE-773EF8F9A1C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E64D54-DC66-4368-A9DF-98D0B9DD6012}" type="datetime1">
              <a:rPr lang="zh-CN" altLang="en-US"/>
              <a:pPr>
                <a:defRPr/>
              </a:pPr>
              <a:t>2012/4/12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65DBD0D-78D3-425A-9E7D-ED00EA212DB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800" kern="1200">
          <a:solidFill>
            <a:schemeClr val="tx1"/>
          </a:solidFill>
          <a:latin typeface="微软雅黑" pitchFamily="34" charset="-122"/>
          <a:ea typeface="微软雅黑" pitchFamily="34" charset="-122"/>
          <a:cs typeface="微软雅黑"/>
        </a:defRPr>
      </a:lvl1pPr>
      <a:lvl2pPr algn="l" rtl="0" eaLnBrk="0" fontAlgn="base" hangingPunct="0">
        <a:spcBef>
          <a:spcPct val="0"/>
        </a:spcBef>
        <a:spcAft>
          <a:spcPct val="0"/>
        </a:spcAft>
        <a:defRPr sz="2800">
          <a:solidFill>
            <a:schemeClr val="tx1"/>
          </a:solidFill>
          <a:latin typeface="微软雅黑"/>
          <a:ea typeface="微软雅黑"/>
          <a:cs typeface="微软雅黑"/>
        </a:defRPr>
      </a:lvl2pPr>
      <a:lvl3pPr algn="l" rtl="0" eaLnBrk="0" fontAlgn="base" hangingPunct="0">
        <a:spcBef>
          <a:spcPct val="0"/>
        </a:spcBef>
        <a:spcAft>
          <a:spcPct val="0"/>
        </a:spcAft>
        <a:defRPr sz="2800">
          <a:solidFill>
            <a:schemeClr val="tx1"/>
          </a:solidFill>
          <a:latin typeface="微软雅黑"/>
          <a:ea typeface="微软雅黑"/>
          <a:cs typeface="微软雅黑"/>
        </a:defRPr>
      </a:lvl3pPr>
      <a:lvl4pPr algn="l" rtl="0" eaLnBrk="0" fontAlgn="base" hangingPunct="0">
        <a:spcBef>
          <a:spcPct val="0"/>
        </a:spcBef>
        <a:spcAft>
          <a:spcPct val="0"/>
        </a:spcAft>
        <a:defRPr sz="2800">
          <a:solidFill>
            <a:schemeClr val="tx1"/>
          </a:solidFill>
          <a:latin typeface="微软雅黑"/>
          <a:ea typeface="微软雅黑"/>
          <a:cs typeface="微软雅黑"/>
        </a:defRPr>
      </a:lvl4pPr>
      <a:lvl5pPr algn="l" rtl="0" eaLnBrk="0" fontAlgn="base" hangingPunct="0">
        <a:spcBef>
          <a:spcPct val="0"/>
        </a:spcBef>
        <a:spcAft>
          <a:spcPct val="0"/>
        </a:spcAft>
        <a:defRPr sz="2800">
          <a:solidFill>
            <a:schemeClr val="tx1"/>
          </a:solidFill>
          <a:latin typeface="微软雅黑"/>
          <a:ea typeface="微软雅黑"/>
          <a:cs typeface="微软雅黑"/>
        </a:defRPr>
      </a:lvl5pPr>
      <a:lvl6pPr marL="457200" algn="l" rtl="0" fontAlgn="base">
        <a:spcBef>
          <a:spcPct val="0"/>
        </a:spcBef>
        <a:spcAft>
          <a:spcPct val="0"/>
        </a:spcAft>
        <a:defRPr sz="2800">
          <a:solidFill>
            <a:schemeClr val="tx1"/>
          </a:solidFill>
          <a:latin typeface="微软雅黑"/>
          <a:ea typeface="微软雅黑"/>
          <a:cs typeface="微软雅黑"/>
        </a:defRPr>
      </a:lvl6pPr>
      <a:lvl7pPr marL="914400" algn="l" rtl="0" fontAlgn="base">
        <a:spcBef>
          <a:spcPct val="0"/>
        </a:spcBef>
        <a:spcAft>
          <a:spcPct val="0"/>
        </a:spcAft>
        <a:defRPr sz="2800">
          <a:solidFill>
            <a:schemeClr val="tx1"/>
          </a:solidFill>
          <a:latin typeface="微软雅黑"/>
          <a:ea typeface="微软雅黑"/>
          <a:cs typeface="微软雅黑"/>
        </a:defRPr>
      </a:lvl7pPr>
      <a:lvl8pPr marL="1371600" algn="l" rtl="0" fontAlgn="base">
        <a:spcBef>
          <a:spcPct val="0"/>
        </a:spcBef>
        <a:spcAft>
          <a:spcPct val="0"/>
        </a:spcAft>
        <a:defRPr sz="2800">
          <a:solidFill>
            <a:schemeClr val="tx1"/>
          </a:solidFill>
          <a:latin typeface="微软雅黑"/>
          <a:ea typeface="微软雅黑"/>
          <a:cs typeface="微软雅黑"/>
        </a:defRPr>
      </a:lvl8pPr>
      <a:lvl9pPr marL="1828800" algn="l" rtl="0" fontAlgn="base">
        <a:spcBef>
          <a:spcPct val="0"/>
        </a:spcBef>
        <a:spcAft>
          <a:spcPct val="0"/>
        </a:spcAft>
        <a:defRPr sz="2800">
          <a:solidFill>
            <a:schemeClr val="tx1"/>
          </a:solidFill>
          <a:latin typeface="微软雅黑"/>
          <a:ea typeface="微软雅黑"/>
          <a:cs typeface="微软雅黑"/>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微软雅黑"/>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微软雅黑"/>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微软雅黑" pitchFamily="34" charset="-122"/>
          <a:ea typeface="微软雅黑" pitchFamily="34" charset="-122"/>
          <a:cs typeface="微软雅黑"/>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微软雅黑" pitchFamily="34" charset="-122"/>
          <a:ea typeface="微软雅黑" pitchFamily="34" charset="-122"/>
          <a:cs typeface="微软雅黑"/>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indoout.com/ceshi/cs782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2428875" y="1785938"/>
            <a:ext cx="5672138" cy="946150"/>
          </a:xfrm>
          <a:prstGeom prst="rect">
            <a:avLst/>
          </a:prstGeom>
          <a:noFill/>
          <a:ln w="9525">
            <a:noFill/>
            <a:miter lim="800000"/>
            <a:headEnd/>
            <a:tailEnd/>
          </a:ln>
        </p:spPr>
        <p:txBody>
          <a:bodyPr>
            <a:spAutoFit/>
          </a:bodyPr>
          <a:lstStyle/>
          <a:p>
            <a:r>
              <a:rPr lang="zh-CN" altLang="en-US" sz="2800" b="1">
                <a:latin typeface="微软雅黑"/>
                <a:ea typeface="微软雅黑"/>
                <a:cs typeface="微软雅黑"/>
              </a:rPr>
              <a:t>消费者对近日媒体报道</a:t>
            </a:r>
            <a:r>
              <a:rPr lang="en-US" altLang="zh-CN" sz="2800" b="1">
                <a:latin typeface="微软雅黑"/>
                <a:ea typeface="微软雅黑"/>
                <a:cs typeface="微软雅黑"/>
              </a:rPr>
              <a:t>“</a:t>
            </a:r>
            <a:r>
              <a:rPr lang="zh-CN" altLang="en-US" sz="2800" b="1">
                <a:latin typeface="微软雅黑"/>
                <a:ea typeface="微软雅黑"/>
                <a:cs typeface="微软雅黑"/>
              </a:rPr>
              <a:t>小学生喝蒙牛中毒事件”的反应</a:t>
            </a:r>
          </a:p>
        </p:txBody>
      </p:sp>
      <p:sp>
        <p:nvSpPr>
          <p:cNvPr id="14339" name="TextBox 8"/>
          <p:cNvSpPr txBox="1">
            <a:spLocks noChangeArrowheads="1"/>
          </p:cNvSpPr>
          <p:nvPr/>
        </p:nvSpPr>
        <p:spPr bwMode="auto">
          <a:xfrm>
            <a:off x="2428875" y="3500438"/>
            <a:ext cx="2874963" cy="304800"/>
          </a:xfrm>
          <a:prstGeom prst="rect">
            <a:avLst/>
          </a:prstGeom>
          <a:noFill/>
          <a:ln w="9525">
            <a:noFill/>
            <a:miter lim="800000"/>
            <a:headEnd/>
            <a:tailEnd/>
          </a:ln>
        </p:spPr>
        <p:txBody>
          <a:bodyPr>
            <a:spAutoFit/>
          </a:bodyPr>
          <a:lstStyle/>
          <a:p>
            <a:r>
              <a:rPr lang="zh-CN" altLang="en-US" sz="1400" b="1">
                <a:latin typeface="微软雅黑"/>
                <a:ea typeface="微软雅黑"/>
                <a:cs typeface="微软雅黑"/>
              </a:rPr>
              <a:t>消费者调查报告</a:t>
            </a:r>
          </a:p>
        </p:txBody>
      </p:sp>
      <p:sp>
        <p:nvSpPr>
          <p:cNvPr id="14340" name="TextBox 9"/>
          <p:cNvSpPr txBox="1">
            <a:spLocks noChangeArrowheads="1"/>
          </p:cNvSpPr>
          <p:nvPr/>
        </p:nvSpPr>
        <p:spPr bwMode="auto">
          <a:xfrm>
            <a:off x="2428875" y="5786438"/>
            <a:ext cx="5295900" cy="428625"/>
          </a:xfrm>
          <a:prstGeom prst="rect">
            <a:avLst/>
          </a:prstGeom>
          <a:noFill/>
          <a:ln w="9525">
            <a:noFill/>
            <a:miter lim="800000"/>
            <a:headEnd/>
            <a:tailEnd/>
          </a:ln>
        </p:spPr>
        <p:txBody>
          <a:bodyPr wrap="none">
            <a:spAutoFit/>
          </a:bodyPr>
          <a:lstStyle/>
          <a:p>
            <a:r>
              <a:rPr lang="en-US" altLang="zh-CN" sz="1100">
                <a:ea typeface="微软雅黑"/>
                <a:cs typeface="微软雅黑"/>
              </a:rPr>
              <a:t>CONFIDENTIAL AND PROPRIETARY</a:t>
            </a:r>
          </a:p>
          <a:p>
            <a:r>
              <a:rPr lang="en-US" altLang="zh-CN" sz="1100">
                <a:ea typeface="微软雅黑"/>
                <a:cs typeface="微软雅黑"/>
              </a:rPr>
              <a:t>Any use of this material without specific permission of Findoout is strictly prohibited</a:t>
            </a:r>
            <a:endParaRPr lang="zh-CN" altLang="en-US" sz="1100">
              <a:ea typeface="微软雅黑"/>
              <a:cs typeface="微软雅黑"/>
            </a:endParaRPr>
          </a:p>
        </p:txBody>
      </p:sp>
      <p:pic>
        <p:nvPicPr>
          <p:cNvPr id="14341" name="图片 6" descr="logo-findoout.png"/>
          <p:cNvPicPr>
            <a:picLocks noChangeAspect="1"/>
          </p:cNvPicPr>
          <p:nvPr/>
        </p:nvPicPr>
        <p:blipFill>
          <a:blip r:embed="rId4" cstate="print"/>
          <a:srcRect/>
          <a:stretch>
            <a:fillRect/>
          </a:stretch>
        </p:blipFill>
        <p:spPr bwMode="auto">
          <a:xfrm>
            <a:off x="7643813" y="357188"/>
            <a:ext cx="1143000" cy="381000"/>
          </a:xfrm>
          <a:prstGeom prst="rect">
            <a:avLst/>
          </a:prstGeom>
          <a:noFill/>
          <a:ln w="9525">
            <a:noFill/>
            <a:miter lim="800000"/>
            <a:headEnd/>
            <a:tailEnd/>
          </a:ln>
        </p:spPr>
      </p:pic>
      <p:sp>
        <p:nvSpPr>
          <p:cNvPr id="14342" name="TextBox 8"/>
          <p:cNvSpPr txBox="1">
            <a:spLocks noChangeArrowheads="1"/>
          </p:cNvSpPr>
          <p:nvPr/>
        </p:nvSpPr>
        <p:spPr bwMode="auto">
          <a:xfrm>
            <a:off x="2428875" y="4924425"/>
            <a:ext cx="2874963" cy="304800"/>
          </a:xfrm>
          <a:prstGeom prst="rect">
            <a:avLst/>
          </a:prstGeom>
          <a:noFill/>
          <a:ln w="9525">
            <a:noFill/>
            <a:miter lim="800000"/>
            <a:headEnd/>
            <a:tailEnd/>
          </a:ln>
        </p:spPr>
        <p:txBody>
          <a:bodyPr>
            <a:spAutoFit/>
          </a:bodyPr>
          <a:lstStyle/>
          <a:p>
            <a:r>
              <a:rPr lang="en-US" altLang="zh-CN" sz="1400" b="1">
                <a:latin typeface="微软雅黑"/>
                <a:ea typeface="微软雅黑"/>
                <a:cs typeface="微软雅黑"/>
              </a:rPr>
              <a:t>2012.4.9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标题 1"/>
          <p:cNvSpPr>
            <a:spLocks noGrp="1"/>
          </p:cNvSpPr>
          <p:nvPr>
            <p:ph type="title"/>
          </p:nvPr>
        </p:nvSpPr>
        <p:spPr/>
        <p:txBody>
          <a:bodyPr/>
          <a:lstStyle/>
          <a:p>
            <a:pPr eaLnBrk="1" hangingPunct="1"/>
            <a:r>
              <a:rPr lang="zh-CN" altLang="en-US" sz="2000" b="1" smtClean="0">
                <a:latin typeface="微软雅黑"/>
                <a:ea typeface="微软雅黑"/>
              </a:rPr>
              <a:t>经过该事件后，光明成为最受信任的品牌（</a:t>
            </a:r>
            <a:r>
              <a:rPr lang="en-US" altLang="zh-CN" sz="2000" b="1" smtClean="0">
                <a:latin typeface="微软雅黑"/>
                <a:ea typeface="微软雅黑"/>
              </a:rPr>
              <a:t>23%</a:t>
            </a:r>
            <a:r>
              <a:rPr lang="zh-CN" altLang="en-US" sz="2000" b="1" smtClean="0">
                <a:latin typeface="微软雅黑"/>
                <a:ea typeface="微软雅黑"/>
              </a:rPr>
              <a:t>），尤其在特大城市（</a:t>
            </a:r>
            <a:r>
              <a:rPr lang="en-US" altLang="zh-CN" sz="2000" b="1" smtClean="0">
                <a:latin typeface="微软雅黑"/>
                <a:ea typeface="微软雅黑"/>
              </a:rPr>
              <a:t>30%</a:t>
            </a:r>
            <a:r>
              <a:rPr lang="zh-CN" altLang="en-US" sz="2000" b="1" smtClean="0">
                <a:latin typeface="微软雅黑"/>
                <a:ea typeface="微软雅黑"/>
              </a:rPr>
              <a:t>）</a:t>
            </a:r>
            <a:endParaRPr lang="en-US" altLang="zh-CN" sz="2000" b="1" smtClean="0">
              <a:latin typeface="微软雅黑"/>
              <a:ea typeface="微软雅黑"/>
            </a:endParaRPr>
          </a:p>
        </p:txBody>
      </p:sp>
      <p:graphicFrame>
        <p:nvGraphicFramePr>
          <p:cNvPr id="11" name="表格 10"/>
          <p:cNvGraphicFramePr>
            <a:graphicFrameLocks noGrp="1"/>
          </p:cNvGraphicFramePr>
          <p:nvPr/>
        </p:nvGraphicFramePr>
        <p:xfrm>
          <a:off x="654050" y="3205163"/>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94"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a:t>问题：现在你最信任以下哪个牛奶品牌？</a:t>
            </a:r>
          </a:p>
        </p:txBody>
      </p:sp>
      <p:sp>
        <p:nvSpPr>
          <p:cNvPr id="24595" name="内容占位符 11"/>
          <p:cNvSpPr>
            <a:spLocks noGrp="1"/>
          </p:cNvSpPr>
          <p:nvPr>
            <p:ph idx="1"/>
          </p:nvPr>
        </p:nvSpPr>
        <p:spPr>
          <a:xfrm>
            <a:off x="457200" y="1600200"/>
            <a:ext cx="8229600" cy="493713"/>
          </a:xfrm>
        </p:spPr>
        <p:txBody>
          <a:bodyPr>
            <a:spAutoFit/>
          </a:bodyPr>
          <a:lstStyle/>
          <a:p>
            <a:pPr eaLnBrk="1" hangingPunct="1"/>
            <a:r>
              <a:rPr lang="zh-CN" altLang="en-US" sz="1200" smtClean="0">
                <a:latin typeface="微软雅黑"/>
                <a:ea typeface="微软雅黑"/>
              </a:rPr>
              <a:t>伊利品牌受到一定牵连，从最初的</a:t>
            </a:r>
            <a:r>
              <a:rPr lang="en-US" altLang="zh-CN" sz="1200" smtClean="0">
                <a:latin typeface="微软雅黑"/>
                <a:ea typeface="微软雅黑"/>
              </a:rPr>
              <a:t>26%</a:t>
            </a:r>
            <a:r>
              <a:rPr lang="zh-CN" altLang="en-US" sz="1200" smtClean="0">
                <a:latin typeface="微软雅黑"/>
                <a:ea typeface="微软雅黑"/>
              </a:rPr>
              <a:t>的喜欢度下降至目前的</a:t>
            </a:r>
            <a:r>
              <a:rPr lang="en-US" altLang="zh-CN" sz="1200" smtClean="0">
                <a:latin typeface="微软雅黑"/>
                <a:ea typeface="微软雅黑"/>
              </a:rPr>
              <a:t>20%</a:t>
            </a:r>
            <a:r>
              <a:rPr lang="zh-CN" altLang="en-US" sz="1200" smtClean="0">
                <a:latin typeface="微软雅黑"/>
                <a:ea typeface="微软雅黑"/>
              </a:rPr>
              <a:t>的信任度；</a:t>
            </a:r>
          </a:p>
          <a:p>
            <a:pPr eaLnBrk="1" hangingPunct="1"/>
            <a:r>
              <a:rPr lang="zh-CN" altLang="en-US" sz="1200" smtClean="0">
                <a:latin typeface="微软雅黑"/>
                <a:ea typeface="微软雅黑"/>
              </a:rPr>
              <a:t>蒙牛品牌形象受到较大影响，从先前的</a:t>
            </a:r>
            <a:r>
              <a:rPr lang="en-US" altLang="zh-CN" sz="1200" smtClean="0">
                <a:latin typeface="微软雅黑"/>
                <a:ea typeface="微软雅黑"/>
              </a:rPr>
              <a:t>22%</a:t>
            </a:r>
            <a:r>
              <a:rPr lang="zh-CN" altLang="en-US" sz="1200" smtClean="0">
                <a:latin typeface="微软雅黑"/>
                <a:ea typeface="微软雅黑"/>
              </a:rPr>
              <a:t>的喜欢度下降至目前的</a:t>
            </a:r>
            <a:r>
              <a:rPr lang="en-US" altLang="zh-CN" sz="1200" smtClean="0">
                <a:latin typeface="微软雅黑"/>
                <a:ea typeface="微软雅黑"/>
              </a:rPr>
              <a:t>12%</a:t>
            </a:r>
            <a:r>
              <a:rPr lang="zh-CN" altLang="en-US" sz="1200" smtClean="0">
                <a:latin typeface="微软雅黑"/>
                <a:ea typeface="微软雅黑"/>
              </a:rPr>
              <a:t>的信任度，尤其是女性消费者。</a:t>
            </a:r>
          </a:p>
        </p:txBody>
      </p:sp>
      <p:graphicFrame>
        <p:nvGraphicFramePr>
          <p:cNvPr id="10" name="表格 9"/>
          <p:cNvGraphicFramePr>
            <a:graphicFrameLocks noGrp="1"/>
          </p:cNvGraphicFramePr>
          <p:nvPr/>
        </p:nvGraphicFramePr>
        <p:xfrm>
          <a:off x="684213" y="4197350"/>
          <a:ext cx="8208962" cy="2184401"/>
        </p:xfrm>
        <a:graphic>
          <a:graphicData uri="http://schemas.openxmlformats.org/drawingml/2006/table">
            <a:tbl>
              <a:tblPr/>
              <a:tblGrid>
                <a:gridCol w="1933575"/>
                <a:gridCol w="784225"/>
                <a:gridCol w="784225"/>
                <a:gridCol w="784225"/>
                <a:gridCol w="784225"/>
                <a:gridCol w="785812"/>
                <a:gridCol w="784225"/>
                <a:gridCol w="784225"/>
                <a:gridCol w="784225"/>
              </a:tblGrid>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arn-CL" altLang="zh-CN" sz="800" b="1" i="0" u="none" strike="noStrike" cap="none" normalizeH="0" baseline="0" smtClean="0">
                          <a:ln>
                            <a:noFill/>
                          </a:ln>
                          <a:solidFill>
                            <a:schemeClr val="tx1"/>
                          </a:solidFill>
                          <a:effectLst/>
                          <a:latin typeface="Arial" charset="0"/>
                          <a:ea typeface="微软雅黑"/>
                          <a:cs typeface="微软雅黑"/>
                        </a:rPr>
                        <a:t>Total</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580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20%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23%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1"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273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女</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307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18-25</a:t>
                      </a:r>
                      <a:r>
                        <a:rPr kumimoji="0" lang="zh-CN" altLang="en-US" sz="8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377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66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26-35</a:t>
                      </a:r>
                      <a:r>
                        <a:rPr kumimoji="0" lang="zh-CN" altLang="en-US" sz="8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36-45</a:t>
                      </a:r>
                      <a:r>
                        <a:rPr kumimoji="0" lang="zh-CN" altLang="en-US" sz="8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64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单身，独居</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248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单身，与家人同住</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同居</a:t>
                      </a:r>
                      <a:r>
                        <a:rPr kumimoji="0" lang="en-US" altLang="zh-CN" sz="800" b="0" i="0" u="none" strike="noStrike" cap="none" normalizeH="0" baseline="0" smtClean="0">
                          <a:ln>
                            <a:noFill/>
                          </a:ln>
                          <a:solidFill>
                            <a:schemeClr val="tx1"/>
                          </a:solidFill>
                          <a:effectLst/>
                          <a:latin typeface="Arial" charset="0"/>
                          <a:ea typeface="微软雅黑"/>
                          <a:cs typeface="微软雅黑"/>
                        </a:rPr>
                        <a:t>/</a:t>
                      </a:r>
                      <a:r>
                        <a:rPr kumimoji="0" lang="zh-CN" altLang="en-US" sz="800" b="0" i="0" u="none" strike="noStrike" cap="none" normalizeH="0" baseline="0" smtClean="0">
                          <a:ln>
                            <a:noFill/>
                          </a:ln>
                          <a:solidFill>
                            <a:schemeClr val="tx1"/>
                          </a:solidFill>
                          <a:effectLst/>
                          <a:latin typeface="Arial" charset="0"/>
                          <a:ea typeface="微软雅黑"/>
                          <a:cs typeface="微软雅黑"/>
                        </a:rPr>
                        <a:t>已婚</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特大城市：北京、上海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171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非省会城市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66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800" b="0" i="0" u="none" strike="noStrike" cap="none" normalizeH="0" baseline="0" smtClean="0">
                          <a:ln>
                            <a:noFill/>
                          </a:ln>
                          <a:solidFill>
                            <a:schemeClr val="tx1"/>
                          </a:solidFill>
                          <a:effectLst/>
                          <a:latin typeface="Arial" charset="0"/>
                          <a:ea typeface="微软雅黑"/>
                          <a:cs typeface="微软雅黑"/>
                        </a:rPr>
                        <a:t>集镇及农村</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51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10%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800" b="0" i="0" u="none" strike="noStrike" cap="none" normalizeH="0" baseline="0" smtClean="0">
                          <a:ln>
                            <a:noFill/>
                          </a:ln>
                          <a:solidFill>
                            <a:schemeClr val="tx1"/>
                          </a:solidFill>
                          <a:effectLst/>
                          <a:latin typeface="Arial" charset="0"/>
                          <a:ea typeface="微软雅黑"/>
                          <a:cs typeface="微软雅黑"/>
                        </a:rPr>
                        <a:t>24%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bl>
          </a:graphicData>
        </a:graphic>
      </p:graphicFrame>
      <p:graphicFrame>
        <p:nvGraphicFramePr>
          <p:cNvPr id="16" name="图表 15"/>
          <p:cNvGraphicFramePr/>
          <p:nvPr/>
        </p:nvGraphicFramePr>
        <p:xfrm>
          <a:off x="2987824" y="2265363"/>
          <a:ext cx="6048672" cy="2092324"/>
        </p:xfrm>
        <a:graphic>
          <a:graphicData uri="http://schemas.openxmlformats.org/drawingml/2006/chart">
            <c:chart xmlns:c="http://schemas.openxmlformats.org/drawingml/2006/chart" xmlns:r="http://schemas.openxmlformats.org/officeDocument/2006/relationships" r:id="rId2"/>
          </a:graphicData>
        </a:graphic>
      </p:graphicFrame>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5AA2592-3650-4F4C-87EB-9DC5BDEA1CCF}" type="slidenum">
              <a:rPr lang="zh-CN" altLang="en-US"/>
              <a:pPr>
                <a:defRPr/>
              </a:pPr>
              <a:t>10</a:t>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p:cNvSpPr>
            <a:spLocks noGrp="1"/>
          </p:cNvSpPr>
          <p:nvPr>
            <p:ph type="title"/>
          </p:nvPr>
        </p:nvSpPr>
        <p:spPr/>
        <p:txBody>
          <a:bodyPr/>
          <a:lstStyle/>
          <a:p>
            <a:pPr eaLnBrk="1" hangingPunct="1"/>
            <a:r>
              <a:rPr lang="zh-CN" altLang="en-US" sz="2000" b="1" smtClean="0">
                <a:latin typeface="微软雅黑"/>
                <a:ea typeface="微软雅黑"/>
              </a:rPr>
              <a:t>受访者自己列举的关于牛奶的热点新闻事件</a:t>
            </a:r>
          </a:p>
        </p:txBody>
      </p:sp>
      <p:sp>
        <p:nvSpPr>
          <p:cNvPr id="25602" name="内容占位符 8"/>
          <p:cNvSpPr>
            <a:spLocks noGrp="1"/>
          </p:cNvSpPr>
          <p:nvPr>
            <p:ph idx="1"/>
          </p:nvPr>
        </p:nvSpPr>
        <p:spPr>
          <a:xfrm>
            <a:off x="457200" y="2276475"/>
            <a:ext cx="8229600" cy="3849688"/>
          </a:xfrm>
        </p:spPr>
        <p:txBody>
          <a:bodyPr/>
          <a:lstStyle/>
          <a:p>
            <a:pPr eaLnBrk="1" hangingPunct="1">
              <a:lnSpc>
                <a:spcPct val="150000"/>
              </a:lnSpc>
              <a:spcBef>
                <a:spcPct val="50000"/>
              </a:spcBef>
            </a:pPr>
            <a:r>
              <a:rPr lang="zh-CN" altLang="en-US" sz="1200" smtClean="0">
                <a:latin typeface="微软雅黑"/>
                <a:ea typeface="微软雅黑"/>
              </a:rPr>
              <a:t>总是来说，该事件并没有给受访者造成深刻印象</a:t>
            </a:r>
            <a:endParaRPr lang="en-US" altLang="zh-CN" sz="1200" smtClean="0">
              <a:latin typeface="微软雅黑"/>
              <a:ea typeface="微软雅黑"/>
            </a:endParaRPr>
          </a:p>
          <a:p>
            <a:pPr eaLnBrk="1" hangingPunct="1">
              <a:lnSpc>
                <a:spcPct val="150000"/>
              </a:lnSpc>
              <a:spcBef>
                <a:spcPct val="50000"/>
              </a:spcBef>
            </a:pPr>
            <a:r>
              <a:rPr lang="zh-CN" altLang="en-US" sz="1200" smtClean="0">
                <a:latin typeface="微软雅黑"/>
                <a:ea typeface="微软雅黑"/>
              </a:rPr>
              <a:t>共有</a:t>
            </a:r>
            <a:r>
              <a:rPr lang="en-US" altLang="zh-CN" sz="1200" smtClean="0">
                <a:latin typeface="微软雅黑"/>
                <a:ea typeface="微软雅黑"/>
              </a:rPr>
              <a:t>283</a:t>
            </a:r>
            <a:r>
              <a:rPr lang="zh-CN" altLang="en-US" sz="1200" smtClean="0">
                <a:latin typeface="微软雅黑"/>
                <a:ea typeface="微软雅黑"/>
              </a:rPr>
              <a:t>名受访者列举了他们最近听说的关于牛奶的热点新闻事件</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提到“蒙牛” ：</a:t>
            </a:r>
            <a:r>
              <a:rPr lang="en-US" altLang="zh-CN" sz="1200" smtClean="0">
                <a:latin typeface="微软雅黑"/>
                <a:ea typeface="微软雅黑"/>
              </a:rPr>
              <a:t>82</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提到“聚”（三聚氰胺）：</a:t>
            </a:r>
            <a:r>
              <a:rPr lang="en-US" altLang="zh-CN" sz="1200" smtClean="0">
                <a:latin typeface="微软雅黑"/>
                <a:ea typeface="微软雅黑"/>
              </a:rPr>
              <a:t>53</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提到“毒” ：</a:t>
            </a:r>
            <a:r>
              <a:rPr lang="en-US" altLang="zh-CN" sz="1200" smtClean="0">
                <a:latin typeface="微软雅黑"/>
                <a:ea typeface="微软雅黑"/>
              </a:rPr>
              <a:t>32</a:t>
            </a:r>
            <a:r>
              <a:rPr lang="zh-CN" altLang="en-US" sz="1200" smtClean="0">
                <a:latin typeface="微软雅黑"/>
                <a:ea typeface="微软雅黑"/>
              </a:rPr>
              <a:t>人次</a:t>
            </a:r>
          </a:p>
          <a:p>
            <a:pPr marL="779463" lvl="1" indent="-322263" eaLnBrk="1" hangingPunct="1">
              <a:lnSpc>
                <a:spcPct val="150000"/>
              </a:lnSpc>
              <a:spcBef>
                <a:spcPct val="50000"/>
              </a:spcBef>
            </a:pPr>
            <a:r>
              <a:rPr lang="zh-CN" altLang="en-US" sz="1200" smtClean="0">
                <a:latin typeface="微软雅黑"/>
                <a:ea typeface="微软雅黑"/>
              </a:rPr>
              <a:t>提到“三鹿” ：</a:t>
            </a:r>
            <a:r>
              <a:rPr lang="en-US" altLang="zh-CN" sz="1200" smtClean="0">
                <a:latin typeface="微软雅黑"/>
                <a:ea typeface="微软雅黑"/>
              </a:rPr>
              <a:t>29</a:t>
            </a:r>
            <a:r>
              <a:rPr lang="zh-CN" altLang="en-US" sz="1200" smtClean="0">
                <a:latin typeface="微软雅黑"/>
                <a:ea typeface="微软雅黑"/>
              </a:rPr>
              <a:t>人次</a:t>
            </a:r>
          </a:p>
          <a:p>
            <a:pPr marL="779463" lvl="1" indent="-322263" eaLnBrk="1" hangingPunct="1">
              <a:lnSpc>
                <a:spcPct val="150000"/>
              </a:lnSpc>
              <a:spcBef>
                <a:spcPct val="50000"/>
              </a:spcBef>
            </a:pPr>
            <a:r>
              <a:rPr lang="zh-CN" altLang="en-US" sz="1200" smtClean="0">
                <a:latin typeface="微软雅黑"/>
                <a:ea typeface="微软雅黑"/>
              </a:rPr>
              <a:t>提到“癌” ：</a:t>
            </a:r>
            <a:r>
              <a:rPr lang="en-US" altLang="zh-CN" sz="1200" smtClean="0">
                <a:latin typeface="微软雅黑"/>
                <a:ea typeface="微软雅黑"/>
              </a:rPr>
              <a:t>19</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提到“伊利“：</a:t>
            </a:r>
            <a:r>
              <a:rPr lang="en-US" altLang="zh-CN" sz="1200" smtClean="0">
                <a:latin typeface="微软雅黑"/>
                <a:ea typeface="微软雅黑"/>
              </a:rPr>
              <a:t>10</a:t>
            </a:r>
            <a:r>
              <a:rPr lang="zh-CN" altLang="en-US" sz="1200" smtClean="0">
                <a:latin typeface="微软雅黑"/>
                <a:ea typeface="微软雅黑"/>
              </a:rPr>
              <a:t>人次</a:t>
            </a:r>
            <a:endParaRPr lang="en-US" altLang="zh-CN" sz="1200" smtClean="0">
              <a:latin typeface="微软雅黑"/>
              <a:ea typeface="微软雅黑"/>
            </a:endParaRPr>
          </a:p>
        </p:txBody>
      </p:sp>
      <p:sp>
        <p:nvSpPr>
          <p:cNvPr id="25603" name="TextBox 4"/>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a:t>问题：请列举你最近听说的关于牛奶的热点新闻事件</a:t>
            </a: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F508158A-9087-4503-83E0-F0CBFCFAC421}" type="slidenum">
              <a:rPr lang="zh-CN" altLang="en-US"/>
              <a:pPr>
                <a:defRPr/>
              </a:pPr>
              <a:t>11</a:t>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1"/>
          <p:cNvSpPr>
            <a:spLocks noGrp="1"/>
          </p:cNvSpPr>
          <p:nvPr>
            <p:ph type="title"/>
          </p:nvPr>
        </p:nvSpPr>
        <p:spPr/>
        <p:txBody>
          <a:bodyPr/>
          <a:lstStyle/>
          <a:p>
            <a:pPr eaLnBrk="1" hangingPunct="1"/>
            <a:r>
              <a:rPr lang="zh-CN" altLang="en-US" sz="2000" b="1" smtClean="0">
                <a:latin typeface="微软雅黑"/>
                <a:ea typeface="微软雅黑"/>
              </a:rPr>
              <a:t>评论比较离散，总体理性，对奶业整体有负面影响</a:t>
            </a:r>
          </a:p>
        </p:txBody>
      </p:sp>
      <p:sp>
        <p:nvSpPr>
          <p:cNvPr id="27650" name="内容占位符 8"/>
          <p:cNvSpPr>
            <a:spLocks noGrp="1"/>
          </p:cNvSpPr>
          <p:nvPr>
            <p:ph idx="1"/>
          </p:nvPr>
        </p:nvSpPr>
        <p:spPr/>
        <p:txBody>
          <a:bodyPr/>
          <a:lstStyle/>
          <a:p>
            <a:pPr eaLnBrk="1" hangingPunct="1">
              <a:lnSpc>
                <a:spcPct val="150000"/>
              </a:lnSpc>
              <a:spcBef>
                <a:spcPct val="50000"/>
              </a:spcBef>
            </a:pPr>
            <a:r>
              <a:rPr lang="zh-CN" altLang="en-US" sz="1200" smtClean="0">
                <a:latin typeface="微软雅黑"/>
                <a:ea typeface="微软雅黑"/>
              </a:rPr>
              <a:t>加深了一部分消费者对中国奶业的失望和无奈</a:t>
            </a:r>
            <a:endParaRPr lang="en-US" altLang="zh-CN" sz="1200" smtClean="0">
              <a:latin typeface="微软雅黑"/>
              <a:ea typeface="微软雅黑"/>
            </a:endParaRPr>
          </a:p>
          <a:p>
            <a:pPr eaLnBrk="1" hangingPunct="1">
              <a:lnSpc>
                <a:spcPct val="150000"/>
              </a:lnSpc>
              <a:spcBef>
                <a:spcPct val="50000"/>
              </a:spcBef>
            </a:pPr>
            <a:r>
              <a:rPr lang="zh-CN" altLang="en-US" sz="1200" smtClean="0">
                <a:latin typeface="微软雅黑"/>
                <a:ea typeface="微软雅黑"/>
              </a:rPr>
              <a:t>一部分消费者要求进一步查清事实真相，再做评论</a:t>
            </a:r>
            <a:endParaRPr lang="en-US" altLang="zh-CN" sz="1200" smtClean="0">
              <a:latin typeface="微软雅黑"/>
              <a:ea typeface="微软雅黑"/>
            </a:endParaRPr>
          </a:p>
          <a:p>
            <a:pPr eaLnBrk="1" hangingPunct="1">
              <a:lnSpc>
                <a:spcPct val="150000"/>
              </a:lnSpc>
              <a:spcBef>
                <a:spcPct val="50000"/>
              </a:spcBef>
            </a:pPr>
            <a:r>
              <a:rPr lang="zh-CN" altLang="en-US" sz="1200" smtClean="0">
                <a:latin typeface="微软雅黑"/>
                <a:ea typeface="微软雅黑"/>
              </a:rPr>
              <a:t>共有</a:t>
            </a:r>
            <a:r>
              <a:rPr lang="en-US" altLang="zh-CN" sz="1200" smtClean="0">
                <a:latin typeface="微软雅黑"/>
                <a:ea typeface="微软雅黑"/>
              </a:rPr>
              <a:t>232</a:t>
            </a:r>
            <a:r>
              <a:rPr lang="zh-CN" altLang="en-US" sz="1200" smtClean="0">
                <a:latin typeface="微软雅黑"/>
                <a:ea typeface="微软雅黑"/>
              </a:rPr>
              <a:t>名受访者进行了评论</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提到“蒙牛” ：</a:t>
            </a:r>
            <a:r>
              <a:rPr lang="en-US" altLang="zh-CN" sz="1200" smtClean="0">
                <a:latin typeface="微软雅黑"/>
                <a:ea typeface="微软雅黑"/>
              </a:rPr>
              <a:t>25</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提到“伊利“：</a:t>
            </a:r>
            <a:r>
              <a:rPr lang="en-US" altLang="zh-CN" sz="1200" smtClean="0">
                <a:latin typeface="微软雅黑"/>
                <a:ea typeface="微软雅黑"/>
              </a:rPr>
              <a:t>2</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提到“质量” ：</a:t>
            </a:r>
            <a:r>
              <a:rPr lang="en-US" altLang="zh-CN" sz="1200" smtClean="0">
                <a:latin typeface="微软雅黑"/>
                <a:ea typeface="微软雅黑"/>
              </a:rPr>
              <a:t>9</a:t>
            </a:r>
            <a:r>
              <a:rPr lang="zh-CN" altLang="en-US" sz="1200" smtClean="0">
                <a:latin typeface="微软雅黑"/>
                <a:ea typeface="微软雅黑"/>
              </a:rPr>
              <a:t>人次</a:t>
            </a:r>
            <a:endParaRPr lang="en-US" altLang="zh-CN" sz="1200" smtClean="0">
              <a:latin typeface="微软雅黑"/>
              <a:ea typeface="微软雅黑"/>
            </a:endParaRPr>
          </a:p>
          <a:p>
            <a:pPr marL="779463" lvl="1" indent="-322263" eaLnBrk="1" hangingPunct="1">
              <a:lnSpc>
                <a:spcPct val="150000"/>
              </a:lnSpc>
              <a:spcBef>
                <a:spcPct val="50000"/>
              </a:spcBef>
            </a:pPr>
            <a:r>
              <a:rPr lang="zh-CN" altLang="en-US" sz="1200" smtClean="0">
                <a:latin typeface="微软雅黑"/>
                <a:ea typeface="微软雅黑"/>
              </a:rPr>
              <a:t>提到“安全” ：</a:t>
            </a:r>
            <a:r>
              <a:rPr lang="en-US" altLang="zh-CN" sz="1200" smtClean="0">
                <a:latin typeface="微软雅黑"/>
                <a:ea typeface="微软雅黑"/>
              </a:rPr>
              <a:t>8</a:t>
            </a:r>
            <a:r>
              <a:rPr lang="zh-CN" altLang="en-US" sz="1200" smtClean="0">
                <a:latin typeface="微软雅黑"/>
                <a:ea typeface="微软雅黑"/>
              </a:rPr>
              <a:t>人次</a:t>
            </a:r>
          </a:p>
          <a:p>
            <a:pPr marL="779463" lvl="1" indent="-322263" eaLnBrk="1" hangingPunct="1">
              <a:lnSpc>
                <a:spcPct val="150000"/>
              </a:lnSpc>
              <a:spcBef>
                <a:spcPct val="50000"/>
              </a:spcBef>
            </a:pPr>
            <a:r>
              <a:rPr lang="zh-CN" altLang="en-US" sz="1200" smtClean="0">
                <a:latin typeface="微软雅黑"/>
                <a:ea typeface="微软雅黑"/>
              </a:rPr>
              <a:t>提到“不知道” ：</a:t>
            </a:r>
            <a:r>
              <a:rPr lang="en-US" altLang="zh-CN" sz="1200" smtClean="0">
                <a:latin typeface="微软雅黑"/>
                <a:ea typeface="微软雅黑"/>
              </a:rPr>
              <a:t>6</a:t>
            </a:r>
            <a:r>
              <a:rPr lang="zh-CN" altLang="en-US" sz="1200" smtClean="0">
                <a:latin typeface="微软雅黑"/>
                <a:ea typeface="微软雅黑"/>
              </a:rPr>
              <a:t>人次</a:t>
            </a:r>
          </a:p>
          <a:p>
            <a:pPr eaLnBrk="1" hangingPunct="1">
              <a:lnSpc>
                <a:spcPct val="150000"/>
              </a:lnSpc>
              <a:spcBef>
                <a:spcPct val="50000"/>
              </a:spcBef>
            </a:pPr>
            <a:endParaRPr lang="en-US" altLang="zh-CN" sz="1200" smtClean="0">
              <a:latin typeface="微软雅黑"/>
              <a:ea typeface="微软雅黑"/>
            </a:endParaRPr>
          </a:p>
          <a:p>
            <a:pPr eaLnBrk="1" hangingPunct="1">
              <a:lnSpc>
                <a:spcPct val="150000"/>
              </a:lnSpc>
              <a:spcBef>
                <a:spcPct val="50000"/>
              </a:spcBef>
            </a:pPr>
            <a:endParaRPr lang="en-US" altLang="zh-CN" sz="1200" smtClean="0">
              <a:latin typeface="微软雅黑"/>
              <a:ea typeface="微软雅黑"/>
            </a:endParaRPr>
          </a:p>
        </p:txBody>
      </p:sp>
      <p:sp>
        <p:nvSpPr>
          <p:cNvPr id="27651" name="TextBox 4"/>
          <p:cNvSpPr txBox="1">
            <a:spLocks noChangeArrowheads="1"/>
          </p:cNvSpPr>
          <p:nvPr/>
        </p:nvSpPr>
        <p:spPr bwMode="auto">
          <a:xfrm>
            <a:off x="539750" y="1196975"/>
            <a:ext cx="7920038" cy="274638"/>
          </a:xfrm>
          <a:prstGeom prst="rect">
            <a:avLst/>
          </a:prstGeom>
          <a:noFill/>
          <a:ln w="9525">
            <a:noFill/>
            <a:miter lim="800000"/>
            <a:headEnd/>
            <a:tailEnd/>
          </a:ln>
        </p:spPr>
        <p:txBody>
          <a:bodyPr>
            <a:spAutoFit/>
          </a:bodyPr>
          <a:lstStyle/>
          <a:p>
            <a:r>
              <a:rPr lang="zh-CN" altLang="en-US" sz="1200" b="1"/>
              <a:t>问题：你对“贵州织金、陕西多名小学生中毒 蒙牛酸酸乳 疑似凶手”事件有什么评论？</a:t>
            </a:r>
          </a:p>
        </p:txBody>
      </p:sp>
      <p:sp>
        <p:nvSpPr>
          <p:cNvPr id="6"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6A4FE59D-2B2D-49C0-9A27-B73F2B9FA825}" type="slidenum">
              <a:rPr lang="zh-CN" altLang="en-US"/>
              <a:pPr>
                <a:defRPr/>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p:cNvSpPr>
          <p:nvPr>
            <p:ph type="title"/>
          </p:nvPr>
        </p:nvSpPr>
        <p:spPr/>
        <p:txBody>
          <a:bodyPr/>
          <a:lstStyle/>
          <a:p>
            <a:pPr eaLnBrk="1" hangingPunct="1"/>
            <a:r>
              <a:rPr lang="zh-CN" altLang="en-US" sz="2000" b="1" smtClean="0">
                <a:latin typeface="微软雅黑"/>
                <a:ea typeface="微软雅黑"/>
              </a:rPr>
              <a:t>调查问卷</a:t>
            </a:r>
          </a:p>
        </p:txBody>
      </p:sp>
      <p:pic>
        <p:nvPicPr>
          <p:cNvPr id="29698" name="Picture 2"/>
          <p:cNvPicPr>
            <a:picLocks noChangeAspect="1" noChangeArrowheads="1"/>
          </p:cNvPicPr>
          <p:nvPr/>
        </p:nvPicPr>
        <p:blipFill>
          <a:blip r:embed="rId3" cstate="print"/>
          <a:srcRect/>
          <a:stretch>
            <a:fillRect/>
          </a:stretch>
        </p:blipFill>
        <p:spPr bwMode="auto">
          <a:xfrm>
            <a:off x="827088" y="3500438"/>
            <a:ext cx="1847850" cy="2524125"/>
          </a:xfrm>
          <a:prstGeom prst="rect">
            <a:avLst/>
          </a:prstGeom>
          <a:noFill/>
          <a:ln w="9525">
            <a:noFill/>
            <a:miter lim="800000"/>
            <a:headEnd/>
            <a:tailEnd/>
          </a:ln>
        </p:spPr>
      </p:pic>
      <p:pic>
        <p:nvPicPr>
          <p:cNvPr id="29699" name="Picture 3"/>
          <p:cNvPicPr>
            <a:picLocks noChangeAspect="1" noChangeArrowheads="1"/>
          </p:cNvPicPr>
          <p:nvPr/>
        </p:nvPicPr>
        <p:blipFill>
          <a:blip r:embed="rId4" cstate="print"/>
          <a:srcRect/>
          <a:stretch>
            <a:fillRect/>
          </a:stretch>
        </p:blipFill>
        <p:spPr bwMode="auto">
          <a:xfrm>
            <a:off x="684213" y="1196975"/>
            <a:ext cx="2771775" cy="1628775"/>
          </a:xfrm>
          <a:prstGeom prst="rect">
            <a:avLst/>
          </a:prstGeom>
          <a:noFill/>
          <a:ln w="9525">
            <a:noFill/>
            <a:miter lim="800000"/>
            <a:headEnd/>
            <a:tailEnd/>
          </a:ln>
        </p:spPr>
      </p:pic>
      <p:pic>
        <p:nvPicPr>
          <p:cNvPr id="29700" name="Picture 4"/>
          <p:cNvPicPr>
            <a:picLocks noChangeAspect="1" noChangeArrowheads="1"/>
          </p:cNvPicPr>
          <p:nvPr/>
        </p:nvPicPr>
        <p:blipFill>
          <a:blip r:embed="rId5" cstate="print"/>
          <a:srcRect/>
          <a:stretch>
            <a:fillRect/>
          </a:stretch>
        </p:blipFill>
        <p:spPr bwMode="auto">
          <a:xfrm>
            <a:off x="3924300" y="1222375"/>
            <a:ext cx="3057525" cy="3324225"/>
          </a:xfrm>
          <a:prstGeom prst="rect">
            <a:avLst/>
          </a:prstGeom>
          <a:noFill/>
          <a:ln w="9525">
            <a:noFill/>
            <a:miter lim="800000"/>
            <a:headEnd/>
            <a:tailEnd/>
          </a:ln>
        </p:spPr>
      </p:pic>
      <p:pic>
        <p:nvPicPr>
          <p:cNvPr id="29701" name="Picture 5"/>
          <p:cNvPicPr>
            <a:picLocks noChangeAspect="1" noChangeArrowheads="1"/>
          </p:cNvPicPr>
          <p:nvPr/>
        </p:nvPicPr>
        <p:blipFill>
          <a:blip r:embed="rId6" cstate="print"/>
          <a:srcRect/>
          <a:stretch>
            <a:fillRect/>
          </a:stretch>
        </p:blipFill>
        <p:spPr bwMode="auto">
          <a:xfrm>
            <a:off x="4932363" y="1727200"/>
            <a:ext cx="3000375" cy="3286125"/>
          </a:xfrm>
          <a:prstGeom prst="rect">
            <a:avLst/>
          </a:prstGeom>
          <a:noFill/>
          <a:ln w="9525">
            <a:noFill/>
            <a:miter lim="800000"/>
            <a:headEnd/>
            <a:tailEnd/>
          </a:ln>
        </p:spPr>
      </p:pic>
      <p:sp>
        <p:nvSpPr>
          <p:cNvPr id="10"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1C53CEE-9ED7-4DC8-B1BF-70EEA65135B4}" type="slidenum">
              <a:rPr lang="zh-CN" altLang="en-US"/>
              <a:pPr>
                <a:defRPr/>
              </a:pPr>
              <a:t>13</a:t>
            </a:fld>
            <a:endParaRPr lang="zh-CN" altLang="en-US"/>
          </a:p>
        </p:txBody>
      </p:sp>
      <p:pic>
        <p:nvPicPr>
          <p:cNvPr id="29703" name="Picture 6"/>
          <p:cNvPicPr>
            <a:picLocks noChangeAspect="1" noChangeArrowheads="1"/>
          </p:cNvPicPr>
          <p:nvPr/>
        </p:nvPicPr>
        <p:blipFill>
          <a:blip r:embed="rId7" cstate="print"/>
          <a:srcRect/>
          <a:stretch>
            <a:fillRect/>
          </a:stretch>
        </p:blipFill>
        <p:spPr bwMode="auto">
          <a:xfrm>
            <a:off x="3930650" y="5300663"/>
            <a:ext cx="5105400" cy="148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1"/>
          <p:cNvSpPr>
            <a:spLocks noGrp="1"/>
          </p:cNvSpPr>
          <p:nvPr>
            <p:ph type="title"/>
          </p:nvPr>
        </p:nvSpPr>
        <p:spPr/>
        <p:txBody>
          <a:bodyPr/>
          <a:lstStyle/>
          <a:p>
            <a:pPr eaLnBrk="1" hangingPunct="1"/>
            <a:r>
              <a:rPr lang="zh-CN" altLang="en-US" sz="2000" b="1" smtClean="0">
                <a:latin typeface="微软雅黑"/>
                <a:ea typeface="微软雅黑"/>
              </a:rPr>
              <a:t>调查问卷（续）</a:t>
            </a:r>
          </a:p>
        </p:txBody>
      </p:sp>
      <p:pic>
        <p:nvPicPr>
          <p:cNvPr id="31746" name="Picture 2"/>
          <p:cNvPicPr>
            <a:picLocks noChangeAspect="1" noChangeArrowheads="1"/>
          </p:cNvPicPr>
          <p:nvPr/>
        </p:nvPicPr>
        <p:blipFill>
          <a:blip r:embed="rId3" cstate="print"/>
          <a:srcRect/>
          <a:stretch>
            <a:fillRect/>
          </a:stretch>
        </p:blipFill>
        <p:spPr bwMode="auto">
          <a:xfrm>
            <a:off x="6499225" y="1268413"/>
            <a:ext cx="2105025" cy="2400300"/>
          </a:xfrm>
          <a:prstGeom prst="rect">
            <a:avLst/>
          </a:prstGeom>
          <a:noFill/>
          <a:ln w="9525">
            <a:noFill/>
            <a:miter lim="800000"/>
            <a:headEnd/>
            <a:tailEnd/>
          </a:ln>
        </p:spPr>
      </p:pic>
      <p:pic>
        <p:nvPicPr>
          <p:cNvPr id="31747" name="Picture 4"/>
          <p:cNvPicPr>
            <a:picLocks noChangeAspect="1" noChangeArrowheads="1"/>
          </p:cNvPicPr>
          <p:nvPr/>
        </p:nvPicPr>
        <p:blipFill>
          <a:blip r:embed="rId4" cstate="print"/>
          <a:srcRect/>
          <a:stretch>
            <a:fillRect/>
          </a:stretch>
        </p:blipFill>
        <p:spPr bwMode="auto">
          <a:xfrm>
            <a:off x="1331913" y="4149725"/>
            <a:ext cx="1200150" cy="895350"/>
          </a:xfrm>
          <a:prstGeom prst="rect">
            <a:avLst/>
          </a:prstGeom>
          <a:noFill/>
          <a:ln w="9525">
            <a:noFill/>
            <a:miter lim="800000"/>
            <a:headEnd/>
            <a:tailEnd/>
          </a:ln>
        </p:spPr>
      </p:pic>
      <p:pic>
        <p:nvPicPr>
          <p:cNvPr id="31748" name="Picture 5"/>
          <p:cNvPicPr>
            <a:picLocks noGrp="1" noChangeAspect="1" noChangeArrowheads="1"/>
          </p:cNvPicPr>
          <p:nvPr>
            <p:ph idx="1"/>
          </p:nvPr>
        </p:nvPicPr>
        <p:blipFill>
          <a:blip r:embed="rId5" cstate="print"/>
          <a:srcRect/>
          <a:stretch>
            <a:fillRect/>
          </a:stretch>
        </p:blipFill>
        <p:spPr>
          <a:xfrm>
            <a:off x="2700338" y="4175125"/>
            <a:ext cx="1285875" cy="1790700"/>
          </a:xfrm>
        </p:spPr>
      </p:pic>
      <p:pic>
        <p:nvPicPr>
          <p:cNvPr id="31749" name="Picture 6"/>
          <p:cNvPicPr>
            <a:picLocks noChangeAspect="1" noChangeArrowheads="1"/>
          </p:cNvPicPr>
          <p:nvPr/>
        </p:nvPicPr>
        <p:blipFill>
          <a:blip r:embed="rId6" cstate="print"/>
          <a:srcRect/>
          <a:stretch>
            <a:fillRect/>
          </a:stretch>
        </p:blipFill>
        <p:spPr bwMode="auto">
          <a:xfrm>
            <a:off x="4143375" y="4149725"/>
            <a:ext cx="1724025" cy="1800225"/>
          </a:xfrm>
          <a:prstGeom prst="rect">
            <a:avLst/>
          </a:prstGeom>
          <a:noFill/>
          <a:ln w="9525">
            <a:noFill/>
            <a:miter lim="800000"/>
            <a:headEnd/>
            <a:tailEnd/>
          </a:ln>
        </p:spPr>
      </p:pic>
      <p:pic>
        <p:nvPicPr>
          <p:cNvPr id="31750" name="Picture 7"/>
          <p:cNvPicPr>
            <a:picLocks noChangeAspect="1" noChangeArrowheads="1"/>
          </p:cNvPicPr>
          <p:nvPr/>
        </p:nvPicPr>
        <p:blipFill>
          <a:blip r:embed="rId7" cstate="print"/>
          <a:srcRect/>
          <a:stretch>
            <a:fillRect/>
          </a:stretch>
        </p:blipFill>
        <p:spPr bwMode="auto">
          <a:xfrm>
            <a:off x="6084888" y="4149725"/>
            <a:ext cx="2028825" cy="1819275"/>
          </a:xfrm>
          <a:prstGeom prst="rect">
            <a:avLst/>
          </a:prstGeom>
          <a:noFill/>
          <a:ln w="9525">
            <a:noFill/>
            <a:miter lim="800000"/>
            <a:headEnd/>
            <a:tailEnd/>
          </a:ln>
        </p:spPr>
      </p:pic>
      <p:pic>
        <p:nvPicPr>
          <p:cNvPr id="31751" name="Picture 1"/>
          <p:cNvPicPr>
            <a:picLocks noChangeAspect="1" noChangeArrowheads="1"/>
          </p:cNvPicPr>
          <p:nvPr/>
        </p:nvPicPr>
        <p:blipFill>
          <a:blip r:embed="rId8" cstate="print"/>
          <a:srcRect/>
          <a:stretch>
            <a:fillRect/>
          </a:stretch>
        </p:blipFill>
        <p:spPr bwMode="auto">
          <a:xfrm>
            <a:off x="684213" y="1341438"/>
            <a:ext cx="4824412" cy="2490787"/>
          </a:xfrm>
          <a:prstGeom prst="rect">
            <a:avLst/>
          </a:prstGeom>
          <a:noFill/>
          <a:ln w="9525">
            <a:noFill/>
            <a:miter lim="800000"/>
            <a:headEnd/>
            <a:tailEnd/>
          </a:ln>
        </p:spPr>
      </p:pic>
      <p:pic>
        <p:nvPicPr>
          <p:cNvPr id="31752" name="Picture 2"/>
          <p:cNvPicPr>
            <a:picLocks noChangeAspect="1" noChangeArrowheads="1"/>
          </p:cNvPicPr>
          <p:nvPr/>
        </p:nvPicPr>
        <p:blipFill>
          <a:blip r:embed="rId9" cstate="print"/>
          <a:srcRect/>
          <a:stretch>
            <a:fillRect/>
          </a:stretch>
        </p:blipFill>
        <p:spPr bwMode="auto">
          <a:xfrm>
            <a:off x="1547813" y="1628775"/>
            <a:ext cx="4683125" cy="2376488"/>
          </a:xfrm>
          <a:prstGeom prst="rect">
            <a:avLst/>
          </a:prstGeom>
          <a:noFill/>
          <a:ln w="9525">
            <a:noFill/>
            <a:miter lim="800000"/>
            <a:headEnd/>
            <a:tailEnd/>
          </a:ln>
        </p:spPr>
      </p:pic>
      <p:sp>
        <p:nvSpPr>
          <p:cNvPr id="11"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264ED603-3713-49E3-BAFC-84160E6A418F}" type="slidenum">
              <a:rPr lang="zh-CN" altLang="en-US"/>
              <a:pPr>
                <a:defRPr/>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1"/>
          <p:cNvSpPr>
            <a:spLocks noGrp="1"/>
          </p:cNvSpPr>
          <p:nvPr>
            <p:ph type="title"/>
          </p:nvPr>
        </p:nvSpPr>
        <p:spPr>
          <a:xfrm>
            <a:off x="428625" y="2060575"/>
            <a:ext cx="8229600" cy="1143000"/>
          </a:xfrm>
        </p:spPr>
        <p:txBody>
          <a:bodyPr/>
          <a:lstStyle/>
          <a:p>
            <a:pPr eaLnBrk="1" hangingPunct="1"/>
            <a:r>
              <a:rPr lang="en-US" altLang="zh-CN" sz="2000" i="1" smtClean="0">
                <a:latin typeface="Georgia" pitchFamily="18" charset="0"/>
                <a:ea typeface="微软雅黑"/>
              </a:rPr>
              <a:t>THANK YOU !</a:t>
            </a:r>
            <a:endParaRPr lang="zh-CN" altLang="en-US" sz="2000" b="1" smtClean="0">
              <a:latin typeface="Georgia" pitchFamily="18" charset="0"/>
              <a:ea typeface="微软雅黑"/>
            </a:endParaRPr>
          </a:p>
        </p:txBody>
      </p:sp>
      <p:pic>
        <p:nvPicPr>
          <p:cNvPr id="33794" name="图片 4" descr="logo-findoout.png"/>
          <p:cNvPicPr>
            <a:picLocks noChangeAspect="1"/>
          </p:cNvPicPr>
          <p:nvPr/>
        </p:nvPicPr>
        <p:blipFill>
          <a:blip r:embed="rId2" cstate="print"/>
          <a:srcRect/>
          <a:stretch>
            <a:fillRect/>
          </a:stretch>
        </p:blipFill>
        <p:spPr bwMode="auto">
          <a:xfrm>
            <a:off x="7643813" y="357188"/>
            <a:ext cx="1143000" cy="381000"/>
          </a:xfrm>
          <a:prstGeom prst="rect">
            <a:avLst/>
          </a:prstGeom>
          <a:noFill/>
          <a:ln w="9525">
            <a:noFill/>
            <a:miter lim="800000"/>
            <a:headEnd/>
            <a:tailEnd/>
          </a:ln>
        </p:spPr>
      </p:pic>
      <p:sp>
        <p:nvSpPr>
          <p:cNvPr id="30723" name="灯片编号占位符 3"/>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5EDE68E5-D1F5-4363-8148-7DBD91943400}" type="slidenum">
              <a:rPr lang="zh-CN" altLang="en-US" sz="1200">
                <a:latin typeface="宋体" charset="-122"/>
              </a:rPr>
              <a:pPr fontAlgn="base">
                <a:spcBef>
                  <a:spcPct val="0"/>
                </a:spcBef>
                <a:spcAft>
                  <a:spcPct val="0"/>
                </a:spcAft>
                <a:defRPr/>
              </a:pPr>
              <a:t>15</a:t>
            </a:fld>
            <a:endParaRPr lang="en-US" altLang="zh-CN" sz="1200">
              <a:latin typeface="宋体" charset="-122"/>
            </a:endParaRPr>
          </a:p>
        </p:txBody>
      </p:sp>
      <p:sp>
        <p:nvSpPr>
          <p:cNvPr id="33796" name="TextBox 5"/>
          <p:cNvSpPr txBox="1">
            <a:spLocks noChangeArrowheads="1"/>
          </p:cNvSpPr>
          <p:nvPr/>
        </p:nvSpPr>
        <p:spPr bwMode="auto">
          <a:xfrm>
            <a:off x="428625" y="3781425"/>
            <a:ext cx="2952750" cy="368300"/>
          </a:xfrm>
          <a:prstGeom prst="rect">
            <a:avLst/>
          </a:prstGeom>
          <a:noFill/>
          <a:ln w="9525">
            <a:noFill/>
            <a:miter lim="800000"/>
            <a:headEnd/>
            <a:tailEnd/>
          </a:ln>
        </p:spPr>
        <p:txBody>
          <a:bodyPr>
            <a:spAutoFit/>
          </a:bodyPr>
          <a:lstStyle/>
          <a:p>
            <a:r>
              <a:rPr lang="en-US" altLang="zh-CN">
                <a:latin typeface="Calibri" pitchFamily="34" charset="0"/>
              </a:rPr>
              <a:t>contact@findoout.com</a:t>
            </a:r>
            <a:endParaRPr lang="zh-CN" altLang="en-US">
              <a:latin typeface="Calibri" pitchFamily="34" charset="0"/>
            </a:endParaRPr>
          </a:p>
        </p:txBody>
      </p:sp>
      <p:sp>
        <p:nvSpPr>
          <p:cNvPr id="33797" name="Text Box 6"/>
          <p:cNvSpPr txBox="1">
            <a:spLocks noChangeArrowheads="1"/>
          </p:cNvSpPr>
          <p:nvPr/>
        </p:nvSpPr>
        <p:spPr bwMode="auto">
          <a:xfrm>
            <a:off x="428625" y="4149725"/>
            <a:ext cx="3352800" cy="1793875"/>
          </a:xfrm>
          <a:prstGeom prst="rect">
            <a:avLst/>
          </a:prstGeom>
          <a:noFill/>
          <a:ln w="9525">
            <a:noFill/>
            <a:miter lim="800000"/>
            <a:headEnd/>
            <a:tailEnd/>
          </a:ln>
        </p:spPr>
        <p:txBody>
          <a:bodyPr>
            <a:spAutoFit/>
          </a:bodyPr>
          <a:lstStyle/>
          <a:p>
            <a:pPr latinLnBrk="1"/>
            <a:r>
              <a:rPr lang="zh-CN" altLang="en-US" sz="1400" b="1">
                <a:latin typeface="楷体_GB2312" pitchFamily="49" charset="-122"/>
                <a:ea typeface="楷体_GB2312" pitchFamily="49" charset="-122"/>
              </a:rPr>
              <a:t>上海市杨浦区国定路</a:t>
            </a:r>
            <a:r>
              <a:rPr lang="en-US" altLang="zh-CN" sz="1400" b="1">
                <a:latin typeface="楷体_GB2312" pitchFamily="49" charset="-122"/>
                <a:ea typeface="楷体_GB2312" pitchFamily="49" charset="-122"/>
              </a:rPr>
              <a:t>335</a:t>
            </a:r>
            <a:r>
              <a:rPr lang="zh-CN" altLang="en-US" sz="1400" b="1">
                <a:latin typeface="楷体_GB2312" pitchFamily="49" charset="-122"/>
                <a:ea typeface="楷体_GB2312" pitchFamily="49" charset="-122"/>
              </a:rPr>
              <a:t>号</a:t>
            </a:r>
            <a:r>
              <a:rPr lang="en-US" altLang="zh-CN" sz="1400" b="1">
                <a:latin typeface="楷体_GB2312" pitchFamily="49" charset="-122"/>
                <a:ea typeface="楷体_GB2312" pitchFamily="49" charset="-122"/>
              </a:rPr>
              <a:t>1</a:t>
            </a:r>
            <a:r>
              <a:rPr lang="zh-CN" altLang="en-US" sz="1400" b="1">
                <a:latin typeface="楷体_GB2312" pitchFamily="49" charset="-122"/>
                <a:ea typeface="楷体_GB2312" pitchFamily="49" charset="-122"/>
              </a:rPr>
              <a:t>号楼</a:t>
            </a:r>
            <a:r>
              <a:rPr lang="en-US" altLang="zh-CN" sz="1400" b="1">
                <a:latin typeface="楷体_GB2312" pitchFamily="49" charset="-122"/>
                <a:ea typeface="楷体_GB2312" pitchFamily="49" charset="-122"/>
              </a:rPr>
              <a:t>10004</a:t>
            </a:r>
            <a:r>
              <a:rPr lang="zh-CN" altLang="en-US" sz="1400" b="1">
                <a:latin typeface="楷体_GB2312" pitchFamily="49" charset="-122"/>
                <a:ea typeface="楷体_GB2312" pitchFamily="49" charset="-122"/>
              </a:rPr>
              <a:t>室</a:t>
            </a:r>
          </a:p>
          <a:p>
            <a:pPr latinLnBrk="1"/>
            <a:r>
              <a:rPr lang="zh-CN" altLang="en-US" sz="1400" b="1">
                <a:latin typeface="楷体_GB2312" pitchFamily="49" charset="-122"/>
                <a:ea typeface="楷体_GB2312" pitchFamily="49" charset="-122"/>
              </a:rPr>
              <a:t>（邮编：</a:t>
            </a:r>
            <a:r>
              <a:rPr lang="en-US" altLang="zh-CN" sz="1400" b="1">
                <a:latin typeface="楷体_GB2312" pitchFamily="49" charset="-122"/>
                <a:ea typeface="楷体_GB2312" pitchFamily="49" charset="-122"/>
              </a:rPr>
              <a:t>200433</a:t>
            </a:r>
            <a:r>
              <a:rPr lang="zh-CN" altLang="en-US" sz="1400" b="1">
                <a:latin typeface="楷体_GB2312" pitchFamily="49" charset="-122"/>
                <a:ea typeface="楷体_GB2312" pitchFamily="49" charset="-122"/>
              </a:rPr>
              <a:t>）</a:t>
            </a:r>
          </a:p>
          <a:p>
            <a:pPr latinLnBrk="1"/>
            <a:r>
              <a:rPr lang="zh-CN" altLang="en-US" sz="1400" b="1">
                <a:latin typeface="楷体_GB2312" pitchFamily="49" charset="-122"/>
                <a:ea typeface="楷体_GB2312" pitchFamily="49" charset="-122"/>
              </a:rPr>
              <a:t>公司网页：</a:t>
            </a:r>
            <a:r>
              <a:rPr lang="en-US" altLang="zh-CN" sz="1400" b="1">
                <a:latin typeface="楷体_GB2312" pitchFamily="49" charset="-122"/>
                <a:ea typeface="楷体_GB2312" pitchFamily="49" charset="-122"/>
              </a:rPr>
              <a:t>www.findoout.cn</a:t>
            </a:r>
          </a:p>
          <a:p>
            <a:pPr latinLnBrk="1"/>
            <a:r>
              <a:rPr lang="zh-CN" altLang="en-US" sz="1400" b="1">
                <a:latin typeface="楷体_GB2312" pitchFamily="49" charset="-122"/>
                <a:ea typeface="楷体_GB2312" pitchFamily="49" charset="-122"/>
              </a:rPr>
              <a:t>深度了解：</a:t>
            </a:r>
            <a:r>
              <a:rPr lang="en-US" altLang="zh-CN" sz="1400" b="1">
                <a:latin typeface="楷体_GB2312" pitchFamily="49" charset="-122"/>
                <a:ea typeface="楷体_GB2312" pitchFamily="49" charset="-122"/>
              </a:rPr>
              <a:t>www.findoout.com</a:t>
            </a:r>
          </a:p>
          <a:p>
            <a:pPr latinLnBrk="1"/>
            <a:r>
              <a:rPr lang="zh-CN" altLang="en-US" sz="1400" b="1">
                <a:latin typeface="楷体_GB2312" pitchFamily="49" charset="-122"/>
                <a:ea typeface="楷体_GB2312" pitchFamily="49" charset="-122"/>
              </a:rPr>
              <a:t>邮箱：</a:t>
            </a:r>
            <a:r>
              <a:rPr lang="en-US" altLang="zh-CN" sz="1400" b="1">
                <a:latin typeface="楷体_GB2312" pitchFamily="49" charset="-122"/>
                <a:ea typeface="楷体_GB2312" pitchFamily="49" charset="-122"/>
              </a:rPr>
              <a:t>support@findoout.com </a:t>
            </a:r>
            <a:endParaRPr lang="zh-CN" altLang="zh-CN" sz="1400" b="1">
              <a:latin typeface="楷体_GB2312" pitchFamily="49" charset="-122"/>
              <a:ea typeface="楷体_GB2312" pitchFamily="49" charset="-122"/>
            </a:endParaRPr>
          </a:p>
          <a:p>
            <a:pPr latinLnBrk="1"/>
            <a:r>
              <a:rPr lang="zh-CN" altLang="en-US" sz="1400" b="1">
                <a:latin typeface="楷体_GB2312" pitchFamily="49" charset="-122"/>
                <a:ea typeface="楷体_GB2312" pitchFamily="49" charset="-122"/>
              </a:rPr>
              <a:t>电话：</a:t>
            </a:r>
            <a:r>
              <a:rPr lang="en-US" altLang="zh-CN" sz="1400" b="1">
                <a:latin typeface="楷体_GB2312" pitchFamily="49" charset="-122"/>
                <a:ea typeface="楷体_GB2312" pitchFamily="49" charset="-122"/>
              </a:rPr>
              <a:t>+8621/26613883</a:t>
            </a:r>
          </a:p>
          <a:p>
            <a:pPr latinLnBrk="1"/>
            <a:r>
              <a:rPr lang="zh-CN" altLang="en-US" sz="1400" b="1">
                <a:latin typeface="楷体_GB2312" pitchFamily="49" charset="-122"/>
                <a:ea typeface="楷体_GB2312" pitchFamily="49" charset="-122"/>
              </a:rPr>
              <a:t>传真：</a:t>
            </a:r>
            <a:r>
              <a:rPr lang="en-US" altLang="zh-CN" sz="1400" b="1">
                <a:latin typeface="楷体_GB2312" pitchFamily="49" charset="-122"/>
                <a:ea typeface="楷体_GB2312" pitchFamily="49" charset="-122"/>
              </a:rPr>
              <a:t>+8621/26613883</a:t>
            </a:r>
          </a:p>
          <a:p>
            <a:pPr latinLnBrk="1"/>
            <a:r>
              <a:rPr lang="en-US" altLang="zh-CN" sz="1400" b="1">
                <a:latin typeface="楷体_GB2312" pitchFamily="49" charset="-122"/>
                <a:ea typeface="楷体_GB2312" pitchFamily="49" charset="-122"/>
              </a:rPr>
              <a:t>Q  Q</a:t>
            </a:r>
            <a:r>
              <a:rPr lang="zh-CN" altLang="en-US" sz="1400" b="1">
                <a:latin typeface="楷体_GB2312" pitchFamily="49" charset="-122"/>
                <a:ea typeface="楷体_GB2312" pitchFamily="49" charset="-122"/>
              </a:rPr>
              <a:t>：</a:t>
            </a:r>
            <a:r>
              <a:rPr lang="en-US" altLang="zh-CN" sz="1400" b="1">
                <a:latin typeface="楷体_GB2312" pitchFamily="49" charset="-122"/>
                <a:ea typeface="楷体_GB2312" pitchFamily="49" charset="-122"/>
              </a:rPr>
              <a:t>1240492179</a:t>
            </a:r>
            <a:endParaRPr lang="zh-CN" altLang="en-US" sz="1400" b="1">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eaLnBrk="1" hangingPunct="1"/>
            <a:r>
              <a:rPr lang="zh-CN" altLang="en-US" sz="2000" b="1" smtClean="0">
                <a:latin typeface="微软雅黑"/>
                <a:ea typeface="微软雅黑"/>
              </a:rPr>
              <a:t>主要发现</a:t>
            </a:r>
          </a:p>
        </p:txBody>
      </p:sp>
      <p:sp>
        <p:nvSpPr>
          <p:cNvPr id="16386" name="内容占位符 2"/>
          <p:cNvSpPr>
            <a:spLocks noGrp="1"/>
          </p:cNvSpPr>
          <p:nvPr>
            <p:ph idx="1"/>
          </p:nvPr>
        </p:nvSpPr>
        <p:spPr/>
        <p:txBody>
          <a:bodyPr/>
          <a:lstStyle/>
          <a:p>
            <a:pPr eaLnBrk="1" hangingPunct="1"/>
            <a:r>
              <a:rPr lang="zh-CN" altLang="en-US" sz="1800" smtClean="0">
                <a:latin typeface="微软雅黑"/>
                <a:ea typeface="微软雅黑"/>
              </a:rPr>
              <a:t>牛奶品牌知名度蒙牛（</a:t>
            </a:r>
            <a:r>
              <a:rPr lang="en-US" altLang="zh-CN" sz="1800" smtClean="0">
                <a:latin typeface="微软雅黑"/>
                <a:ea typeface="微软雅黑"/>
              </a:rPr>
              <a:t>72%</a:t>
            </a:r>
            <a:r>
              <a:rPr lang="zh-CN" altLang="en-US" sz="1800" smtClean="0">
                <a:latin typeface="微软雅黑"/>
                <a:ea typeface="微软雅黑"/>
              </a:rPr>
              <a:t>）比伊利（</a:t>
            </a:r>
            <a:r>
              <a:rPr lang="en-US" altLang="zh-CN" sz="1800" smtClean="0">
                <a:latin typeface="微软雅黑"/>
                <a:ea typeface="微软雅黑"/>
              </a:rPr>
              <a:t>66%</a:t>
            </a:r>
            <a:r>
              <a:rPr lang="zh-CN" altLang="en-US" sz="1800" smtClean="0">
                <a:latin typeface="微软雅黑"/>
                <a:ea typeface="微软雅黑"/>
              </a:rPr>
              <a:t>）高；</a:t>
            </a:r>
            <a:endParaRPr lang="en-US" altLang="zh-CN" sz="1800" smtClean="0">
              <a:latin typeface="微软雅黑"/>
              <a:ea typeface="微软雅黑"/>
            </a:endParaRPr>
          </a:p>
          <a:p>
            <a:pPr eaLnBrk="1" hangingPunct="1"/>
            <a:r>
              <a:rPr lang="zh-CN" altLang="en-US" sz="1800" smtClean="0">
                <a:latin typeface="微软雅黑"/>
                <a:ea typeface="微软雅黑"/>
              </a:rPr>
              <a:t>牛奶品牌美誉度伊利（</a:t>
            </a:r>
            <a:r>
              <a:rPr lang="en-US" altLang="zh-CN" sz="1800" smtClean="0">
                <a:latin typeface="微软雅黑"/>
                <a:ea typeface="微软雅黑"/>
              </a:rPr>
              <a:t>26%</a:t>
            </a:r>
            <a:r>
              <a:rPr lang="zh-CN" altLang="en-US" sz="1800" smtClean="0">
                <a:latin typeface="微软雅黑"/>
                <a:ea typeface="微软雅黑"/>
              </a:rPr>
              <a:t>）比蒙牛（</a:t>
            </a:r>
            <a:r>
              <a:rPr lang="en-US" altLang="zh-CN" sz="1800" smtClean="0">
                <a:latin typeface="微软雅黑"/>
                <a:ea typeface="微软雅黑"/>
              </a:rPr>
              <a:t>22%</a:t>
            </a:r>
            <a:r>
              <a:rPr lang="zh-CN" altLang="en-US" sz="1800" smtClean="0">
                <a:latin typeface="微软雅黑"/>
                <a:ea typeface="微软雅黑"/>
              </a:rPr>
              <a:t>）高；</a:t>
            </a:r>
            <a:endParaRPr lang="en-US" altLang="zh-CN" sz="1800" smtClean="0">
              <a:latin typeface="微软雅黑"/>
              <a:ea typeface="微软雅黑"/>
            </a:endParaRPr>
          </a:p>
          <a:p>
            <a:pPr eaLnBrk="1" hangingPunct="1"/>
            <a:r>
              <a:rPr lang="en-US" altLang="zh-CN" sz="1800" smtClean="0">
                <a:latin typeface="微软雅黑"/>
                <a:ea typeface="微软雅黑"/>
              </a:rPr>
              <a:t>45%</a:t>
            </a:r>
            <a:r>
              <a:rPr lang="zh-CN" altLang="en-US" sz="1800" smtClean="0">
                <a:latin typeface="微软雅黑"/>
                <a:ea typeface="微软雅黑"/>
              </a:rPr>
              <a:t>的消费者对近期的“贵州织金、陕西多名小学生因为乳品而中毒”事件毫不知情；</a:t>
            </a:r>
            <a:endParaRPr lang="en-US" altLang="zh-CN" sz="1800" smtClean="0">
              <a:latin typeface="微软雅黑"/>
              <a:ea typeface="微软雅黑"/>
            </a:endParaRPr>
          </a:p>
          <a:p>
            <a:pPr eaLnBrk="1" hangingPunct="1"/>
            <a:r>
              <a:rPr lang="zh-CN" altLang="en-US" sz="1800" smtClean="0">
                <a:latin typeface="微软雅黑"/>
                <a:ea typeface="微软雅黑"/>
              </a:rPr>
              <a:t>该事件对蒙牛品牌形象的负面影响较大（</a:t>
            </a:r>
            <a:r>
              <a:rPr lang="en-US" altLang="zh-CN" sz="1800" smtClean="0">
                <a:latin typeface="微软雅黑"/>
                <a:ea typeface="微软雅黑"/>
              </a:rPr>
              <a:t>-26%</a:t>
            </a:r>
            <a:r>
              <a:rPr lang="zh-CN" altLang="en-US" sz="1800" smtClean="0">
                <a:latin typeface="微软雅黑"/>
                <a:ea typeface="微软雅黑"/>
              </a:rPr>
              <a:t>）；</a:t>
            </a:r>
            <a:endParaRPr lang="en-US" altLang="zh-CN" sz="1800" smtClean="0">
              <a:latin typeface="微软雅黑"/>
              <a:ea typeface="微软雅黑"/>
            </a:endParaRPr>
          </a:p>
          <a:p>
            <a:pPr eaLnBrk="1" hangingPunct="1"/>
            <a:r>
              <a:rPr lang="zh-CN" altLang="en-US" sz="1800" smtClean="0">
                <a:latin typeface="微软雅黑"/>
                <a:ea typeface="微软雅黑"/>
              </a:rPr>
              <a:t>深入了解该事件的受访者对伊利的品牌好感度比蒙牛高</a:t>
            </a:r>
            <a:r>
              <a:rPr lang="en-US" altLang="zh-CN" sz="1800" smtClean="0">
                <a:latin typeface="微软雅黑"/>
                <a:ea typeface="微软雅黑"/>
              </a:rPr>
              <a:t>25%</a:t>
            </a:r>
            <a:r>
              <a:rPr lang="zh-CN" altLang="en-US" sz="1800" smtClean="0">
                <a:latin typeface="微软雅黑"/>
                <a:ea typeface="微软雅黑"/>
              </a:rPr>
              <a:t>；</a:t>
            </a:r>
            <a:endParaRPr lang="en-US" altLang="zh-CN" sz="1800" smtClean="0">
              <a:latin typeface="微软雅黑"/>
              <a:ea typeface="微软雅黑"/>
            </a:endParaRPr>
          </a:p>
          <a:p>
            <a:pPr eaLnBrk="1" hangingPunct="1"/>
            <a:endParaRPr lang="en-US" altLang="zh-CN" sz="1800" smtClean="0">
              <a:latin typeface="微软雅黑"/>
              <a:ea typeface="微软雅黑"/>
            </a:endParaRPr>
          </a:p>
          <a:p>
            <a:pPr eaLnBrk="1" hangingPunct="1"/>
            <a:r>
              <a:rPr lang="zh-CN" altLang="en-US" sz="1800" smtClean="0">
                <a:latin typeface="微软雅黑"/>
                <a:ea typeface="微软雅黑"/>
              </a:rPr>
              <a:t>总结：</a:t>
            </a:r>
            <a:endParaRPr lang="en-US" altLang="zh-CN" sz="1800" smtClean="0">
              <a:latin typeface="微软雅黑"/>
              <a:ea typeface="微软雅黑"/>
            </a:endParaRPr>
          </a:p>
          <a:p>
            <a:pPr lvl="1" eaLnBrk="1" hangingPunct="1"/>
            <a:r>
              <a:rPr lang="zh-CN" altLang="en-US" sz="1800" smtClean="0">
                <a:latin typeface="微软雅黑"/>
                <a:ea typeface="微软雅黑"/>
              </a:rPr>
              <a:t>了解该事件越多的人，对蒙牛品牌印象越差，该事件的传播越广，对蒙牛越不利；</a:t>
            </a:r>
            <a:endParaRPr lang="en-US" altLang="zh-CN" sz="1800" smtClean="0">
              <a:latin typeface="微软雅黑"/>
              <a:ea typeface="微软雅黑"/>
            </a:endParaRPr>
          </a:p>
          <a:p>
            <a:pPr lvl="1" eaLnBrk="1" hangingPunct="1"/>
            <a:r>
              <a:rPr lang="zh-CN" altLang="en-US" sz="1800" smtClean="0">
                <a:latin typeface="微软雅黑"/>
                <a:ea typeface="微软雅黑"/>
              </a:rPr>
              <a:t>调查本身也是一种告知的手段，例如本次调查实现了至少</a:t>
            </a:r>
            <a:r>
              <a:rPr lang="en-US" altLang="zh-CN" sz="1800" smtClean="0">
                <a:latin typeface="微软雅黑"/>
                <a:ea typeface="微软雅黑"/>
              </a:rPr>
              <a:t>580</a:t>
            </a:r>
            <a:r>
              <a:rPr lang="zh-CN" altLang="en-US" sz="1800" smtClean="0">
                <a:latin typeface="微软雅黑"/>
                <a:ea typeface="微软雅黑"/>
              </a:rPr>
              <a:t>个消费者对该事件的告知，起码这些消费者对蒙牛品牌的印象变差了。如果这一调查持续进行，接触的样本量会更多，将会有更多消费者对蒙牛的品牌印象发生改变。</a:t>
            </a:r>
          </a:p>
          <a:p>
            <a:pPr eaLnBrk="1" hangingPunct="1"/>
            <a:endParaRPr lang="zh-CN" altLang="en-US" sz="180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4523E0B-C695-488A-9337-D3F1FC3087F3}" type="slidenum">
              <a:rPr lang="zh-CN" altLang="en-US"/>
              <a:pPr>
                <a:defRPr/>
              </a:pPr>
              <a:t>2</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2000250" y="22860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grpSp>
        <p:nvGrpSpPr>
          <p:cNvPr id="17410" name="组合 14"/>
          <p:cNvGrpSpPr>
            <a:grpSpLocks/>
          </p:cNvGrpSpPr>
          <p:nvPr/>
        </p:nvGrpSpPr>
        <p:grpSpPr bwMode="auto">
          <a:xfrm>
            <a:off x="2000250" y="1928813"/>
            <a:ext cx="3786188" cy="2749550"/>
            <a:chOff x="2000232" y="1928802"/>
            <a:chExt cx="3786214" cy="2748950"/>
          </a:xfrm>
        </p:grpSpPr>
        <p:cxnSp>
          <p:nvCxnSpPr>
            <p:cNvPr id="16" name="直接连接符 15"/>
            <p:cNvCxnSpPr/>
            <p:nvPr/>
          </p:nvCxnSpPr>
          <p:spPr>
            <a:xfrm>
              <a:off x="2000232" y="1962132"/>
              <a:ext cx="3714776"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5695957" y="1928802"/>
              <a:ext cx="90489" cy="90467"/>
            </a:xfrm>
            <a:prstGeom prst="ellipse">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b="1" dirty="0">
                <a:solidFill>
                  <a:srgbClr val="FF0000"/>
                </a:solidFill>
              </a:endParaRPr>
            </a:p>
          </p:txBody>
        </p:sp>
        <p:cxnSp>
          <p:nvCxnSpPr>
            <p:cNvPr id="19" name="直接连接符 18"/>
            <p:cNvCxnSpPr/>
            <p:nvPr/>
          </p:nvCxnSpPr>
          <p:spPr>
            <a:xfrm rot="5400000" flipH="1" flipV="1">
              <a:off x="644009" y="3319942"/>
              <a:ext cx="2714033" cy="1588"/>
            </a:xfrm>
            <a:prstGeom prst="line">
              <a:avLst/>
            </a:prstGeom>
            <a:ln w="12700">
              <a:solidFill>
                <a:srgbClr val="A2AA3C"/>
              </a:solidFill>
            </a:ln>
          </p:spPr>
          <p:style>
            <a:lnRef idx="1">
              <a:schemeClr val="accent1"/>
            </a:lnRef>
            <a:fillRef idx="0">
              <a:schemeClr val="accent1"/>
            </a:fillRef>
            <a:effectRef idx="0">
              <a:schemeClr val="accent1"/>
            </a:effectRef>
            <a:fontRef idx="minor">
              <a:schemeClr val="tx1"/>
            </a:fontRef>
          </p:style>
        </p:cxnSp>
      </p:grpSp>
      <p:sp>
        <p:nvSpPr>
          <p:cNvPr id="26" name="椭圆 25"/>
          <p:cNvSpPr/>
          <p:nvPr/>
        </p:nvSpPr>
        <p:spPr>
          <a:xfrm>
            <a:off x="1890713" y="24288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2" name="TextBox 27"/>
          <p:cNvSpPr txBox="1">
            <a:spLocks noChangeArrowheads="1"/>
          </p:cNvSpPr>
          <p:nvPr/>
        </p:nvSpPr>
        <p:spPr bwMode="auto">
          <a:xfrm>
            <a:off x="2214563" y="23574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调查概要</a:t>
            </a:r>
          </a:p>
        </p:txBody>
      </p:sp>
      <p:pic>
        <p:nvPicPr>
          <p:cNvPr id="17413" name="图片 13" descr="1.png"/>
          <p:cNvPicPr>
            <a:picLocks noChangeAspect="1"/>
          </p:cNvPicPr>
          <p:nvPr/>
        </p:nvPicPr>
        <p:blipFill>
          <a:blip r:embed="rId2" cstate="print"/>
          <a:srcRect/>
          <a:stretch>
            <a:fillRect/>
          </a:stretch>
        </p:blipFill>
        <p:spPr bwMode="auto">
          <a:xfrm>
            <a:off x="4000500" y="4214813"/>
            <a:ext cx="4975225" cy="1935162"/>
          </a:xfrm>
          <a:prstGeom prst="rect">
            <a:avLst/>
          </a:prstGeom>
          <a:noFill/>
          <a:ln w="9525">
            <a:noFill/>
            <a:miter lim="800000"/>
            <a:headEnd/>
            <a:tailEnd/>
          </a:ln>
        </p:spPr>
      </p:pic>
      <p:sp>
        <p:nvSpPr>
          <p:cNvPr id="16390" name="灯片编号占位符 11"/>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zh-CN" altLang="en-US" sz="1200">
                <a:latin typeface="宋体" charset="-122"/>
              </a:rPr>
              <a:t>御调查  </a:t>
            </a:r>
            <a:r>
              <a:rPr lang="en-US" altLang="zh-CN" sz="1200">
                <a:latin typeface="宋体" charset="-122"/>
              </a:rPr>
              <a:t>|  </a:t>
            </a:r>
            <a:fld id="{DE0E8DB7-BF12-445E-A85F-CDD011B7A549}" type="slidenum">
              <a:rPr lang="zh-CN" altLang="en-US" sz="1200">
                <a:latin typeface="宋体" charset="-122"/>
              </a:rPr>
              <a:pPr fontAlgn="base">
                <a:spcBef>
                  <a:spcPct val="0"/>
                </a:spcBef>
                <a:spcAft>
                  <a:spcPct val="0"/>
                </a:spcAft>
                <a:defRPr/>
              </a:pPr>
              <a:t>3</a:t>
            </a:fld>
            <a:endParaRPr lang="en-US" altLang="zh-CN" sz="1200">
              <a:latin typeface="宋体" charset="-122"/>
            </a:endParaRPr>
          </a:p>
        </p:txBody>
      </p:sp>
      <p:sp>
        <p:nvSpPr>
          <p:cNvPr id="17" name="矩形 16"/>
          <p:cNvSpPr/>
          <p:nvPr/>
        </p:nvSpPr>
        <p:spPr>
          <a:xfrm>
            <a:off x="2000250" y="3068638"/>
            <a:ext cx="3714750" cy="500062"/>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0" name="椭圆 19"/>
          <p:cNvSpPr/>
          <p:nvPr/>
        </p:nvSpPr>
        <p:spPr>
          <a:xfrm>
            <a:off x="1890713" y="3211513"/>
            <a:ext cx="214312" cy="214312"/>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17" name="TextBox 20"/>
          <p:cNvSpPr txBox="1">
            <a:spLocks noChangeArrowheads="1"/>
          </p:cNvSpPr>
          <p:nvPr/>
        </p:nvSpPr>
        <p:spPr bwMode="auto">
          <a:xfrm>
            <a:off x="2214563" y="3133725"/>
            <a:ext cx="1104900" cy="366713"/>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调查数据</a:t>
            </a:r>
          </a:p>
        </p:txBody>
      </p:sp>
      <p:sp>
        <p:nvSpPr>
          <p:cNvPr id="22" name="矩形 21"/>
          <p:cNvSpPr/>
          <p:nvPr/>
        </p:nvSpPr>
        <p:spPr>
          <a:xfrm>
            <a:off x="2000250" y="3860800"/>
            <a:ext cx="3714750" cy="500063"/>
          </a:xfrm>
          <a:prstGeom prst="rect">
            <a:avLst/>
          </a:prstGeom>
          <a:solidFill>
            <a:srgbClr val="A2AA3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23" name="椭圆 22"/>
          <p:cNvSpPr/>
          <p:nvPr/>
        </p:nvSpPr>
        <p:spPr>
          <a:xfrm>
            <a:off x="1890713" y="4003675"/>
            <a:ext cx="214312" cy="214313"/>
          </a:xfrm>
          <a:prstGeom prst="ellipse">
            <a:avLst/>
          </a:prstGeom>
          <a:solidFill>
            <a:schemeClr val="bg1"/>
          </a:solidFill>
          <a:ln>
            <a:solidFill>
              <a:srgbClr val="A2AA3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b="1">
              <a:solidFill>
                <a:srgbClr val="FF0000"/>
              </a:solidFill>
            </a:endParaRPr>
          </a:p>
        </p:txBody>
      </p:sp>
      <p:sp>
        <p:nvSpPr>
          <p:cNvPr id="17420" name="TextBox 23"/>
          <p:cNvSpPr txBox="1">
            <a:spLocks noChangeArrowheads="1"/>
          </p:cNvSpPr>
          <p:nvPr/>
        </p:nvSpPr>
        <p:spPr bwMode="auto">
          <a:xfrm>
            <a:off x="2214563" y="3932238"/>
            <a:ext cx="1104900" cy="366712"/>
          </a:xfrm>
          <a:prstGeom prst="rect">
            <a:avLst/>
          </a:prstGeom>
          <a:noFill/>
          <a:ln w="9525">
            <a:noFill/>
            <a:miter lim="800000"/>
            <a:headEnd/>
            <a:tailEnd/>
          </a:ln>
        </p:spPr>
        <p:txBody>
          <a:bodyPr wrap="none">
            <a:spAutoFit/>
          </a:bodyPr>
          <a:lstStyle/>
          <a:p>
            <a:r>
              <a:rPr lang="zh-CN" altLang="en-US" b="1">
                <a:latin typeface="微软雅黑"/>
                <a:ea typeface="微软雅黑"/>
                <a:cs typeface="微软雅黑"/>
              </a:rPr>
              <a:t>调查问卷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zh-CN" altLang="en-US" sz="2000" b="1" smtClean="0">
                <a:latin typeface="微软雅黑"/>
                <a:ea typeface="微软雅黑"/>
              </a:rPr>
              <a:t>调查概要</a:t>
            </a:r>
          </a:p>
        </p:txBody>
      </p:sp>
      <p:sp>
        <p:nvSpPr>
          <p:cNvPr id="18434" name="内容占位符 2"/>
          <p:cNvSpPr>
            <a:spLocks noGrp="1"/>
          </p:cNvSpPr>
          <p:nvPr>
            <p:ph idx="1"/>
          </p:nvPr>
        </p:nvSpPr>
        <p:spPr/>
        <p:txBody>
          <a:bodyPr/>
          <a:lstStyle/>
          <a:p>
            <a:pPr eaLnBrk="1" hangingPunct="1">
              <a:lnSpc>
                <a:spcPct val="150000"/>
              </a:lnSpc>
              <a:spcBef>
                <a:spcPct val="50000"/>
              </a:spcBef>
              <a:buFont typeface="Wingdings" pitchFamily="2" charset="2"/>
              <a:buChar char="n"/>
            </a:pPr>
            <a:r>
              <a:rPr lang="zh-CN" altLang="en-US" sz="1800" smtClean="0">
                <a:latin typeface="微软雅黑"/>
                <a:ea typeface="微软雅黑"/>
              </a:rPr>
              <a:t>调查方式</a:t>
            </a:r>
            <a:r>
              <a:rPr lang="en-US" altLang="zh-CN" sz="1800" smtClean="0">
                <a:latin typeface="微软雅黑"/>
                <a:ea typeface="微软雅黑"/>
              </a:rPr>
              <a:t>		</a:t>
            </a:r>
            <a:r>
              <a:rPr lang="zh-CN" altLang="en-US" sz="1800" smtClean="0">
                <a:latin typeface="微软雅黑"/>
                <a:ea typeface="微软雅黑"/>
              </a:rPr>
              <a:t>在线调查 	</a:t>
            </a:r>
          </a:p>
          <a:p>
            <a:pPr eaLnBrk="1" hangingPunct="1">
              <a:lnSpc>
                <a:spcPct val="150000"/>
              </a:lnSpc>
              <a:spcBef>
                <a:spcPct val="50000"/>
              </a:spcBef>
              <a:buFont typeface="Wingdings" pitchFamily="2" charset="2"/>
              <a:buChar char="n"/>
            </a:pPr>
            <a:r>
              <a:rPr lang="zh-CN" altLang="en-US" sz="1800" smtClean="0">
                <a:latin typeface="微软雅黑"/>
                <a:ea typeface="微软雅黑"/>
              </a:rPr>
              <a:t>调查地域</a:t>
            </a:r>
            <a:r>
              <a:rPr lang="en-US" altLang="zh-CN" sz="1800" smtClean="0">
                <a:latin typeface="微软雅黑"/>
                <a:ea typeface="微软雅黑"/>
              </a:rPr>
              <a:t>		</a:t>
            </a:r>
            <a:r>
              <a:rPr lang="zh-CN" altLang="en-US" sz="1800" smtClean="0">
                <a:latin typeface="微软雅黑"/>
                <a:ea typeface="微软雅黑"/>
              </a:rPr>
              <a:t>全国 	</a:t>
            </a:r>
            <a:endParaRPr lang="en-US" altLang="zh-CN" sz="1800" smtClean="0">
              <a:latin typeface="微软雅黑"/>
              <a:ea typeface="微软雅黑"/>
            </a:endParaRPr>
          </a:p>
          <a:p>
            <a:pPr eaLnBrk="1" hangingPunct="1">
              <a:lnSpc>
                <a:spcPct val="150000"/>
              </a:lnSpc>
              <a:spcBef>
                <a:spcPct val="50000"/>
              </a:spcBef>
              <a:buFont typeface="Wingdings" pitchFamily="2" charset="2"/>
              <a:buChar char="n"/>
            </a:pPr>
            <a:r>
              <a:rPr lang="zh-CN" altLang="en-US" sz="1800" smtClean="0">
                <a:latin typeface="微软雅黑"/>
                <a:ea typeface="微软雅黑"/>
              </a:rPr>
              <a:t>性别</a:t>
            </a:r>
            <a:r>
              <a:rPr lang="en-US" altLang="zh-CN" sz="1800" smtClean="0">
                <a:latin typeface="微软雅黑"/>
                <a:ea typeface="微软雅黑"/>
              </a:rPr>
              <a:t>			</a:t>
            </a:r>
            <a:r>
              <a:rPr lang="zh-CN" altLang="en-US" sz="1800" smtClean="0">
                <a:latin typeface="微软雅黑"/>
                <a:ea typeface="微软雅黑"/>
              </a:rPr>
              <a:t>自然出现</a:t>
            </a:r>
          </a:p>
          <a:p>
            <a:pPr eaLnBrk="1" hangingPunct="1">
              <a:lnSpc>
                <a:spcPct val="150000"/>
              </a:lnSpc>
              <a:spcBef>
                <a:spcPct val="50000"/>
              </a:spcBef>
              <a:buFont typeface="Wingdings" pitchFamily="2" charset="2"/>
              <a:buChar char="n"/>
            </a:pPr>
            <a:r>
              <a:rPr lang="zh-CN" altLang="en-US" sz="1800" smtClean="0">
                <a:latin typeface="微软雅黑"/>
                <a:ea typeface="微软雅黑"/>
              </a:rPr>
              <a:t>年龄</a:t>
            </a:r>
            <a:r>
              <a:rPr lang="en-US" altLang="zh-CN" sz="1800" smtClean="0">
                <a:latin typeface="微软雅黑"/>
                <a:ea typeface="微软雅黑"/>
              </a:rPr>
              <a:t>			</a:t>
            </a:r>
            <a:r>
              <a:rPr lang="zh-CN" altLang="en-US" sz="1800" smtClean="0">
                <a:latin typeface="微软雅黑"/>
                <a:ea typeface="微软雅黑"/>
              </a:rPr>
              <a:t>自然出现	</a:t>
            </a:r>
          </a:p>
          <a:p>
            <a:pPr eaLnBrk="1" hangingPunct="1">
              <a:lnSpc>
                <a:spcPct val="150000"/>
              </a:lnSpc>
              <a:spcBef>
                <a:spcPct val="50000"/>
              </a:spcBef>
              <a:buFont typeface="Wingdings" pitchFamily="2" charset="2"/>
              <a:buChar char="n"/>
            </a:pPr>
            <a:r>
              <a:rPr lang="zh-CN" altLang="en-US" sz="1800" smtClean="0">
                <a:latin typeface="微软雅黑"/>
                <a:ea typeface="微软雅黑"/>
              </a:rPr>
              <a:t>有效回答数</a:t>
            </a:r>
            <a:r>
              <a:rPr lang="en-US" altLang="zh-CN" sz="1800" smtClean="0">
                <a:latin typeface="微软雅黑"/>
                <a:ea typeface="微软雅黑"/>
              </a:rPr>
              <a:t>		580</a:t>
            </a:r>
            <a:r>
              <a:rPr lang="zh-CN" altLang="en-US" sz="1800" smtClean="0">
                <a:latin typeface="微软雅黑"/>
                <a:ea typeface="微软雅黑"/>
              </a:rPr>
              <a:t>份有效（</a:t>
            </a:r>
            <a:r>
              <a:rPr lang="en-US" altLang="zh-CN" sz="1800" smtClean="0">
                <a:latin typeface="微软雅黑"/>
                <a:ea typeface="微软雅黑"/>
              </a:rPr>
              <a:t>1304</a:t>
            </a:r>
            <a:r>
              <a:rPr lang="zh-CN" altLang="en-US" sz="1800" smtClean="0">
                <a:latin typeface="微软雅黑"/>
                <a:ea typeface="微软雅黑"/>
              </a:rPr>
              <a:t>份参与）</a:t>
            </a:r>
            <a:endParaRPr lang="en-US" altLang="zh-CN" sz="1800" smtClean="0">
              <a:latin typeface="微软雅黑"/>
              <a:ea typeface="微软雅黑"/>
            </a:endParaRPr>
          </a:p>
          <a:p>
            <a:pPr eaLnBrk="1" hangingPunct="1">
              <a:lnSpc>
                <a:spcPct val="150000"/>
              </a:lnSpc>
              <a:spcBef>
                <a:spcPct val="50000"/>
              </a:spcBef>
              <a:buFont typeface="Wingdings" pitchFamily="2" charset="2"/>
              <a:buChar char="n"/>
            </a:pPr>
            <a:r>
              <a:rPr lang="zh-CN" altLang="en-US" sz="1800" smtClean="0">
                <a:latin typeface="微软雅黑"/>
                <a:ea typeface="微软雅黑"/>
              </a:rPr>
              <a:t>调查时间</a:t>
            </a:r>
            <a:r>
              <a:rPr lang="en-US" altLang="zh-CN" sz="1800" smtClean="0">
                <a:latin typeface="微软雅黑"/>
                <a:ea typeface="微软雅黑"/>
              </a:rPr>
              <a:t>		2012</a:t>
            </a:r>
            <a:r>
              <a:rPr lang="zh-CN" altLang="en-US" sz="1800" smtClean="0">
                <a:latin typeface="微软雅黑"/>
                <a:ea typeface="微软雅黑"/>
              </a:rPr>
              <a:t>年</a:t>
            </a:r>
            <a:r>
              <a:rPr lang="en-US" altLang="zh-CN" sz="1800" smtClean="0">
                <a:latin typeface="微软雅黑"/>
                <a:ea typeface="微软雅黑"/>
              </a:rPr>
              <a:t>4</a:t>
            </a:r>
            <a:r>
              <a:rPr lang="zh-CN" altLang="en-US" sz="1800" smtClean="0">
                <a:latin typeface="微软雅黑"/>
                <a:ea typeface="微软雅黑"/>
              </a:rPr>
              <a:t>月</a:t>
            </a:r>
            <a:r>
              <a:rPr lang="en-US" altLang="zh-CN" sz="1800" smtClean="0">
                <a:latin typeface="微软雅黑"/>
                <a:ea typeface="微软雅黑"/>
              </a:rPr>
              <a:t>6</a:t>
            </a:r>
            <a:r>
              <a:rPr lang="zh-CN" altLang="en-US" sz="1800" smtClean="0">
                <a:latin typeface="微软雅黑"/>
                <a:ea typeface="微软雅黑"/>
              </a:rPr>
              <a:t>日 	</a:t>
            </a:r>
          </a:p>
          <a:p>
            <a:pPr eaLnBrk="1" hangingPunct="1">
              <a:lnSpc>
                <a:spcPct val="150000"/>
              </a:lnSpc>
              <a:spcBef>
                <a:spcPct val="50000"/>
              </a:spcBef>
              <a:buFont typeface="Wingdings" pitchFamily="2" charset="2"/>
              <a:buChar char="n"/>
            </a:pPr>
            <a:r>
              <a:rPr lang="zh-CN" altLang="en-US" sz="1800" smtClean="0">
                <a:latin typeface="微软雅黑"/>
                <a:ea typeface="微软雅黑"/>
              </a:rPr>
              <a:t>在线调查入口</a:t>
            </a:r>
            <a:r>
              <a:rPr lang="en-US" altLang="zh-CN" sz="1800" smtClean="0">
                <a:latin typeface="微软雅黑"/>
                <a:ea typeface="微软雅黑"/>
              </a:rPr>
              <a:t>		</a:t>
            </a:r>
            <a:r>
              <a:rPr lang="arn-CL" altLang="zh-CN" sz="1800" smtClean="0">
                <a:latin typeface="微软雅黑"/>
                <a:ea typeface="微软雅黑"/>
                <a:hlinkClick r:id="rId2"/>
              </a:rPr>
              <a:t>http://www.findoout.com/ceshi/cs7879/</a:t>
            </a:r>
            <a:endParaRPr lang="en-US" altLang="zh-CN" sz="1800" smtClean="0">
              <a:latin typeface="微软雅黑"/>
              <a:ea typeface="微软雅黑"/>
            </a:endParaRPr>
          </a:p>
          <a:p>
            <a:pPr eaLnBrk="1" hangingPunct="1">
              <a:lnSpc>
                <a:spcPct val="150000"/>
              </a:lnSpc>
              <a:spcBef>
                <a:spcPct val="50000"/>
              </a:spcBef>
            </a:pPr>
            <a:endParaRPr lang="zh-CN" altLang="en-US" sz="1800" smtClean="0">
              <a:latin typeface="微软雅黑"/>
              <a:ea typeface="微软雅黑"/>
            </a:endParaRPr>
          </a:p>
        </p:txBody>
      </p:sp>
      <p:sp>
        <p:nvSpPr>
          <p:cNvPr id="5"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45F287F-DFD2-46A7-BF98-DF2ACAB4D3B9}" type="slidenum">
              <a:rPr lang="zh-CN" altLang="en-US"/>
              <a:pPr>
                <a:defRPr/>
              </a:pPr>
              <a:t>4</a:t>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p:txBody>
          <a:bodyPr/>
          <a:lstStyle/>
          <a:p>
            <a:pPr eaLnBrk="1" hangingPunct="1"/>
            <a:r>
              <a:rPr lang="zh-CN" altLang="en-US" sz="2000" b="1" smtClean="0">
                <a:latin typeface="微软雅黑"/>
                <a:ea typeface="微软雅黑"/>
              </a:rPr>
              <a:t>牛奶品牌知名度最高的分别为蒙牛（</a:t>
            </a:r>
            <a:r>
              <a:rPr lang="en-US" altLang="zh-CN" sz="2000" b="1" smtClean="0">
                <a:latin typeface="微软雅黑"/>
                <a:ea typeface="微软雅黑"/>
              </a:rPr>
              <a:t>72%</a:t>
            </a:r>
            <a:r>
              <a:rPr lang="zh-CN" altLang="en-US" sz="2000" b="1" smtClean="0">
                <a:latin typeface="微软雅黑"/>
                <a:ea typeface="微软雅黑"/>
              </a:rPr>
              <a:t>）、伊利（</a:t>
            </a:r>
            <a:r>
              <a:rPr lang="en-US" altLang="zh-CN" sz="2000" b="1" smtClean="0">
                <a:latin typeface="微软雅黑"/>
                <a:ea typeface="微软雅黑"/>
              </a:rPr>
              <a:t>66%</a:t>
            </a:r>
            <a:r>
              <a:rPr lang="zh-CN" altLang="en-US" sz="2000" b="1" smtClean="0">
                <a:latin typeface="微软雅黑"/>
                <a:ea typeface="微软雅黑"/>
              </a:rPr>
              <a:t>）和光明（</a:t>
            </a:r>
            <a:r>
              <a:rPr lang="en-US" altLang="zh-CN" sz="2000" b="1" smtClean="0">
                <a:latin typeface="微软雅黑"/>
                <a:ea typeface="微软雅黑"/>
              </a:rPr>
              <a:t>36%</a:t>
            </a:r>
            <a:r>
              <a:rPr lang="zh-CN" altLang="en-US" sz="2000" b="1" smtClean="0">
                <a:latin typeface="微软雅黑"/>
                <a:ea typeface="微软雅黑"/>
              </a:rPr>
              <a:t>）</a:t>
            </a:r>
          </a:p>
        </p:txBody>
      </p:sp>
      <p:graphicFrame>
        <p:nvGraphicFramePr>
          <p:cNvPr id="11" name="表格 10"/>
          <p:cNvGraphicFramePr>
            <a:graphicFrameLocks noGrp="1"/>
          </p:cNvGraphicFramePr>
          <p:nvPr/>
        </p:nvGraphicFramePr>
        <p:xfrm>
          <a:off x="468313" y="3178175"/>
          <a:ext cx="749300" cy="971550"/>
        </p:xfrm>
        <a:graphic>
          <a:graphicData uri="http://schemas.openxmlformats.org/drawingml/2006/table">
            <a:tbl>
              <a:tblPr/>
              <a:tblGrid>
                <a:gridCol w="331787"/>
                <a:gridCol w="417513"/>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9474" name="TextBox 13"/>
          <p:cNvSpPr txBox="1">
            <a:spLocks noChangeArrowheads="1"/>
          </p:cNvSpPr>
          <p:nvPr/>
        </p:nvSpPr>
        <p:spPr bwMode="auto">
          <a:xfrm>
            <a:off x="457200" y="1209675"/>
            <a:ext cx="5616575" cy="274638"/>
          </a:xfrm>
          <a:prstGeom prst="rect">
            <a:avLst/>
          </a:prstGeom>
          <a:noFill/>
          <a:ln w="9525">
            <a:noFill/>
            <a:miter lim="800000"/>
            <a:headEnd/>
            <a:tailEnd/>
          </a:ln>
        </p:spPr>
        <p:txBody>
          <a:bodyPr>
            <a:spAutoFit/>
          </a:bodyPr>
          <a:lstStyle/>
          <a:p>
            <a:r>
              <a:rPr lang="zh-CN" altLang="en-US" sz="1200" b="1"/>
              <a:t>问题：说起牛奶，你首先想到哪些品牌？</a:t>
            </a:r>
          </a:p>
        </p:txBody>
      </p:sp>
      <p:sp>
        <p:nvSpPr>
          <p:cNvPr id="19475" name="内容占位符 11"/>
          <p:cNvSpPr>
            <a:spLocks noGrp="1"/>
          </p:cNvSpPr>
          <p:nvPr>
            <p:ph idx="1"/>
          </p:nvPr>
        </p:nvSpPr>
        <p:spPr>
          <a:xfrm>
            <a:off x="457200" y="1484313"/>
            <a:ext cx="8229600" cy="712787"/>
          </a:xfrm>
        </p:spPr>
        <p:txBody>
          <a:bodyPr>
            <a:spAutoFit/>
          </a:bodyPr>
          <a:lstStyle/>
          <a:p>
            <a:pPr eaLnBrk="1" hangingPunct="1"/>
            <a:r>
              <a:rPr lang="zh-CN" altLang="en-US" sz="1200" smtClean="0">
                <a:latin typeface="微软雅黑"/>
                <a:ea typeface="微软雅黑"/>
              </a:rPr>
              <a:t>蒙牛和伊利的品牌知名度在中型（省会城市）及中型偏大（非省会城市）城市较高；</a:t>
            </a:r>
          </a:p>
          <a:p>
            <a:pPr eaLnBrk="1" hangingPunct="1"/>
            <a:r>
              <a:rPr lang="zh-CN" altLang="en-US" sz="1200" smtClean="0">
                <a:latin typeface="微软雅黑"/>
                <a:ea typeface="微软雅黑"/>
              </a:rPr>
              <a:t>伊利的品牌知名度在女性中（</a:t>
            </a:r>
            <a:r>
              <a:rPr lang="en-US" altLang="zh-CN" sz="1200" smtClean="0">
                <a:latin typeface="微软雅黑"/>
                <a:ea typeface="微软雅黑"/>
              </a:rPr>
              <a:t>72%</a:t>
            </a:r>
            <a:r>
              <a:rPr lang="zh-CN" altLang="en-US" sz="1200" smtClean="0">
                <a:latin typeface="微软雅黑"/>
                <a:ea typeface="微软雅黑"/>
              </a:rPr>
              <a:t>）高于在男性中（</a:t>
            </a:r>
            <a:r>
              <a:rPr lang="en-US" altLang="zh-CN" sz="1200" smtClean="0">
                <a:latin typeface="微软雅黑"/>
                <a:ea typeface="微软雅黑"/>
              </a:rPr>
              <a:t>59%</a:t>
            </a:r>
            <a:r>
              <a:rPr lang="zh-CN" altLang="en-US" sz="1200" smtClean="0">
                <a:latin typeface="微软雅黑"/>
                <a:ea typeface="微软雅黑"/>
              </a:rPr>
              <a:t>）；</a:t>
            </a:r>
            <a:endParaRPr lang="en-US" altLang="zh-CN" sz="1200" smtClean="0">
              <a:latin typeface="微软雅黑"/>
              <a:ea typeface="微软雅黑"/>
            </a:endParaRPr>
          </a:p>
          <a:p>
            <a:pPr eaLnBrk="1" hangingPunct="1"/>
            <a:r>
              <a:rPr lang="zh-CN" altLang="en-US" sz="1200" smtClean="0">
                <a:latin typeface="微软雅黑"/>
                <a:ea typeface="微软雅黑"/>
              </a:rPr>
              <a:t>特仑苏已经开始形成自己独立的品牌印象，尤其是在省会城市。</a:t>
            </a:r>
          </a:p>
        </p:txBody>
      </p:sp>
      <p:graphicFrame>
        <p:nvGraphicFramePr>
          <p:cNvPr id="15" name="图表 14"/>
          <p:cNvGraphicFramePr/>
          <p:nvPr/>
        </p:nvGraphicFramePr>
        <p:xfrm>
          <a:off x="2051720" y="2132856"/>
          <a:ext cx="6678488" cy="2232323"/>
        </p:xfrm>
        <a:graphic>
          <a:graphicData uri="http://schemas.openxmlformats.org/drawingml/2006/chart">
            <c:chart xmlns:c="http://schemas.openxmlformats.org/drawingml/2006/chart" xmlns:r="http://schemas.openxmlformats.org/officeDocument/2006/relationships" r:id="rId2"/>
          </a:graphicData>
        </a:graphic>
      </p:graphicFrame>
      <p:sp>
        <p:nvSpPr>
          <p:cNvPr id="20" name="矩形 19"/>
          <p:cNvSpPr/>
          <p:nvPr/>
        </p:nvSpPr>
        <p:spPr>
          <a:xfrm>
            <a:off x="2627313" y="2636838"/>
            <a:ext cx="433387"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0000"/>
              </a:solidFill>
            </a:endParaRPr>
          </a:p>
        </p:txBody>
      </p:sp>
      <p:graphicFrame>
        <p:nvGraphicFramePr>
          <p:cNvPr id="22" name="内容占位符 22"/>
          <p:cNvGraphicFramePr>
            <a:graphicFrameLocks noGrp="1"/>
          </p:cNvGraphicFramePr>
          <p:nvPr/>
        </p:nvGraphicFramePr>
        <p:xfrm>
          <a:off x="468313" y="4276725"/>
          <a:ext cx="8191500" cy="2105025"/>
        </p:xfrm>
        <a:graphic>
          <a:graphicData uri="http://schemas.openxmlformats.org/drawingml/2006/table">
            <a:tbl>
              <a:tblPr/>
              <a:tblGrid>
                <a:gridCol w="1600200"/>
                <a:gridCol w="495300"/>
                <a:gridCol w="609600"/>
                <a:gridCol w="609600"/>
                <a:gridCol w="609600"/>
                <a:gridCol w="609600"/>
                <a:gridCol w="609600"/>
                <a:gridCol w="609600"/>
                <a:gridCol w="609600"/>
                <a:gridCol w="609600"/>
                <a:gridCol w="609600"/>
                <a:gridCol w="609600"/>
              </a:tblGrid>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arn-CL" altLang="zh-CN" sz="700" b="1" i="0" u="none" strike="noStrike" cap="none" normalizeH="0" baseline="0" smtClean="0">
                          <a:ln>
                            <a:noFill/>
                          </a:ln>
                          <a:solidFill>
                            <a:schemeClr val="tx1"/>
                          </a:solidFill>
                          <a:effectLst/>
                          <a:latin typeface="Arial" charset="0"/>
                          <a:ea typeface="微软雅黑"/>
                          <a:cs typeface="微软雅黑"/>
                        </a:rPr>
                        <a:t>Total</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580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72%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66%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36%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10%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女</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18-25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377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26-35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36-45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单身，独居</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248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单身，与家人同住</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同居</a:t>
                      </a:r>
                      <a:r>
                        <a:rPr kumimoji="0" lang="en-US" altLang="zh-CN" sz="700" b="0" i="0" u="none" strike="noStrike" cap="none" normalizeH="0" baseline="0" smtClean="0">
                          <a:ln>
                            <a:noFill/>
                          </a:ln>
                          <a:solidFill>
                            <a:schemeClr val="tx1"/>
                          </a:solidFill>
                          <a:effectLst/>
                          <a:latin typeface="Arial" charset="0"/>
                          <a:ea typeface="微软雅黑"/>
                          <a:cs typeface="微软雅黑"/>
                        </a:rPr>
                        <a:t>/</a:t>
                      </a:r>
                      <a:r>
                        <a:rPr kumimoji="0" lang="zh-CN" altLang="en-US" sz="700" b="0" i="0" u="none" strike="noStrike" cap="none" normalizeH="0" baseline="0" smtClean="0">
                          <a:ln>
                            <a:noFill/>
                          </a:ln>
                          <a:solidFill>
                            <a:schemeClr val="tx1"/>
                          </a:solidFill>
                          <a:effectLst/>
                          <a:latin typeface="Arial" charset="0"/>
                          <a:ea typeface="微软雅黑"/>
                          <a:cs typeface="微软雅黑"/>
                        </a:rPr>
                        <a:t>已婚</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特大城市：北京、上海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非省会城市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19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集镇及农村</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bl>
          </a:graphicData>
        </a:graphic>
      </p:graphicFrame>
      <p:sp>
        <p:nvSpPr>
          <p:cNvPr id="23" name="矩形 22"/>
          <p:cNvSpPr/>
          <p:nvPr/>
        </p:nvSpPr>
        <p:spPr>
          <a:xfrm>
            <a:off x="3224213" y="2708275"/>
            <a:ext cx="431800" cy="431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0000"/>
              </a:solidFill>
            </a:endParaRPr>
          </a:p>
        </p:txBody>
      </p:sp>
      <p:sp>
        <p:nvSpPr>
          <p:cNvPr id="24" name="矩形 23"/>
          <p:cNvSpPr/>
          <p:nvPr/>
        </p:nvSpPr>
        <p:spPr>
          <a:xfrm>
            <a:off x="4932363" y="3644900"/>
            <a:ext cx="287337" cy="2746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rgbClr val="FF0000"/>
              </a:solidFill>
            </a:endParaRPr>
          </a:p>
        </p:txBody>
      </p:sp>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B7B3A66A-3D56-4C94-B268-6E7BAC83FBCF}" type="slidenum">
              <a:rPr lang="zh-CN" altLang="en-US"/>
              <a:pPr>
                <a:defRPr/>
              </a:pPr>
              <a:t>5</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图表 16"/>
          <p:cNvGraphicFramePr/>
          <p:nvPr/>
        </p:nvGraphicFramePr>
        <p:xfrm>
          <a:off x="2915816" y="2268810"/>
          <a:ext cx="6048672" cy="2088876"/>
        </p:xfrm>
        <a:graphic>
          <a:graphicData uri="http://schemas.openxmlformats.org/drawingml/2006/chart">
            <c:chart xmlns:c="http://schemas.openxmlformats.org/drawingml/2006/chart" xmlns:r="http://schemas.openxmlformats.org/officeDocument/2006/relationships" r:id="rId2"/>
          </a:graphicData>
        </a:graphic>
      </p:graphicFrame>
      <p:sp>
        <p:nvSpPr>
          <p:cNvPr id="20482" name="标题 1"/>
          <p:cNvSpPr>
            <a:spLocks noGrp="1"/>
          </p:cNvSpPr>
          <p:nvPr>
            <p:ph type="title"/>
          </p:nvPr>
        </p:nvSpPr>
        <p:spPr/>
        <p:txBody>
          <a:bodyPr/>
          <a:lstStyle/>
          <a:p>
            <a:pPr eaLnBrk="1" hangingPunct="1"/>
            <a:r>
              <a:rPr lang="zh-CN" altLang="en-US" sz="2000" b="1" smtClean="0">
                <a:latin typeface="微软雅黑"/>
                <a:ea typeface="微软雅黑"/>
              </a:rPr>
              <a:t>牛奶品牌美誉度最高的分别为伊利（</a:t>
            </a:r>
            <a:r>
              <a:rPr lang="en-US" altLang="zh-CN" sz="2000" b="1" smtClean="0">
                <a:latin typeface="微软雅黑"/>
                <a:ea typeface="微软雅黑"/>
              </a:rPr>
              <a:t>26%</a:t>
            </a:r>
            <a:r>
              <a:rPr lang="zh-CN" altLang="en-US" sz="2000" b="1" smtClean="0">
                <a:latin typeface="微软雅黑"/>
                <a:ea typeface="微软雅黑"/>
              </a:rPr>
              <a:t>）、蒙牛（</a:t>
            </a:r>
            <a:r>
              <a:rPr lang="en-US" altLang="zh-CN" sz="2000" b="1" smtClean="0">
                <a:latin typeface="微软雅黑"/>
                <a:ea typeface="微软雅黑"/>
              </a:rPr>
              <a:t>22%</a:t>
            </a:r>
            <a:r>
              <a:rPr lang="zh-CN" altLang="en-US" sz="2000" b="1" smtClean="0">
                <a:latin typeface="微软雅黑"/>
                <a:ea typeface="微软雅黑"/>
              </a:rPr>
              <a:t>）和光明（</a:t>
            </a:r>
            <a:r>
              <a:rPr lang="en-US" altLang="zh-CN" sz="2000" b="1" smtClean="0">
                <a:latin typeface="微软雅黑"/>
                <a:ea typeface="微软雅黑"/>
              </a:rPr>
              <a:t>18%</a:t>
            </a:r>
            <a:r>
              <a:rPr lang="zh-CN" altLang="en-US" sz="2000" b="1" smtClean="0">
                <a:latin typeface="微软雅黑"/>
                <a:ea typeface="微软雅黑"/>
              </a:rPr>
              <a:t>）</a:t>
            </a:r>
          </a:p>
        </p:txBody>
      </p:sp>
      <p:graphicFrame>
        <p:nvGraphicFramePr>
          <p:cNvPr id="11" name="表格 10"/>
          <p:cNvGraphicFramePr>
            <a:graphicFrameLocks noGrp="1"/>
          </p:cNvGraphicFramePr>
          <p:nvPr/>
        </p:nvGraphicFramePr>
        <p:xfrm>
          <a:off x="654050" y="2997200"/>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499" name="TextBox 13"/>
          <p:cNvSpPr txBox="1">
            <a:spLocks noChangeArrowheads="1"/>
          </p:cNvSpPr>
          <p:nvPr/>
        </p:nvSpPr>
        <p:spPr bwMode="auto">
          <a:xfrm>
            <a:off x="457200" y="1196975"/>
            <a:ext cx="5616575" cy="274638"/>
          </a:xfrm>
          <a:prstGeom prst="rect">
            <a:avLst/>
          </a:prstGeom>
          <a:noFill/>
          <a:ln w="9525">
            <a:noFill/>
            <a:miter lim="800000"/>
            <a:headEnd/>
            <a:tailEnd/>
          </a:ln>
        </p:spPr>
        <p:txBody>
          <a:bodyPr>
            <a:spAutoFit/>
          </a:bodyPr>
          <a:lstStyle/>
          <a:p>
            <a:r>
              <a:rPr lang="zh-CN" altLang="en-US" sz="1200" b="1"/>
              <a:t>问题：你最喜欢以下哪个牛奶品牌？</a:t>
            </a:r>
          </a:p>
        </p:txBody>
      </p:sp>
      <p:sp>
        <p:nvSpPr>
          <p:cNvPr id="20500" name="内容占位符 11"/>
          <p:cNvSpPr>
            <a:spLocks noGrp="1"/>
          </p:cNvSpPr>
          <p:nvPr>
            <p:ph idx="1"/>
          </p:nvPr>
        </p:nvSpPr>
        <p:spPr>
          <a:xfrm>
            <a:off x="457200" y="1600200"/>
            <a:ext cx="8229600" cy="712788"/>
          </a:xfrm>
        </p:spPr>
        <p:txBody>
          <a:bodyPr>
            <a:spAutoFit/>
          </a:bodyPr>
          <a:lstStyle/>
          <a:p>
            <a:pPr eaLnBrk="1" hangingPunct="1"/>
            <a:r>
              <a:rPr lang="zh-CN" altLang="en-US" sz="1200" smtClean="0">
                <a:latin typeface="微软雅黑"/>
                <a:ea typeface="微软雅黑"/>
              </a:rPr>
              <a:t>男性消费者（</a:t>
            </a:r>
            <a:r>
              <a:rPr lang="en-US" altLang="zh-CN" sz="1200" smtClean="0">
                <a:latin typeface="微软雅黑"/>
                <a:ea typeface="微软雅黑"/>
              </a:rPr>
              <a:t>28%</a:t>
            </a:r>
            <a:r>
              <a:rPr lang="zh-CN" altLang="en-US" sz="1200" smtClean="0">
                <a:latin typeface="微软雅黑"/>
                <a:ea typeface="微软雅黑"/>
              </a:rPr>
              <a:t>）比女性消费者（</a:t>
            </a:r>
            <a:r>
              <a:rPr lang="en-US" altLang="zh-CN" sz="1200" smtClean="0">
                <a:latin typeface="微软雅黑"/>
                <a:ea typeface="微软雅黑"/>
              </a:rPr>
              <a:t>18%</a:t>
            </a:r>
            <a:r>
              <a:rPr lang="zh-CN" altLang="en-US" sz="1200" smtClean="0">
                <a:latin typeface="微软雅黑"/>
                <a:ea typeface="微软雅黑"/>
              </a:rPr>
              <a:t>）更喜爱蒙牛品牌；</a:t>
            </a:r>
            <a:endParaRPr lang="en-US" altLang="zh-CN" sz="1200" smtClean="0">
              <a:latin typeface="微软雅黑"/>
              <a:ea typeface="微软雅黑"/>
            </a:endParaRPr>
          </a:p>
          <a:p>
            <a:pPr eaLnBrk="1" hangingPunct="1"/>
            <a:r>
              <a:rPr lang="zh-CN" altLang="en-US" sz="1200" smtClean="0">
                <a:latin typeface="微软雅黑"/>
                <a:ea typeface="微软雅黑"/>
              </a:rPr>
              <a:t>伊利品牌在集镇及农村和非省会城市最受喜爱，伊利品牌在集镇及农村的喜爱程度比蒙牛高出</a:t>
            </a:r>
            <a:r>
              <a:rPr lang="en-US" altLang="zh-CN" sz="1200" smtClean="0">
                <a:latin typeface="微软雅黑"/>
                <a:ea typeface="微软雅黑"/>
              </a:rPr>
              <a:t>15%</a:t>
            </a:r>
            <a:r>
              <a:rPr lang="zh-CN" altLang="en-US" sz="1200" smtClean="0">
                <a:latin typeface="微软雅黑"/>
                <a:ea typeface="微软雅黑"/>
              </a:rPr>
              <a:t>；</a:t>
            </a:r>
          </a:p>
          <a:p>
            <a:pPr eaLnBrk="1" hangingPunct="1"/>
            <a:r>
              <a:rPr lang="zh-CN" altLang="en-US" sz="1200" smtClean="0">
                <a:latin typeface="微软雅黑"/>
                <a:ea typeface="微软雅黑"/>
              </a:rPr>
              <a:t>光明和三元品牌的美誉度在特大城市明显高于其在其它城市。</a:t>
            </a:r>
          </a:p>
        </p:txBody>
      </p:sp>
      <p:graphicFrame>
        <p:nvGraphicFramePr>
          <p:cNvPr id="13" name="表格 12"/>
          <p:cNvGraphicFramePr>
            <a:graphicFrameLocks noGrp="1"/>
          </p:cNvGraphicFramePr>
          <p:nvPr/>
        </p:nvGraphicFramePr>
        <p:xfrm>
          <a:off x="684213" y="4197350"/>
          <a:ext cx="8135937" cy="2184401"/>
        </p:xfrm>
        <a:graphic>
          <a:graphicData uri="http://schemas.openxmlformats.org/drawingml/2006/table">
            <a:tbl>
              <a:tblPr/>
              <a:tblGrid>
                <a:gridCol w="1917700"/>
                <a:gridCol w="776287"/>
                <a:gridCol w="777875"/>
                <a:gridCol w="777875"/>
                <a:gridCol w="776288"/>
                <a:gridCol w="777875"/>
                <a:gridCol w="777875"/>
                <a:gridCol w="777875"/>
                <a:gridCol w="776287"/>
              </a:tblGrid>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arn-CL" altLang="zh-CN" sz="700" b="1" i="0" u="none" strike="noStrike" cap="none" normalizeH="0" baseline="0" smtClean="0">
                          <a:ln>
                            <a:noFill/>
                          </a:ln>
                          <a:solidFill>
                            <a:schemeClr val="tx1"/>
                          </a:solidFill>
                          <a:effectLst/>
                          <a:latin typeface="Arial" charset="0"/>
                          <a:ea typeface="微软雅黑"/>
                          <a:cs typeface="微软雅黑"/>
                        </a:rPr>
                        <a:t>Total</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580</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14%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12%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男</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273</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10%</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女</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307</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18-25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377</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66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26-35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139</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20%</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36-45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64</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单身，独居</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248</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单身，与家人同住</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同居</a:t>
                      </a:r>
                      <a:r>
                        <a:rPr kumimoji="0" lang="en-US" altLang="zh-CN" sz="700" b="0" i="0" u="none" strike="noStrike" cap="none" normalizeH="0" baseline="0" smtClean="0">
                          <a:ln>
                            <a:noFill/>
                          </a:ln>
                          <a:solidFill>
                            <a:schemeClr val="tx1"/>
                          </a:solidFill>
                          <a:effectLst/>
                          <a:latin typeface="Arial" charset="0"/>
                          <a:ea typeface="微软雅黑"/>
                          <a:cs typeface="微软雅黑"/>
                        </a:rPr>
                        <a:t>/</a:t>
                      </a:r>
                      <a:r>
                        <a:rPr kumimoji="0" lang="zh-CN" altLang="en-US" sz="700" b="0" i="0" u="none" strike="noStrike" cap="none" normalizeH="0" baseline="0" smtClean="0">
                          <a:ln>
                            <a:noFill/>
                          </a:ln>
                          <a:solidFill>
                            <a:schemeClr val="tx1"/>
                          </a:solidFill>
                          <a:effectLst/>
                          <a:latin typeface="Arial" charset="0"/>
                          <a:ea typeface="微软雅黑"/>
                          <a:cs typeface="微软雅黑"/>
                        </a:rPr>
                        <a:t>已婚</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116</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特大城市：北京、上海</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7%</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省会城市</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171</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82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非省会城市</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142</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29%</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en-US" sz="700" b="0" i="0" u="none" strike="noStrike" cap="none" normalizeH="0" baseline="0" smtClean="0">
                        <a:ln>
                          <a:noFill/>
                        </a:ln>
                        <a:solidFill>
                          <a:schemeClr val="tx1"/>
                        </a:solidFill>
                        <a:effectLst/>
                        <a:latin typeface="Arial" charset="0"/>
                        <a:ea typeface="微软雅黑"/>
                        <a:cs typeface="微软雅黑"/>
                      </a:endParaRP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9%</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666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集镇及农村</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51</a:t>
                      </a:r>
                    </a:p>
                  </a:txBody>
                  <a:tcPr marL="8404" marR="8404" marT="8404"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33%</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22%</a:t>
                      </a:r>
                    </a:p>
                  </a:txBody>
                  <a:tcPr marL="8404" marR="8404" marT="8404"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bl>
          </a:graphicData>
        </a:graphic>
      </p:graphicFrame>
      <p:sp>
        <p:nvSpPr>
          <p:cNvPr id="9"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45CD62F7-9C5D-48BF-940B-78DDE5C4059A}" type="slidenum">
              <a:rPr lang="zh-CN" altLang="en-US"/>
              <a:pPr>
                <a:defRPr/>
              </a:pPr>
              <a:t>6</a:t>
            </a:fld>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1"/>
          <p:cNvSpPr>
            <a:spLocks noGrp="1"/>
          </p:cNvSpPr>
          <p:nvPr>
            <p:ph type="title"/>
          </p:nvPr>
        </p:nvSpPr>
        <p:spPr/>
        <p:txBody>
          <a:bodyPr/>
          <a:lstStyle/>
          <a:p>
            <a:pPr eaLnBrk="1" hangingPunct="1"/>
            <a:r>
              <a:rPr lang="zh-CN" altLang="en-US" sz="2000" b="1" smtClean="0">
                <a:latin typeface="微软雅黑"/>
                <a:ea typeface="微软雅黑"/>
              </a:rPr>
              <a:t>有</a:t>
            </a:r>
            <a:r>
              <a:rPr lang="en-US" altLang="zh-CN" sz="2000" b="1" smtClean="0">
                <a:latin typeface="微软雅黑"/>
                <a:ea typeface="微软雅黑"/>
              </a:rPr>
              <a:t>45%</a:t>
            </a:r>
            <a:r>
              <a:rPr lang="zh-CN" altLang="en-US" sz="2000" b="1" smtClean="0">
                <a:latin typeface="微软雅黑"/>
                <a:ea typeface="微软雅黑"/>
              </a:rPr>
              <a:t>的消费者对近期的“贵州织金、陕西多名小学生因为乳品而中毒</a:t>
            </a:r>
            <a:r>
              <a:rPr lang="en-US" altLang="zh-CN" sz="2000" b="1" smtClean="0">
                <a:latin typeface="微软雅黑"/>
                <a:ea typeface="微软雅黑"/>
              </a:rPr>
              <a:t>”</a:t>
            </a:r>
            <a:r>
              <a:rPr lang="zh-CN" altLang="en-US" sz="2000" b="1" smtClean="0">
                <a:latin typeface="微软雅黑"/>
                <a:ea typeface="微软雅黑"/>
              </a:rPr>
              <a:t>事件毫不知情</a:t>
            </a:r>
            <a:endParaRPr lang="en-US" altLang="zh-CN" sz="2000" b="1" smtClean="0">
              <a:latin typeface="微软雅黑"/>
              <a:ea typeface="微软雅黑"/>
            </a:endParaRPr>
          </a:p>
        </p:txBody>
      </p:sp>
      <p:graphicFrame>
        <p:nvGraphicFramePr>
          <p:cNvPr id="11" name="表格 10"/>
          <p:cNvGraphicFramePr>
            <a:graphicFrameLocks noGrp="1"/>
          </p:cNvGraphicFramePr>
          <p:nvPr/>
        </p:nvGraphicFramePr>
        <p:xfrm>
          <a:off x="654050" y="3132138"/>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22" name="TextBox 13"/>
          <p:cNvSpPr txBox="1">
            <a:spLocks noChangeArrowheads="1"/>
          </p:cNvSpPr>
          <p:nvPr/>
        </p:nvSpPr>
        <p:spPr bwMode="auto">
          <a:xfrm>
            <a:off x="457200" y="1308100"/>
            <a:ext cx="7993063" cy="274638"/>
          </a:xfrm>
          <a:prstGeom prst="rect">
            <a:avLst/>
          </a:prstGeom>
          <a:noFill/>
          <a:ln w="9525">
            <a:noFill/>
            <a:miter lim="800000"/>
            <a:headEnd/>
            <a:tailEnd/>
          </a:ln>
        </p:spPr>
        <p:txBody>
          <a:bodyPr>
            <a:spAutoFit/>
          </a:bodyPr>
          <a:lstStyle/>
          <a:p>
            <a:r>
              <a:rPr lang="zh-CN" altLang="en-US" sz="1200" b="1"/>
              <a:t>问题：请问你是否听说了“贵州织金、陕西多名小学生中毒 蒙牛酸酸乳 疑似凶手”事件？</a:t>
            </a:r>
          </a:p>
        </p:txBody>
      </p:sp>
      <p:sp>
        <p:nvSpPr>
          <p:cNvPr id="21523" name="内容占位符 11"/>
          <p:cNvSpPr>
            <a:spLocks noGrp="1"/>
          </p:cNvSpPr>
          <p:nvPr>
            <p:ph idx="1"/>
          </p:nvPr>
        </p:nvSpPr>
        <p:spPr>
          <a:xfrm>
            <a:off x="457200" y="1711325"/>
            <a:ext cx="8507413" cy="498475"/>
          </a:xfrm>
        </p:spPr>
        <p:txBody>
          <a:bodyPr>
            <a:spAutoFit/>
          </a:bodyPr>
          <a:lstStyle/>
          <a:p>
            <a:pPr eaLnBrk="1" hangingPunct="1"/>
            <a:r>
              <a:rPr lang="zh-CN" altLang="en-US" sz="1200" smtClean="0">
                <a:latin typeface="微软雅黑"/>
                <a:ea typeface="微软雅黑"/>
              </a:rPr>
              <a:t>有</a:t>
            </a:r>
            <a:r>
              <a:rPr lang="en-US" altLang="zh-CN" sz="1200" smtClean="0">
                <a:latin typeface="微软雅黑"/>
                <a:ea typeface="微软雅黑"/>
              </a:rPr>
              <a:t>55%</a:t>
            </a:r>
            <a:r>
              <a:rPr lang="zh-CN" altLang="en-US" sz="1200" smtClean="0">
                <a:latin typeface="微软雅黑"/>
                <a:ea typeface="微软雅黑"/>
              </a:rPr>
              <a:t>的消费者起码听说了这一事件，其中，</a:t>
            </a:r>
            <a:r>
              <a:rPr lang="en-US" altLang="zh-CN" sz="1200" smtClean="0">
                <a:latin typeface="微软雅黑"/>
                <a:ea typeface="微软雅黑"/>
              </a:rPr>
              <a:t>20%</a:t>
            </a:r>
            <a:r>
              <a:rPr lang="zh-CN" altLang="en-US" sz="1200" smtClean="0">
                <a:latin typeface="微软雅黑"/>
                <a:ea typeface="微软雅黑"/>
              </a:rPr>
              <a:t>的消费者看了相关报道，只有</a:t>
            </a:r>
            <a:r>
              <a:rPr lang="en-US" altLang="zh-CN" sz="1200" smtClean="0">
                <a:latin typeface="微软雅黑"/>
                <a:ea typeface="微软雅黑"/>
              </a:rPr>
              <a:t>2%</a:t>
            </a:r>
            <a:r>
              <a:rPr lang="zh-CN" altLang="en-US" sz="1200" smtClean="0">
                <a:latin typeface="微软雅黑"/>
                <a:ea typeface="微软雅黑"/>
              </a:rPr>
              <a:t>深入了解了这一事件的各种细节；</a:t>
            </a:r>
            <a:endParaRPr lang="en-US" altLang="zh-CN" sz="1200" smtClean="0">
              <a:latin typeface="微软雅黑"/>
              <a:ea typeface="微软雅黑"/>
            </a:endParaRPr>
          </a:p>
          <a:p>
            <a:pPr eaLnBrk="1" hangingPunct="1"/>
            <a:r>
              <a:rPr lang="zh-CN" altLang="en-US" sz="1200" smtClean="0">
                <a:latin typeface="微软雅黑"/>
                <a:ea typeface="微软雅黑"/>
              </a:rPr>
              <a:t>中型城市和为人父母的人相对比较关注本事件。</a:t>
            </a:r>
          </a:p>
        </p:txBody>
      </p:sp>
      <p:graphicFrame>
        <p:nvGraphicFramePr>
          <p:cNvPr id="9" name="表格 8"/>
          <p:cNvGraphicFramePr>
            <a:graphicFrameLocks noGrp="1"/>
          </p:cNvGraphicFramePr>
          <p:nvPr/>
        </p:nvGraphicFramePr>
        <p:xfrm>
          <a:off x="684213" y="4149725"/>
          <a:ext cx="8135937" cy="2228850"/>
        </p:xfrm>
        <a:graphic>
          <a:graphicData uri="http://schemas.openxmlformats.org/drawingml/2006/table">
            <a:tbl>
              <a:tblPr/>
              <a:tblGrid>
                <a:gridCol w="1366837"/>
                <a:gridCol w="792163"/>
                <a:gridCol w="1512887"/>
                <a:gridCol w="1511300"/>
                <a:gridCol w="1441450"/>
                <a:gridCol w="1511300"/>
              </a:tblGrid>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arn-CL" altLang="zh-CN" sz="900" b="1" i="0" u="none" strike="noStrike" cap="none" normalizeH="0" baseline="0" smtClean="0">
                          <a:ln>
                            <a:noFill/>
                          </a:ln>
                          <a:solidFill>
                            <a:schemeClr val="tx1"/>
                          </a:solidFill>
                          <a:effectLst/>
                          <a:latin typeface="Arial" charset="0"/>
                          <a:ea typeface="微软雅黑"/>
                          <a:cs typeface="微软雅黑"/>
                        </a:rPr>
                        <a:t>Total</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chemeClr val="tx1"/>
                          </a:solidFill>
                          <a:effectLst/>
                          <a:latin typeface="Arial" charset="0"/>
                          <a:ea typeface="微软雅黑"/>
                          <a:cs typeface="微软雅黑"/>
                        </a:rPr>
                        <a:t>580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chemeClr val="tx1"/>
                          </a:solidFill>
                          <a:effectLst/>
                          <a:latin typeface="Arial" charset="0"/>
                          <a:ea typeface="微软雅黑"/>
                          <a:cs typeface="微软雅黑"/>
                        </a:rPr>
                        <a:t>45%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chemeClr val="tx1"/>
                          </a:solidFill>
                          <a:effectLst/>
                          <a:latin typeface="Arial" charset="0"/>
                          <a:ea typeface="微软雅黑"/>
                          <a:cs typeface="微软雅黑"/>
                        </a:rPr>
                        <a:t>33%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chemeClr val="tx1"/>
                          </a:solidFill>
                          <a:effectLst/>
                          <a:latin typeface="Arial" charset="0"/>
                          <a:ea typeface="微软雅黑"/>
                          <a:cs typeface="微软雅黑"/>
                        </a:rPr>
                        <a:t>20%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1" i="0" u="none" strike="noStrike" cap="none" normalizeH="0" baseline="0" smtClean="0">
                          <a:ln>
                            <a:noFill/>
                          </a:ln>
                          <a:solidFill>
                            <a:schemeClr val="tx1"/>
                          </a:solidFill>
                          <a:effectLst/>
                          <a:latin typeface="Arial" charset="0"/>
                          <a:ea typeface="微软雅黑"/>
                          <a:cs typeface="微软雅黑"/>
                        </a:rPr>
                        <a:t>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273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女</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307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18-25</a:t>
                      </a:r>
                      <a:r>
                        <a:rPr kumimoji="0" lang="zh-CN" altLang="en-US" sz="9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377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26-35</a:t>
                      </a:r>
                      <a:r>
                        <a:rPr kumimoji="0" lang="zh-CN" altLang="en-US" sz="9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36-45</a:t>
                      </a:r>
                      <a:r>
                        <a:rPr kumimoji="0" lang="zh-CN" altLang="en-US" sz="9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64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单身，独居</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248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单身，与家人同住</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同居</a:t>
                      </a:r>
                      <a:r>
                        <a:rPr kumimoji="0" lang="en-US" altLang="zh-CN" sz="900" b="0" i="0" u="none" strike="noStrike" cap="none" normalizeH="0" baseline="0" smtClean="0">
                          <a:ln>
                            <a:noFill/>
                          </a:ln>
                          <a:solidFill>
                            <a:schemeClr val="tx1"/>
                          </a:solidFill>
                          <a:effectLst/>
                          <a:latin typeface="Arial" charset="0"/>
                          <a:ea typeface="微软雅黑"/>
                          <a:cs typeface="微软雅黑"/>
                        </a:rPr>
                        <a:t>/</a:t>
                      </a:r>
                      <a:r>
                        <a:rPr kumimoji="0" lang="zh-CN" altLang="en-US" sz="900" b="0" i="0" u="none" strike="noStrike" cap="none" normalizeH="0" baseline="0" smtClean="0">
                          <a:ln>
                            <a:noFill/>
                          </a:ln>
                          <a:solidFill>
                            <a:schemeClr val="tx1"/>
                          </a:solidFill>
                          <a:effectLst/>
                          <a:latin typeface="Arial" charset="0"/>
                          <a:ea typeface="微软雅黑"/>
                          <a:cs typeface="微软雅黑"/>
                        </a:rPr>
                        <a:t>已婚</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特大城市：北京、上海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171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40%</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非省会城市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26%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zh-CN" altLang="en-US" sz="900" b="0" i="0" u="none" strike="noStrike" cap="none" normalizeH="0" baseline="0" smtClean="0">
                        <a:ln>
                          <a:noFill/>
                        </a:ln>
                        <a:solidFill>
                          <a:schemeClr val="tx1"/>
                        </a:solidFill>
                        <a:effectLst/>
                        <a:latin typeface="Arial" charset="0"/>
                        <a:ea typeface="微软雅黑"/>
                        <a:cs typeface="微软雅黑"/>
                      </a:endParaRP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714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集镇及农村</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47%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31%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bl>
          </a:graphicData>
        </a:graphic>
      </p:graphicFrame>
      <p:graphicFrame>
        <p:nvGraphicFramePr>
          <p:cNvPr id="15" name="图表 14"/>
          <p:cNvGraphicFramePr/>
          <p:nvPr/>
        </p:nvGraphicFramePr>
        <p:xfrm>
          <a:off x="2411760" y="2195785"/>
          <a:ext cx="6543675" cy="2088876"/>
        </p:xfrm>
        <a:graphic>
          <a:graphicData uri="http://schemas.openxmlformats.org/drawingml/2006/chart">
            <c:chart xmlns:c="http://schemas.openxmlformats.org/drawingml/2006/chart" xmlns:r="http://schemas.openxmlformats.org/officeDocument/2006/relationships" r:id="rId2"/>
          </a:graphicData>
        </a:graphic>
      </p:graphicFrame>
      <p:sp>
        <p:nvSpPr>
          <p:cNvPr id="10"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9FE519BB-419E-4F2A-98C2-D3ACEE78F305}" type="slidenum">
              <a:rPr lang="zh-CN" altLang="en-US"/>
              <a:pPr>
                <a:defRPr/>
              </a:pPr>
              <a:t>7</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标题 1"/>
          <p:cNvSpPr>
            <a:spLocks noGrp="1"/>
          </p:cNvSpPr>
          <p:nvPr>
            <p:ph type="title"/>
          </p:nvPr>
        </p:nvSpPr>
        <p:spPr/>
        <p:txBody>
          <a:bodyPr/>
          <a:lstStyle/>
          <a:p>
            <a:pPr eaLnBrk="1" hangingPunct="1"/>
            <a:r>
              <a:rPr lang="zh-CN" altLang="en-US" sz="2000" b="1" smtClean="0">
                <a:latin typeface="微软雅黑"/>
                <a:ea typeface="微软雅黑"/>
              </a:rPr>
              <a:t>该事件对蒙牛品牌形象的负面影响较大（</a:t>
            </a:r>
            <a:r>
              <a:rPr lang="en-US" altLang="zh-CN" sz="2000" b="1" smtClean="0">
                <a:latin typeface="微软雅黑"/>
                <a:ea typeface="微软雅黑"/>
              </a:rPr>
              <a:t>-26%</a:t>
            </a:r>
            <a:r>
              <a:rPr lang="zh-CN" altLang="en-US" sz="2000" b="1" smtClean="0">
                <a:latin typeface="微软雅黑"/>
                <a:ea typeface="微软雅黑"/>
              </a:rPr>
              <a:t>）</a:t>
            </a:r>
          </a:p>
        </p:txBody>
      </p:sp>
      <p:graphicFrame>
        <p:nvGraphicFramePr>
          <p:cNvPr id="11" name="表格 10"/>
          <p:cNvGraphicFramePr>
            <a:graphicFrameLocks noGrp="1"/>
          </p:cNvGraphicFramePr>
          <p:nvPr/>
        </p:nvGraphicFramePr>
        <p:xfrm>
          <a:off x="654050" y="3136900"/>
          <a:ext cx="749300" cy="971550"/>
        </p:xfrm>
        <a:graphic>
          <a:graphicData uri="http://schemas.openxmlformats.org/drawingml/2006/table">
            <a:tbl>
              <a:tblPr/>
              <a:tblGrid>
                <a:gridCol w="331788"/>
                <a:gridCol w="417512"/>
              </a:tblGrid>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arn-CL" altLang="zh-CN" sz="900" b="0" i="0" u="none" strike="noStrike" cap="none" normalizeH="0" baseline="0" smtClean="0">
                          <a:ln>
                            <a:noFill/>
                          </a:ln>
                          <a:solidFill>
                            <a:schemeClr val="tx1"/>
                          </a:solidFill>
                          <a:effectLst/>
                          <a:latin typeface="Arial" charset="0"/>
                          <a:ea typeface="微软雅黑"/>
                          <a:cs typeface="微软雅黑"/>
                        </a:rPr>
                        <a:t>n&gt;30</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noFill/>
                  </a:tcPr>
                </a:tc>
              </a:tr>
              <a:tr h="161925">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宋体" charset="-122"/>
                          <a:ea typeface="微软雅黑"/>
                          <a:cs typeface="微软雅黑"/>
                        </a:rPr>
                        <a:t>显著差异</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c hMerge="1">
                  <a:txBody>
                    <a:bodyPr/>
                    <a:lstStyle/>
                    <a:p>
                      <a:endParaRPr lang="zh-CN" altLang="en-US"/>
                    </a:p>
                  </a:txBody>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9933"/>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99CC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-5</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900" b="0" i="0" u="none" strike="noStrike" cap="none" normalizeH="0" baseline="0" smtClean="0">
                          <a:ln>
                            <a:noFill/>
                          </a:ln>
                          <a:solidFill>
                            <a:schemeClr val="tx1"/>
                          </a:solidFill>
                          <a:effectLst/>
                          <a:latin typeface="Arial" charset="0"/>
                          <a:ea typeface="微软雅黑"/>
                          <a:cs typeface="微软雅黑"/>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altLang="zh-CN" sz="900" b="0" i="0" u="none" strike="noStrike" cap="none" normalizeH="0" baseline="0" smtClean="0">
                          <a:ln>
                            <a:noFill/>
                          </a:ln>
                          <a:solidFill>
                            <a:schemeClr val="tx1"/>
                          </a:solidFill>
                          <a:effectLst/>
                          <a:latin typeface="Arial" charset="0"/>
                          <a:ea typeface="微软雅黑"/>
                          <a:cs typeface="微软雅黑"/>
                        </a:rPr>
                        <a:t>-10</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546" name="TextBox 13"/>
          <p:cNvSpPr txBox="1">
            <a:spLocks noChangeArrowheads="1"/>
          </p:cNvSpPr>
          <p:nvPr/>
        </p:nvSpPr>
        <p:spPr bwMode="auto">
          <a:xfrm>
            <a:off x="457200" y="1127125"/>
            <a:ext cx="4475163" cy="646331"/>
          </a:xfrm>
          <a:prstGeom prst="rect">
            <a:avLst/>
          </a:prstGeom>
          <a:noFill/>
          <a:ln w="9525">
            <a:noFill/>
            <a:miter lim="800000"/>
            <a:headEnd/>
            <a:tailEnd/>
          </a:ln>
        </p:spPr>
        <p:txBody>
          <a:bodyPr>
            <a:spAutoFit/>
          </a:bodyPr>
          <a:lstStyle/>
          <a:p>
            <a:r>
              <a:rPr lang="zh-CN" altLang="en-US" sz="1200" b="1" dirty="0"/>
              <a:t>问题：如果满分是</a:t>
            </a:r>
            <a:r>
              <a:rPr lang="en-US" altLang="zh-CN" sz="1200" b="1" dirty="0"/>
              <a:t>10</a:t>
            </a:r>
            <a:r>
              <a:rPr lang="zh-CN" altLang="en-US" sz="1200" b="1" dirty="0"/>
              <a:t>分的话，你可以给蒙牛品牌打几分？</a:t>
            </a:r>
            <a:endParaRPr lang="en-US" altLang="zh-CN" sz="1200" b="1" dirty="0"/>
          </a:p>
          <a:p>
            <a:r>
              <a:rPr lang="zh-CN" altLang="en-US" sz="1200" b="1" dirty="0" smtClean="0"/>
              <a:t>经过“贵州</a:t>
            </a:r>
            <a:r>
              <a:rPr lang="zh-CN" altLang="en-US" sz="1200" b="1" dirty="0"/>
              <a:t>织金、陕西多名小学生中毒 蒙牛酸酸乳 疑似</a:t>
            </a:r>
            <a:r>
              <a:rPr lang="zh-CN" altLang="en-US" sz="1200" b="1" dirty="0" smtClean="0"/>
              <a:t>凶手”事件</a:t>
            </a:r>
            <a:r>
              <a:rPr lang="zh-CN" altLang="en-US" sz="1200" b="1" dirty="0"/>
              <a:t>，你还可以对蒙牛品牌印象打几分？</a:t>
            </a:r>
          </a:p>
        </p:txBody>
      </p:sp>
      <p:sp>
        <p:nvSpPr>
          <p:cNvPr id="22547" name="内容占位符 11"/>
          <p:cNvSpPr>
            <a:spLocks noGrp="1"/>
          </p:cNvSpPr>
          <p:nvPr>
            <p:ph idx="1"/>
          </p:nvPr>
        </p:nvSpPr>
        <p:spPr>
          <a:xfrm>
            <a:off x="457200" y="1782763"/>
            <a:ext cx="8229600" cy="493712"/>
          </a:xfrm>
        </p:spPr>
        <p:txBody>
          <a:bodyPr>
            <a:spAutoFit/>
          </a:bodyPr>
          <a:lstStyle/>
          <a:p>
            <a:pPr eaLnBrk="1" hangingPunct="1"/>
            <a:r>
              <a:rPr lang="zh-CN" altLang="en-US" sz="1200" smtClean="0">
                <a:latin typeface="微软雅黑"/>
                <a:ea typeface="微软雅黑"/>
              </a:rPr>
              <a:t>伊利的品牌形象也受到牵连（</a:t>
            </a:r>
            <a:r>
              <a:rPr lang="en-US" altLang="zh-CN" sz="1200" smtClean="0">
                <a:latin typeface="微软雅黑"/>
                <a:ea typeface="微软雅黑"/>
              </a:rPr>
              <a:t>-16%</a:t>
            </a:r>
            <a:r>
              <a:rPr lang="zh-CN" altLang="en-US" sz="1200" smtClean="0">
                <a:latin typeface="微软雅黑"/>
                <a:ea typeface="微软雅黑"/>
              </a:rPr>
              <a:t>）；</a:t>
            </a:r>
            <a:endParaRPr lang="en-US" altLang="zh-CN" sz="1200" smtClean="0">
              <a:latin typeface="微软雅黑"/>
              <a:ea typeface="微软雅黑"/>
            </a:endParaRPr>
          </a:p>
          <a:p>
            <a:pPr eaLnBrk="1" hangingPunct="1"/>
            <a:r>
              <a:rPr lang="zh-CN" altLang="en-US" sz="1200" smtClean="0">
                <a:latin typeface="微软雅黑"/>
                <a:ea typeface="微软雅黑"/>
              </a:rPr>
              <a:t>此事件对集镇及农村的消费者的态度影响相对较大。</a:t>
            </a:r>
          </a:p>
        </p:txBody>
      </p:sp>
      <p:graphicFrame>
        <p:nvGraphicFramePr>
          <p:cNvPr id="10" name="表格 9"/>
          <p:cNvGraphicFramePr>
            <a:graphicFrameLocks noGrp="1"/>
          </p:cNvGraphicFramePr>
          <p:nvPr/>
        </p:nvGraphicFramePr>
        <p:xfrm>
          <a:off x="684213" y="4294188"/>
          <a:ext cx="8135937" cy="2087567"/>
        </p:xfrm>
        <a:graphic>
          <a:graphicData uri="http://schemas.openxmlformats.org/drawingml/2006/table">
            <a:tbl>
              <a:tblPr/>
              <a:tblGrid>
                <a:gridCol w="1223962"/>
                <a:gridCol w="503238"/>
                <a:gridCol w="1223962"/>
                <a:gridCol w="1223963"/>
                <a:gridCol w="576262"/>
                <a:gridCol w="1296988"/>
                <a:gridCol w="1295400"/>
                <a:gridCol w="792162"/>
              </a:tblGrid>
              <a:tr h="2159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arn-CL" altLang="zh-CN" sz="700" b="0" i="0" u="none" strike="noStrike" cap="none" normalizeH="0" baseline="0" smtClean="0">
                          <a:ln>
                            <a:noFill/>
                          </a:ln>
                          <a:solidFill>
                            <a:schemeClr val="tx1"/>
                          </a:solidFill>
                          <a:effectLst/>
                          <a:latin typeface="Arial" charset="0"/>
                          <a:ea typeface="微软雅黑"/>
                          <a:cs typeface="微软雅黑"/>
                        </a:rPr>
                        <a:t>Mean</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arn-CL" altLang="zh-CN" sz="700" b="0" i="0" u="none" strike="noStrike" cap="none" normalizeH="0" baseline="0" smtClean="0">
                          <a:ln>
                            <a:noFill/>
                          </a:ln>
                          <a:solidFill>
                            <a:schemeClr val="tx1"/>
                          </a:solidFill>
                          <a:effectLst/>
                          <a:latin typeface="Arial" charset="0"/>
                          <a:ea typeface="微软雅黑"/>
                          <a:cs typeface="微软雅黑"/>
                        </a:rPr>
                        <a:t>N</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蒙牛品牌得分</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经该事件后蒙牛品牌得分</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增减比</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伊利品牌得分</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经该事件后伊利品牌得分</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宋体" charset="-122"/>
                          <a:ea typeface="微软雅黑"/>
                          <a:cs typeface="微软雅黑"/>
                        </a:rPr>
                        <a:t>增减比</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2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arn-CL" altLang="zh-CN" sz="700" b="1" i="0" u="none" strike="noStrike" cap="none" normalizeH="0" baseline="0" smtClean="0">
                          <a:ln>
                            <a:noFill/>
                          </a:ln>
                          <a:solidFill>
                            <a:schemeClr val="tx1"/>
                          </a:solidFill>
                          <a:effectLst/>
                          <a:latin typeface="Arial" charset="0"/>
                          <a:ea typeface="微软雅黑"/>
                          <a:cs typeface="微软雅黑"/>
                        </a:rPr>
                        <a:t>Total</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580</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5.33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3.92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-26%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5.92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4.98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1"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5.32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3.82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4.84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女</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307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5.34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6.03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2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18-25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377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4.01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5.18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26-35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139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4.73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3.67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5.07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4.29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36-45</a:t>
                      </a:r>
                      <a:r>
                        <a:rPr kumimoji="0" lang="zh-CN" altLang="en-US" sz="700" b="0" i="0" u="none" strike="noStrike" cap="none" normalizeH="0" baseline="0" smtClean="0">
                          <a:ln>
                            <a:noFill/>
                          </a:ln>
                          <a:solidFill>
                            <a:schemeClr val="tx1"/>
                          </a:solidFill>
                          <a:effectLst/>
                          <a:latin typeface="Arial" charset="0"/>
                          <a:ea typeface="微软雅黑"/>
                          <a:cs typeface="微软雅黑"/>
                        </a:rPr>
                        <a:t>岁</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64</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3.92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-29%</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6.23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5.25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单身，独居</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248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3.86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5.98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2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单身，与家人同住</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5.34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3.95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5.88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4.98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同居</a:t>
                      </a:r>
                      <a:r>
                        <a:rPr kumimoji="0" lang="en-US" altLang="zh-CN" sz="700" b="0" i="0" u="none" strike="noStrike" cap="none" normalizeH="0" baseline="0" smtClean="0">
                          <a:ln>
                            <a:noFill/>
                          </a:ln>
                          <a:solidFill>
                            <a:schemeClr val="tx1"/>
                          </a:solidFill>
                          <a:effectLst/>
                          <a:latin typeface="Arial" charset="0"/>
                          <a:ea typeface="微软雅黑"/>
                          <a:cs typeface="微软雅黑"/>
                        </a:rPr>
                        <a:t>/</a:t>
                      </a:r>
                      <a:r>
                        <a:rPr kumimoji="0" lang="zh-CN" altLang="en-US" sz="700" b="0" i="0" u="none" strike="noStrike" cap="none" normalizeH="0" baseline="0" smtClean="0">
                          <a:ln>
                            <a:noFill/>
                          </a:ln>
                          <a:solidFill>
                            <a:schemeClr val="tx1"/>
                          </a:solidFill>
                          <a:effectLst/>
                          <a:latin typeface="Arial" charset="0"/>
                          <a:ea typeface="微软雅黑"/>
                          <a:cs typeface="微软雅黑"/>
                        </a:rPr>
                        <a:t>已婚</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5.37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3.96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5.86</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4.92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特大城市：北京、上海</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4.83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3.61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5.4</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4.42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-18%</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2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171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5.58</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4.09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-27%</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6.19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5.23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-16%</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非省会城市</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142</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5.72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6.21</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5.53</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-11%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r>
              <a:tr h="1444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zh-CN" altLang="en-US" sz="700" b="0" i="0" u="none" strike="noStrike" cap="none" normalizeH="0" baseline="0" smtClean="0">
                          <a:ln>
                            <a:noFill/>
                          </a:ln>
                          <a:solidFill>
                            <a:schemeClr val="tx1"/>
                          </a:solidFill>
                          <a:effectLst/>
                          <a:latin typeface="Arial" charset="0"/>
                          <a:ea typeface="微软雅黑"/>
                          <a:cs typeface="微软雅黑"/>
                        </a:rPr>
                        <a:t>集镇及农村</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51</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5.47</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3.55</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-35%</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6.39</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4.92</a:t>
                      </a:r>
                    </a:p>
                  </a:txBody>
                  <a:tcPr marL="0" marR="0" marT="0" marB="0" anchor="ctr"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700" b="0" i="0" u="none" strike="noStrike" cap="none" normalizeH="0" baseline="0" smtClean="0">
                          <a:ln>
                            <a:noFill/>
                          </a:ln>
                          <a:solidFill>
                            <a:schemeClr val="tx1"/>
                          </a:solidFill>
                          <a:effectLst/>
                          <a:latin typeface="Arial" charset="0"/>
                          <a:ea typeface="微软雅黑"/>
                          <a:cs typeface="微软雅黑"/>
                        </a:rPr>
                        <a:t>-23%</a:t>
                      </a:r>
                    </a:p>
                  </a:txBody>
                  <a:tcPr marL="0" marR="0" marT="0" marB="0" anchor="b" horzOverflow="overflow">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a:noFill/>
                    </a:lnTlToBr>
                    <a:lnBlToTr>
                      <a:noFill/>
                    </a:lnBlToTr>
                    <a:solidFill>
                      <a:srgbClr val="99CCFF"/>
                    </a:solidFill>
                  </a:tcPr>
                </a:tc>
              </a:tr>
            </a:tbl>
          </a:graphicData>
        </a:graphic>
      </p:graphicFrame>
      <p:graphicFrame>
        <p:nvGraphicFramePr>
          <p:cNvPr id="20" name="图表 19"/>
          <p:cNvGraphicFramePr/>
          <p:nvPr/>
        </p:nvGraphicFramePr>
        <p:xfrm>
          <a:off x="1983458" y="2200548"/>
          <a:ext cx="2952328" cy="223289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2" name="图表 21"/>
          <p:cNvGraphicFramePr/>
          <p:nvPr/>
        </p:nvGraphicFramePr>
        <p:xfrm>
          <a:off x="4996681" y="1768500"/>
          <a:ext cx="3096344" cy="2664940"/>
        </p:xfrm>
        <a:graphic>
          <a:graphicData uri="http://schemas.openxmlformats.org/drawingml/2006/chart">
            <c:chart xmlns:c="http://schemas.openxmlformats.org/drawingml/2006/chart" xmlns:r="http://schemas.openxmlformats.org/officeDocument/2006/relationships" r:id="rId3"/>
          </a:graphicData>
        </a:graphic>
      </p:graphicFrame>
      <p:sp>
        <p:nvSpPr>
          <p:cNvPr id="13"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D9DD29CF-7403-4DEE-9C4A-98F7A773DC29}" type="slidenum">
              <a:rPr lang="zh-CN" altLang="en-US"/>
              <a:pPr>
                <a:defRPr/>
              </a:pPr>
              <a:t>8</a:t>
            </a:fld>
            <a:endParaRPr lang="zh-CN" altLang="en-US"/>
          </a:p>
        </p:txBody>
      </p:sp>
      <p:sp>
        <p:nvSpPr>
          <p:cNvPr id="22688" name="TextBox 13"/>
          <p:cNvSpPr txBox="1">
            <a:spLocks noChangeArrowheads="1"/>
          </p:cNvSpPr>
          <p:nvPr/>
        </p:nvSpPr>
        <p:spPr bwMode="auto">
          <a:xfrm>
            <a:off x="4932363" y="1127125"/>
            <a:ext cx="4032250" cy="646331"/>
          </a:xfrm>
          <a:prstGeom prst="rect">
            <a:avLst/>
          </a:prstGeom>
          <a:noFill/>
          <a:ln w="9525">
            <a:noFill/>
            <a:miter lim="800000"/>
            <a:headEnd/>
            <a:tailEnd/>
          </a:ln>
        </p:spPr>
        <p:txBody>
          <a:bodyPr>
            <a:spAutoFit/>
          </a:bodyPr>
          <a:lstStyle/>
          <a:p>
            <a:r>
              <a:rPr lang="zh-CN" altLang="en-US" sz="1200" b="1" dirty="0"/>
              <a:t>问题：如果满分是</a:t>
            </a:r>
            <a:r>
              <a:rPr lang="en-US" altLang="zh-CN" sz="1200" b="1" dirty="0"/>
              <a:t>10</a:t>
            </a:r>
            <a:r>
              <a:rPr lang="zh-CN" altLang="en-US" sz="1200" b="1" dirty="0"/>
              <a:t>分的话，你可以给伊利品牌打几分？</a:t>
            </a:r>
            <a:endParaRPr lang="en-US" altLang="zh-CN" sz="1200" b="1" dirty="0"/>
          </a:p>
          <a:p>
            <a:r>
              <a:rPr lang="zh-CN" altLang="en-US" sz="1200" b="1" dirty="0" smtClean="0"/>
              <a:t>经过“贵州</a:t>
            </a:r>
            <a:r>
              <a:rPr lang="zh-CN" altLang="en-US" sz="1200" b="1" dirty="0"/>
              <a:t>织金、陕西多名小学生中毒 蒙牛酸酸乳 疑似</a:t>
            </a:r>
            <a:r>
              <a:rPr lang="zh-CN" altLang="en-US" sz="1200" b="1" dirty="0" smtClean="0"/>
              <a:t>凶手”事件</a:t>
            </a:r>
            <a:r>
              <a:rPr lang="zh-CN" altLang="en-US" sz="1200" b="1" dirty="0"/>
              <a:t>，你还可以对伊利品牌印象打几分？</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1"/>
          <p:cNvSpPr>
            <a:spLocks noGrp="1"/>
          </p:cNvSpPr>
          <p:nvPr>
            <p:ph type="title"/>
          </p:nvPr>
        </p:nvSpPr>
        <p:spPr>
          <a:xfrm>
            <a:off x="457200" y="274638"/>
            <a:ext cx="8435975" cy="1143000"/>
          </a:xfrm>
        </p:spPr>
        <p:txBody>
          <a:bodyPr/>
          <a:lstStyle/>
          <a:p>
            <a:pPr eaLnBrk="1" hangingPunct="1"/>
            <a:r>
              <a:rPr lang="zh-CN" altLang="en-US" sz="2000" b="1" smtClean="0">
                <a:latin typeface="微软雅黑"/>
                <a:ea typeface="微软雅黑"/>
              </a:rPr>
              <a:t>深入了解该事件的受访者对伊利的品牌好感度比蒙牛高</a:t>
            </a:r>
            <a:r>
              <a:rPr lang="en-US" altLang="zh-CN" sz="2000" b="1" smtClean="0">
                <a:latin typeface="微软雅黑"/>
                <a:ea typeface="微软雅黑"/>
              </a:rPr>
              <a:t>25%</a:t>
            </a:r>
            <a:endParaRPr lang="zh-CN" altLang="en-US" sz="2000" b="1" smtClean="0">
              <a:latin typeface="微软雅黑"/>
              <a:ea typeface="微软雅黑"/>
            </a:endParaRPr>
          </a:p>
        </p:txBody>
      </p:sp>
      <p:sp>
        <p:nvSpPr>
          <p:cNvPr id="4" name="灯片编号占位符 3"/>
          <p:cNvSpPr>
            <a:spLocks noGrp="1"/>
          </p:cNvSpPr>
          <p:nvPr>
            <p:ph type="sldNum" sz="quarter" idx="12"/>
          </p:nvPr>
        </p:nvSpPr>
        <p:spPr/>
        <p:txBody>
          <a:bodyPr/>
          <a:lstStyle/>
          <a:p>
            <a:pPr>
              <a:defRPr/>
            </a:pPr>
            <a:r>
              <a:rPr lang="zh-CN" altLang="en-US" sz="1200"/>
              <a:t>御调查  </a:t>
            </a:r>
            <a:r>
              <a:rPr lang="en-US" altLang="zh-CN" sz="1200"/>
              <a:t> </a:t>
            </a:r>
            <a:r>
              <a:rPr lang="en-US" altLang="zh-CN"/>
              <a:t>|  </a:t>
            </a:r>
            <a:fld id="{ED7148D2-D82E-4FB5-9FEE-034559234385}" type="slidenum">
              <a:rPr lang="zh-CN" altLang="en-US"/>
              <a:pPr>
                <a:defRPr/>
              </a:pPr>
              <a:t>9</a:t>
            </a:fld>
            <a:endParaRPr lang="zh-CN" altLang="en-US"/>
          </a:p>
        </p:txBody>
      </p:sp>
      <p:sp>
        <p:nvSpPr>
          <p:cNvPr id="23555" name="内容占位符 11"/>
          <p:cNvSpPr>
            <a:spLocks noGrp="1"/>
          </p:cNvSpPr>
          <p:nvPr>
            <p:ph idx="1"/>
          </p:nvPr>
        </p:nvSpPr>
        <p:spPr>
          <a:xfrm>
            <a:off x="457200" y="1912938"/>
            <a:ext cx="8229600" cy="1371600"/>
          </a:xfrm>
        </p:spPr>
        <p:txBody>
          <a:bodyPr>
            <a:spAutoFit/>
          </a:bodyPr>
          <a:lstStyle/>
          <a:p>
            <a:pPr eaLnBrk="1" hangingPunct="1">
              <a:spcBef>
                <a:spcPct val="25000"/>
              </a:spcBef>
            </a:pPr>
            <a:r>
              <a:rPr lang="zh-CN" altLang="en-US" sz="1200" smtClean="0">
                <a:latin typeface="微软雅黑"/>
                <a:ea typeface="微软雅黑"/>
              </a:rPr>
              <a:t>按照事先是否听说过该事件来交叉分析发现：</a:t>
            </a:r>
            <a:endParaRPr lang="en-US" altLang="zh-CN" sz="1200" smtClean="0">
              <a:latin typeface="微软雅黑"/>
              <a:ea typeface="微软雅黑"/>
            </a:endParaRPr>
          </a:p>
          <a:p>
            <a:pPr lvl="1" eaLnBrk="1" hangingPunct="1">
              <a:spcBef>
                <a:spcPct val="25000"/>
              </a:spcBef>
            </a:pPr>
            <a:r>
              <a:rPr lang="zh-CN" altLang="en-US" sz="1200" smtClean="0">
                <a:latin typeface="微软雅黑"/>
                <a:ea typeface="微软雅黑"/>
              </a:rPr>
              <a:t>事先不知道该事件的受访者在知道该事件之后，对蒙牛品牌得分大幅下降。事先就知道该事件的受访者，无论前后对蒙牛品牌得分都较低（这也说明本次调查所得数据是合理的）；</a:t>
            </a:r>
            <a:endParaRPr lang="en-US" altLang="zh-CN" sz="1200" smtClean="0">
              <a:latin typeface="微软雅黑"/>
              <a:ea typeface="微软雅黑"/>
            </a:endParaRPr>
          </a:p>
          <a:p>
            <a:pPr lvl="1" eaLnBrk="1" hangingPunct="1">
              <a:spcBef>
                <a:spcPct val="25000"/>
              </a:spcBef>
            </a:pPr>
            <a:r>
              <a:rPr lang="zh-CN" altLang="en-US" sz="1200" smtClean="0">
                <a:latin typeface="微软雅黑"/>
                <a:ea typeface="微软雅黑"/>
              </a:rPr>
              <a:t>没听说该事件的受访者对伊利品牌印象比蒙牛高</a:t>
            </a:r>
            <a:r>
              <a:rPr lang="en-US" altLang="zh-CN" sz="1200" smtClean="0">
                <a:latin typeface="微软雅黑"/>
                <a:ea typeface="微软雅黑"/>
              </a:rPr>
              <a:t>5%[=</a:t>
            </a:r>
            <a:r>
              <a:rPr lang="zh-CN" altLang="en-US" sz="1200" smtClean="0">
                <a:latin typeface="微软雅黑"/>
                <a:ea typeface="微软雅黑"/>
              </a:rPr>
              <a:t>（</a:t>
            </a:r>
            <a:r>
              <a:rPr lang="en-US" altLang="zh-CN" sz="1200" smtClean="0">
                <a:latin typeface="微软雅黑"/>
                <a:ea typeface="微软雅黑"/>
              </a:rPr>
              <a:t>6.15-5.84</a:t>
            </a:r>
            <a:r>
              <a:rPr lang="zh-CN" altLang="en-US" sz="1200" smtClean="0">
                <a:latin typeface="微软雅黑"/>
                <a:ea typeface="微软雅黑"/>
              </a:rPr>
              <a:t>）</a:t>
            </a:r>
            <a:r>
              <a:rPr lang="en-US" altLang="zh-CN" sz="1200" smtClean="0">
                <a:latin typeface="微软雅黑"/>
                <a:ea typeface="微软雅黑"/>
              </a:rPr>
              <a:t>/5.84]</a:t>
            </a:r>
            <a:r>
              <a:rPr lang="zh-CN" altLang="en-US" sz="1200" smtClean="0">
                <a:latin typeface="微软雅黑"/>
                <a:ea typeface="微软雅黑"/>
              </a:rPr>
              <a:t>；</a:t>
            </a:r>
            <a:endParaRPr lang="en-US" altLang="zh-CN" sz="1200" smtClean="0">
              <a:latin typeface="微软雅黑"/>
              <a:ea typeface="微软雅黑"/>
            </a:endParaRPr>
          </a:p>
          <a:p>
            <a:pPr lvl="1" eaLnBrk="1" hangingPunct="1">
              <a:spcBef>
                <a:spcPct val="25000"/>
              </a:spcBef>
            </a:pPr>
            <a:r>
              <a:rPr lang="zh-CN" altLang="en-US" sz="1200" smtClean="0">
                <a:latin typeface="微软雅黑"/>
                <a:ea typeface="微软雅黑"/>
              </a:rPr>
              <a:t>深入了解该事件的受访者对伊利品牌印象比蒙牛高</a:t>
            </a:r>
            <a:r>
              <a:rPr lang="en-US" altLang="zh-CN" sz="1200" smtClean="0">
                <a:latin typeface="微软雅黑"/>
                <a:ea typeface="微软雅黑"/>
              </a:rPr>
              <a:t>25%[=</a:t>
            </a:r>
            <a:r>
              <a:rPr lang="zh-CN" altLang="en-US" sz="1200" smtClean="0">
                <a:latin typeface="微软雅黑"/>
                <a:ea typeface="微软雅黑"/>
              </a:rPr>
              <a:t>（</a:t>
            </a:r>
            <a:r>
              <a:rPr lang="en-US" altLang="zh-CN" sz="1200" smtClean="0">
                <a:latin typeface="微软雅黑"/>
                <a:ea typeface="微软雅黑"/>
              </a:rPr>
              <a:t>5.36-4.27</a:t>
            </a:r>
            <a:r>
              <a:rPr lang="zh-CN" altLang="en-US" sz="1200" smtClean="0">
                <a:latin typeface="微软雅黑"/>
                <a:ea typeface="微软雅黑"/>
              </a:rPr>
              <a:t>）</a:t>
            </a:r>
            <a:r>
              <a:rPr lang="en-US" altLang="zh-CN" sz="1200" smtClean="0">
                <a:latin typeface="微软雅黑"/>
                <a:ea typeface="微软雅黑"/>
              </a:rPr>
              <a:t>/4.27] </a:t>
            </a:r>
            <a:r>
              <a:rPr lang="zh-CN" altLang="en-US" sz="1200" smtClean="0">
                <a:latin typeface="微软雅黑"/>
                <a:ea typeface="微软雅黑"/>
              </a:rPr>
              <a:t>；</a:t>
            </a:r>
            <a:endParaRPr lang="en-US" altLang="zh-CN" sz="1200" smtClean="0">
              <a:latin typeface="微软雅黑"/>
              <a:ea typeface="微软雅黑"/>
            </a:endParaRPr>
          </a:p>
          <a:p>
            <a:pPr lvl="1" eaLnBrk="1" hangingPunct="1">
              <a:spcBef>
                <a:spcPct val="25000"/>
              </a:spcBef>
            </a:pPr>
            <a:r>
              <a:rPr lang="zh-CN" altLang="en-US" sz="1200" smtClean="0">
                <a:latin typeface="微软雅黑"/>
                <a:ea typeface="微软雅黑"/>
              </a:rPr>
              <a:t>了解该事件越多的人，对蒙牛品牌印象越差，该事件的传播越广，对蒙牛越不利。</a:t>
            </a:r>
            <a:endParaRPr lang="en-US" altLang="zh-CN" sz="1200" smtClean="0">
              <a:latin typeface="微软雅黑"/>
              <a:ea typeface="微软雅黑"/>
            </a:endParaRPr>
          </a:p>
        </p:txBody>
      </p:sp>
      <p:sp>
        <p:nvSpPr>
          <p:cNvPr id="23556" name="TextBox 13"/>
          <p:cNvSpPr txBox="1">
            <a:spLocks noChangeArrowheads="1"/>
          </p:cNvSpPr>
          <p:nvPr/>
        </p:nvSpPr>
        <p:spPr bwMode="auto">
          <a:xfrm>
            <a:off x="457200" y="1127125"/>
            <a:ext cx="4475163" cy="646331"/>
          </a:xfrm>
          <a:prstGeom prst="rect">
            <a:avLst/>
          </a:prstGeom>
          <a:noFill/>
          <a:ln w="9525">
            <a:noFill/>
            <a:miter lim="800000"/>
            <a:headEnd/>
            <a:tailEnd/>
          </a:ln>
        </p:spPr>
        <p:txBody>
          <a:bodyPr>
            <a:spAutoFit/>
          </a:bodyPr>
          <a:lstStyle/>
          <a:p>
            <a:r>
              <a:rPr lang="zh-CN" altLang="en-US" sz="1200" b="1" dirty="0"/>
              <a:t>问题：如果满分是</a:t>
            </a:r>
            <a:r>
              <a:rPr lang="en-US" altLang="zh-CN" sz="1200" b="1" dirty="0"/>
              <a:t>10</a:t>
            </a:r>
            <a:r>
              <a:rPr lang="zh-CN" altLang="en-US" sz="1200" b="1" dirty="0"/>
              <a:t>分的话，你可以给蒙牛品牌打几分？</a:t>
            </a:r>
            <a:endParaRPr lang="en-US" altLang="zh-CN" sz="1200" b="1" dirty="0"/>
          </a:p>
          <a:p>
            <a:r>
              <a:rPr lang="zh-CN" altLang="en-US" sz="1200" b="1" dirty="0" smtClean="0"/>
              <a:t>经过“贵州</a:t>
            </a:r>
            <a:r>
              <a:rPr lang="zh-CN" altLang="en-US" sz="1200" b="1" dirty="0"/>
              <a:t>织金、陕西多名小学生中毒 蒙牛酸酸乳 疑似</a:t>
            </a:r>
            <a:r>
              <a:rPr lang="zh-CN" altLang="en-US" sz="1200" b="1" dirty="0" smtClean="0"/>
              <a:t>凶手”事件</a:t>
            </a:r>
            <a:r>
              <a:rPr lang="zh-CN" altLang="en-US" sz="1200" b="1" dirty="0"/>
              <a:t>，你还可以对蒙牛品牌印象打几分？</a:t>
            </a:r>
          </a:p>
        </p:txBody>
      </p:sp>
      <p:sp>
        <p:nvSpPr>
          <p:cNvPr id="23557" name="TextBox 13"/>
          <p:cNvSpPr txBox="1">
            <a:spLocks noChangeArrowheads="1"/>
          </p:cNvSpPr>
          <p:nvPr/>
        </p:nvSpPr>
        <p:spPr bwMode="auto">
          <a:xfrm>
            <a:off x="4932363" y="1127125"/>
            <a:ext cx="4032250" cy="646331"/>
          </a:xfrm>
          <a:prstGeom prst="rect">
            <a:avLst/>
          </a:prstGeom>
          <a:noFill/>
          <a:ln w="9525">
            <a:noFill/>
            <a:miter lim="800000"/>
            <a:headEnd/>
            <a:tailEnd/>
          </a:ln>
        </p:spPr>
        <p:txBody>
          <a:bodyPr>
            <a:spAutoFit/>
          </a:bodyPr>
          <a:lstStyle/>
          <a:p>
            <a:r>
              <a:rPr lang="zh-CN" altLang="en-US" sz="1200" b="1" dirty="0"/>
              <a:t>问题：如果满分是</a:t>
            </a:r>
            <a:r>
              <a:rPr lang="en-US" altLang="zh-CN" sz="1200" b="1" dirty="0"/>
              <a:t>10</a:t>
            </a:r>
            <a:r>
              <a:rPr lang="zh-CN" altLang="en-US" sz="1200" b="1" dirty="0"/>
              <a:t>分的话，你可以给伊利品牌打几分？</a:t>
            </a:r>
            <a:endParaRPr lang="en-US" altLang="zh-CN" sz="1200" b="1" dirty="0"/>
          </a:p>
          <a:p>
            <a:r>
              <a:rPr lang="zh-CN" altLang="en-US" sz="1200" b="1" dirty="0" smtClean="0"/>
              <a:t>经过“贵州</a:t>
            </a:r>
            <a:r>
              <a:rPr lang="zh-CN" altLang="en-US" sz="1200" b="1" dirty="0"/>
              <a:t>织金、陕西多名小学生中毒 蒙牛酸酸乳 疑似</a:t>
            </a:r>
            <a:r>
              <a:rPr lang="zh-CN" altLang="en-US" sz="1200" b="1" dirty="0" smtClean="0"/>
              <a:t>凶手”事件</a:t>
            </a:r>
            <a:r>
              <a:rPr lang="zh-CN" altLang="en-US" sz="1200" b="1" dirty="0"/>
              <a:t>，你还可以对伊利品牌印象打几分？</a:t>
            </a:r>
          </a:p>
        </p:txBody>
      </p:sp>
      <p:graphicFrame>
        <p:nvGraphicFramePr>
          <p:cNvPr id="10" name="图表 9"/>
          <p:cNvGraphicFramePr/>
          <p:nvPr/>
        </p:nvGraphicFramePr>
        <p:xfrm>
          <a:off x="1814910" y="3789040"/>
          <a:ext cx="5559549" cy="25020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主题">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5579C"/>
        </a:solidFill>
        <a:ln>
          <a:noFill/>
        </a:ln>
      </a:spPr>
      <a:bodyPr rtlCol="0" anchor="ctr"/>
      <a:lstStyle>
        <a:defPPr algn="ctr">
          <a:defRPr dirty="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Fan</Template>
  <TotalTime>713</TotalTime>
  <Words>8869</Words>
  <Application>Microsoft Office PowerPoint</Application>
  <PresentationFormat>全屏显示(4:3)</PresentationFormat>
  <Paragraphs>1689</Paragraphs>
  <Slides>15</Slides>
  <Notes>5</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Office 主题</vt:lpstr>
      <vt:lpstr>幻灯片 1</vt:lpstr>
      <vt:lpstr>主要发现</vt:lpstr>
      <vt:lpstr>幻灯片 3</vt:lpstr>
      <vt:lpstr>调查概要</vt:lpstr>
      <vt:lpstr>牛奶品牌知名度最高的分别为蒙牛（72%）、伊利（66%）和光明（36%）</vt:lpstr>
      <vt:lpstr>牛奶品牌美誉度最高的分别为伊利（26%）、蒙牛（22%）和光明（18%）</vt:lpstr>
      <vt:lpstr>有45%的消费者对近期的“贵州织金、陕西多名小学生因为乳品而中毒”事件毫不知情</vt:lpstr>
      <vt:lpstr>该事件对蒙牛品牌形象的负面影响较大（-26%）</vt:lpstr>
      <vt:lpstr>深入了解该事件的受访者对伊利的品牌好感度比蒙牛高25%</vt:lpstr>
      <vt:lpstr>经过该事件后，光明成为最受信任的品牌（23%），尤其在特大城市（30%）</vt:lpstr>
      <vt:lpstr>受访者自己列举的关于牛奶的热点新闻事件</vt:lpstr>
      <vt:lpstr>评论比较离散，总体理性，对奶业整体有负面影响</vt:lpstr>
      <vt:lpstr>调查问卷</vt:lpstr>
      <vt:lpstr>调查问卷（续）</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Winnerlyf</cp:lastModifiedBy>
  <cp:revision>89</cp:revision>
  <dcterms:modified xsi:type="dcterms:W3CDTF">2012-04-12T08:12:54Z</dcterms:modified>
</cp:coreProperties>
</file>