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80" r:id="rId3"/>
    <p:sldId id="257" r:id="rId4"/>
    <p:sldId id="269" r:id="rId5"/>
    <p:sldId id="270" r:id="rId6"/>
    <p:sldId id="281" r:id="rId7"/>
    <p:sldId id="282" r:id="rId8"/>
    <p:sldId id="283" r:id="rId9"/>
    <p:sldId id="285" r:id="rId10"/>
    <p:sldId id="278" r:id="rId11"/>
    <p:sldId id="259" r:id="rId1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9933"/>
    <a:srgbClr val="9999FF"/>
    <a:srgbClr val="A2AA3C"/>
    <a:srgbClr val="F0F2F3"/>
    <a:srgbClr val="82B128"/>
    <a:srgbClr val="35579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7049" autoAdjust="0"/>
  </p:normalViewPr>
  <p:slideViewPr>
    <p:cSldViewPr>
      <p:cViewPr>
        <p:scale>
          <a:sx n="100" d="100"/>
          <a:sy n="100" d="100"/>
        </p:scale>
        <p:origin x="-300" y="126"/>
      </p:cViewPr>
      <p:guideLst>
        <p:guide orient="horz" pos="2840"/>
        <p:guide pos="8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D2F2635-4DEF-4531-A807-4A0A31A45ACB}" type="datetimeFigureOut">
              <a:rPr lang="zh-CN" altLang="en-US"/>
              <a:pPr>
                <a:defRPr/>
              </a:pPr>
              <a:t>2012-6-13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833AF34-8565-43A3-8961-67BE21B445B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5A21A7-D51B-4A1C-878B-DA3F4BA09E0F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eaLnBrk="1" hangingPunct="1">
              <a:defRPr/>
            </a:pPr>
            <a:r>
              <a:rPr lang="zh-CN" altLang="en-US" smtClean="0"/>
              <a:t>以下是关于该事件的一些受访者评论，供参考：</a:t>
            </a:r>
            <a:endParaRPr lang="en-US" altLang="zh-CN" smtClean="0"/>
          </a:p>
          <a:p>
            <a:pPr eaLnBrk="1" hangingPunct="1">
              <a:defRPr/>
            </a:pPr>
            <a:r>
              <a:rPr lang="zh-CN" altLang="en-US" dirty="0" smtClean="0"/>
              <a:t>你对“香港两大超市停售蒙牛伊利”事件有什么评论？</a:t>
            </a:r>
            <a:endParaRPr lang="en-US" altLang="zh-CN" dirty="0" smtClean="0"/>
          </a:p>
          <a:p>
            <a:pPr eaLnBrk="1" hangingPunct="1">
              <a:defRPr/>
            </a:pPr>
            <a:r>
              <a:rPr lang="zh-CN" altLang="en-US" dirty="0" smtClean="0"/>
              <a:t>哎，食品安全</a:t>
            </a:r>
          </a:p>
          <a:p>
            <a:pPr eaLnBrk="1" hangingPunct="1">
              <a:defRPr/>
            </a:pPr>
            <a:r>
              <a:rPr lang="zh-CN" altLang="en-US" dirty="0" smtClean="0"/>
              <a:t>不了解</a:t>
            </a:r>
          </a:p>
          <a:p>
            <a:pPr eaLnBrk="1" hangingPunct="1">
              <a:defRPr/>
            </a:pPr>
            <a:r>
              <a:rPr lang="zh-CN" altLang="en-US" dirty="0" smtClean="0"/>
              <a:t>不了解</a:t>
            </a:r>
          </a:p>
          <a:p>
            <a:pPr eaLnBrk="1" hangingPunct="1">
              <a:defRPr/>
            </a:pPr>
            <a:r>
              <a:rPr lang="zh-CN" altLang="en-US" dirty="0" smtClean="0"/>
              <a:t>不太关注此类信息</a:t>
            </a:r>
          </a:p>
          <a:p>
            <a:pPr eaLnBrk="1" hangingPunct="1">
              <a:defRPr/>
            </a:pPr>
            <a:r>
              <a:rPr lang="zh-CN" altLang="en-US" dirty="0" smtClean="0"/>
              <a:t>不太了解</a:t>
            </a:r>
          </a:p>
          <a:p>
            <a:pPr eaLnBrk="1" hangingPunct="1">
              <a:defRPr/>
            </a:pPr>
            <a:r>
              <a:rPr lang="zh-CN" altLang="en-US" dirty="0" smtClean="0"/>
              <a:t>不太清楚</a:t>
            </a:r>
          </a:p>
          <a:p>
            <a:pPr eaLnBrk="1" hangingPunct="1">
              <a:defRPr/>
            </a:pPr>
            <a:r>
              <a:rPr lang="zh-CN" altLang="en-US" dirty="0" smtClean="0"/>
              <a:t>不信任</a:t>
            </a:r>
          </a:p>
          <a:p>
            <a:pPr eaLnBrk="1" hangingPunct="1">
              <a:defRPr/>
            </a:pPr>
            <a:r>
              <a:rPr lang="zh-CN" altLang="en-US" dirty="0" smtClean="0"/>
              <a:t>不要做害人的事，牛奶应该是无害的，</a:t>
            </a:r>
          </a:p>
          <a:p>
            <a:pPr eaLnBrk="1" hangingPunct="1">
              <a:defRPr/>
            </a:pPr>
            <a:r>
              <a:rPr lang="zh-CN" altLang="en-US" dirty="0" smtClean="0"/>
              <a:t>不知道，怎么去评论咧！</a:t>
            </a:r>
          </a:p>
          <a:p>
            <a:pPr eaLnBrk="1" hangingPunct="1">
              <a:defRPr/>
            </a:pPr>
            <a:r>
              <a:rPr lang="zh-CN" altLang="en-US" dirty="0" smtClean="0"/>
              <a:t>不知道</a:t>
            </a:r>
          </a:p>
          <a:p>
            <a:pPr eaLnBrk="1" hangingPunct="1">
              <a:defRPr/>
            </a:pPr>
            <a:r>
              <a:rPr lang="zh-CN" altLang="en-US" dirty="0" smtClean="0"/>
              <a:t>不知道</a:t>
            </a:r>
          </a:p>
          <a:p>
            <a:pPr eaLnBrk="1" hangingPunct="1">
              <a:defRPr/>
            </a:pPr>
            <a:r>
              <a:rPr lang="zh-CN" altLang="en-US" dirty="0" smtClean="0"/>
              <a:t>不知道这事</a:t>
            </a:r>
          </a:p>
          <a:p>
            <a:pPr eaLnBrk="1" hangingPunct="1">
              <a:defRPr/>
            </a:pPr>
            <a:r>
              <a:rPr lang="zh-CN" altLang="en-US" dirty="0" smtClean="0"/>
              <a:t>差 </a:t>
            </a:r>
          </a:p>
          <a:p>
            <a:pPr eaLnBrk="1" hangingPunct="1">
              <a:defRPr/>
            </a:pPr>
            <a:r>
              <a:rPr lang="zh-CN" altLang="en-US" dirty="0" smtClean="0"/>
              <a:t>差劲</a:t>
            </a:r>
          </a:p>
          <a:p>
            <a:pPr eaLnBrk="1" hangingPunct="1">
              <a:defRPr/>
            </a:pPr>
            <a:r>
              <a:rPr lang="zh-CN" altLang="en-US" dirty="0" smtClean="0"/>
              <a:t>打算多发</a:t>
            </a:r>
          </a:p>
          <a:p>
            <a:pPr eaLnBrk="1" hangingPunct="1">
              <a:defRPr/>
            </a:pPr>
            <a:r>
              <a:rPr lang="zh-CN" altLang="en-US" dirty="0" smtClean="0"/>
              <a:t>大方似懂非懂</a:t>
            </a:r>
          </a:p>
          <a:p>
            <a:pPr eaLnBrk="1" hangingPunct="1">
              <a:defRPr/>
            </a:pPr>
            <a:r>
              <a:rPr lang="zh-CN" altLang="en-US" dirty="0" smtClean="0"/>
              <a:t>大陆不要只光顾发展，食品安全应放在首位</a:t>
            </a:r>
          </a:p>
          <a:p>
            <a:pPr eaLnBrk="1" hangingPunct="1">
              <a:defRPr/>
            </a:pPr>
            <a:r>
              <a:rPr lang="zh-CN" altLang="en-US" dirty="0" smtClean="0"/>
              <a:t>大陆跟进</a:t>
            </a:r>
          </a:p>
          <a:p>
            <a:pPr eaLnBrk="1" hangingPunct="1">
              <a:defRPr/>
            </a:pPr>
            <a:r>
              <a:rPr lang="zh-CN" altLang="en-US" dirty="0" smtClean="0"/>
              <a:t>等我看下报道在说</a:t>
            </a:r>
          </a:p>
          <a:p>
            <a:pPr eaLnBrk="1" hangingPunct="1">
              <a:defRPr/>
            </a:pPr>
            <a:r>
              <a:rPr lang="zh-CN" altLang="en-US" dirty="0" smtClean="0"/>
              <a:t>丢脸啊！</a:t>
            </a:r>
          </a:p>
          <a:p>
            <a:pPr eaLnBrk="1" hangingPunct="1">
              <a:defRPr/>
            </a:pPr>
            <a:r>
              <a:rPr lang="zh-CN" altLang="en-US" dirty="0" smtClean="0"/>
              <a:t>对此事件不了解，暂不评论</a:t>
            </a:r>
          </a:p>
          <a:p>
            <a:pPr eaLnBrk="1" hangingPunct="1">
              <a:defRPr/>
            </a:pPr>
            <a:r>
              <a:rPr lang="zh-CN" altLang="en-US" dirty="0" smtClean="0"/>
              <a:t>对蒙牛伊利的销售不利</a:t>
            </a:r>
          </a:p>
          <a:p>
            <a:pPr eaLnBrk="1" hangingPunct="1">
              <a:defRPr/>
            </a:pPr>
            <a:r>
              <a:rPr lang="zh-CN" altLang="en-US" dirty="0" smtClean="0"/>
              <a:t>对内地乳制品产生了很大的冲击</a:t>
            </a:r>
          </a:p>
          <a:p>
            <a:pPr eaLnBrk="1" hangingPunct="1">
              <a:defRPr/>
            </a:pPr>
            <a:r>
              <a:rPr lang="zh-CN" altLang="en-US" dirty="0" smtClean="0"/>
              <a:t>对事不对地域。好的东西到哪儿都好，不好的东西再怎么宣传没用。</a:t>
            </a:r>
          </a:p>
          <a:p>
            <a:pPr eaLnBrk="1" hangingPunct="1">
              <a:defRPr/>
            </a:pPr>
            <a:r>
              <a:rPr lang="zh-CN" altLang="en-US" dirty="0" smtClean="0"/>
              <a:t>反正我也不喝</a:t>
            </a:r>
          </a:p>
          <a:p>
            <a:pPr eaLnBrk="1" hangingPunct="1">
              <a:defRPr/>
            </a:pPr>
            <a:r>
              <a:rPr lang="zh-CN" altLang="en-US" dirty="0" smtClean="0"/>
              <a:t>符合大众想法</a:t>
            </a:r>
          </a:p>
          <a:p>
            <a:pPr eaLnBrk="1" hangingPunct="1">
              <a:defRPr/>
            </a:pPr>
            <a:r>
              <a:rPr lang="zh-CN" altLang="en-US" dirty="0" smtClean="0"/>
              <a:t>该喝的喝</a:t>
            </a:r>
          </a:p>
          <a:p>
            <a:pPr eaLnBrk="1" hangingPunct="1">
              <a:defRPr/>
            </a:pPr>
            <a:r>
              <a:rPr lang="zh-CN" altLang="en-US" dirty="0" smtClean="0"/>
              <a:t>感觉现在的社会风气不好，人的品质太低了，所以生产的东西也不好，都市为了私人的利益，</a:t>
            </a:r>
          </a:p>
          <a:p>
            <a:pPr eaLnBrk="1" hangingPunct="1">
              <a:defRPr/>
            </a:pPr>
            <a:r>
              <a:rPr lang="zh-CN" altLang="en-US" dirty="0" smtClean="0"/>
              <a:t>感觉意外</a:t>
            </a:r>
          </a:p>
          <a:p>
            <a:pPr eaLnBrk="1" hangingPunct="1">
              <a:defRPr/>
            </a:pPr>
            <a:r>
              <a:rPr lang="zh-CN" altLang="en-US" dirty="0" smtClean="0"/>
              <a:t>搞笑</a:t>
            </a:r>
          </a:p>
          <a:p>
            <a:pPr eaLnBrk="1" hangingPunct="1">
              <a:defRPr/>
            </a:pPr>
            <a:r>
              <a:rPr lang="zh-CN" altLang="en-US" dirty="0" smtClean="0"/>
              <a:t>跟我没关系</a:t>
            </a:r>
          </a:p>
          <a:p>
            <a:pPr eaLnBrk="1" hangingPunct="1">
              <a:defRPr/>
            </a:pPr>
            <a:r>
              <a:rPr lang="zh-CN" altLang="en-US" dirty="0" smtClean="0"/>
              <a:t>国家应加大对食品安全的监控，企业不能昧着良心做侵害消费者利益的事</a:t>
            </a:r>
          </a:p>
          <a:p>
            <a:pPr eaLnBrk="1" hangingPunct="1">
              <a:defRPr/>
            </a:pPr>
            <a:r>
              <a:rPr lang="zh-CN" altLang="en-US" dirty="0" smtClean="0"/>
              <a:t>国内不会采取相应措施</a:t>
            </a:r>
          </a:p>
          <a:p>
            <a:pPr eaLnBrk="1" hangingPunct="1">
              <a:defRPr/>
            </a:pPr>
            <a:r>
              <a:rPr lang="zh-CN" altLang="en-US" dirty="0" smtClean="0"/>
              <a:t>国内的牛奶我不是很信得过，太多食品安全问题了</a:t>
            </a:r>
          </a:p>
          <a:p>
            <a:pPr eaLnBrk="1" hangingPunct="1">
              <a:defRPr/>
            </a:pPr>
            <a:r>
              <a:rPr lang="zh-CN" altLang="en-US" dirty="0" smtClean="0"/>
              <a:t>国内食品的质量一直是这个行业的内伤，在目前的大环境下，要是出一个品牌严格按照甚至高于发达国家的有关标准，让消费者完全放心并消费得起，那才叫奇怪呢！</a:t>
            </a:r>
          </a:p>
          <a:p>
            <a:pPr eaLnBrk="1" hangingPunct="1">
              <a:defRPr/>
            </a:pPr>
            <a:r>
              <a:rPr lang="zh-CN" altLang="en-US" dirty="0" smtClean="0"/>
              <a:t>过于夸大</a:t>
            </a:r>
          </a:p>
          <a:p>
            <a:pPr eaLnBrk="1" hangingPunct="1">
              <a:defRPr/>
            </a:pPr>
            <a:r>
              <a:rPr lang="zh-CN" altLang="en-US" dirty="0" smtClean="0"/>
              <a:t>还好</a:t>
            </a:r>
          </a:p>
          <a:p>
            <a:pPr eaLnBrk="1" hangingPunct="1">
              <a:defRPr/>
            </a:pPr>
            <a:r>
              <a:rPr lang="zh-CN" altLang="en-US" dirty="0" smtClean="0"/>
              <a:t>好</a:t>
            </a:r>
          </a:p>
          <a:p>
            <a:pPr eaLnBrk="1" hangingPunct="1">
              <a:defRPr/>
            </a:pPr>
            <a:r>
              <a:rPr lang="zh-CN" altLang="en-US" dirty="0" smtClean="0"/>
              <a:t>好</a:t>
            </a:r>
          </a:p>
          <a:p>
            <a:pPr eaLnBrk="1" hangingPunct="1">
              <a:defRPr/>
            </a:pPr>
            <a:r>
              <a:rPr lang="zh-CN" altLang="en-US" dirty="0" smtClean="0"/>
              <a:t>好</a:t>
            </a:r>
          </a:p>
          <a:p>
            <a:pPr eaLnBrk="1" hangingPunct="1">
              <a:defRPr/>
            </a:pPr>
            <a:r>
              <a:rPr lang="zh-CN" altLang="en-US" dirty="0" smtClean="0"/>
              <a:t>好事情</a:t>
            </a:r>
            <a:r>
              <a:rPr lang="en-US" altLang="zh-CN" dirty="0" smtClean="0"/>
              <a:t>,</a:t>
            </a:r>
            <a:r>
              <a:rPr lang="zh-CN" altLang="en-US" dirty="0" smtClean="0"/>
              <a:t>蒙牛伊利本来就很差</a:t>
            </a:r>
          </a:p>
          <a:p>
            <a:pPr eaLnBrk="1" hangingPunct="1">
              <a:defRPr/>
            </a:pPr>
            <a:r>
              <a:rPr lang="zh-CN" altLang="en-US" dirty="0" smtClean="0"/>
              <a:t>黑心的商贩啊</a:t>
            </a:r>
          </a:p>
          <a:p>
            <a:pPr eaLnBrk="1" hangingPunct="1">
              <a:defRPr/>
            </a:pPr>
            <a:r>
              <a:rPr lang="zh-CN" altLang="en-US" dirty="0" smtClean="0"/>
              <a:t>很差</a:t>
            </a:r>
          </a:p>
          <a:p>
            <a:pPr eaLnBrk="1" hangingPunct="1">
              <a:defRPr/>
            </a:pPr>
            <a:r>
              <a:rPr lang="zh-CN" altLang="en-US" dirty="0" smtClean="0"/>
              <a:t>很蠢</a:t>
            </a:r>
          </a:p>
          <a:p>
            <a:pPr eaLnBrk="1" hangingPunct="1">
              <a:defRPr/>
            </a:pPr>
            <a:r>
              <a:rPr lang="zh-CN" altLang="en-US" dirty="0" smtClean="0"/>
              <a:t>换个牌子，经常关注卫生调查事件。</a:t>
            </a:r>
          </a:p>
          <a:p>
            <a:pPr eaLnBrk="1" hangingPunct="1">
              <a:defRPr/>
            </a:pPr>
            <a:r>
              <a:rPr lang="zh-CN" altLang="en-US" dirty="0" smtClean="0"/>
              <a:t>会有超市停售，说明是有一定的问题</a:t>
            </a:r>
          </a:p>
          <a:p>
            <a:pPr eaLnBrk="1" hangingPunct="1">
              <a:defRPr/>
            </a:pPr>
            <a:r>
              <a:rPr lang="zh-CN" altLang="en-US" dirty="0" smtClean="0"/>
              <a:t>觉得会不会俩者是不是有什莫意外</a:t>
            </a:r>
          </a:p>
          <a:p>
            <a:pPr eaLnBrk="1" hangingPunct="1">
              <a:defRPr/>
            </a:pPr>
            <a:r>
              <a:rPr lang="zh-CN" altLang="en-US" dirty="0" smtClean="0"/>
              <a:t>觉得蒙牛和伊利品牌影响不够，这说明与国际品牌从品牌效应还是质量都存在差异。</a:t>
            </a:r>
          </a:p>
          <a:p>
            <a:pPr eaLnBrk="1" hangingPunct="1">
              <a:defRPr/>
            </a:pPr>
            <a:r>
              <a:rPr lang="zh-CN" altLang="en-US" dirty="0" smtClean="0"/>
              <a:t>觉得生产商可耻</a:t>
            </a:r>
          </a:p>
          <a:p>
            <a:pPr eaLnBrk="1" hangingPunct="1">
              <a:defRPr/>
            </a:pPr>
            <a:r>
              <a:rPr lang="zh-CN" altLang="en-US" dirty="0" smtClean="0"/>
              <a:t>看事实</a:t>
            </a:r>
          </a:p>
          <a:p>
            <a:pPr eaLnBrk="1" hangingPunct="1">
              <a:defRPr/>
            </a:pPr>
            <a:r>
              <a:rPr lang="zh-CN" altLang="en-US" dirty="0" smtClean="0"/>
              <a:t>靠广告，靠忽悠卖产品，害人不浅。早就应该停售了，大陆市场也应该停售。</a:t>
            </a:r>
          </a:p>
          <a:p>
            <a:pPr eaLnBrk="1" hangingPunct="1">
              <a:defRPr/>
            </a:pPr>
            <a:r>
              <a:rPr lang="zh-CN" altLang="en-US" dirty="0" smtClean="0"/>
              <a:t>可怜的中国人民</a:t>
            </a:r>
          </a:p>
          <a:p>
            <a:pPr eaLnBrk="1" hangingPunct="1">
              <a:defRPr/>
            </a:pPr>
            <a:r>
              <a:rPr lang="zh-CN" altLang="en-US" dirty="0" smtClean="0"/>
              <a:t>可能是有人故意炒作吧</a:t>
            </a:r>
          </a:p>
          <a:p>
            <a:pPr eaLnBrk="1" hangingPunct="1">
              <a:defRPr/>
            </a:pPr>
            <a:r>
              <a:rPr lang="zh-CN" altLang="en-US" dirty="0" smtClean="0"/>
              <a:t>两个都活该</a:t>
            </a:r>
          </a:p>
          <a:p>
            <a:pPr eaLnBrk="1" hangingPunct="1">
              <a:defRPr/>
            </a:pPr>
            <a:r>
              <a:rPr lang="zh-CN" altLang="en-US" dirty="0" smtClean="0"/>
              <a:t>劣质牛奶</a:t>
            </a:r>
            <a:r>
              <a:rPr lang="en-US" altLang="zh-CN" dirty="0" smtClean="0"/>
              <a:t>~</a:t>
            </a:r>
            <a:r>
              <a:rPr lang="zh-CN" altLang="en-US" dirty="0" smtClean="0"/>
              <a:t>停售是正常的</a:t>
            </a:r>
          </a:p>
          <a:p>
            <a:pPr eaLnBrk="1" hangingPunct="1">
              <a:defRPr/>
            </a:pPr>
            <a:r>
              <a:rPr lang="zh-CN" altLang="en-US" dirty="0" smtClean="0"/>
              <a:t>没</a:t>
            </a:r>
          </a:p>
          <a:p>
            <a:pPr eaLnBrk="1" hangingPunct="1">
              <a:defRPr/>
            </a:pPr>
            <a:r>
              <a:rPr lang="zh-CN" altLang="en-US" dirty="0" smtClean="0"/>
              <a:t>没</a:t>
            </a:r>
          </a:p>
          <a:p>
            <a:pPr eaLnBrk="1" hangingPunct="1">
              <a:defRPr/>
            </a:pPr>
            <a:r>
              <a:rPr lang="zh-CN" altLang="en-US" dirty="0" smtClean="0"/>
              <a:t>没</a:t>
            </a:r>
          </a:p>
          <a:p>
            <a:pPr eaLnBrk="1" hangingPunct="1">
              <a:defRPr/>
            </a:pPr>
            <a:r>
              <a:rPr lang="zh-CN" altLang="en-US" dirty="0" smtClean="0"/>
              <a:t>没看到报道，不知道</a:t>
            </a:r>
          </a:p>
          <a:p>
            <a:pPr eaLnBrk="1" hangingPunct="1">
              <a:defRPr/>
            </a:pPr>
            <a:r>
              <a:rPr lang="zh-CN" altLang="en-US" dirty="0" smtClean="0"/>
              <a:t>没评价，只要商家对用户负责</a:t>
            </a:r>
          </a:p>
          <a:p>
            <a:pPr eaLnBrk="1" hangingPunct="1">
              <a:defRPr/>
            </a:pPr>
            <a:r>
              <a:rPr lang="zh-CN" altLang="en-US" dirty="0" smtClean="0"/>
              <a:t>没啥可说的</a:t>
            </a:r>
          </a:p>
          <a:p>
            <a:pPr eaLnBrk="1" hangingPunct="1">
              <a:defRPr/>
            </a:pPr>
            <a:r>
              <a:rPr lang="zh-CN" altLang="en-US" dirty="0" smtClean="0"/>
              <a:t>没什么 商家自身的问题</a:t>
            </a:r>
          </a:p>
          <a:p>
            <a:pPr eaLnBrk="1" hangingPunct="1">
              <a:defRPr/>
            </a:pPr>
            <a:r>
              <a:rPr lang="zh-CN" altLang="en-US" dirty="0" smtClean="0"/>
              <a:t>没什么，该怎样就怎样。</a:t>
            </a:r>
          </a:p>
          <a:p>
            <a:pPr eaLnBrk="1" hangingPunct="1">
              <a:defRPr/>
            </a:pPr>
            <a:r>
              <a:rPr lang="zh-CN" altLang="en-US" dirty="0" smtClean="0"/>
              <a:t>没什么</a:t>
            </a:r>
          </a:p>
          <a:p>
            <a:pPr eaLnBrk="1" hangingPunct="1">
              <a:defRPr/>
            </a:pPr>
            <a:r>
              <a:rPr lang="zh-CN" altLang="en-US" dirty="0" smtClean="0"/>
              <a:t>没什么必要停售。</a:t>
            </a:r>
          </a:p>
          <a:p>
            <a:pPr eaLnBrk="1" hangingPunct="1">
              <a:defRPr/>
            </a:pPr>
            <a:r>
              <a:rPr lang="zh-CN" altLang="en-US" dirty="0" smtClean="0"/>
              <a:t>没什么看法</a:t>
            </a:r>
          </a:p>
          <a:p>
            <a:pPr eaLnBrk="1" hangingPunct="1">
              <a:defRPr/>
            </a:pPr>
            <a:r>
              <a:rPr lang="zh-CN" altLang="en-US" dirty="0" smtClean="0"/>
              <a:t>没什么评论，只是觉得停售是对消费者的负责，而蒙牛得特别反省！</a:t>
            </a:r>
          </a:p>
          <a:p>
            <a:pPr eaLnBrk="1" hangingPunct="1">
              <a:defRPr/>
            </a:pPr>
            <a:r>
              <a:rPr lang="zh-CN" altLang="en-US" dirty="0" smtClean="0"/>
              <a:t>没什么评论</a:t>
            </a:r>
          </a:p>
          <a:p>
            <a:pPr eaLnBrk="1" hangingPunct="1">
              <a:defRPr/>
            </a:pPr>
            <a:r>
              <a:rPr lang="zh-CN" altLang="en-US" dirty="0" smtClean="0"/>
              <a:t>没什么评论</a:t>
            </a:r>
          </a:p>
          <a:p>
            <a:pPr eaLnBrk="1" hangingPunct="1">
              <a:defRPr/>
            </a:pPr>
            <a:r>
              <a:rPr lang="zh-CN" altLang="en-US" dirty="0" smtClean="0"/>
              <a:t>没什么评论</a:t>
            </a:r>
          </a:p>
          <a:p>
            <a:pPr eaLnBrk="1" hangingPunct="1">
              <a:defRPr/>
            </a:pPr>
            <a:r>
              <a:rPr lang="zh-CN" altLang="en-US" dirty="0" smtClean="0"/>
              <a:t>没什么特别看法。不影响我每天都喝伊利牛奶。</a:t>
            </a:r>
          </a:p>
          <a:p>
            <a:pPr eaLnBrk="1" hangingPunct="1">
              <a:defRPr/>
            </a:pPr>
            <a:r>
              <a:rPr lang="zh-CN" altLang="en-US" dirty="0" smtClean="0"/>
              <a:t>没听过！！！</a:t>
            </a:r>
          </a:p>
          <a:p>
            <a:pPr eaLnBrk="1" hangingPunct="1">
              <a:defRPr/>
            </a:pPr>
            <a:r>
              <a:rPr lang="zh-CN" altLang="en-US" dirty="0" smtClean="0"/>
              <a:t>没听说。我不管其他，只要我喜欢的，有毒我也喝</a:t>
            </a:r>
          </a:p>
          <a:p>
            <a:pPr eaLnBrk="1" hangingPunct="1">
              <a:defRPr/>
            </a:pPr>
            <a:r>
              <a:rPr lang="zh-CN" altLang="en-US" dirty="0" smtClean="0"/>
              <a:t>没有 </a:t>
            </a:r>
          </a:p>
          <a:p>
            <a:pPr eaLnBrk="1" hangingPunct="1">
              <a:defRPr/>
            </a:pPr>
            <a:r>
              <a:rPr lang="zh-CN" altLang="en-US" dirty="0" smtClean="0"/>
              <a:t>没有，不知道</a:t>
            </a:r>
          </a:p>
          <a:p>
            <a:pPr eaLnBrk="1" hangingPunct="1">
              <a:defRPr/>
            </a:pPr>
            <a:r>
              <a:rPr lang="zh-CN" altLang="en-US" dirty="0" smtClean="0"/>
              <a:t>没有，炒作！！！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</a:t>
            </a:r>
          </a:p>
          <a:p>
            <a:pPr eaLnBrk="1" hangingPunct="1">
              <a:defRPr/>
            </a:pPr>
            <a:r>
              <a:rPr lang="zh-CN" altLang="en-US" dirty="0" smtClean="0"/>
              <a:t>没有感觉</a:t>
            </a:r>
          </a:p>
          <a:p>
            <a:pPr eaLnBrk="1" hangingPunct="1">
              <a:defRPr/>
            </a:pPr>
            <a:r>
              <a:rPr lang="zh-CN" altLang="en-US" dirty="0" smtClean="0"/>
              <a:t>没有评论</a:t>
            </a:r>
          </a:p>
          <a:p>
            <a:pPr eaLnBrk="1" hangingPunct="1">
              <a:defRPr/>
            </a:pPr>
            <a:r>
              <a:rPr lang="zh-CN" altLang="en-US" dirty="0" smtClean="0"/>
              <a:t>没有什么好说的</a:t>
            </a:r>
          </a:p>
          <a:p>
            <a:pPr eaLnBrk="1" hangingPunct="1">
              <a:defRPr/>
            </a:pPr>
            <a:r>
              <a:rPr lang="zh-CN" altLang="en-US" dirty="0" smtClean="0"/>
              <a:t>没有想法，反正现在的食品大多都是不放心</a:t>
            </a:r>
          </a:p>
          <a:p>
            <a:pPr eaLnBrk="1" hangingPunct="1">
              <a:defRPr/>
            </a:pPr>
            <a:r>
              <a:rPr lang="zh-CN" altLang="en-US" dirty="0" smtClean="0"/>
              <a:t>没注意</a:t>
            </a:r>
          </a:p>
          <a:p>
            <a:pPr eaLnBrk="1" hangingPunct="1">
              <a:defRPr/>
            </a:pPr>
            <a:r>
              <a:rPr lang="zh-CN" altLang="en-US" dirty="0" smtClean="0"/>
              <a:t>蒙牛 伊利 不会倒 永远支持民族产业</a:t>
            </a:r>
          </a:p>
          <a:p>
            <a:pPr eaLnBrk="1" hangingPunct="1">
              <a:defRPr/>
            </a:pPr>
            <a:r>
              <a:rPr lang="zh-CN" altLang="en-US" dirty="0" smtClean="0"/>
              <a:t>蒙牛不好。</a:t>
            </a:r>
          </a:p>
          <a:p>
            <a:pPr eaLnBrk="1" hangingPunct="1">
              <a:defRPr/>
            </a:pPr>
            <a:r>
              <a:rPr lang="zh-CN" altLang="en-US" dirty="0" smtClean="0"/>
              <a:t>蒙牛挺恶心的</a:t>
            </a:r>
          </a:p>
          <a:p>
            <a:pPr eaLnBrk="1" hangingPunct="1">
              <a:defRPr/>
            </a:pPr>
            <a:r>
              <a:rPr lang="zh-CN" altLang="en-US" dirty="0" smtClean="0"/>
              <a:t>米</a:t>
            </a:r>
          </a:p>
          <a:p>
            <a:pPr eaLnBrk="1" hangingPunct="1">
              <a:defRPr/>
            </a:pPr>
            <a:r>
              <a:rPr lang="zh-CN" altLang="en-US" dirty="0" smtClean="0"/>
              <a:t>木有</a:t>
            </a:r>
          </a:p>
          <a:p>
            <a:pPr eaLnBrk="1" hangingPunct="1">
              <a:defRPr/>
            </a:pPr>
            <a:r>
              <a:rPr lang="zh-CN" altLang="en-US" dirty="0" smtClean="0"/>
              <a:t>木有</a:t>
            </a:r>
          </a:p>
          <a:p>
            <a:pPr eaLnBrk="1" hangingPunct="1">
              <a:defRPr/>
            </a:pPr>
            <a:r>
              <a:rPr lang="zh-CN" altLang="en-US" dirty="0" smtClean="0"/>
              <a:t>难说。行业竞争所导致的结果。。。</a:t>
            </a:r>
          </a:p>
          <a:p>
            <a:pPr eaLnBrk="1" hangingPunct="1">
              <a:defRPr/>
            </a:pPr>
            <a:r>
              <a:rPr lang="zh-CN" altLang="en-US" dirty="0" smtClean="0"/>
              <a:t>能说脏话不</a:t>
            </a:r>
            <a:r>
              <a:rPr lang="en-US" altLang="zh-CN" dirty="0" smtClean="0"/>
              <a:t>? </a:t>
            </a:r>
            <a:r>
              <a:rPr lang="zh-CN" altLang="en-US" dirty="0" smtClean="0"/>
              <a:t>如果不能</a:t>
            </a:r>
            <a:r>
              <a:rPr lang="en-US" altLang="zh-CN" dirty="0" smtClean="0"/>
              <a:t>, </a:t>
            </a:r>
            <a:r>
              <a:rPr lang="zh-CN" altLang="en-US" dirty="0" smtClean="0"/>
              <a:t>我就没什么想说的了</a:t>
            </a:r>
          </a:p>
          <a:p>
            <a:pPr eaLnBrk="1" hangingPunct="1">
              <a:defRPr/>
            </a:pPr>
            <a:r>
              <a:rPr lang="zh-CN" altLang="en-US" dirty="0" smtClean="0"/>
              <a:t>你妈勒个比。</a:t>
            </a:r>
          </a:p>
          <a:p>
            <a:pPr eaLnBrk="1" hangingPunct="1">
              <a:defRPr/>
            </a:pPr>
            <a:r>
              <a:rPr lang="zh-CN" altLang="en-US" dirty="0" smtClean="0"/>
              <a:t>牛奶，现代孩子的必需品，可是到底该选择什么品牌？这是头疼的问题，停售起不到根本作用，最重要的是找准根源，如果真的有问题就全面封杀了最好。黑心的商家，不要对人的身体健康下手。</a:t>
            </a:r>
          </a:p>
          <a:p>
            <a:pPr eaLnBrk="1" hangingPunct="1">
              <a:defRPr/>
            </a:pPr>
            <a:r>
              <a:rPr lang="zh-CN" altLang="en-US" dirty="0" smtClean="0"/>
              <a:t>牛奶品牌应该更加注重牛奶的质量</a:t>
            </a:r>
          </a:p>
          <a:p>
            <a:pPr eaLnBrk="1" hangingPunct="1">
              <a:defRPr/>
            </a:pPr>
            <a:r>
              <a:rPr lang="zh-CN" altLang="en-US" dirty="0" smtClean="0"/>
              <a:t>牛在人群中，哪能不被宰。</a:t>
            </a:r>
          </a:p>
          <a:p>
            <a:pPr eaLnBrk="1" hangingPunct="1">
              <a:defRPr/>
            </a:pPr>
            <a:r>
              <a:rPr lang="zh-CN" altLang="en-US" dirty="0" smtClean="0"/>
              <a:t>哦</a:t>
            </a:r>
          </a:p>
          <a:p>
            <a:pPr eaLnBrk="1" hangingPunct="1">
              <a:defRPr/>
            </a:pPr>
            <a:r>
              <a:rPr lang="zh-CN" altLang="en-US" dirty="0" smtClean="0"/>
              <a:t>哦</a:t>
            </a:r>
          </a:p>
          <a:p>
            <a:pPr eaLnBrk="1" hangingPunct="1">
              <a:defRPr/>
            </a:pPr>
            <a:r>
              <a:rPr lang="zh-CN" altLang="en-US" dirty="0" smtClean="0"/>
              <a:t>哦</a:t>
            </a:r>
          </a:p>
          <a:p>
            <a:pPr eaLnBrk="1" hangingPunct="1">
              <a:defRPr/>
            </a:pPr>
            <a:r>
              <a:rPr lang="zh-CN" altLang="en-US" dirty="0" smtClean="0"/>
              <a:t>敲警钟</a:t>
            </a:r>
          </a:p>
          <a:p>
            <a:pPr eaLnBrk="1" hangingPunct="1">
              <a:defRPr/>
            </a:pPr>
            <a:r>
              <a:rPr lang="zh-CN" altLang="en-US" dirty="0" smtClean="0"/>
              <a:t>请搞清事实</a:t>
            </a:r>
          </a:p>
          <a:p>
            <a:pPr eaLnBrk="1" hangingPunct="1">
              <a:defRPr/>
            </a:pPr>
            <a:r>
              <a:rPr lang="zh-CN" altLang="en-US" dirty="0" smtClean="0"/>
              <a:t>曲妮马的</a:t>
            </a:r>
          </a:p>
          <a:p>
            <a:pPr eaLnBrk="1" hangingPunct="1">
              <a:defRPr/>
            </a:pPr>
            <a:r>
              <a:rPr lang="zh-CN" altLang="en-US" dirty="0" smtClean="0"/>
              <a:t>去</a:t>
            </a:r>
          </a:p>
          <a:p>
            <a:pPr eaLnBrk="1" hangingPunct="1">
              <a:defRPr/>
            </a:pPr>
            <a:r>
              <a:rPr lang="zh-CN" altLang="en-US" dirty="0" smtClean="0"/>
              <a:t>认真点好不好 我靠。</a:t>
            </a:r>
          </a:p>
          <a:p>
            <a:pPr eaLnBrk="1" hangingPunct="1">
              <a:defRPr/>
            </a:pPr>
            <a:r>
              <a:rPr lang="zh-CN" altLang="en-US" dirty="0" smtClean="0"/>
              <a:t>如果没有听说过的话，说什么好呢。曾经看过牛根生的书，对其为人还可以。伊利反而对其原管理层不爽，因为不了解。所以还是挺蒙牛的。</a:t>
            </a:r>
          </a:p>
          <a:p>
            <a:pPr eaLnBrk="1" hangingPunct="1">
              <a:defRPr/>
            </a:pPr>
            <a:r>
              <a:rPr lang="zh-CN" altLang="en-US" dirty="0" smtClean="0"/>
              <a:t>如果是相关质量部门检查出确实有问题应该停售</a:t>
            </a:r>
          </a:p>
          <a:p>
            <a:pPr eaLnBrk="1" hangingPunct="1">
              <a:defRPr/>
            </a:pPr>
            <a:r>
              <a:rPr lang="zh-CN" altLang="en-US" dirty="0" smtClean="0"/>
              <a:t>伤不起</a:t>
            </a:r>
          </a:p>
          <a:p>
            <a:pPr eaLnBrk="1" hangingPunct="1">
              <a:defRPr/>
            </a:pPr>
            <a:r>
              <a:rPr lang="zh-CN" altLang="en-US" dirty="0" smtClean="0"/>
              <a:t>商家应该以良心为前提获取自己的利益</a:t>
            </a:r>
          </a:p>
          <a:p>
            <a:pPr eaLnBrk="1" hangingPunct="1">
              <a:defRPr/>
            </a:pPr>
            <a:r>
              <a:rPr lang="zh-CN" altLang="en-US" dirty="0" smtClean="0"/>
              <a:t>失望 </a:t>
            </a:r>
          </a:p>
          <a:p>
            <a:pPr eaLnBrk="1" hangingPunct="1">
              <a:defRPr/>
            </a:pPr>
            <a:r>
              <a:rPr lang="zh-CN" altLang="en-US" dirty="0" smtClean="0"/>
              <a:t>食品安全问题应该公平全面，如果香港卖的有问题，内陆一定也会有问题，应该统一彻查，坚决杜绝拿内陆人民生命不重视</a:t>
            </a:r>
          </a:p>
          <a:p>
            <a:pPr eaLnBrk="1" hangingPunct="1">
              <a:defRPr/>
            </a:pPr>
            <a:r>
              <a:rPr lang="zh-CN" altLang="en-US" dirty="0" smtClean="0"/>
              <a:t>食品安全已经开始影响国人体质 食品安全监察刻不容缓</a:t>
            </a:r>
          </a:p>
          <a:p>
            <a:pPr eaLnBrk="1" hangingPunct="1">
              <a:defRPr/>
            </a:pPr>
            <a:r>
              <a:rPr lang="zh-CN" altLang="en-US" dirty="0" smtClean="0"/>
              <a:t>食品安全应当作为民生关注的焦点！</a:t>
            </a:r>
          </a:p>
          <a:p>
            <a:pPr eaLnBrk="1" hangingPunct="1">
              <a:defRPr/>
            </a:pPr>
            <a:r>
              <a:rPr lang="zh-CN" altLang="en-US" dirty="0" smtClean="0"/>
              <a:t>是否牛奶质量有问题。</a:t>
            </a:r>
          </a:p>
          <a:p>
            <a:pPr eaLnBrk="1" hangingPunct="1">
              <a:defRPr/>
            </a:pPr>
            <a:r>
              <a:rPr lang="zh-CN" altLang="en-US" dirty="0" smtClean="0"/>
              <a:t>树大招风 其它品牌也有问题 </a:t>
            </a:r>
          </a:p>
          <a:p>
            <a:pPr eaLnBrk="1" hangingPunct="1">
              <a:defRPr/>
            </a:pPr>
            <a:r>
              <a:rPr lang="zh-CN" altLang="en-US" dirty="0" smtClean="0"/>
              <a:t>太正常了</a:t>
            </a:r>
          </a:p>
          <a:p>
            <a:pPr eaLnBrk="1" hangingPunct="1">
              <a:defRPr/>
            </a:pPr>
            <a:r>
              <a:rPr lang="zh-CN" altLang="en-US" dirty="0" smtClean="0"/>
              <a:t>天下乌鸦一般黑，既然蒙牛伊利不安全，别的也差不多吧。。。</a:t>
            </a:r>
          </a:p>
          <a:p>
            <a:pPr eaLnBrk="1" hangingPunct="1">
              <a:defRPr/>
            </a:pPr>
            <a:r>
              <a:rPr lang="zh-CN" altLang="en-US" dirty="0" smtClean="0"/>
              <a:t>为了赚钱什么事情都干的黑心厂家</a:t>
            </a:r>
          </a:p>
          <a:p>
            <a:pPr eaLnBrk="1" hangingPunct="1">
              <a:defRPr/>
            </a:pPr>
            <a:r>
              <a:rPr lang="zh-CN" altLang="en-US" dirty="0" smtClean="0"/>
              <a:t>我不喝牛奶</a:t>
            </a:r>
          </a:p>
          <a:p>
            <a:pPr eaLnBrk="1" hangingPunct="1">
              <a:defRPr/>
            </a:pPr>
            <a:r>
              <a:rPr lang="zh-CN" altLang="en-US" dirty="0" smtClean="0"/>
              <a:t>我国的牛奶市场的监管力度有待提升，让国民喝上放心奶应放在重要地位。不能等查出有问题了，才采取措施。</a:t>
            </a:r>
          </a:p>
          <a:p>
            <a:pPr eaLnBrk="1" hangingPunct="1">
              <a:defRPr/>
            </a:pPr>
            <a:r>
              <a:rPr lang="zh-CN" altLang="en-US" dirty="0" smtClean="0"/>
              <a:t>我觉得牛奶是我们日常生活中必不可少的饮品，质量必须得保证，他们被下架肯定是因为质量原因。。。</a:t>
            </a:r>
          </a:p>
          <a:p>
            <a:pPr eaLnBrk="1" hangingPunct="1">
              <a:defRPr/>
            </a:pPr>
            <a:r>
              <a:rPr lang="zh-CN" altLang="en-US" dirty="0" smtClean="0"/>
              <a:t>我认为香港两大超市停售蒙牛伊利，是对消费者负责的表现，如果蒙牛伊利存在严重的危害消费者的行为，不仅仅是香港，在全国范围内，也应该采取，例如停售销售的措施。</a:t>
            </a:r>
          </a:p>
          <a:p>
            <a:pPr eaLnBrk="1" hangingPunct="1">
              <a:defRPr/>
            </a:pPr>
            <a:r>
              <a:rPr lang="zh-CN" altLang="en-US" dirty="0" smtClean="0"/>
              <a:t>无。基本不喝，喝不起。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</a:t>
            </a:r>
          </a:p>
          <a:p>
            <a:pPr eaLnBrk="1" hangingPunct="1">
              <a:defRPr/>
            </a:pPr>
            <a:r>
              <a:rPr lang="zh-CN" altLang="en-US" dirty="0" smtClean="0"/>
              <a:t>无感</a:t>
            </a:r>
          </a:p>
          <a:p>
            <a:pPr eaLnBrk="1" hangingPunct="1">
              <a:defRPr/>
            </a:pPr>
            <a:r>
              <a:rPr lang="zh-CN" altLang="en-US" dirty="0" smtClean="0"/>
              <a:t>无话</a:t>
            </a:r>
          </a:p>
          <a:p>
            <a:pPr eaLnBrk="1" hangingPunct="1">
              <a:defRPr/>
            </a:pPr>
            <a:r>
              <a:rPr lang="zh-CN" altLang="en-US" dirty="0" smtClean="0"/>
              <a:t>无聊</a:t>
            </a:r>
          </a:p>
          <a:p>
            <a:pPr eaLnBrk="1" hangingPunct="1">
              <a:defRPr/>
            </a:pPr>
            <a:r>
              <a:rPr lang="zh-CN" altLang="en-US" dirty="0" smtClean="0"/>
              <a:t>无评论</a:t>
            </a:r>
          </a:p>
          <a:p>
            <a:pPr eaLnBrk="1" hangingPunct="1">
              <a:defRPr/>
            </a:pPr>
            <a:r>
              <a:rPr lang="zh-CN" altLang="en-US" dirty="0" smtClean="0"/>
              <a:t>无任何特别评论，只是感觉有点枪打出头的感觉</a:t>
            </a:r>
          </a:p>
          <a:p>
            <a:pPr eaLnBrk="1" hangingPunct="1">
              <a:defRPr/>
            </a:pPr>
            <a:r>
              <a:rPr lang="zh-CN" altLang="en-US" dirty="0" smtClean="0"/>
              <a:t>无语。。。。。。</a:t>
            </a:r>
          </a:p>
          <a:p>
            <a:pPr eaLnBrk="1" hangingPunct="1">
              <a:defRPr/>
            </a:pPr>
            <a:r>
              <a:rPr lang="zh-CN" altLang="en-US" dirty="0" smtClean="0"/>
              <a:t>無</a:t>
            </a:r>
          </a:p>
          <a:p>
            <a:pPr eaLnBrk="1" hangingPunct="1">
              <a:defRPr/>
            </a:pPr>
            <a:r>
              <a:rPr lang="zh-CN" altLang="en-US" dirty="0" smtClean="0"/>
              <a:t>希望今后中国人民更加重视食品安全问题</a:t>
            </a:r>
          </a:p>
          <a:p>
            <a:pPr eaLnBrk="1" hangingPunct="1">
              <a:defRPr/>
            </a:pPr>
            <a:r>
              <a:rPr lang="zh-CN" altLang="en-US" dirty="0" smtClean="0"/>
              <a:t>希望蒙牛，伊利能够加强品质，争取在香港超市上架</a:t>
            </a:r>
          </a:p>
          <a:p>
            <a:pPr eaLnBrk="1" hangingPunct="1">
              <a:defRPr/>
            </a:pPr>
            <a:r>
              <a:rPr lang="zh-CN" altLang="en-US" dirty="0" smtClean="0"/>
              <a:t>希望因此行业标准得以出台</a:t>
            </a:r>
          </a:p>
          <a:p>
            <a:pPr eaLnBrk="1" hangingPunct="1">
              <a:defRPr/>
            </a:pPr>
            <a:r>
              <a:rPr lang="zh-CN" altLang="en-US" dirty="0" smtClean="0"/>
              <a:t>希望做好相关调查，给外界一个公正的回答</a:t>
            </a:r>
          </a:p>
          <a:p>
            <a:pPr eaLnBrk="1" hangingPunct="1">
              <a:defRPr/>
            </a:pPr>
            <a:r>
              <a:rPr lang="zh-CN" altLang="en-US" dirty="0" smtClean="0"/>
              <a:t>习以为常</a:t>
            </a:r>
            <a:r>
              <a:rPr lang="en-US" altLang="zh-CN" dirty="0" smtClean="0"/>
              <a:t>...</a:t>
            </a:r>
          </a:p>
          <a:p>
            <a:pPr eaLnBrk="1" hangingPunct="1">
              <a:defRPr/>
            </a:pPr>
            <a:r>
              <a:rPr lang="zh-CN" altLang="en-US" dirty="0" smtClean="0"/>
              <a:t>现在吃什么有安全的么。。。</a:t>
            </a:r>
          </a:p>
          <a:p>
            <a:pPr eaLnBrk="1" hangingPunct="1">
              <a:defRPr/>
            </a:pPr>
            <a:r>
              <a:rPr lang="zh-CN" altLang="en-US" dirty="0" smtClean="0"/>
              <a:t>香港的食品安全标准优于内地，其停售根据更具信服力</a:t>
            </a:r>
          </a:p>
          <a:p>
            <a:pPr eaLnBrk="1" hangingPunct="1">
              <a:defRPr/>
            </a:pPr>
            <a:r>
              <a:rPr lang="zh-CN" altLang="en-US" dirty="0" smtClean="0"/>
              <a:t>香港对民生问题的关注值得内地学习</a:t>
            </a:r>
          </a:p>
          <a:p>
            <a:pPr eaLnBrk="1" hangingPunct="1">
              <a:defRPr/>
            </a:pPr>
            <a:r>
              <a:rPr lang="zh-CN" altLang="en-US" dirty="0" smtClean="0"/>
              <a:t>香港还是蛮为市民食品安全着想的</a:t>
            </a:r>
          </a:p>
          <a:p>
            <a:pPr eaLnBrk="1" hangingPunct="1">
              <a:defRPr/>
            </a:pPr>
            <a:r>
              <a:rPr lang="zh-CN" altLang="en-US" dirty="0" smtClean="0"/>
              <a:t>香港排斥大陆货</a:t>
            </a:r>
          </a:p>
          <a:p>
            <a:pPr eaLnBrk="1" hangingPunct="1">
              <a:defRPr/>
            </a:pPr>
            <a:r>
              <a:rPr lang="zh-CN" altLang="en-US" dirty="0" smtClean="0"/>
              <a:t>一直都觉得他们的质量不怎么样，只是大环境如此，没有更好的选择而已</a:t>
            </a:r>
          </a:p>
          <a:p>
            <a:pPr eaLnBrk="1" hangingPunct="1">
              <a:defRPr/>
            </a:pPr>
            <a:r>
              <a:rPr lang="zh-CN" altLang="en-US" dirty="0" smtClean="0"/>
              <a:t>以后注意诚信</a:t>
            </a:r>
          </a:p>
          <a:p>
            <a:pPr eaLnBrk="1" hangingPunct="1">
              <a:defRPr/>
            </a:pPr>
            <a:r>
              <a:rPr lang="zh-CN" altLang="en-US" dirty="0" smtClean="0"/>
              <a:t>应该加强对乳制品生产流程进行有效监管，对产品进行检测，保证食品安全。</a:t>
            </a:r>
          </a:p>
          <a:p>
            <a:pPr eaLnBrk="1" hangingPunct="1">
              <a:defRPr/>
            </a:pPr>
            <a:r>
              <a:rPr lang="zh-CN" altLang="en-US" dirty="0" smtClean="0"/>
              <a:t>应该进一步查明</a:t>
            </a:r>
          </a:p>
          <a:p>
            <a:pPr eaLnBrk="1" hangingPunct="1">
              <a:defRPr/>
            </a:pPr>
            <a:r>
              <a:rPr lang="zh-CN" altLang="en-US" dirty="0" smtClean="0"/>
              <a:t>有点无奈，国货当自强，就不能挣点气么</a:t>
            </a:r>
            <a:r>
              <a:rPr lang="en-US" altLang="zh-CN" dirty="0" smtClean="0"/>
              <a:t>···</a:t>
            </a:r>
          </a:p>
          <a:p>
            <a:pPr eaLnBrk="1" hangingPunct="1">
              <a:defRPr/>
            </a:pPr>
            <a:r>
              <a:rPr lang="zh-CN" altLang="en-US" dirty="0" smtClean="0"/>
              <a:t>有人造谣和诋毁</a:t>
            </a:r>
          </a:p>
          <a:p>
            <a:pPr eaLnBrk="1" hangingPunct="1">
              <a:defRPr/>
            </a:pPr>
            <a:r>
              <a:rPr lang="zh-CN" altLang="en-US" dirty="0" smtClean="0"/>
              <a:t>有问题就该停售</a:t>
            </a:r>
          </a:p>
          <a:p>
            <a:pPr eaLnBrk="1" hangingPunct="1">
              <a:defRPr/>
            </a:pPr>
            <a:r>
              <a:rPr lang="zh-CN" altLang="en-US" dirty="0" smtClean="0"/>
              <a:t>在校未听说，现在觉得商家道德有缺陷，一味只想赚钱，不顾消费者的安全，食品安全问题接连成串出现，连原本比较信任的两大牛奶品牌都有问题，我觉得中国是不是将来什么都不能吃了，这个问题我想国家一定要抓紧、切实解决，治标治本，我很渴望外国那种毫无顾忌地消费食品的生活！</a:t>
            </a:r>
          </a:p>
          <a:p>
            <a:pPr eaLnBrk="1" hangingPunct="1">
              <a:defRPr/>
            </a:pPr>
            <a:r>
              <a:rPr lang="zh-CN" altLang="en-US" dirty="0" smtClean="0"/>
              <a:t>在中国食品安全问题永远是问题</a:t>
            </a:r>
          </a:p>
          <a:p>
            <a:pPr eaLnBrk="1" hangingPunct="1">
              <a:defRPr/>
            </a:pPr>
            <a:r>
              <a:rPr lang="zh-CN" altLang="en-US" dirty="0" smtClean="0"/>
              <a:t>责任心是企业的经营之本</a:t>
            </a:r>
          </a:p>
          <a:p>
            <a:pPr eaLnBrk="1" hangingPunct="1">
              <a:defRPr/>
            </a:pPr>
            <a:r>
              <a:rPr lang="zh-CN" altLang="en-US" dirty="0" smtClean="0"/>
              <a:t>这是他们自己的协调问题。</a:t>
            </a:r>
          </a:p>
          <a:p>
            <a:pPr eaLnBrk="1" hangingPunct="1">
              <a:defRPr/>
            </a:pPr>
            <a:r>
              <a:rPr lang="zh-CN" altLang="en-US" dirty="0" smtClean="0"/>
              <a:t>这是一件对人民的生命健康负责的事情。</a:t>
            </a:r>
          </a:p>
          <a:p>
            <a:pPr eaLnBrk="1" hangingPunct="1">
              <a:defRPr/>
            </a:pPr>
            <a:r>
              <a:rPr lang="zh-CN" altLang="en-US" dirty="0" smtClean="0"/>
              <a:t>这样的做法是对消费者的负责人，很支持！</a:t>
            </a:r>
          </a:p>
          <a:p>
            <a:pPr eaLnBrk="1" hangingPunct="1">
              <a:defRPr/>
            </a:pPr>
            <a:r>
              <a:rPr lang="zh-CN" altLang="en-US" dirty="0" smtClean="0"/>
              <a:t>正常 </a:t>
            </a:r>
          </a:p>
          <a:p>
            <a:pPr eaLnBrk="1" hangingPunct="1">
              <a:defRPr/>
            </a:pPr>
            <a:r>
              <a:rPr lang="zh-CN" altLang="en-US" dirty="0" smtClean="0"/>
              <a:t>政府监督系统有问题</a:t>
            </a:r>
          </a:p>
          <a:p>
            <a:pPr eaLnBrk="1" hangingPunct="1">
              <a:defRPr/>
            </a:pPr>
            <a:r>
              <a:rPr lang="zh-CN" altLang="en-US" dirty="0" smtClean="0"/>
              <a:t>支持</a:t>
            </a:r>
          </a:p>
          <a:p>
            <a:pPr eaLnBrk="1" hangingPunct="1">
              <a:defRPr/>
            </a:pPr>
            <a:r>
              <a:rPr lang="zh-CN" altLang="en-US" dirty="0" smtClean="0"/>
              <a:t>支持</a:t>
            </a:r>
          </a:p>
          <a:p>
            <a:pPr eaLnBrk="1" hangingPunct="1">
              <a:defRPr/>
            </a:pPr>
            <a:r>
              <a:rPr lang="zh-CN" altLang="en-US" dirty="0" smtClean="0"/>
              <a:t>支持</a:t>
            </a:r>
          </a:p>
          <a:p>
            <a:pPr eaLnBrk="1" hangingPunct="1">
              <a:defRPr/>
            </a:pPr>
            <a:r>
              <a:rPr lang="zh-CN" altLang="en-US" dirty="0" smtClean="0"/>
              <a:t>只觉得中国食品越来越不安全。一直有听说港澳质检更安全，那么香港都查出问题了，以后还有差别么</a:t>
            </a:r>
          </a:p>
          <a:p>
            <a:pPr eaLnBrk="1" hangingPunct="1">
              <a:defRPr/>
            </a:pPr>
            <a:r>
              <a:rPr lang="zh-CN" altLang="en-US" dirty="0" smtClean="0"/>
              <a:t>只是偶尔现象，不能一概而论。</a:t>
            </a:r>
          </a:p>
          <a:p>
            <a:pPr eaLnBrk="1" hangingPunct="1">
              <a:defRPr/>
            </a:pPr>
            <a:r>
              <a:rPr lang="zh-CN" altLang="en-US" dirty="0" smtClean="0"/>
              <a:t>只要中国牛奶能喝就行</a:t>
            </a:r>
          </a:p>
          <a:p>
            <a:pPr eaLnBrk="1" hangingPunct="1">
              <a:defRPr/>
            </a:pPr>
            <a:r>
              <a:rPr lang="zh-CN" altLang="en-US" dirty="0" smtClean="0"/>
              <a:t>质量不合格，活该被停销，要对得起良心！</a:t>
            </a:r>
          </a:p>
          <a:p>
            <a:pPr eaLnBrk="1" hangingPunct="1">
              <a:defRPr/>
            </a:pPr>
            <a:r>
              <a:rPr lang="zh-CN" altLang="en-US" dirty="0" smtClean="0"/>
              <a:t>质量问题</a:t>
            </a:r>
          </a:p>
          <a:p>
            <a:pPr eaLnBrk="1" hangingPunct="1">
              <a:defRPr/>
            </a:pPr>
            <a:r>
              <a:rPr lang="zh-CN" altLang="en-US" dirty="0" smtClean="0"/>
              <a:t>中国的食品安全已经差到不能再差了，这些中国的大企业连人的健康都能开玩笑！</a:t>
            </a:r>
          </a:p>
          <a:p>
            <a:pPr eaLnBrk="1" hangingPunct="1">
              <a:defRPr/>
            </a:pPr>
            <a:r>
              <a:rPr lang="zh-CN" altLang="en-US" dirty="0" smtClean="0"/>
              <a:t>中国没安全食品了</a:t>
            </a:r>
          </a:p>
          <a:p>
            <a:pPr eaLnBrk="1" hangingPunct="1">
              <a:defRPr/>
            </a:pPr>
            <a:r>
              <a:rPr lang="zh-CN" altLang="en-US" dirty="0" smtClean="0"/>
              <a:t>中国牛奶，不喝也罢，但是想喝的话会考虑洋品牌，实在没有会现在光明牛奶！！！！</a:t>
            </a:r>
          </a:p>
          <a:p>
            <a:pPr eaLnBrk="1" hangingPunct="1">
              <a:defRPr/>
            </a:pPr>
            <a:r>
              <a:rPr lang="zh-CN" altLang="en-US" dirty="0" smtClean="0"/>
              <a:t>中国人百毒不侵！！！哇丫丫丫丫</a:t>
            </a:r>
          </a:p>
          <a:p>
            <a:pPr eaLnBrk="1" hangingPunct="1">
              <a:defRPr/>
            </a:pPr>
            <a:r>
              <a:rPr lang="zh-CN" altLang="en-US" dirty="0" smtClean="0"/>
              <a:t>中国人的素质越来越低，让人看了恶心 腐败的政府 无耻的企业家</a:t>
            </a:r>
          </a:p>
          <a:p>
            <a:pPr eaLnBrk="1" hangingPunct="1">
              <a:defRPr/>
            </a:pPr>
            <a:r>
              <a:rPr lang="zh-CN" altLang="en-US" dirty="0" smtClean="0"/>
              <a:t>中国食品安全什么时候能让我们放心呢？</a:t>
            </a:r>
          </a:p>
          <a:p>
            <a:pPr eaLnBrk="1" hangingPunct="1">
              <a:defRPr/>
            </a:pPr>
            <a:r>
              <a:rPr lang="zh-CN" altLang="en-US" dirty="0" smtClean="0"/>
              <a:t>中国制造最终的结果就是走出国门</a:t>
            </a:r>
          </a:p>
          <a:p>
            <a:pPr eaLnBrk="1" hangingPunct="1">
              <a:defRPr/>
            </a:pPr>
            <a:r>
              <a:rPr lang="zh-CN" altLang="en-US" dirty="0" smtClean="0"/>
              <a:t>重视品质啊</a:t>
            </a:r>
          </a:p>
          <a:p>
            <a:pPr eaLnBrk="1" hangingPunct="1">
              <a:defRPr/>
            </a:pPr>
            <a:r>
              <a:rPr lang="zh-CN" altLang="en-US" dirty="0" smtClean="0"/>
              <a:t>资本特性</a:t>
            </a:r>
          </a:p>
          <a:p>
            <a:pPr eaLnBrk="1" hangingPunct="1">
              <a:defRPr/>
            </a:pPr>
            <a:r>
              <a:rPr lang="zh-CN" altLang="en-US" dirty="0" smtClean="0"/>
              <a:t>最近连牛奶倒在作假 </a:t>
            </a:r>
          </a:p>
          <a:p>
            <a:pPr eaLnBrk="1" hangingPunct="1">
              <a:defRPr/>
            </a:pPr>
            <a:r>
              <a:rPr lang="zh-CN" altLang="en-US" dirty="0" smtClean="0"/>
              <a:t>做的很对 人民健康重要</a:t>
            </a:r>
          </a:p>
          <a:p>
            <a:pPr eaLnBrk="1" hangingPunct="1"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6621572-2952-4E79-BF37-A084993030CA}" type="slidenum">
              <a:rPr lang="zh-CN" altLang="en-US" smtClean="0"/>
              <a:pPr>
                <a:defRPr/>
              </a:pPr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F56CB-9853-4EA4-BE06-4CA1820FE2C6}" type="datetime1">
              <a:rPr lang="zh-CN" altLang="en-US"/>
              <a:pPr>
                <a:defRPr/>
              </a:pPr>
              <a:t>2012-6-13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BB748-CAA4-4F34-BD63-F0DE8DF22B4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48FCA-7BD9-467F-9ADC-B2C162090FA7}" type="datetime1">
              <a:rPr lang="zh-CN" altLang="en-US"/>
              <a:pPr>
                <a:defRPr/>
              </a:pPr>
              <a:t>2012-6-13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F59E4-309E-4885-97D3-FABECD80BDD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C2B20-9EBA-49D2-BE1D-199FCE18C3A0}" type="datetime1">
              <a:rPr lang="zh-CN" altLang="en-US"/>
              <a:pPr>
                <a:defRPr/>
              </a:pPr>
              <a:t>2012-6-13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AF660-9FC3-49DB-8B7E-FE03124389A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6" descr="logo-findoout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6394450"/>
            <a:ext cx="792162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21B3B-49D5-4E60-851B-1B3DA68A0026}" type="datetime1">
              <a:rPr lang="zh-CN" altLang="en-US"/>
              <a:pPr>
                <a:defRPr/>
              </a:pPr>
              <a:t>2012-6-13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zh-CN" altLang="en-US"/>
              <a:t>御调查</a:t>
            </a:r>
            <a:r>
              <a:rPr lang="en-US" altLang="zh-CN"/>
              <a:t>  |  </a:t>
            </a:r>
            <a:fld id="{585F1162-D6FC-4637-833A-A3722F62A82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54685-99B0-481F-8BF4-DA11E8C15548}" type="datetime1">
              <a:rPr lang="zh-CN" altLang="en-US"/>
              <a:pPr>
                <a:defRPr/>
              </a:pPr>
              <a:t>2012-6-13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7B0C2-21C4-4AE1-B653-AD948F98BF0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2B686-5246-4457-93AD-EB8CC67F2D79}" type="datetime1">
              <a:rPr lang="zh-CN" altLang="en-US"/>
              <a:pPr>
                <a:defRPr/>
              </a:pPr>
              <a:t>2012-6-13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6750F-FAF0-43C2-B79A-3CF6B53945B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69814-FBBA-4193-843E-7CBCB45923A8}" type="datetime1">
              <a:rPr lang="zh-CN" altLang="en-US"/>
              <a:pPr>
                <a:defRPr/>
              </a:pPr>
              <a:t>2012-6-13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599BE-EB0B-47E7-B057-A6D7B09434A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D04B4-D21C-4A0B-A8B6-295708FB0276}" type="datetime1">
              <a:rPr lang="zh-CN" altLang="en-US"/>
              <a:pPr>
                <a:defRPr/>
              </a:pPr>
              <a:t>2012-6-13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975EA-B932-4D7F-86B3-A68C920575D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E9A16-2462-4672-94E2-ED63DE23178E}" type="datetime1">
              <a:rPr lang="zh-CN" altLang="en-US"/>
              <a:pPr>
                <a:defRPr/>
              </a:pPr>
              <a:t>2012-6-13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C75D1-43A2-47B5-A739-2647EE983FD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23144-D7B9-4492-998D-300A85FCD245}" type="datetime1">
              <a:rPr lang="zh-CN" altLang="en-US"/>
              <a:pPr>
                <a:defRPr/>
              </a:pPr>
              <a:t>2012-6-13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631CC-2923-4D09-8DAD-CF908F9FCB6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BFA9E-532C-4976-9361-77AEF89C9D23}" type="datetime1">
              <a:rPr lang="zh-CN" altLang="en-US"/>
              <a:pPr>
                <a:defRPr/>
              </a:pPr>
              <a:t>2012-6-13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FEDFA-CE1A-4068-94FE-773EF8F9A1C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6E64D54-DC66-4368-A9DF-98D0B9DD6012}" type="datetime1">
              <a:rPr lang="zh-CN" altLang="en-US"/>
              <a:pPr>
                <a:defRPr/>
              </a:pPr>
              <a:t>2012-6-13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65DBD0D-78D3-425A-9E7D-ED00EA212DB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微软雅黑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微软雅黑"/>
          <a:ea typeface="微软雅黑"/>
          <a:cs typeface="微软雅黑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微软雅黑"/>
          <a:ea typeface="微软雅黑"/>
          <a:cs typeface="微软雅黑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微软雅黑"/>
          <a:ea typeface="微软雅黑"/>
          <a:cs typeface="微软雅黑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微软雅黑"/>
          <a:ea typeface="微软雅黑"/>
          <a:cs typeface="微软雅黑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微软雅黑"/>
          <a:ea typeface="微软雅黑"/>
          <a:cs typeface="微软雅黑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微软雅黑"/>
          <a:ea typeface="微软雅黑"/>
          <a:cs typeface="微软雅黑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微软雅黑"/>
          <a:ea typeface="微软雅黑"/>
          <a:cs typeface="微软雅黑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微软雅黑"/>
          <a:ea typeface="微软雅黑"/>
          <a:cs typeface="微软雅黑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微软雅黑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微软雅黑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微软雅黑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微软雅黑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微软雅黑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ndoout.com/ceshi/cs8362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7"/>
          <p:cNvSpPr txBox="1">
            <a:spLocks noChangeArrowheads="1"/>
          </p:cNvSpPr>
          <p:nvPr/>
        </p:nvSpPr>
        <p:spPr bwMode="auto">
          <a:xfrm>
            <a:off x="2428875" y="1785938"/>
            <a:ext cx="57150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latin typeface="微软雅黑"/>
                <a:ea typeface="微软雅黑"/>
                <a:cs typeface="微软雅黑"/>
              </a:rPr>
              <a:t>中国消费者对洋快餐</a:t>
            </a:r>
            <a:r>
              <a:rPr lang="en-US" altLang="zh-CN" sz="2800" b="1" dirty="0" smtClean="0">
                <a:latin typeface="微软雅黑"/>
                <a:ea typeface="微软雅黑"/>
                <a:cs typeface="微软雅黑"/>
              </a:rPr>
              <a:t>—</a:t>
            </a:r>
            <a:r>
              <a:rPr lang="zh-CN" altLang="en-US" sz="2800" b="1" dirty="0" smtClean="0">
                <a:latin typeface="微软雅黑"/>
                <a:ea typeface="微软雅黑"/>
                <a:cs typeface="微软雅黑"/>
              </a:rPr>
              <a:t>披萨的看法</a:t>
            </a:r>
            <a:endParaRPr lang="zh-CN" altLang="en-US" sz="2800" b="1" dirty="0">
              <a:latin typeface="微软雅黑"/>
              <a:ea typeface="微软雅黑"/>
              <a:cs typeface="微软雅黑"/>
            </a:endParaRPr>
          </a:p>
        </p:txBody>
      </p:sp>
      <p:sp>
        <p:nvSpPr>
          <p:cNvPr id="14339" name="TextBox 8"/>
          <p:cNvSpPr txBox="1">
            <a:spLocks noChangeArrowheads="1"/>
          </p:cNvSpPr>
          <p:nvPr/>
        </p:nvSpPr>
        <p:spPr bwMode="auto">
          <a:xfrm>
            <a:off x="2428875" y="3500438"/>
            <a:ext cx="2874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1400" b="1">
                <a:latin typeface="微软雅黑"/>
                <a:ea typeface="微软雅黑"/>
                <a:cs typeface="微软雅黑"/>
              </a:rPr>
              <a:t>消费者调查报告</a:t>
            </a:r>
          </a:p>
        </p:txBody>
      </p:sp>
      <p:sp>
        <p:nvSpPr>
          <p:cNvPr id="14340" name="TextBox 9"/>
          <p:cNvSpPr txBox="1">
            <a:spLocks noChangeArrowheads="1"/>
          </p:cNvSpPr>
          <p:nvPr/>
        </p:nvSpPr>
        <p:spPr bwMode="auto">
          <a:xfrm>
            <a:off x="2428875" y="5786438"/>
            <a:ext cx="52959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100">
                <a:ea typeface="微软雅黑"/>
                <a:cs typeface="微软雅黑"/>
              </a:rPr>
              <a:t>CONFIDENTIAL AND PROPRIETARY</a:t>
            </a:r>
          </a:p>
          <a:p>
            <a:r>
              <a:rPr lang="en-US" altLang="zh-CN" sz="1100">
                <a:ea typeface="微软雅黑"/>
                <a:cs typeface="微软雅黑"/>
              </a:rPr>
              <a:t>Any use of this material without specific permission of Findoout is strictly prohibited</a:t>
            </a:r>
            <a:endParaRPr lang="zh-CN" altLang="en-US" sz="1100">
              <a:ea typeface="微软雅黑"/>
              <a:cs typeface="微软雅黑"/>
            </a:endParaRPr>
          </a:p>
        </p:txBody>
      </p:sp>
      <p:pic>
        <p:nvPicPr>
          <p:cNvPr id="14341" name="图片 6" descr="logo-findoou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3813" y="357188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TextBox 8"/>
          <p:cNvSpPr txBox="1">
            <a:spLocks noChangeArrowheads="1"/>
          </p:cNvSpPr>
          <p:nvPr/>
        </p:nvSpPr>
        <p:spPr bwMode="auto">
          <a:xfrm>
            <a:off x="2428875" y="4924425"/>
            <a:ext cx="2874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400" b="1" dirty="0" smtClean="0">
                <a:latin typeface="微软雅黑"/>
                <a:ea typeface="微软雅黑"/>
                <a:cs typeface="微软雅黑"/>
              </a:rPr>
              <a:t>2012.6.13</a:t>
            </a:r>
            <a:endParaRPr lang="en-US" altLang="zh-CN" sz="1400" b="1" dirty="0">
              <a:latin typeface="微软雅黑"/>
              <a:ea typeface="微软雅黑"/>
              <a:cs typeface="微软雅黑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标题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/>
          <a:lstStyle/>
          <a:p>
            <a:pPr eaLnBrk="1" hangingPunct="1"/>
            <a:r>
              <a:rPr lang="zh-CN" altLang="en-US" sz="2000" b="1" dirty="0" smtClean="0">
                <a:latin typeface="微软雅黑"/>
                <a:ea typeface="微软雅黑"/>
              </a:rPr>
              <a:t>调查问卷</a:t>
            </a:r>
          </a:p>
        </p:txBody>
      </p:sp>
      <p:sp>
        <p:nvSpPr>
          <p:cNvPr id="10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zh-CN" altLang="en-US" sz="1200"/>
              <a:t>御调查  </a:t>
            </a:r>
            <a:r>
              <a:rPr lang="en-US" altLang="zh-CN" sz="1200"/>
              <a:t> </a:t>
            </a:r>
            <a:r>
              <a:rPr lang="en-US" altLang="zh-CN"/>
              <a:t>|  </a:t>
            </a:r>
            <a:fld id="{E1C53CEE-9ED7-4DC8-B1BF-70EEA65135B4}" type="slidenum">
              <a:rPr lang="zh-CN" altLang="en-US"/>
              <a:pPr>
                <a:defRPr/>
              </a:pPr>
              <a:t>10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571472" y="928670"/>
            <a:ext cx="2214068" cy="5424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请问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你吃过哪些品牌的披萨？ </a:t>
            </a:r>
            <a:endParaRPr lang="en-US" altLang="zh-CN" sz="1100" dirty="0" smtClean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必胜客 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Pizza Hut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棒约翰 </a:t>
            </a:r>
            <a:r>
              <a:rPr lang="en-US" altLang="zh-CN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papajohns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3.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达美乐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4.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好伦哥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5.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纽约客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6.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美罗思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7.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萨莉亚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8.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千尊（尊宝，小飞象）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9.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其他，请注明：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10.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没有吃过披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萨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请问你最喜欢吃哪个品牌的披萨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？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必胜客 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Pizza Hut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棒约翰 </a:t>
            </a:r>
            <a:r>
              <a:rPr lang="en-US" altLang="zh-CN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papajohns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3.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达美乐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4.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好伦哥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5.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纽约客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6.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美罗思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7.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萨莉亚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8.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千尊（尊宝，小飞象）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9.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其他，请注明：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10.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我没有吃过披萨</a:t>
            </a:r>
            <a:endParaRPr lang="en-US" altLang="zh-CN" sz="10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7191533" y="1071546"/>
            <a:ext cx="1430200" cy="27007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8.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请选择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您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的性别：</a:t>
            </a: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男性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女性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9.</a:t>
            </a:r>
            <a:r>
              <a:rPr lang="zh-CN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请问您的年龄：</a:t>
            </a:r>
            <a:endParaRPr lang="en-US" altLang="zh-CN" sz="1100" dirty="0" smtClean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1.18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岁以下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2.18-25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岁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3.26-35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岁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4.36-45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岁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5.46-55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岁</a:t>
            </a:r>
          </a:p>
          <a:p>
            <a:pPr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6.55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岁以上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86050" y="1000108"/>
            <a:ext cx="38576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3.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请问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你为什么最喜欢吃这个品牌的披萨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？（开放题）</a:t>
            </a:r>
            <a:endParaRPr lang="zh-CN" altLang="en-US" sz="1100" dirty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86050" y="1500174"/>
            <a:ext cx="4286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4.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对于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你最喜欢的披萨，你是否有什么不喜欢的方面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？（开放题）</a:t>
            </a:r>
            <a:endParaRPr lang="zh-CN" altLang="en-US" sz="1100" dirty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86050" y="1928802"/>
            <a:ext cx="3000396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5.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请问你最讨厌吃哪个品牌的披萨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？</a:t>
            </a:r>
            <a:endParaRPr lang="en-US" altLang="zh-CN" sz="1100" dirty="0" smtClean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必胜客 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Pizza Hut</a:t>
            </a:r>
          </a:p>
          <a:p>
            <a:pPr>
              <a:lnSpc>
                <a:spcPct val="150000"/>
              </a:lnSpc>
            </a:pP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棒约翰 </a:t>
            </a:r>
            <a:r>
              <a:rPr lang="en-US" altLang="zh-CN" sz="1100" dirty="0" err="1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papajohns</a:t>
            </a:r>
            <a:endParaRPr lang="en-US" altLang="zh-CN" sz="1100" dirty="0" smtClean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3.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达美乐</a:t>
            </a:r>
          </a:p>
          <a:p>
            <a:pPr>
              <a:lnSpc>
                <a:spcPct val="150000"/>
              </a:lnSpc>
            </a:pP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4.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好伦哥</a:t>
            </a:r>
          </a:p>
          <a:p>
            <a:pPr>
              <a:lnSpc>
                <a:spcPct val="150000"/>
              </a:lnSpc>
            </a:pP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5.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纽约客</a:t>
            </a:r>
          </a:p>
          <a:p>
            <a:pPr>
              <a:lnSpc>
                <a:spcPct val="150000"/>
              </a:lnSpc>
            </a:pP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6.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美罗思</a:t>
            </a:r>
          </a:p>
          <a:p>
            <a:pPr>
              <a:lnSpc>
                <a:spcPct val="150000"/>
              </a:lnSpc>
            </a:pP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7.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萨莉亚</a:t>
            </a:r>
          </a:p>
          <a:p>
            <a:pPr>
              <a:lnSpc>
                <a:spcPct val="150000"/>
              </a:lnSpc>
            </a:pP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8.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千尊（尊宝，小飞象）</a:t>
            </a:r>
          </a:p>
          <a:p>
            <a:pPr>
              <a:lnSpc>
                <a:spcPct val="150000"/>
              </a:lnSpc>
            </a:pP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9.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其他，请注明：</a:t>
            </a:r>
            <a:endParaRPr lang="zh-CN" altLang="en-US" sz="1100" dirty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86050" y="4643446"/>
            <a:ext cx="38576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6.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请问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你为什么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最讨厌吃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这个品牌的披萨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？（开放题）</a:t>
            </a:r>
            <a:endParaRPr lang="zh-CN" altLang="en-US" sz="1100" dirty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86050" y="5072074"/>
            <a:ext cx="4286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7.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对于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你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最讨厌的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披萨，你是否有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什么喜欢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的方面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？（开放题）</a:t>
            </a:r>
            <a:endParaRPr lang="zh-CN" altLang="en-US" sz="1100" dirty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标题 1"/>
          <p:cNvSpPr>
            <a:spLocks noGrp="1"/>
          </p:cNvSpPr>
          <p:nvPr>
            <p:ph type="title"/>
          </p:nvPr>
        </p:nvSpPr>
        <p:spPr>
          <a:xfrm>
            <a:off x="428625" y="20605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sz="2000" i="1" smtClean="0">
                <a:latin typeface="Georgia" pitchFamily="18" charset="0"/>
                <a:ea typeface="微软雅黑"/>
              </a:rPr>
              <a:t>THANK YOU !</a:t>
            </a:r>
            <a:endParaRPr lang="zh-CN" altLang="en-US" sz="2000" b="1" smtClean="0">
              <a:latin typeface="Georgia" pitchFamily="18" charset="0"/>
              <a:ea typeface="微软雅黑"/>
            </a:endParaRPr>
          </a:p>
        </p:txBody>
      </p:sp>
      <p:pic>
        <p:nvPicPr>
          <p:cNvPr id="33794" name="图片 4" descr="logo-findoou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13" y="357188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灯片编号占位符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200">
                <a:latin typeface="宋体" charset="-122"/>
              </a:rPr>
              <a:t>御调查 </a:t>
            </a:r>
            <a:r>
              <a:rPr lang="en-US" altLang="zh-CN" sz="1200">
                <a:latin typeface="宋体" charset="-122"/>
              </a:rPr>
              <a:t>|  </a:t>
            </a:r>
            <a:fld id="{5EDE68E5-D1F5-4363-8148-7DBD91943400}" type="slidenum">
              <a:rPr lang="zh-CN" altLang="en-US" sz="1200">
                <a:latin typeface="宋体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altLang="zh-CN" sz="1200">
              <a:latin typeface="宋体" charset="-122"/>
            </a:endParaRPr>
          </a:p>
        </p:txBody>
      </p:sp>
      <p:sp>
        <p:nvSpPr>
          <p:cNvPr id="33796" name="TextBox 5"/>
          <p:cNvSpPr txBox="1">
            <a:spLocks noChangeArrowheads="1"/>
          </p:cNvSpPr>
          <p:nvPr/>
        </p:nvSpPr>
        <p:spPr bwMode="auto">
          <a:xfrm>
            <a:off x="428624" y="3781425"/>
            <a:ext cx="3214681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dirty="0" smtClean="0">
                <a:latin typeface="Calibri" pitchFamily="34" charset="0"/>
              </a:rPr>
              <a:t>Qianling.yang@findoout.com</a:t>
            </a:r>
            <a:endParaRPr lang="zh-CN" altLang="en-US" dirty="0">
              <a:latin typeface="Calibri" pitchFamily="34" charset="0"/>
            </a:endParaRPr>
          </a:p>
        </p:txBody>
      </p:sp>
      <p:sp>
        <p:nvSpPr>
          <p:cNvPr id="33797" name="Text Box 6"/>
          <p:cNvSpPr txBox="1">
            <a:spLocks noChangeArrowheads="1"/>
          </p:cNvSpPr>
          <p:nvPr/>
        </p:nvSpPr>
        <p:spPr bwMode="auto">
          <a:xfrm>
            <a:off x="428625" y="4149725"/>
            <a:ext cx="3352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lang="zh-CN" altLang="en-US" sz="1400" b="1" dirty="0">
                <a:latin typeface="楷体_GB2312" pitchFamily="49" charset="-122"/>
                <a:ea typeface="楷体_GB2312" pitchFamily="49" charset="-122"/>
              </a:rPr>
              <a:t>上海市杨浦区国定路</a:t>
            </a:r>
            <a:r>
              <a:rPr lang="en-US" altLang="zh-CN" sz="1400" b="1" dirty="0">
                <a:latin typeface="楷体_GB2312" pitchFamily="49" charset="-122"/>
                <a:ea typeface="楷体_GB2312" pitchFamily="49" charset="-122"/>
              </a:rPr>
              <a:t>335</a:t>
            </a:r>
            <a:r>
              <a:rPr lang="zh-CN" altLang="en-US" sz="1400" b="1" dirty="0" smtClean="0">
                <a:latin typeface="楷体_GB2312" pitchFamily="49" charset="-122"/>
                <a:ea typeface="楷体_GB2312" pitchFamily="49" charset="-122"/>
              </a:rPr>
              <a:t>号</a:t>
            </a:r>
            <a:r>
              <a:rPr lang="en-US" altLang="zh-CN" sz="1400" b="1" dirty="0" smtClean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1400" b="1" dirty="0" smtClean="0">
                <a:latin typeface="楷体_GB2312" pitchFamily="49" charset="-122"/>
                <a:ea typeface="楷体_GB2312" pitchFamily="49" charset="-122"/>
              </a:rPr>
              <a:t>号</a:t>
            </a:r>
            <a:r>
              <a:rPr lang="zh-CN" altLang="en-US" sz="1400" b="1" dirty="0">
                <a:latin typeface="楷体_GB2312" pitchFamily="49" charset="-122"/>
                <a:ea typeface="楷体_GB2312" pitchFamily="49" charset="-122"/>
              </a:rPr>
              <a:t>楼</a:t>
            </a:r>
            <a:r>
              <a:rPr lang="en-US" altLang="zh-CN" sz="1400" b="1" dirty="0" smtClean="0">
                <a:latin typeface="楷体_GB2312" pitchFamily="49" charset="-122"/>
                <a:ea typeface="楷体_GB2312" pitchFamily="49" charset="-122"/>
              </a:rPr>
              <a:t>1003</a:t>
            </a:r>
            <a:r>
              <a:rPr lang="zh-CN" altLang="en-US" sz="1400" b="1" dirty="0" smtClean="0">
                <a:latin typeface="楷体_GB2312" pitchFamily="49" charset="-122"/>
                <a:ea typeface="楷体_GB2312" pitchFamily="49" charset="-122"/>
              </a:rPr>
              <a:t>室</a:t>
            </a:r>
            <a:endParaRPr lang="zh-CN" altLang="en-US" sz="1400" b="1" dirty="0">
              <a:latin typeface="楷体_GB2312" pitchFamily="49" charset="-122"/>
              <a:ea typeface="楷体_GB2312" pitchFamily="49" charset="-122"/>
            </a:endParaRPr>
          </a:p>
          <a:p>
            <a:pPr latinLnBrk="1"/>
            <a:r>
              <a:rPr lang="zh-CN" altLang="en-US" sz="1400" b="1" dirty="0">
                <a:latin typeface="楷体_GB2312" pitchFamily="49" charset="-122"/>
                <a:ea typeface="楷体_GB2312" pitchFamily="49" charset="-122"/>
              </a:rPr>
              <a:t>（邮编：</a:t>
            </a:r>
            <a:r>
              <a:rPr lang="en-US" altLang="zh-CN" sz="1400" b="1" dirty="0">
                <a:latin typeface="楷体_GB2312" pitchFamily="49" charset="-122"/>
                <a:ea typeface="楷体_GB2312" pitchFamily="49" charset="-122"/>
              </a:rPr>
              <a:t>200433</a:t>
            </a:r>
            <a:r>
              <a:rPr lang="zh-CN" altLang="en-US" sz="1400" b="1" dirty="0">
                <a:latin typeface="楷体_GB2312" pitchFamily="49" charset="-122"/>
                <a:ea typeface="楷体_GB2312" pitchFamily="49" charset="-122"/>
              </a:rPr>
              <a:t>）</a:t>
            </a:r>
          </a:p>
          <a:p>
            <a:pPr latinLnBrk="1"/>
            <a:r>
              <a:rPr lang="zh-CN" altLang="en-US" sz="1400" b="1" dirty="0">
                <a:latin typeface="楷体_GB2312" pitchFamily="49" charset="-122"/>
                <a:ea typeface="楷体_GB2312" pitchFamily="49" charset="-122"/>
              </a:rPr>
              <a:t>公司网页：</a:t>
            </a:r>
            <a:r>
              <a:rPr lang="en-US" altLang="zh-CN" sz="1400" b="1" dirty="0">
                <a:latin typeface="楷体_GB2312" pitchFamily="49" charset="-122"/>
                <a:ea typeface="楷体_GB2312" pitchFamily="49" charset="-122"/>
              </a:rPr>
              <a:t>www.findoout.cn</a:t>
            </a:r>
          </a:p>
          <a:p>
            <a:pPr latinLnBrk="1"/>
            <a:r>
              <a:rPr lang="zh-CN" altLang="en-US" sz="1400" b="1" dirty="0">
                <a:latin typeface="楷体_GB2312" pitchFamily="49" charset="-122"/>
                <a:ea typeface="楷体_GB2312" pitchFamily="49" charset="-122"/>
              </a:rPr>
              <a:t>深度了解：</a:t>
            </a:r>
            <a:r>
              <a:rPr lang="en-US" altLang="zh-CN" sz="1400" b="1" dirty="0">
                <a:latin typeface="楷体_GB2312" pitchFamily="49" charset="-122"/>
                <a:ea typeface="楷体_GB2312" pitchFamily="49" charset="-122"/>
              </a:rPr>
              <a:t>www.findoout.com</a:t>
            </a:r>
          </a:p>
          <a:p>
            <a:pPr latinLnBrk="1"/>
            <a:r>
              <a:rPr lang="zh-CN" altLang="en-US" sz="1400" b="1" dirty="0">
                <a:latin typeface="楷体_GB2312" pitchFamily="49" charset="-122"/>
                <a:ea typeface="楷体_GB2312" pitchFamily="49" charset="-122"/>
              </a:rPr>
              <a:t>邮箱：</a:t>
            </a:r>
            <a:r>
              <a:rPr lang="en-US" altLang="zh-CN" sz="1400" b="1" dirty="0">
                <a:latin typeface="楷体_GB2312" pitchFamily="49" charset="-122"/>
                <a:ea typeface="楷体_GB2312" pitchFamily="49" charset="-122"/>
              </a:rPr>
              <a:t>support@findoout.com </a:t>
            </a:r>
            <a:endParaRPr lang="zh-CN" altLang="zh-CN" sz="1400" b="1" dirty="0">
              <a:latin typeface="楷体_GB2312" pitchFamily="49" charset="-122"/>
              <a:ea typeface="楷体_GB2312" pitchFamily="49" charset="-122"/>
            </a:endParaRPr>
          </a:p>
          <a:p>
            <a:pPr latinLnBrk="1"/>
            <a:r>
              <a:rPr lang="zh-CN" altLang="en-US" sz="1400" b="1" dirty="0">
                <a:latin typeface="楷体_GB2312" pitchFamily="49" charset="-122"/>
                <a:ea typeface="楷体_GB2312" pitchFamily="49" charset="-122"/>
              </a:rPr>
              <a:t>电话：</a:t>
            </a:r>
            <a:r>
              <a:rPr lang="en-US" altLang="zh-CN" sz="1400" b="1" dirty="0">
                <a:latin typeface="楷体_GB2312" pitchFamily="49" charset="-122"/>
                <a:ea typeface="楷体_GB2312" pitchFamily="49" charset="-122"/>
              </a:rPr>
              <a:t>+8621/26613883</a:t>
            </a:r>
          </a:p>
          <a:p>
            <a:pPr latinLnBrk="1"/>
            <a:r>
              <a:rPr lang="zh-CN" altLang="en-US" sz="1400" b="1" dirty="0">
                <a:latin typeface="楷体_GB2312" pitchFamily="49" charset="-122"/>
                <a:ea typeface="楷体_GB2312" pitchFamily="49" charset="-122"/>
              </a:rPr>
              <a:t>传真：</a:t>
            </a:r>
            <a:r>
              <a:rPr lang="en-US" altLang="zh-CN" sz="1400" b="1" dirty="0">
                <a:latin typeface="楷体_GB2312" pitchFamily="49" charset="-122"/>
                <a:ea typeface="楷体_GB2312" pitchFamily="49" charset="-122"/>
              </a:rPr>
              <a:t>+8621/26613883</a:t>
            </a:r>
          </a:p>
          <a:p>
            <a:pPr latinLnBrk="1"/>
            <a:r>
              <a:rPr lang="en-US" altLang="zh-CN" sz="1400" b="1" dirty="0">
                <a:latin typeface="楷体_GB2312" pitchFamily="49" charset="-122"/>
                <a:ea typeface="楷体_GB2312" pitchFamily="49" charset="-122"/>
              </a:rPr>
              <a:t>Q  </a:t>
            </a:r>
            <a:r>
              <a:rPr lang="en-US" altLang="zh-CN" sz="1400" b="1" dirty="0" err="1">
                <a:latin typeface="楷体_GB2312" pitchFamily="49" charset="-122"/>
                <a:ea typeface="楷体_GB2312" pitchFamily="49" charset="-122"/>
              </a:rPr>
              <a:t>Q</a:t>
            </a:r>
            <a:r>
              <a:rPr lang="zh-CN" altLang="en-US" sz="1400" b="1" dirty="0" smtClean="0">
                <a:latin typeface="楷体_GB2312" pitchFamily="49" charset="-122"/>
                <a:ea typeface="楷体_GB2312" pitchFamily="49" charset="-122"/>
              </a:rPr>
              <a:t>：</a:t>
            </a:r>
            <a:r>
              <a:rPr lang="en-US" altLang="zh-CN" sz="1400" b="1" dirty="0" smtClean="0">
                <a:latin typeface="楷体_GB2312" pitchFamily="49" charset="-122"/>
                <a:ea typeface="楷体_GB2312" pitchFamily="49" charset="-122"/>
              </a:rPr>
              <a:t>23529264</a:t>
            </a:r>
            <a:endParaRPr lang="zh-CN" altLang="en-US" sz="14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2000" b="1" dirty="0" smtClean="0">
                <a:latin typeface="微软雅黑"/>
                <a:ea typeface="微软雅黑"/>
              </a:rPr>
              <a:t>主要发现</a:t>
            </a:r>
          </a:p>
        </p:txBody>
      </p:sp>
      <p:sp>
        <p:nvSpPr>
          <p:cNvPr id="1638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zh-CN" altLang="en-US" sz="1800" dirty="0" smtClean="0">
                <a:latin typeface="微软雅黑"/>
                <a:ea typeface="微软雅黑"/>
              </a:rPr>
              <a:t>超过半数的受访者没有吃过披萨（</a:t>
            </a:r>
            <a:r>
              <a:rPr lang="en-US" altLang="zh-CN" sz="1800" dirty="0" smtClean="0">
                <a:latin typeface="微软雅黑"/>
                <a:ea typeface="微软雅黑"/>
              </a:rPr>
              <a:t>57.1%</a:t>
            </a:r>
            <a:r>
              <a:rPr lang="zh-CN" altLang="en-US" sz="1800" dirty="0" smtClean="0">
                <a:latin typeface="微软雅黑"/>
                <a:ea typeface="微软雅黑"/>
              </a:rPr>
              <a:t>）；</a:t>
            </a:r>
            <a:endParaRPr lang="en-US" altLang="zh-CN" sz="1800" dirty="0" smtClean="0">
              <a:latin typeface="微软雅黑"/>
              <a:ea typeface="微软雅黑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1800" dirty="0" smtClean="0">
                <a:latin typeface="微软雅黑"/>
                <a:ea typeface="微软雅黑"/>
              </a:rPr>
              <a:t>目前必胜客</a:t>
            </a:r>
            <a:r>
              <a:rPr lang="en-US" altLang="zh-CN" sz="1800" dirty="0" smtClean="0">
                <a:latin typeface="微软雅黑"/>
                <a:ea typeface="微软雅黑"/>
              </a:rPr>
              <a:t>Pizza Hut</a:t>
            </a:r>
            <a:r>
              <a:rPr lang="zh-CN" altLang="en-US" sz="1800" dirty="0" smtClean="0">
                <a:latin typeface="微软雅黑"/>
                <a:ea typeface="微软雅黑"/>
              </a:rPr>
              <a:t>的市场占有率最高（</a:t>
            </a:r>
            <a:r>
              <a:rPr lang="en-US" altLang="zh-CN" sz="1800" dirty="0" smtClean="0">
                <a:latin typeface="微软雅黑"/>
                <a:ea typeface="微软雅黑"/>
              </a:rPr>
              <a:t>35.9%</a:t>
            </a:r>
            <a:r>
              <a:rPr lang="zh-CN" altLang="en-US" sz="1800" dirty="0" smtClean="0">
                <a:latin typeface="微软雅黑"/>
                <a:ea typeface="微软雅黑"/>
              </a:rPr>
              <a:t>），紧随其二的棒约翰 </a:t>
            </a:r>
            <a:r>
              <a:rPr lang="en-US" altLang="zh-CN" sz="1800" dirty="0" err="1" smtClean="0">
                <a:latin typeface="微软雅黑"/>
                <a:ea typeface="微软雅黑"/>
              </a:rPr>
              <a:t>Papajohns</a:t>
            </a:r>
            <a:r>
              <a:rPr lang="en-US" altLang="zh-CN" sz="1800" dirty="0" smtClean="0">
                <a:latin typeface="微软雅黑"/>
                <a:ea typeface="微软雅黑"/>
              </a:rPr>
              <a:t> </a:t>
            </a:r>
            <a:r>
              <a:rPr lang="zh-CN" altLang="en-US" sz="1800" dirty="0" smtClean="0">
                <a:latin typeface="微软雅黑"/>
                <a:ea typeface="微软雅黑"/>
              </a:rPr>
              <a:t>只占</a:t>
            </a:r>
            <a:r>
              <a:rPr lang="en-US" altLang="zh-CN" sz="1800" dirty="0" smtClean="0">
                <a:latin typeface="微软雅黑"/>
                <a:ea typeface="微软雅黑"/>
              </a:rPr>
              <a:t>6.1%</a:t>
            </a:r>
            <a:r>
              <a:rPr lang="zh-CN" altLang="en-US" sz="1800" dirty="0" smtClean="0">
                <a:latin typeface="微软雅黑"/>
                <a:ea typeface="微软雅黑"/>
              </a:rPr>
              <a:t>；</a:t>
            </a:r>
            <a:endParaRPr lang="en-US" altLang="zh-CN" sz="1800" dirty="0" smtClean="0">
              <a:latin typeface="微软雅黑"/>
              <a:ea typeface="微软雅黑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1800" dirty="0" smtClean="0">
                <a:latin typeface="微软雅黑"/>
                <a:ea typeface="微软雅黑"/>
              </a:rPr>
              <a:t>相比棒约翰 </a:t>
            </a:r>
            <a:r>
              <a:rPr lang="en-US" altLang="zh-CN" sz="1800" dirty="0" err="1" smtClean="0">
                <a:latin typeface="微软雅黑"/>
                <a:ea typeface="微软雅黑"/>
              </a:rPr>
              <a:t>Papajohns</a:t>
            </a:r>
            <a:r>
              <a:rPr lang="zh-CN" altLang="en-US" sz="1800" dirty="0" smtClean="0">
                <a:latin typeface="微软雅黑"/>
                <a:ea typeface="微软雅黑"/>
              </a:rPr>
              <a:t>（</a:t>
            </a:r>
            <a:r>
              <a:rPr lang="en-US" altLang="zh-CN" sz="1800" dirty="0" smtClean="0">
                <a:latin typeface="微软雅黑"/>
                <a:ea typeface="微软雅黑"/>
              </a:rPr>
              <a:t>1.7%</a:t>
            </a:r>
            <a:r>
              <a:rPr lang="zh-CN" altLang="en-US" sz="1800" dirty="0" smtClean="0">
                <a:latin typeface="微软雅黑"/>
                <a:ea typeface="微软雅黑"/>
              </a:rPr>
              <a:t>），</a:t>
            </a:r>
            <a:r>
              <a:rPr lang="zh-CN" altLang="en-US" sz="1800" dirty="0" smtClean="0">
                <a:latin typeface="微软雅黑"/>
                <a:ea typeface="微软雅黑"/>
              </a:rPr>
              <a:t>必胜客</a:t>
            </a:r>
            <a:r>
              <a:rPr lang="en-US" altLang="zh-CN" sz="1800" dirty="0" smtClean="0">
                <a:latin typeface="微软雅黑"/>
                <a:ea typeface="微软雅黑"/>
              </a:rPr>
              <a:t>Pizza Hut </a:t>
            </a:r>
            <a:r>
              <a:rPr lang="zh-CN" altLang="en-US" sz="1800" dirty="0" smtClean="0">
                <a:latin typeface="微软雅黑"/>
                <a:ea typeface="微软雅黑"/>
              </a:rPr>
              <a:t>披</a:t>
            </a:r>
            <a:r>
              <a:rPr lang="zh-CN" altLang="en-US" sz="1800" dirty="0" smtClean="0">
                <a:latin typeface="微软雅黑"/>
                <a:ea typeface="微软雅黑"/>
              </a:rPr>
              <a:t>萨（</a:t>
            </a:r>
            <a:r>
              <a:rPr lang="en-US" altLang="zh-CN" sz="1800" dirty="0" smtClean="0">
                <a:latin typeface="微软雅黑"/>
                <a:ea typeface="微软雅黑"/>
              </a:rPr>
              <a:t>29%</a:t>
            </a:r>
            <a:r>
              <a:rPr lang="zh-CN" altLang="en-US" sz="1800" dirty="0" smtClean="0">
                <a:latin typeface="微软雅黑"/>
                <a:ea typeface="微软雅黑"/>
              </a:rPr>
              <a:t>）的</a:t>
            </a:r>
            <a:r>
              <a:rPr lang="zh-CN" altLang="en-US" sz="1800" dirty="0" smtClean="0">
                <a:latin typeface="微软雅黑"/>
                <a:ea typeface="微软雅黑"/>
              </a:rPr>
              <a:t>被喜爱程度高很多</a:t>
            </a:r>
            <a:endParaRPr lang="en-US" altLang="zh-CN" sz="1800" dirty="0" smtClean="0">
              <a:latin typeface="微软雅黑"/>
              <a:ea typeface="微软雅黑"/>
            </a:endParaRPr>
          </a:p>
          <a:p>
            <a:pPr eaLnBrk="1" hangingPunct="1">
              <a:buNone/>
            </a:pPr>
            <a:endParaRPr lang="zh-CN" altLang="en-US" sz="1800" dirty="0" smtClean="0">
              <a:latin typeface="微软雅黑"/>
              <a:ea typeface="微软雅黑"/>
            </a:endParaRPr>
          </a:p>
        </p:txBody>
      </p:sp>
      <p:sp>
        <p:nvSpPr>
          <p:cNvPr id="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zh-CN" altLang="en-US" sz="1200"/>
              <a:t>御调查  </a:t>
            </a:r>
            <a:r>
              <a:rPr lang="en-US" altLang="zh-CN" sz="1200"/>
              <a:t> </a:t>
            </a:r>
            <a:r>
              <a:rPr lang="en-US" altLang="zh-CN"/>
              <a:t>|  </a:t>
            </a:r>
            <a:fld id="{44523E0B-C695-488A-9337-D3F1FC3087F3}" type="slidenum">
              <a:rPr lang="zh-CN" altLang="en-US"/>
              <a:pPr>
                <a:defRPr/>
              </a:pPr>
              <a:t>2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2000250" y="2286000"/>
            <a:ext cx="3714750" cy="500063"/>
          </a:xfrm>
          <a:prstGeom prst="rect">
            <a:avLst/>
          </a:prstGeom>
          <a:solidFill>
            <a:srgbClr val="A2AA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b="1">
              <a:solidFill>
                <a:srgbClr val="FF0000"/>
              </a:solidFill>
            </a:endParaRPr>
          </a:p>
        </p:txBody>
      </p:sp>
      <p:grpSp>
        <p:nvGrpSpPr>
          <p:cNvPr id="17410" name="组合 14"/>
          <p:cNvGrpSpPr>
            <a:grpSpLocks/>
          </p:cNvGrpSpPr>
          <p:nvPr/>
        </p:nvGrpSpPr>
        <p:grpSpPr bwMode="auto">
          <a:xfrm>
            <a:off x="2000250" y="1928813"/>
            <a:ext cx="3786188" cy="2749550"/>
            <a:chOff x="2000232" y="1928802"/>
            <a:chExt cx="3786214" cy="2748950"/>
          </a:xfrm>
        </p:grpSpPr>
        <p:cxnSp>
          <p:nvCxnSpPr>
            <p:cNvPr id="16" name="直接连接符 15"/>
            <p:cNvCxnSpPr/>
            <p:nvPr/>
          </p:nvCxnSpPr>
          <p:spPr>
            <a:xfrm>
              <a:off x="2000232" y="1962132"/>
              <a:ext cx="3714776" cy="1588"/>
            </a:xfrm>
            <a:prstGeom prst="line">
              <a:avLst/>
            </a:prstGeom>
            <a:ln w="12700">
              <a:solidFill>
                <a:srgbClr val="A2AA3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椭圆 17"/>
            <p:cNvSpPr/>
            <p:nvPr/>
          </p:nvSpPr>
          <p:spPr>
            <a:xfrm>
              <a:off x="5695957" y="1928802"/>
              <a:ext cx="90489" cy="90467"/>
            </a:xfrm>
            <a:prstGeom prst="ellipse">
              <a:avLst/>
            </a:prstGeom>
            <a:solidFill>
              <a:srgbClr val="A2AA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b="1" dirty="0">
                <a:solidFill>
                  <a:srgbClr val="FF0000"/>
                </a:solidFill>
              </a:endParaRPr>
            </a:p>
          </p:txBody>
        </p:sp>
        <p:cxnSp>
          <p:nvCxnSpPr>
            <p:cNvPr id="19" name="直接连接符 18"/>
            <p:cNvCxnSpPr/>
            <p:nvPr/>
          </p:nvCxnSpPr>
          <p:spPr>
            <a:xfrm rot="5400000" flipH="1" flipV="1">
              <a:off x="644009" y="3319942"/>
              <a:ext cx="2714033" cy="1588"/>
            </a:xfrm>
            <a:prstGeom prst="line">
              <a:avLst/>
            </a:prstGeom>
            <a:ln w="12700">
              <a:solidFill>
                <a:srgbClr val="A2AA3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椭圆 25"/>
          <p:cNvSpPr/>
          <p:nvPr/>
        </p:nvSpPr>
        <p:spPr>
          <a:xfrm>
            <a:off x="1890713" y="2428875"/>
            <a:ext cx="214312" cy="214313"/>
          </a:xfrm>
          <a:prstGeom prst="ellipse">
            <a:avLst/>
          </a:prstGeom>
          <a:solidFill>
            <a:schemeClr val="bg1"/>
          </a:solidFill>
          <a:ln>
            <a:solidFill>
              <a:srgbClr val="A2AA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17412" name="TextBox 27"/>
          <p:cNvSpPr txBox="1">
            <a:spLocks noChangeArrowheads="1"/>
          </p:cNvSpPr>
          <p:nvPr/>
        </p:nvSpPr>
        <p:spPr bwMode="auto">
          <a:xfrm>
            <a:off x="2214563" y="2357438"/>
            <a:ext cx="1104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>
                <a:latin typeface="微软雅黑"/>
                <a:ea typeface="微软雅黑"/>
                <a:cs typeface="微软雅黑"/>
              </a:rPr>
              <a:t>调查概要</a:t>
            </a:r>
          </a:p>
        </p:txBody>
      </p:sp>
      <p:pic>
        <p:nvPicPr>
          <p:cNvPr id="17413" name="图片 13" descr="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500" y="4214813"/>
            <a:ext cx="4975225" cy="193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灯片编号占位符 1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200">
                <a:latin typeface="宋体" charset="-122"/>
              </a:rPr>
              <a:t>御调查  </a:t>
            </a:r>
            <a:r>
              <a:rPr lang="en-US" altLang="zh-CN" sz="1200">
                <a:latin typeface="宋体" charset="-122"/>
              </a:rPr>
              <a:t>|  </a:t>
            </a:r>
            <a:fld id="{DE0E8DB7-BF12-445E-A85F-CDD011B7A549}" type="slidenum">
              <a:rPr lang="zh-CN" altLang="en-US" sz="1200">
                <a:latin typeface="宋体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altLang="zh-CN" sz="1200">
              <a:latin typeface="宋体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000250" y="3068638"/>
            <a:ext cx="3714750" cy="500062"/>
          </a:xfrm>
          <a:prstGeom prst="rect">
            <a:avLst/>
          </a:prstGeom>
          <a:solidFill>
            <a:srgbClr val="A2AA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1890713" y="3211513"/>
            <a:ext cx="214312" cy="214312"/>
          </a:xfrm>
          <a:prstGeom prst="ellipse">
            <a:avLst/>
          </a:prstGeom>
          <a:solidFill>
            <a:schemeClr val="bg1"/>
          </a:solidFill>
          <a:ln>
            <a:solidFill>
              <a:srgbClr val="A2AA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17417" name="TextBox 20"/>
          <p:cNvSpPr txBox="1">
            <a:spLocks noChangeArrowheads="1"/>
          </p:cNvSpPr>
          <p:nvPr/>
        </p:nvSpPr>
        <p:spPr bwMode="auto">
          <a:xfrm>
            <a:off x="2214563" y="3133725"/>
            <a:ext cx="1104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>
                <a:latin typeface="微软雅黑"/>
                <a:ea typeface="微软雅黑"/>
                <a:cs typeface="微软雅黑"/>
              </a:rPr>
              <a:t>调查数据</a:t>
            </a:r>
          </a:p>
        </p:txBody>
      </p:sp>
      <p:sp>
        <p:nvSpPr>
          <p:cNvPr id="22" name="矩形 21"/>
          <p:cNvSpPr/>
          <p:nvPr/>
        </p:nvSpPr>
        <p:spPr>
          <a:xfrm>
            <a:off x="2000250" y="3860800"/>
            <a:ext cx="3714750" cy="500063"/>
          </a:xfrm>
          <a:prstGeom prst="rect">
            <a:avLst/>
          </a:prstGeom>
          <a:solidFill>
            <a:srgbClr val="A2AA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1890713" y="4003675"/>
            <a:ext cx="214312" cy="214313"/>
          </a:xfrm>
          <a:prstGeom prst="ellipse">
            <a:avLst/>
          </a:prstGeom>
          <a:solidFill>
            <a:schemeClr val="bg1"/>
          </a:solidFill>
          <a:ln>
            <a:solidFill>
              <a:srgbClr val="A2AA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17420" name="TextBox 23"/>
          <p:cNvSpPr txBox="1">
            <a:spLocks noChangeArrowheads="1"/>
          </p:cNvSpPr>
          <p:nvPr/>
        </p:nvSpPr>
        <p:spPr bwMode="auto">
          <a:xfrm>
            <a:off x="2214563" y="3932238"/>
            <a:ext cx="1104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>
                <a:latin typeface="微软雅黑"/>
                <a:ea typeface="微软雅黑"/>
                <a:cs typeface="微软雅黑"/>
              </a:rPr>
              <a:t>调查问卷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2000" b="1" smtClean="0">
                <a:latin typeface="微软雅黑"/>
                <a:ea typeface="微软雅黑"/>
              </a:rPr>
              <a:t>调查概要</a:t>
            </a:r>
          </a:p>
        </p:txBody>
      </p:sp>
      <p:sp>
        <p:nvSpPr>
          <p:cNvPr id="18434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n"/>
            </a:pPr>
            <a:r>
              <a:rPr lang="zh-CN" altLang="en-US" sz="1800" dirty="0" smtClean="0">
                <a:latin typeface="微软雅黑"/>
                <a:ea typeface="微软雅黑"/>
              </a:rPr>
              <a:t>调查方式</a:t>
            </a:r>
            <a:r>
              <a:rPr lang="en-US" altLang="zh-CN" sz="1800" dirty="0" smtClean="0">
                <a:latin typeface="微软雅黑"/>
                <a:ea typeface="微软雅黑"/>
              </a:rPr>
              <a:t>		</a:t>
            </a:r>
            <a:r>
              <a:rPr lang="zh-CN" altLang="en-US" sz="1800" dirty="0" smtClean="0">
                <a:latin typeface="微软雅黑"/>
                <a:ea typeface="微软雅黑"/>
              </a:rPr>
              <a:t>在线调查 	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n"/>
            </a:pPr>
            <a:r>
              <a:rPr lang="zh-CN" altLang="en-US" sz="1800" dirty="0" smtClean="0">
                <a:latin typeface="微软雅黑"/>
                <a:ea typeface="微软雅黑"/>
              </a:rPr>
              <a:t>调查地域</a:t>
            </a:r>
            <a:r>
              <a:rPr lang="en-US" altLang="zh-CN" sz="1800" dirty="0" smtClean="0">
                <a:latin typeface="微软雅黑"/>
                <a:ea typeface="微软雅黑"/>
              </a:rPr>
              <a:t>		</a:t>
            </a:r>
            <a:r>
              <a:rPr lang="zh-CN" altLang="en-US" sz="1800" dirty="0" smtClean="0">
                <a:latin typeface="微软雅黑"/>
                <a:ea typeface="微软雅黑"/>
              </a:rPr>
              <a:t>全国 	</a:t>
            </a:r>
            <a:endParaRPr lang="en-US" altLang="zh-CN" sz="1800" dirty="0" smtClean="0">
              <a:latin typeface="微软雅黑"/>
              <a:ea typeface="微软雅黑"/>
            </a:endParaRP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n"/>
            </a:pPr>
            <a:r>
              <a:rPr lang="zh-CN" altLang="en-US" sz="1800" dirty="0" smtClean="0">
                <a:latin typeface="微软雅黑"/>
                <a:ea typeface="微软雅黑"/>
              </a:rPr>
              <a:t>性别</a:t>
            </a:r>
            <a:r>
              <a:rPr lang="en-US" altLang="zh-CN" sz="1800" dirty="0" smtClean="0">
                <a:latin typeface="微软雅黑"/>
                <a:ea typeface="微软雅黑"/>
              </a:rPr>
              <a:t>			</a:t>
            </a:r>
            <a:r>
              <a:rPr lang="zh-CN" altLang="en-US" sz="1800" dirty="0" smtClean="0">
                <a:latin typeface="微软雅黑"/>
                <a:ea typeface="微软雅黑"/>
              </a:rPr>
              <a:t>自然出现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n"/>
            </a:pPr>
            <a:r>
              <a:rPr lang="zh-CN" altLang="en-US" sz="1800" dirty="0" smtClean="0">
                <a:latin typeface="微软雅黑"/>
                <a:ea typeface="微软雅黑"/>
              </a:rPr>
              <a:t>年龄</a:t>
            </a:r>
            <a:r>
              <a:rPr lang="en-US" altLang="zh-CN" sz="1800" dirty="0" smtClean="0">
                <a:latin typeface="微软雅黑"/>
                <a:ea typeface="微软雅黑"/>
              </a:rPr>
              <a:t>			</a:t>
            </a:r>
            <a:r>
              <a:rPr lang="zh-CN" altLang="en-US" sz="1800" dirty="0" smtClean="0">
                <a:latin typeface="微软雅黑"/>
                <a:ea typeface="微软雅黑"/>
              </a:rPr>
              <a:t>自然出现	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n"/>
            </a:pPr>
            <a:r>
              <a:rPr lang="zh-CN" altLang="en-US" sz="1800" dirty="0" smtClean="0">
                <a:latin typeface="微软雅黑"/>
                <a:ea typeface="微软雅黑"/>
              </a:rPr>
              <a:t>有效回答数</a:t>
            </a:r>
            <a:r>
              <a:rPr lang="en-US" altLang="zh-CN" sz="1800" dirty="0" smtClean="0">
                <a:latin typeface="微软雅黑"/>
                <a:ea typeface="微软雅黑"/>
              </a:rPr>
              <a:t>		892</a:t>
            </a:r>
            <a:r>
              <a:rPr lang="zh-CN" altLang="en-US" sz="1800" dirty="0" smtClean="0">
                <a:latin typeface="微软雅黑"/>
                <a:ea typeface="微软雅黑"/>
              </a:rPr>
              <a:t>份有效（</a:t>
            </a:r>
            <a:r>
              <a:rPr lang="en-US" altLang="zh-CN" sz="1800" dirty="0" smtClean="0">
                <a:latin typeface="微软雅黑"/>
                <a:ea typeface="微软雅黑"/>
              </a:rPr>
              <a:t>1611</a:t>
            </a:r>
            <a:r>
              <a:rPr lang="zh-CN" altLang="en-US" sz="1800" dirty="0" smtClean="0">
                <a:latin typeface="微软雅黑"/>
                <a:ea typeface="微软雅黑"/>
              </a:rPr>
              <a:t>份参与）</a:t>
            </a:r>
            <a:endParaRPr lang="en-US" altLang="zh-CN" sz="1800" dirty="0" smtClean="0">
              <a:latin typeface="微软雅黑"/>
              <a:ea typeface="微软雅黑"/>
            </a:endParaRP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n"/>
            </a:pPr>
            <a:r>
              <a:rPr lang="zh-CN" altLang="en-US" sz="1800" dirty="0" smtClean="0">
                <a:latin typeface="微软雅黑"/>
                <a:ea typeface="微软雅黑"/>
              </a:rPr>
              <a:t>调查时间</a:t>
            </a:r>
            <a:r>
              <a:rPr lang="en-US" altLang="zh-CN" sz="1800" dirty="0" smtClean="0">
                <a:latin typeface="微软雅黑"/>
                <a:ea typeface="微软雅黑"/>
              </a:rPr>
              <a:t>		2012</a:t>
            </a:r>
            <a:r>
              <a:rPr lang="zh-CN" altLang="en-US" sz="1800" dirty="0" smtClean="0">
                <a:latin typeface="微软雅黑"/>
                <a:ea typeface="微软雅黑"/>
              </a:rPr>
              <a:t>年</a:t>
            </a:r>
            <a:r>
              <a:rPr lang="en-US" altLang="zh-CN" sz="1800" dirty="0" smtClean="0">
                <a:latin typeface="微软雅黑"/>
                <a:ea typeface="微软雅黑"/>
              </a:rPr>
              <a:t>6</a:t>
            </a:r>
            <a:r>
              <a:rPr lang="zh-CN" altLang="en-US" sz="1800" dirty="0" smtClean="0">
                <a:latin typeface="微软雅黑"/>
                <a:ea typeface="微软雅黑"/>
              </a:rPr>
              <a:t>月</a:t>
            </a:r>
            <a:r>
              <a:rPr lang="en-US" altLang="zh-CN" sz="1800" dirty="0" smtClean="0">
                <a:latin typeface="微软雅黑"/>
                <a:ea typeface="微软雅黑"/>
              </a:rPr>
              <a:t>8</a:t>
            </a:r>
            <a:r>
              <a:rPr lang="zh-CN" altLang="en-US" sz="1800" dirty="0" smtClean="0">
                <a:latin typeface="微软雅黑"/>
                <a:ea typeface="微软雅黑"/>
              </a:rPr>
              <a:t>日 	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n"/>
            </a:pPr>
            <a:r>
              <a:rPr lang="zh-CN" altLang="en-US" sz="1800" dirty="0" smtClean="0">
                <a:latin typeface="微软雅黑"/>
                <a:ea typeface="微软雅黑"/>
              </a:rPr>
              <a:t>在线调查入口</a:t>
            </a:r>
            <a:r>
              <a:rPr lang="en-US" altLang="zh-CN" sz="1800" dirty="0" smtClean="0">
                <a:latin typeface="微软雅黑"/>
                <a:ea typeface="微软雅黑"/>
              </a:rPr>
              <a:t>		</a:t>
            </a:r>
            <a:r>
              <a:rPr lang="arn-CL" altLang="zh-CN" sz="1800" dirty="0" smtClean="0">
                <a:latin typeface="微软雅黑"/>
                <a:ea typeface="微软雅黑"/>
                <a:hlinkClick r:id="rId2"/>
              </a:rPr>
              <a:t>http://www.findoout.com/ceshi/cs8401/</a:t>
            </a:r>
            <a:endParaRPr lang="en-US" altLang="zh-CN" sz="1800" dirty="0" smtClean="0">
              <a:latin typeface="微软雅黑"/>
              <a:ea typeface="微软雅黑"/>
            </a:endParaRPr>
          </a:p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endParaRPr lang="zh-CN" altLang="en-US" sz="1800" dirty="0" smtClean="0">
              <a:latin typeface="微软雅黑"/>
              <a:ea typeface="微软雅黑"/>
            </a:endParaRPr>
          </a:p>
        </p:txBody>
      </p:sp>
      <p:sp>
        <p:nvSpPr>
          <p:cNvPr id="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zh-CN" altLang="en-US" sz="1200"/>
              <a:t>御调查  </a:t>
            </a:r>
            <a:r>
              <a:rPr lang="en-US" altLang="zh-CN" sz="1200"/>
              <a:t> </a:t>
            </a:r>
            <a:r>
              <a:rPr lang="en-US" altLang="zh-CN"/>
              <a:t>|  </a:t>
            </a:r>
            <a:fld id="{D45F287F-DFD2-46A7-BF98-DF2ACAB4D3B9}" type="slidenum">
              <a:rPr lang="zh-CN" altLang="en-US"/>
              <a:pPr>
                <a:defRPr/>
              </a:pPr>
              <a:t>4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2000" b="1" dirty="0" smtClean="0">
                <a:latin typeface="微软雅黑"/>
                <a:ea typeface="微软雅黑"/>
              </a:rPr>
              <a:t>超过一半的受访者没有吃过披萨（</a:t>
            </a:r>
            <a:r>
              <a:rPr lang="en-US" altLang="zh-CN" sz="2000" b="1" dirty="0" smtClean="0">
                <a:latin typeface="微软雅黑"/>
                <a:ea typeface="微软雅黑"/>
              </a:rPr>
              <a:t>57.1%</a:t>
            </a:r>
            <a:r>
              <a:rPr lang="zh-CN" altLang="en-US" sz="2000" b="1" dirty="0" smtClean="0">
                <a:latin typeface="微软雅黑"/>
                <a:ea typeface="微软雅黑"/>
              </a:rPr>
              <a:t>）</a:t>
            </a:r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468313" y="2857496"/>
          <a:ext cx="749300" cy="971550"/>
        </p:xfrm>
        <a:graphic>
          <a:graphicData uri="http://schemas.openxmlformats.org/drawingml/2006/table">
            <a:tbl>
              <a:tblPr/>
              <a:tblGrid>
                <a:gridCol w="331787"/>
                <a:gridCol w="417513"/>
              </a:tblGrid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n-CL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n&gt;30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charset="-122"/>
                          <a:ea typeface="微软雅黑"/>
                          <a:cs typeface="微软雅黑"/>
                        </a:rPr>
                        <a:t>显著差异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+10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+5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-5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-10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4" name="TextBox 13"/>
          <p:cNvSpPr txBox="1">
            <a:spLocks noChangeArrowheads="1"/>
          </p:cNvSpPr>
          <p:nvPr/>
        </p:nvSpPr>
        <p:spPr bwMode="auto">
          <a:xfrm>
            <a:off x="457200" y="1209675"/>
            <a:ext cx="56165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1200" b="1" dirty="0"/>
              <a:t>问题</a:t>
            </a:r>
            <a:r>
              <a:rPr lang="zh-CN" altLang="en-US" sz="1200" b="1" dirty="0" smtClean="0"/>
              <a:t>：请问你吃过哪些品牌的披萨？</a:t>
            </a:r>
            <a:endParaRPr lang="zh-CN" altLang="en-US" sz="1200" b="1" dirty="0"/>
          </a:p>
        </p:txBody>
      </p:sp>
      <p:sp>
        <p:nvSpPr>
          <p:cNvPr id="19475" name="内容占位符 11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584775"/>
          </a:xfrm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1000" dirty="0" smtClean="0">
                <a:latin typeface="微软雅黑"/>
                <a:ea typeface="微软雅黑"/>
              </a:rPr>
              <a:t>多数受访者吃过必胜客</a:t>
            </a:r>
            <a:r>
              <a:rPr lang="en-US" altLang="zh-CN" sz="1000" dirty="0" smtClean="0">
                <a:latin typeface="微软雅黑"/>
                <a:ea typeface="微软雅黑"/>
              </a:rPr>
              <a:t>Pizza Hut</a:t>
            </a:r>
            <a:r>
              <a:rPr lang="zh-CN" altLang="en-US" sz="1000" dirty="0" smtClean="0">
                <a:latin typeface="微软雅黑"/>
                <a:ea typeface="微软雅黑"/>
              </a:rPr>
              <a:t>的披萨（</a:t>
            </a:r>
            <a:r>
              <a:rPr lang="en-US" altLang="zh-CN" sz="1000" dirty="0" smtClean="0">
                <a:latin typeface="微软雅黑"/>
                <a:ea typeface="微软雅黑"/>
              </a:rPr>
              <a:t>35.9%</a:t>
            </a:r>
            <a:r>
              <a:rPr lang="zh-CN" altLang="en-US" sz="1000" dirty="0" smtClean="0">
                <a:latin typeface="微软雅黑"/>
                <a:ea typeface="微软雅黑"/>
              </a:rPr>
              <a:t>）；</a:t>
            </a:r>
            <a:endParaRPr lang="en-US" altLang="zh-CN" sz="1000" dirty="0" smtClean="0">
              <a:latin typeface="微软雅黑"/>
              <a:ea typeface="微软雅黑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1000" dirty="0" smtClean="0">
                <a:latin typeface="微软雅黑"/>
                <a:ea typeface="微软雅黑"/>
              </a:rPr>
              <a:t>名列第二位的棒约翰 </a:t>
            </a:r>
            <a:r>
              <a:rPr lang="en-US" altLang="zh-CN" sz="1000" dirty="0" err="1" smtClean="0">
                <a:latin typeface="微软雅黑"/>
                <a:ea typeface="微软雅黑"/>
              </a:rPr>
              <a:t>Papajohns</a:t>
            </a:r>
            <a:r>
              <a:rPr lang="zh-CN" altLang="en-US" sz="1000" dirty="0" smtClean="0">
                <a:latin typeface="微软雅黑"/>
                <a:ea typeface="微软雅黑"/>
              </a:rPr>
              <a:t>只占</a:t>
            </a:r>
            <a:r>
              <a:rPr lang="en-US" altLang="zh-CN" sz="1000" dirty="0" smtClean="0">
                <a:latin typeface="微软雅黑"/>
                <a:ea typeface="微软雅黑"/>
              </a:rPr>
              <a:t>6.1%</a:t>
            </a:r>
            <a:r>
              <a:rPr lang="zh-CN" altLang="en-US" sz="1000" dirty="0" smtClean="0">
                <a:latin typeface="微软雅黑"/>
                <a:ea typeface="微软雅黑"/>
              </a:rPr>
              <a:t>，与必胜客</a:t>
            </a:r>
            <a:r>
              <a:rPr lang="en-US" altLang="zh-CN" sz="1000" dirty="0" smtClean="0">
                <a:latin typeface="微软雅黑"/>
                <a:ea typeface="微软雅黑"/>
              </a:rPr>
              <a:t>Pizza Hut</a:t>
            </a:r>
            <a:r>
              <a:rPr lang="zh-CN" altLang="en-US" sz="1000" dirty="0" smtClean="0">
                <a:latin typeface="微软雅黑"/>
                <a:ea typeface="微软雅黑"/>
              </a:rPr>
              <a:t>相差了近</a:t>
            </a:r>
            <a:r>
              <a:rPr lang="en-US" altLang="zh-CN" sz="1000" dirty="0" smtClean="0">
                <a:latin typeface="微软雅黑"/>
                <a:ea typeface="微软雅黑"/>
              </a:rPr>
              <a:t>30</a:t>
            </a:r>
            <a:r>
              <a:rPr lang="zh-CN" altLang="en-US" sz="1000" dirty="0" smtClean="0">
                <a:latin typeface="微软雅黑"/>
                <a:ea typeface="微软雅黑"/>
              </a:rPr>
              <a:t>个百分点（</a:t>
            </a:r>
            <a:r>
              <a:rPr lang="en-US" altLang="zh-CN" sz="1000" dirty="0" smtClean="0">
                <a:latin typeface="微软雅黑"/>
                <a:ea typeface="微软雅黑"/>
              </a:rPr>
              <a:t>29.8%</a:t>
            </a:r>
            <a:r>
              <a:rPr lang="zh-CN" altLang="en-US" sz="1000" dirty="0" smtClean="0">
                <a:latin typeface="微软雅黑"/>
                <a:ea typeface="微软雅黑"/>
              </a:rPr>
              <a:t>）。</a:t>
            </a:r>
            <a:endParaRPr lang="en-US" altLang="zh-CN" sz="1000" dirty="0" smtClean="0">
              <a:latin typeface="微软雅黑"/>
              <a:ea typeface="微软雅黑"/>
            </a:endParaRPr>
          </a:p>
        </p:txBody>
      </p:sp>
      <p:sp>
        <p:nvSpPr>
          <p:cNvPr id="13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zh-CN" altLang="en-US" sz="1200"/>
              <a:t>御调查  </a:t>
            </a:r>
            <a:r>
              <a:rPr lang="en-US" altLang="zh-CN" sz="1200"/>
              <a:t> </a:t>
            </a:r>
            <a:r>
              <a:rPr lang="en-US" altLang="zh-CN"/>
              <a:t>|  </a:t>
            </a:r>
            <a:fld id="{B7B3A66A-3D56-4C94-B268-6E7BAC83FBCF}" type="slidenum">
              <a:rPr lang="zh-CN" altLang="en-US"/>
              <a:pPr>
                <a:defRPr/>
              </a:pPr>
              <a:t>5</a:t>
            </a:fld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166846"/>
            <a:ext cx="7604312" cy="1690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4309243"/>
            <a:ext cx="8597505" cy="140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2000" b="1" dirty="0" smtClean="0">
                <a:latin typeface="微软雅黑"/>
                <a:ea typeface="微软雅黑"/>
              </a:rPr>
              <a:t>有</a:t>
            </a:r>
            <a:r>
              <a:rPr lang="en-US" altLang="zh-CN" sz="2000" b="1" dirty="0" smtClean="0">
                <a:latin typeface="微软雅黑"/>
                <a:ea typeface="微软雅黑"/>
              </a:rPr>
              <a:t>29%</a:t>
            </a:r>
            <a:r>
              <a:rPr lang="zh-CN" altLang="en-US" sz="2000" b="1" dirty="0" smtClean="0">
                <a:latin typeface="微软雅黑"/>
                <a:ea typeface="微软雅黑"/>
              </a:rPr>
              <a:t>的受访者最喜欢必胜客</a:t>
            </a:r>
            <a:r>
              <a:rPr lang="en-US" altLang="zh-CN" sz="2000" b="1" dirty="0" smtClean="0">
                <a:latin typeface="微软雅黑"/>
                <a:ea typeface="微软雅黑"/>
              </a:rPr>
              <a:t>Pizza Hut</a:t>
            </a:r>
            <a:r>
              <a:rPr lang="zh-CN" altLang="en-US" sz="2000" b="1" dirty="0" smtClean="0">
                <a:latin typeface="微软雅黑"/>
                <a:ea typeface="微软雅黑"/>
              </a:rPr>
              <a:t>的披萨，居最喜欢的披萨品牌首位</a:t>
            </a:r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468313" y="2957516"/>
          <a:ext cx="749300" cy="971550"/>
        </p:xfrm>
        <a:graphic>
          <a:graphicData uri="http://schemas.openxmlformats.org/drawingml/2006/table">
            <a:tbl>
              <a:tblPr/>
              <a:tblGrid>
                <a:gridCol w="331787"/>
                <a:gridCol w="417513"/>
              </a:tblGrid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n-CL" altLang="zh-CN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n&gt;30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charset="-122"/>
                          <a:ea typeface="微软雅黑"/>
                          <a:cs typeface="微软雅黑"/>
                        </a:rPr>
                        <a:t>显著差异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+10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+5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-5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-10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4" name="TextBox 13"/>
          <p:cNvSpPr txBox="1">
            <a:spLocks noChangeArrowheads="1"/>
          </p:cNvSpPr>
          <p:nvPr/>
        </p:nvSpPr>
        <p:spPr bwMode="auto">
          <a:xfrm>
            <a:off x="457200" y="1209675"/>
            <a:ext cx="56165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1200" b="1" dirty="0"/>
              <a:t>问题</a:t>
            </a:r>
            <a:r>
              <a:rPr lang="zh-CN" altLang="en-US" sz="1200" b="1" dirty="0" smtClean="0"/>
              <a:t>：请问你最喜欢吃哪个品牌的披萨？</a:t>
            </a:r>
            <a:endParaRPr lang="zh-CN" altLang="en-US" sz="1200" b="1" dirty="0"/>
          </a:p>
        </p:txBody>
      </p:sp>
      <p:sp>
        <p:nvSpPr>
          <p:cNvPr id="13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zh-CN" altLang="en-US" sz="1200"/>
              <a:t>御调查  </a:t>
            </a:r>
            <a:r>
              <a:rPr lang="en-US" altLang="zh-CN" sz="1200"/>
              <a:t> </a:t>
            </a:r>
            <a:r>
              <a:rPr lang="en-US" altLang="zh-CN"/>
              <a:t>|  </a:t>
            </a:r>
            <a:fld id="{B7B3A66A-3D56-4C94-B268-6E7BAC83FBCF}" type="slidenum">
              <a:rPr lang="zh-CN" altLang="en-US"/>
              <a:pPr>
                <a:defRPr/>
              </a:pPr>
              <a:t>6</a:t>
            </a:fld>
            <a:endParaRPr lang="zh-CN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312461"/>
            <a:ext cx="7607416" cy="1759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4144375"/>
            <a:ext cx="8568018" cy="1356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内容占位符 11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846386"/>
          </a:xfrm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1000" dirty="0" smtClean="0">
                <a:latin typeface="微软雅黑"/>
                <a:ea typeface="微软雅黑"/>
              </a:rPr>
              <a:t>吃过必胜客</a:t>
            </a:r>
            <a:r>
              <a:rPr lang="en-US" altLang="zh-CN" sz="1000" dirty="0" smtClean="0">
                <a:latin typeface="微软雅黑"/>
                <a:ea typeface="微软雅黑"/>
              </a:rPr>
              <a:t>Pizza Hut </a:t>
            </a:r>
            <a:r>
              <a:rPr lang="zh-CN" altLang="en-US" sz="1000" dirty="0" smtClean="0">
                <a:latin typeface="微软雅黑"/>
                <a:ea typeface="微软雅黑"/>
              </a:rPr>
              <a:t>披萨的为</a:t>
            </a:r>
            <a:r>
              <a:rPr lang="en-US" altLang="zh-CN" sz="1000" dirty="0" smtClean="0">
                <a:latin typeface="微软雅黑"/>
                <a:ea typeface="微软雅黑"/>
              </a:rPr>
              <a:t>35.9%</a:t>
            </a:r>
            <a:r>
              <a:rPr lang="zh-CN" altLang="en-US" sz="1000" dirty="0" smtClean="0">
                <a:latin typeface="微软雅黑"/>
                <a:ea typeface="微软雅黑"/>
              </a:rPr>
              <a:t>，喜欢该品牌的为</a:t>
            </a:r>
            <a:r>
              <a:rPr lang="en-US" altLang="zh-CN" sz="1000" dirty="0" smtClean="0">
                <a:latin typeface="微软雅黑"/>
                <a:ea typeface="微软雅黑"/>
              </a:rPr>
              <a:t>29%</a:t>
            </a:r>
            <a:r>
              <a:rPr lang="zh-CN" altLang="en-US" sz="1000" dirty="0" smtClean="0">
                <a:latin typeface="微软雅黑"/>
                <a:ea typeface="微软雅黑"/>
              </a:rPr>
              <a:t>；</a:t>
            </a:r>
            <a:endParaRPr lang="en-US" altLang="zh-CN" sz="1000" dirty="0" smtClean="0">
              <a:latin typeface="微软雅黑"/>
              <a:ea typeface="微软雅黑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1000" dirty="0" smtClean="0">
                <a:latin typeface="微软雅黑"/>
                <a:ea typeface="微软雅黑"/>
              </a:rPr>
              <a:t>吃过棒约翰 </a:t>
            </a:r>
            <a:r>
              <a:rPr lang="en-US" altLang="zh-CN" sz="1000" dirty="0" err="1" smtClean="0">
                <a:latin typeface="微软雅黑"/>
                <a:ea typeface="微软雅黑"/>
              </a:rPr>
              <a:t>Papajohns</a:t>
            </a:r>
            <a:r>
              <a:rPr lang="zh-CN" altLang="en-US" sz="1000" dirty="0" smtClean="0">
                <a:latin typeface="微软雅黑"/>
                <a:ea typeface="微软雅黑"/>
              </a:rPr>
              <a:t>披萨的为</a:t>
            </a:r>
            <a:r>
              <a:rPr lang="en-US" altLang="zh-CN" sz="1000" dirty="0" smtClean="0">
                <a:latin typeface="微软雅黑"/>
                <a:ea typeface="微软雅黑"/>
              </a:rPr>
              <a:t>6.1%</a:t>
            </a:r>
            <a:r>
              <a:rPr lang="zh-CN" altLang="en-US" sz="1000" dirty="0" smtClean="0">
                <a:latin typeface="微软雅黑"/>
                <a:ea typeface="微软雅黑"/>
              </a:rPr>
              <a:t>，喜欢该品牌的为</a:t>
            </a:r>
            <a:r>
              <a:rPr lang="en-US" altLang="zh-CN" sz="1000" dirty="0" smtClean="0">
                <a:latin typeface="微软雅黑"/>
                <a:ea typeface="微软雅黑"/>
              </a:rPr>
              <a:t>1.7%</a:t>
            </a:r>
            <a:r>
              <a:rPr lang="zh-CN" altLang="en-US" sz="1000" dirty="0" smtClean="0">
                <a:latin typeface="微软雅黑"/>
                <a:ea typeface="微软雅黑"/>
              </a:rPr>
              <a:t>；</a:t>
            </a:r>
            <a:endParaRPr lang="en-US" altLang="zh-CN" sz="1000" dirty="0" smtClean="0">
              <a:latin typeface="微软雅黑"/>
              <a:ea typeface="微软雅黑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1000" dirty="0" smtClean="0">
                <a:latin typeface="微软雅黑"/>
                <a:ea typeface="微软雅黑"/>
              </a:rPr>
              <a:t>相比棒约翰 </a:t>
            </a:r>
            <a:r>
              <a:rPr lang="en-US" altLang="zh-CN" sz="1000" dirty="0" err="1" smtClean="0">
                <a:latin typeface="微软雅黑"/>
                <a:ea typeface="微软雅黑"/>
              </a:rPr>
              <a:t>Papajohns</a:t>
            </a:r>
            <a:r>
              <a:rPr lang="zh-CN" altLang="en-US" sz="1000" dirty="0" smtClean="0">
                <a:latin typeface="微软雅黑"/>
                <a:ea typeface="微软雅黑"/>
              </a:rPr>
              <a:t>，必胜客</a:t>
            </a:r>
            <a:r>
              <a:rPr lang="en-US" altLang="zh-CN" sz="1000" dirty="0" smtClean="0">
                <a:latin typeface="微软雅黑"/>
                <a:ea typeface="微软雅黑"/>
              </a:rPr>
              <a:t>Pizza Hut </a:t>
            </a:r>
            <a:r>
              <a:rPr lang="zh-CN" altLang="en-US" sz="1000" dirty="0" smtClean="0">
                <a:latin typeface="微软雅黑"/>
                <a:ea typeface="微软雅黑"/>
              </a:rPr>
              <a:t>披萨的被喜爱程度高很多。</a:t>
            </a:r>
            <a:endParaRPr lang="en-US" altLang="zh-CN" sz="1000" dirty="0" smtClean="0">
              <a:latin typeface="微软雅黑"/>
              <a:ea typeface="微软雅黑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2000" b="1" dirty="0" smtClean="0">
                <a:latin typeface="微软雅黑"/>
                <a:ea typeface="微软雅黑"/>
              </a:rPr>
              <a:t>18.2%</a:t>
            </a:r>
            <a:r>
              <a:rPr lang="zh-CN" altLang="en-US" sz="2000" b="1" dirty="0" smtClean="0">
                <a:latin typeface="微软雅黑"/>
                <a:ea typeface="微软雅黑"/>
              </a:rPr>
              <a:t>的受访者最讨厌吃必胜客 </a:t>
            </a:r>
            <a:r>
              <a:rPr lang="en-US" altLang="zh-CN" sz="2000" b="1" dirty="0" smtClean="0">
                <a:latin typeface="微软雅黑"/>
                <a:ea typeface="微软雅黑"/>
              </a:rPr>
              <a:t>Pizza Hut</a:t>
            </a:r>
            <a:r>
              <a:rPr lang="zh-CN" altLang="en-US" sz="2000" b="1" dirty="0" smtClean="0">
                <a:latin typeface="微软雅黑"/>
                <a:ea typeface="微软雅黑"/>
              </a:rPr>
              <a:t>的披萨，</a:t>
            </a:r>
            <a:r>
              <a:rPr lang="en-US" altLang="zh-CN" sz="2000" b="1" dirty="0" smtClean="0">
                <a:latin typeface="微软雅黑"/>
                <a:ea typeface="微软雅黑"/>
              </a:rPr>
              <a:t>14.8%</a:t>
            </a:r>
            <a:r>
              <a:rPr lang="zh-CN" altLang="en-US" sz="2000" b="1" dirty="0" smtClean="0">
                <a:latin typeface="微软雅黑"/>
                <a:ea typeface="微软雅黑"/>
              </a:rPr>
              <a:t>的受访者最讨厌千尊（尊宝，小飞象）的披</a:t>
            </a:r>
            <a:r>
              <a:rPr lang="zh-CN" altLang="en-US" sz="2000" b="1" dirty="0" smtClean="0">
                <a:latin typeface="微软雅黑"/>
                <a:ea typeface="微软雅黑"/>
              </a:rPr>
              <a:t>萨</a:t>
            </a:r>
            <a:endParaRPr lang="zh-CN" altLang="en-US" sz="2000" b="1" dirty="0" smtClean="0">
              <a:latin typeface="微软雅黑"/>
              <a:ea typeface="微软雅黑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468313" y="2671764"/>
          <a:ext cx="749300" cy="971550"/>
        </p:xfrm>
        <a:graphic>
          <a:graphicData uri="http://schemas.openxmlformats.org/drawingml/2006/table">
            <a:tbl>
              <a:tblPr/>
              <a:tblGrid>
                <a:gridCol w="331787"/>
                <a:gridCol w="417513"/>
              </a:tblGrid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n-CL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n&gt;30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charset="-122"/>
                          <a:ea typeface="微软雅黑"/>
                          <a:cs typeface="微软雅黑"/>
                        </a:rPr>
                        <a:t>显著差异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+10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+5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-5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　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微软雅黑"/>
                          <a:cs typeface="微软雅黑"/>
                        </a:rPr>
                        <a:t>-10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4" name="TextBox 13"/>
          <p:cNvSpPr txBox="1">
            <a:spLocks noChangeArrowheads="1"/>
          </p:cNvSpPr>
          <p:nvPr/>
        </p:nvSpPr>
        <p:spPr bwMode="auto">
          <a:xfrm>
            <a:off x="457200" y="1209675"/>
            <a:ext cx="56165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1200" b="1" dirty="0"/>
              <a:t>问题</a:t>
            </a:r>
            <a:r>
              <a:rPr lang="zh-CN" altLang="en-US" sz="1200" b="1" dirty="0" smtClean="0"/>
              <a:t>：请问你最讨厌吃哪个品牌的披萨？</a:t>
            </a:r>
            <a:endParaRPr lang="zh-CN" altLang="en-US" sz="1200" b="1" dirty="0"/>
          </a:p>
        </p:txBody>
      </p:sp>
      <p:sp>
        <p:nvSpPr>
          <p:cNvPr id="13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zh-CN" altLang="en-US" sz="1200"/>
              <a:t>御调查  </a:t>
            </a:r>
            <a:r>
              <a:rPr lang="en-US" altLang="zh-CN" sz="1200"/>
              <a:t> </a:t>
            </a:r>
            <a:r>
              <a:rPr lang="en-US" altLang="zh-CN"/>
              <a:t>|  </a:t>
            </a:r>
            <a:fld id="{B7B3A66A-3D56-4C94-B268-6E7BAC83FBCF}" type="slidenum">
              <a:rPr lang="zh-CN" altLang="en-US"/>
              <a:pPr>
                <a:defRPr/>
              </a:pPr>
              <a:t>7</a:t>
            </a:fld>
            <a:endParaRPr lang="zh-CN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088476"/>
            <a:ext cx="7367588" cy="1697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31" y="4038614"/>
            <a:ext cx="884872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内容占位符 11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553998"/>
          </a:xfrm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1000" dirty="0" smtClean="0">
                <a:latin typeface="微软雅黑"/>
                <a:ea typeface="微软雅黑"/>
              </a:rPr>
              <a:t>受访者中</a:t>
            </a:r>
            <a:r>
              <a:rPr lang="zh-CN" altLang="en-US" sz="1000" dirty="0" smtClean="0"/>
              <a:t>只有</a:t>
            </a:r>
            <a:r>
              <a:rPr lang="en-US" altLang="zh-CN" sz="1000" dirty="0" smtClean="0"/>
              <a:t>2.8%</a:t>
            </a:r>
            <a:r>
              <a:rPr lang="zh-CN" altLang="en-US" sz="1000" dirty="0" smtClean="0"/>
              <a:t>吃过千尊（尊宝，小飞象）披萨，名列第七位，但在最讨厌的披萨品牌中，千尊（尊宝，小飞象）却以</a:t>
            </a:r>
            <a:r>
              <a:rPr lang="en-US" altLang="zh-CN" sz="1000" dirty="0" smtClean="0"/>
              <a:t>14.8%</a:t>
            </a:r>
            <a:r>
              <a:rPr lang="zh-CN" altLang="en-US" sz="1000" dirty="0" smtClean="0"/>
              <a:t>的比例名列最讨厌品牌的第二位，由数据可知，该品牌在受访者的心目中并不受欢迎。</a:t>
            </a:r>
            <a:endParaRPr lang="en-US" altLang="zh-CN" sz="1000" dirty="0" smtClean="0">
              <a:latin typeface="微软雅黑"/>
              <a:ea typeface="微软雅黑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御调查</a:t>
            </a:r>
            <a:r>
              <a:rPr lang="en-US" altLang="zh-CN" smtClean="0"/>
              <a:t>  |  </a:t>
            </a:r>
            <a:fld id="{585F1162-D6FC-4637-833A-A3722F62A821}" type="slidenum">
              <a:rPr lang="zh-CN" altLang="en-US" smtClean="0"/>
              <a:pPr>
                <a:defRPr/>
              </a:pPr>
              <a:t>8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zh-CN" altLang="en-US" sz="2000" b="1" dirty="0" smtClean="0">
                <a:latin typeface="微软雅黑"/>
                <a:ea typeface="微软雅黑"/>
              </a:rPr>
              <a:t>评论题</a:t>
            </a:r>
            <a:r>
              <a:rPr lang="zh-CN" altLang="en-US" sz="2000" b="1" dirty="0" smtClean="0">
                <a:latin typeface="微软雅黑"/>
                <a:ea typeface="微软雅黑"/>
              </a:rPr>
              <a:t>对于最喜欢吃的披萨及原因，大部分受访者的意见集中在品牌的知名度和口感</a:t>
            </a:r>
            <a:endParaRPr lang="zh-CN" altLang="en-US" sz="2000" b="1" dirty="0" smtClean="0">
              <a:latin typeface="微软雅黑"/>
              <a:ea typeface="微软雅黑"/>
            </a:endParaRPr>
          </a:p>
        </p:txBody>
      </p:sp>
      <p:sp>
        <p:nvSpPr>
          <p:cNvPr id="6" name="内容占位符 8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52596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sz="1200" dirty="0" smtClean="0">
                <a:latin typeface="微软雅黑"/>
                <a:ea typeface="微软雅黑"/>
              </a:rPr>
              <a:t>共有</a:t>
            </a:r>
            <a:r>
              <a:rPr lang="en-US" altLang="zh-CN" sz="1200" dirty="0" smtClean="0">
                <a:latin typeface="微软雅黑"/>
                <a:ea typeface="微软雅黑"/>
              </a:rPr>
              <a:t>285</a:t>
            </a:r>
            <a:r>
              <a:rPr lang="zh-CN" altLang="en-US" sz="1200" dirty="0" smtClean="0">
                <a:latin typeface="微软雅黑"/>
                <a:ea typeface="微软雅黑"/>
              </a:rPr>
              <a:t>名受访者进行了评论</a:t>
            </a:r>
            <a:endParaRPr lang="en-US" altLang="zh-CN" sz="1200" dirty="0" smtClean="0">
              <a:latin typeface="微软雅黑"/>
              <a:ea typeface="微软雅黑"/>
            </a:endParaRPr>
          </a:p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sz="1200" dirty="0" smtClean="0">
                <a:latin typeface="微软雅黑"/>
                <a:ea typeface="微软雅黑"/>
              </a:rPr>
              <a:t>以下列举部分具有代表性的评论：</a:t>
            </a:r>
            <a:endParaRPr lang="en-US" altLang="zh-CN" sz="1200" dirty="0" smtClean="0">
              <a:latin typeface="微软雅黑"/>
              <a:ea typeface="微软雅黑"/>
            </a:endParaRPr>
          </a:p>
          <a:p>
            <a:pPr lvl="1" eaLnBrk="1" hangingPunct="1">
              <a:lnSpc>
                <a:spcPct val="150000"/>
              </a:lnSpc>
              <a:spcBef>
                <a:spcPct val="50000"/>
              </a:spcBef>
              <a:buNone/>
            </a:pPr>
            <a:r>
              <a:rPr lang="zh-CN" altLang="en-US" sz="1200" b="1" dirty="0" smtClean="0">
                <a:latin typeface="微软雅黑"/>
                <a:ea typeface="微软雅黑"/>
              </a:rPr>
              <a:t>最喜欢必胜客</a:t>
            </a:r>
            <a:r>
              <a:rPr lang="en-US" altLang="zh-CN" sz="1200" b="1" dirty="0" smtClean="0">
                <a:latin typeface="微软雅黑"/>
                <a:ea typeface="微软雅黑"/>
              </a:rPr>
              <a:t>Pizza Hut</a:t>
            </a:r>
            <a:r>
              <a:rPr lang="zh-CN" altLang="en-US" sz="1200" b="1" dirty="0" smtClean="0">
                <a:latin typeface="微软雅黑"/>
                <a:ea typeface="微软雅黑"/>
              </a:rPr>
              <a:t>的受访者意见</a:t>
            </a:r>
            <a:endParaRPr lang="en-US" altLang="zh-CN" sz="1200" b="1" dirty="0" smtClean="0">
              <a:latin typeface="微软雅黑"/>
              <a:ea typeface="微软雅黑"/>
            </a:endParaRPr>
          </a:p>
          <a:p>
            <a:pPr lvl="1"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zh-CN" altLang="en-US" sz="1100" b="1" dirty="0" smtClean="0">
                <a:latin typeface="微软雅黑"/>
                <a:ea typeface="微软雅黑"/>
              </a:rPr>
              <a:t>品牌</a:t>
            </a:r>
            <a:r>
              <a:rPr lang="zh-CN" altLang="en-US" sz="1100" b="1" dirty="0" smtClean="0">
                <a:latin typeface="微软雅黑"/>
                <a:ea typeface="微软雅黑"/>
              </a:rPr>
              <a:t>知名度：</a:t>
            </a:r>
            <a:r>
              <a:rPr lang="zh-CN" altLang="en-US" sz="1100" dirty="0" smtClean="0">
                <a:latin typeface="微软雅黑"/>
                <a:ea typeface="微软雅黑"/>
              </a:rPr>
              <a:t>“只听过这个”、“比较出名”、“因为只吃过这一个品牌”、“也没什么太大的原因，就是听的比较多吧”、“在中国只见过这种披萨</a:t>
            </a:r>
            <a:r>
              <a:rPr lang="zh-CN" altLang="en-US" sz="1100" dirty="0" smtClean="0">
                <a:latin typeface="微软雅黑"/>
                <a:ea typeface="微软雅黑"/>
              </a:rPr>
              <a:t>”</a:t>
            </a:r>
            <a:endParaRPr lang="en-US" altLang="zh-CN" sz="1100" dirty="0" smtClean="0">
              <a:latin typeface="微软雅黑"/>
              <a:ea typeface="微软雅黑"/>
            </a:endParaRPr>
          </a:p>
          <a:p>
            <a:pPr lvl="1"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zh-CN" altLang="en-US" sz="1100" b="1" dirty="0" smtClean="0">
                <a:latin typeface="微软雅黑"/>
                <a:ea typeface="微软雅黑"/>
              </a:rPr>
              <a:t>口感</a:t>
            </a:r>
            <a:r>
              <a:rPr lang="zh-CN" altLang="en-US" sz="1100" b="1" dirty="0" smtClean="0">
                <a:latin typeface="微软雅黑"/>
                <a:ea typeface="微软雅黑"/>
                <a:sym typeface="Wingdings" pitchFamily="2" charset="2"/>
              </a:rPr>
              <a:t>：</a:t>
            </a:r>
            <a:r>
              <a:rPr lang="zh-CN" altLang="en-US" sz="1100" dirty="0" smtClean="0">
                <a:latin typeface="微软雅黑"/>
                <a:ea typeface="微软雅黑"/>
                <a:sym typeface="Wingdings" pitchFamily="2" charset="2"/>
              </a:rPr>
              <a:t>“味道适中”、“口味好”、</a:t>
            </a:r>
            <a:r>
              <a:rPr lang="zh-CN" altLang="en-US" sz="1100" dirty="0" smtClean="0">
                <a:latin typeface="微软雅黑"/>
                <a:ea typeface="微软雅黑"/>
                <a:sym typeface="Wingdings" pitchFamily="2" charset="2"/>
              </a:rPr>
              <a:t>“味道很好呢”</a:t>
            </a:r>
            <a:endParaRPr lang="en-US" altLang="zh-CN" sz="1100" dirty="0" smtClean="0">
              <a:latin typeface="微软雅黑"/>
              <a:ea typeface="微软雅黑"/>
              <a:sym typeface="Wingdings" pitchFamily="2" charset="2"/>
            </a:endParaRPr>
          </a:p>
          <a:p>
            <a:pPr lvl="1"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zh-CN" altLang="en-US" sz="1100" b="1" dirty="0" smtClean="0">
                <a:latin typeface="微软雅黑"/>
                <a:ea typeface="微软雅黑"/>
                <a:sym typeface="Wingdings" pitchFamily="2" charset="2"/>
              </a:rPr>
              <a:t>不</a:t>
            </a:r>
            <a:r>
              <a:rPr lang="zh-CN" altLang="en-US" sz="1100" b="1" dirty="0" smtClean="0">
                <a:latin typeface="微软雅黑"/>
                <a:ea typeface="微软雅黑"/>
                <a:sym typeface="Wingdings" pitchFamily="2" charset="2"/>
              </a:rPr>
              <a:t>喜欢的方面：</a:t>
            </a:r>
            <a:r>
              <a:rPr lang="zh-CN" altLang="en-US" sz="1100" dirty="0" smtClean="0">
                <a:latin typeface="微软雅黑"/>
                <a:ea typeface="微软雅黑"/>
                <a:sym typeface="Wingdings" pitchFamily="2" charset="2"/>
              </a:rPr>
              <a:t>“价格偏高”、</a:t>
            </a:r>
            <a:r>
              <a:rPr lang="zh-CN" altLang="en-US" sz="1100" dirty="0" smtClean="0">
                <a:latin typeface="微软雅黑"/>
                <a:ea typeface="微软雅黑"/>
                <a:sym typeface="Wingdings" pitchFamily="2" charset="2"/>
              </a:rPr>
              <a:t> “吃多了太腻”、“披萨的边太厚太硬”、“味道有些浓”、“太干了”、“容易冷掉”、“容易上火”、“芝士还是太少了”、“一人吃不完”、“由于人太多了，经常得等位子”</a:t>
            </a:r>
            <a:endParaRPr lang="en-US" altLang="zh-CN" sz="1100" dirty="0" smtClean="0">
              <a:latin typeface="微软雅黑"/>
              <a:ea typeface="微软雅黑"/>
              <a:sym typeface="Wingdings" pitchFamily="2" charset="2"/>
            </a:endParaRPr>
          </a:p>
          <a:p>
            <a:pPr lvl="1" eaLnBrk="1" hangingPunct="1">
              <a:lnSpc>
                <a:spcPct val="150000"/>
              </a:lnSpc>
              <a:spcBef>
                <a:spcPct val="50000"/>
              </a:spcBef>
              <a:buNone/>
            </a:pPr>
            <a:r>
              <a:rPr lang="zh-CN" altLang="en-US" sz="1200" b="1" dirty="0" smtClean="0">
                <a:latin typeface="微软雅黑"/>
                <a:ea typeface="微软雅黑"/>
              </a:rPr>
              <a:t>最喜欢棒约翰 </a:t>
            </a:r>
            <a:r>
              <a:rPr lang="en-US" altLang="zh-CN" sz="1200" b="1" dirty="0" err="1" smtClean="0">
                <a:latin typeface="微软雅黑"/>
                <a:ea typeface="微软雅黑"/>
              </a:rPr>
              <a:t>papajohns</a:t>
            </a:r>
            <a:r>
              <a:rPr lang="zh-CN" altLang="en-US" sz="1200" b="1" dirty="0" smtClean="0">
                <a:latin typeface="微软雅黑"/>
                <a:ea typeface="微软雅黑"/>
              </a:rPr>
              <a:t>的</a:t>
            </a:r>
            <a:r>
              <a:rPr lang="zh-CN" altLang="en-US" sz="1200" b="1" dirty="0" smtClean="0">
                <a:latin typeface="微软雅黑"/>
                <a:ea typeface="微软雅黑"/>
              </a:rPr>
              <a:t>受访者</a:t>
            </a:r>
            <a:r>
              <a:rPr lang="zh-CN" altLang="en-US" sz="1200" b="1" dirty="0" smtClean="0">
                <a:latin typeface="微软雅黑"/>
                <a:ea typeface="微软雅黑"/>
              </a:rPr>
              <a:t>意见</a:t>
            </a:r>
            <a:endParaRPr lang="en-US" altLang="zh-CN" sz="1200" b="1" dirty="0" smtClean="0">
              <a:latin typeface="微软雅黑"/>
              <a:ea typeface="微软雅黑"/>
            </a:endParaRPr>
          </a:p>
          <a:p>
            <a:pPr lvl="1"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zh-CN" altLang="en-US" sz="1100" b="1" dirty="0" smtClean="0">
                <a:latin typeface="微软雅黑"/>
                <a:ea typeface="微软雅黑"/>
              </a:rPr>
              <a:t>口感：</a:t>
            </a:r>
            <a:r>
              <a:rPr lang="zh-CN" altLang="en-US" sz="1100" dirty="0" smtClean="0">
                <a:latin typeface="微软雅黑"/>
                <a:ea typeface="微软雅黑"/>
              </a:rPr>
              <a:t>“披萨吃的不多 ，这个还不错”、“喜欢就是喜欢，好吃就行”、“口感酥脆，有良好的服务</a:t>
            </a:r>
            <a:r>
              <a:rPr lang="zh-CN" altLang="en-US" sz="1100" dirty="0" smtClean="0">
                <a:latin typeface="微软雅黑"/>
                <a:ea typeface="微软雅黑"/>
              </a:rPr>
              <a:t>”</a:t>
            </a:r>
            <a:endParaRPr lang="en-US" altLang="zh-CN" sz="1100" dirty="0" smtClean="0">
              <a:latin typeface="微软雅黑"/>
              <a:ea typeface="微软雅黑"/>
            </a:endParaRPr>
          </a:p>
          <a:p>
            <a:pPr lvl="1"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zh-CN" altLang="en-US" sz="1100" b="1" dirty="0" smtClean="0">
                <a:latin typeface="微软雅黑"/>
                <a:ea typeface="微软雅黑"/>
              </a:rPr>
              <a:t>不</a:t>
            </a:r>
            <a:r>
              <a:rPr lang="zh-CN" altLang="en-US" sz="1100" b="1" dirty="0" smtClean="0">
                <a:latin typeface="微软雅黑"/>
                <a:ea typeface="微软雅黑"/>
              </a:rPr>
              <a:t>喜欢的方面：</a:t>
            </a:r>
            <a:r>
              <a:rPr lang="zh-CN" altLang="en-US" sz="1100" dirty="0" smtClean="0">
                <a:latin typeface="微软雅黑"/>
                <a:ea typeface="微软雅黑"/>
              </a:rPr>
              <a:t>“分量有点不够”、“面饼硬 ”、“等待时间过长”</a:t>
            </a:r>
            <a:endParaRPr lang="en-US" altLang="zh-CN" sz="1100" dirty="0" smtClean="0">
              <a:latin typeface="微软雅黑"/>
              <a:ea typeface="微软雅黑"/>
            </a:endParaRPr>
          </a:p>
          <a:p>
            <a:pPr lvl="1"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</a:pPr>
            <a:endParaRPr lang="en-US" altLang="zh-CN" sz="1100" dirty="0" smtClean="0">
              <a:latin typeface="微软雅黑"/>
              <a:ea typeface="微软雅黑"/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御调查</a:t>
            </a:r>
            <a:r>
              <a:rPr lang="en-US" altLang="zh-CN" smtClean="0"/>
              <a:t>  |  </a:t>
            </a:r>
            <a:fld id="{585F1162-D6FC-4637-833A-A3722F62A821}" type="slidenum">
              <a:rPr lang="zh-CN" altLang="en-US" smtClean="0"/>
              <a:pPr>
                <a:defRPr/>
              </a:pPr>
              <a:t>9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zh-CN" altLang="en-US" sz="2000" b="1" dirty="0" smtClean="0">
                <a:latin typeface="微软雅黑"/>
                <a:ea typeface="微软雅黑"/>
              </a:rPr>
              <a:t>评论题</a:t>
            </a:r>
            <a:r>
              <a:rPr lang="zh-CN" altLang="en-US" sz="2000" b="1" dirty="0" smtClean="0">
                <a:latin typeface="微软雅黑"/>
                <a:ea typeface="微软雅黑"/>
              </a:rPr>
              <a:t>对于最讨厌吃的披萨及原因，大部分受访者的意见集中在口感和价格</a:t>
            </a:r>
            <a:endParaRPr lang="zh-CN" altLang="en-US" sz="2000" b="1" dirty="0" smtClean="0">
              <a:latin typeface="微软雅黑"/>
              <a:ea typeface="微软雅黑"/>
            </a:endParaRPr>
          </a:p>
        </p:txBody>
      </p:sp>
      <p:sp>
        <p:nvSpPr>
          <p:cNvPr id="6" name="内容占位符 8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52596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sz="1200" dirty="0" smtClean="0">
                <a:latin typeface="微软雅黑"/>
                <a:ea typeface="微软雅黑"/>
              </a:rPr>
              <a:t>共有</a:t>
            </a:r>
            <a:r>
              <a:rPr lang="en-US" altLang="zh-CN" sz="1200" dirty="0" smtClean="0">
                <a:latin typeface="微软雅黑"/>
                <a:ea typeface="微软雅黑"/>
              </a:rPr>
              <a:t>201</a:t>
            </a:r>
            <a:r>
              <a:rPr lang="zh-CN" altLang="en-US" sz="1200" dirty="0" smtClean="0">
                <a:latin typeface="微软雅黑"/>
                <a:ea typeface="微软雅黑"/>
              </a:rPr>
              <a:t>名</a:t>
            </a:r>
            <a:r>
              <a:rPr lang="zh-CN" altLang="en-US" sz="1200" dirty="0" smtClean="0">
                <a:latin typeface="微软雅黑"/>
                <a:ea typeface="微软雅黑"/>
              </a:rPr>
              <a:t>受访者进行了评论</a:t>
            </a:r>
            <a:endParaRPr lang="en-US" altLang="zh-CN" sz="1200" dirty="0" smtClean="0">
              <a:latin typeface="微软雅黑"/>
              <a:ea typeface="微软雅黑"/>
            </a:endParaRPr>
          </a:p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sz="1200" dirty="0" smtClean="0">
                <a:latin typeface="微软雅黑"/>
                <a:ea typeface="微软雅黑"/>
              </a:rPr>
              <a:t>以下列举部分具有代表性的评论：</a:t>
            </a:r>
            <a:endParaRPr lang="en-US" altLang="zh-CN" sz="1200" dirty="0" smtClean="0">
              <a:latin typeface="微软雅黑"/>
              <a:ea typeface="微软雅黑"/>
            </a:endParaRPr>
          </a:p>
          <a:p>
            <a:pPr lvl="1" eaLnBrk="1" hangingPunct="1">
              <a:lnSpc>
                <a:spcPct val="150000"/>
              </a:lnSpc>
              <a:spcBef>
                <a:spcPct val="50000"/>
              </a:spcBef>
              <a:buNone/>
            </a:pPr>
            <a:r>
              <a:rPr lang="zh-CN" altLang="en-US" sz="1200" b="1" dirty="0" smtClean="0">
                <a:latin typeface="微软雅黑"/>
                <a:ea typeface="微软雅黑"/>
              </a:rPr>
              <a:t>最讨厌必胜客</a:t>
            </a:r>
            <a:r>
              <a:rPr lang="en-US" altLang="zh-CN" sz="1200" b="1" dirty="0" smtClean="0">
                <a:latin typeface="微软雅黑"/>
                <a:ea typeface="微软雅黑"/>
              </a:rPr>
              <a:t>Pizza Hut</a:t>
            </a:r>
            <a:r>
              <a:rPr lang="zh-CN" altLang="en-US" sz="1200" b="1" dirty="0" smtClean="0">
                <a:latin typeface="微软雅黑"/>
                <a:ea typeface="微软雅黑"/>
              </a:rPr>
              <a:t>的受访者意见</a:t>
            </a:r>
            <a:endParaRPr lang="en-US" altLang="zh-CN" sz="1200" b="1" dirty="0" smtClean="0">
              <a:latin typeface="微软雅黑"/>
              <a:ea typeface="微软雅黑"/>
            </a:endParaRPr>
          </a:p>
          <a:p>
            <a:pPr lvl="1"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zh-CN" altLang="en-US" sz="1100" b="1" dirty="0" smtClean="0">
                <a:latin typeface="微软雅黑"/>
                <a:ea typeface="微软雅黑"/>
              </a:rPr>
              <a:t>口感：</a:t>
            </a:r>
            <a:r>
              <a:rPr lang="zh-CN" altLang="en-US" sz="1100" dirty="0" smtClean="0">
                <a:latin typeface="微软雅黑"/>
                <a:ea typeface="微软雅黑"/>
              </a:rPr>
              <a:t>“太辣”、“有点咸”、“个小，难吃”、“又甜又酸地”、“口感差一点，贵”、“硬”</a:t>
            </a:r>
            <a:endParaRPr lang="en-US" altLang="zh-CN" sz="1100" dirty="0" smtClean="0">
              <a:latin typeface="微软雅黑"/>
              <a:ea typeface="微软雅黑"/>
            </a:endParaRPr>
          </a:p>
          <a:p>
            <a:pPr lvl="1"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zh-CN" altLang="en-US" sz="1100" b="1" dirty="0" smtClean="0">
                <a:latin typeface="微软雅黑"/>
                <a:ea typeface="微软雅黑"/>
                <a:sym typeface="Wingdings" pitchFamily="2" charset="2"/>
              </a:rPr>
              <a:t>价格：</a:t>
            </a:r>
            <a:r>
              <a:rPr lang="zh-CN" altLang="en-US" sz="1100" dirty="0" smtClean="0">
                <a:latin typeface="微软雅黑"/>
                <a:ea typeface="微软雅黑"/>
                <a:sym typeface="Wingdings" pitchFamily="2" charset="2"/>
              </a:rPr>
              <a:t>“贵”、“价格高，距家远”、“味道一般，价位较高”</a:t>
            </a:r>
            <a:endParaRPr lang="en-US" altLang="zh-CN" sz="1100" dirty="0" smtClean="0">
              <a:latin typeface="微软雅黑"/>
              <a:ea typeface="微软雅黑"/>
              <a:sym typeface="Wingdings" pitchFamily="2" charset="2"/>
            </a:endParaRPr>
          </a:p>
          <a:p>
            <a:pPr lvl="1"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zh-CN" altLang="en-US" sz="1100" b="1" dirty="0" smtClean="0">
                <a:latin typeface="微软雅黑"/>
                <a:ea typeface="微软雅黑"/>
                <a:sym typeface="Wingdings" pitchFamily="2" charset="2"/>
              </a:rPr>
              <a:t>喜欢的方面：</a:t>
            </a:r>
            <a:r>
              <a:rPr lang="zh-CN" altLang="en-US" sz="1100" dirty="0" smtClean="0">
                <a:latin typeface="微软雅黑"/>
                <a:ea typeface="微软雅黑"/>
                <a:sym typeface="Wingdings" pitchFamily="2" charset="2"/>
              </a:rPr>
              <a:t>“口味比较多”</a:t>
            </a:r>
            <a:r>
              <a:rPr lang="zh-CN" altLang="en-US" sz="1100" dirty="0" smtClean="0">
                <a:latin typeface="微软雅黑"/>
                <a:ea typeface="微软雅黑"/>
                <a:sym typeface="Wingdings" pitchFamily="2" charset="2"/>
              </a:rPr>
              <a:t>、</a:t>
            </a:r>
            <a:r>
              <a:rPr lang="zh-CN" altLang="en-US" sz="1100" dirty="0" smtClean="0">
                <a:latin typeface="微软雅黑"/>
                <a:ea typeface="微软雅黑"/>
                <a:sym typeface="Wingdings" pitchFamily="2" charset="2"/>
              </a:rPr>
              <a:t> “肉类放的较多”、“环境好”、</a:t>
            </a:r>
            <a:r>
              <a:rPr lang="zh-CN" altLang="en-US" sz="1100" dirty="0" smtClean="0">
                <a:latin typeface="微软雅黑"/>
                <a:ea typeface="微软雅黑"/>
                <a:sym typeface="Wingdings" pitchFamily="2" charset="2"/>
              </a:rPr>
              <a:t>“酱多”</a:t>
            </a:r>
            <a:endParaRPr lang="en-US" altLang="zh-CN" sz="1100" dirty="0" smtClean="0">
              <a:latin typeface="微软雅黑"/>
              <a:ea typeface="微软雅黑"/>
              <a:sym typeface="Wingdings" pitchFamily="2" charset="2"/>
            </a:endParaRPr>
          </a:p>
          <a:p>
            <a:pPr lvl="1" eaLnBrk="1" hangingPunct="1">
              <a:lnSpc>
                <a:spcPct val="150000"/>
              </a:lnSpc>
              <a:spcBef>
                <a:spcPct val="50000"/>
              </a:spcBef>
              <a:buNone/>
            </a:pPr>
            <a:r>
              <a:rPr lang="zh-CN" altLang="en-US" sz="1200" b="1" dirty="0" smtClean="0">
                <a:latin typeface="微软雅黑"/>
                <a:ea typeface="微软雅黑"/>
              </a:rPr>
              <a:t>最</a:t>
            </a:r>
            <a:r>
              <a:rPr lang="zh-CN" altLang="en-US" sz="1200" b="1" dirty="0" smtClean="0">
                <a:latin typeface="微软雅黑"/>
                <a:ea typeface="微软雅黑"/>
              </a:rPr>
              <a:t>讨厌</a:t>
            </a:r>
            <a:r>
              <a:rPr lang="zh-CN" altLang="en-US" sz="1200" b="1" dirty="0" smtClean="0">
                <a:latin typeface="微软雅黑"/>
                <a:ea typeface="微软雅黑"/>
              </a:rPr>
              <a:t>棒</a:t>
            </a:r>
            <a:r>
              <a:rPr lang="zh-CN" altLang="en-US" sz="1200" b="1" dirty="0" smtClean="0">
                <a:latin typeface="微软雅黑"/>
                <a:ea typeface="微软雅黑"/>
              </a:rPr>
              <a:t>约翰 </a:t>
            </a:r>
            <a:r>
              <a:rPr lang="en-US" altLang="zh-CN" sz="1200" b="1" dirty="0" err="1" smtClean="0">
                <a:latin typeface="微软雅黑"/>
                <a:ea typeface="微软雅黑"/>
              </a:rPr>
              <a:t>papajohns</a:t>
            </a:r>
            <a:r>
              <a:rPr lang="zh-CN" altLang="en-US" sz="1200" b="1" dirty="0" smtClean="0">
                <a:latin typeface="微软雅黑"/>
                <a:ea typeface="微软雅黑"/>
              </a:rPr>
              <a:t>的</a:t>
            </a:r>
            <a:r>
              <a:rPr lang="zh-CN" altLang="en-US" sz="1200" b="1" dirty="0" smtClean="0">
                <a:latin typeface="微软雅黑"/>
                <a:ea typeface="微软雅黑"/>
              </a:rPr>
              <a:t>受访者</a:t>
            </a:r>
            <a:r>
              <a:rPr lang="zh-CN" altLang="en-US" sz="1200" b="1" dirty="0" smtClean="0">
                <a:latin typeface="微软雅黑"/>
                <a:ea typeface="微软雅黑"/>
              </a:rPr>
              <a:t>意见</a:t>
            </a:r>
            <a:endParaRPr lang="en-US" altLang="zh-CN" sz="1200" b="1" dirty="0" smtClean="0">
              <a:latin typeface="微软雅黑"/>
              <a:ea typeface="微软雅黑"/>
            </a:endParaRPr>
          </a:p>
          <a:p>
            <a:pPr lvl="1"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zh-CN" altLang="en-US" sz="1100" b="1" dirty="0" smtClean="0">
                <a:latin typeface="微软雅黑"/>
                <a:ea typeface="微软雅黑"/>
              </a:rPr>
              <a:t>口感：</a:t>
            </a:r>
            <a:r>
              <a:rPr lang="zh-CN" altLang="en-US" sz="1100" dirty="0" smtClean="0">
                <a:latin typeface="微软雅黑"/>
                <a:ea typeface="微软雅黑"/>
              </a:rPr>
              <a:t>“咸酸硬贵”、“不好吃不好玩儿不能一口一个”、</a:t>
            </a:r>
            <a:r>
              <a:rPr lang="zh-CN" altLang="en-US" sz="1100" dirty="0" smtClean="0">
                <a:latin typeface="微软雅黑"/>
                <a:ea typeface="微软雅黑"/>
              </a:rPr>
              <a:t>“面饼硬”</a:t>
            </a:r>
            <a:endParaRPr lang="en-US" altLang="zh-CN" sz="1100" dirty="0" smtClean="0">
              <a:latin typeface="微软雅黑"/>
              <a:ea typeface="微软雅黑"/>
            </a:endParaRPr>
          </a:p>
          <a:p>
            <a:pPr lvl="1"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zh-CN" altLang="en-US" sz="1100" b="1" dirty="0" smtClean="0">
                <a:latin typeface="微软雅黑"/>
                <a:ea typeface="微软雅黑"/>
              </a:rPr>
              <a:t>喜欢的方面：</a:t>
            </a:r>
            <a:r>
              <a:rPr lang="zh-CN" altLang="en-US" sz="1100" dirty="0" smtClean="0">
                <a:latin typeface="微软雅黑"/>
                <a:ea typeface="微软雅黑"/>
              </a:rPr>
              <a:t>“长得还不错”、“口味大众 ”、“沙拉酱不错”</a:t>
            </a:r>
            <a:endParaRPr lang="en-US" altLang="zh-CN" sz="1100" dirty="0" smtClean="0">
              <a:latin typeface="微软雅黑"/>
              <a:ea typeface="微软雅黑"/>
            </a:endParaRPr>
          </a:p>
          <a:p>
            <a:pPr lvl="1"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</a:pPr>
            <a:endParaRPr lang="en-US" altLang="zh-CN" sz="1100" dirty="0" smtClean="0">
              <a:latin typeface="微软雅黑"/>
              <a:ea typeface="微软雅黑"/>
              <a:sym typeface="Wingdings" pitchFamily="2" charset="2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主题">
  <a:themeElements>
    <a:clrScheme name="灰度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5579C"/>
        </a:solidFill>
        <a:ln>
          <a:noFill/>
        </a:ln>
      </a:spPr>
      <a:bodyPr rtlCol="0" anchor="ctr"/>
      <a:lstStyle>
        <a:defPPr algn="ctr">
          <a:defRPr dirty="0">
            <a:solidFill>
              <a:srgbClr val="FF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1381</TotalTime>
  <Words>2725</Words>
  <Application>Microsoft Office PowerPoint</Application>
  <PresentationFormat>全屏显示(4:3)</PresentationFormat>
  <Paragraphs>371</Paragraphs>
  <Slides>11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Office 主题</vt:lpstr>
      <vt:lpstr>幻灯片 1</vt:lpstr>
      <vt:lpstr>主要发现</vt:lpstr>
      <vt:lpstr>幻灯片 3</vt:lpstr>
      <vt:lpstr>调查概要</vt:lpstr>
      <vt:lpstr>超过一半的受访者没有吃过披萨（57.1%）</vt:lpstr>
      <vt:lpstr>有29%的受访者最喜欢必胜客Pizza Hut的披萨，居最喜欢的披萨品牌首位</vt:lpstr>
      <vt:lpstr>18.2%的受访者最讨厌吃必胜客 Pizza Hut的披萨，14.8%的受访者最讨厌千尊（尊宝，小飞象）的披萨</vt:lpstr>
      <vt:lpstr>评论题对于最喜欢吃的披萨及原因，大部分受访者的意见集中在品牌的知名度和口感</vt:lpstr>
      <vt:lpstr>评论题对于最讨厌吃的披萨及原因，大部分受访者的意见集中在口感和价格</vt:lpstr>
      <vt:lpstr>调查问卷</vt:lpstr>
      <vt:lpstr>THANK YOU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Winnerlyf</dc:creator>
  <cp:lastModifiedBy>雨林木风</cp:lastModifiedBy>
  <cp:revision>162</cp:revision>
  <dcterms:modified xsi:type="dcterms:W3CDTF">2012-06-13T03:28:24Z</dcterms:modified>
</cp:coreProperties>
</file>