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90" r:id="rId1"/>
  </p:sldMasterIdLst>
  <p:notesMasterIdLst>
    <p:notesMasterId r:id="rId29"/>
  </p:notesMasterIdLst>
  <p:handoutMasterIdLst>
    <p:handoutMasterId r:id="rId30"/>
  </p:handoutMasterIdLst>
  <p:sldIdLst>
    <p:sldId id="256" r:id="rId2"/>
    <p:sldId id="421" r:id="rId3"/>
    <p:sldId id="257" r:id="rId4"/>
    <p:sldId id="282" r:id="rId5"/>
    <p:sldId id="405" r:id="rId6"/>
    <p:sldId id="283" r:id="rId7"/>
    <p:sldId id="406" r:id="rId8"/>
    <p:sldId id="353" r:id="rId9"/>
    <p:sldId id="397" r:id="rId10"/>
    <p:sldId id="431" r:id="rId11"/>
    <p:sldId id="285" r:id="rId12"/>
    <p:sldId id="430" r:id="rId13"/>
    <p:sldId id="395" r:id="rId14"/>
    <p:sldId id="396" r:id="rId15"/>
    <p:sldId id="432" r:id="rId16"/>
    <p:sldId id="412" r:id="rId17"/>
    <p:sldId id="262" r:id="rId18"/>
    <p:sldId id="414" r:id="rId19"/>
    <p:sldId id="416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</p:sldIdLst>
  <p:sldSz cx="9144000" cy="6858000" type="screen4x3"/>
  <p:notesSz cx="6858000" cy="99456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00"/>
    <a:srgbClr val="99CC00"/>
    <a:srgbClr val="3399FF"/>
    <a:srgbClr val="FF6600"/>
    <a:srgbClr val="FF9933"/>
    <a:srgbClr val="666699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660"/>
  </p:normalViewPr>
  <p:slideViewPr>
    <p:cSldViewPr snapToObjects="1">
      <p:cViewPr>
        <p:scale>
          <a:sx n="66" d="100"/>
          <a:sy n="66" d="100"/>
        </p:scale>
        <p:origin x="-6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E486C1E1-2678-4D04-B7F9-CEAB7FE5E9C3}" type="datetime1">
              <a:rPr lang="zh-CN" altLang="en-US"/>
              <a:pPr>
                <a:defRPr/>
              </a:pPr>
              <a:t>2012-6-27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F5D4C6E6-57D9-461C-88B9-7ED48FC61F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D7BE3DB2-C1A3-48FB-AF2B-E95638D0CF00}" type="datetime1">
              <a:rPr lang="zh-CN" altLang="en-US"/>
              <a:pPr>
                <a:defRPr/>
              </a:pPr>
              <a:t>2012-6-27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altLang="zh-C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DCABF25A-64AA-4BB5-A41B-3933F8557E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、增强说服力	</a:t>
            </a:r>
            <a:r>
              <a:rPr lang="en-US" altLang="zh-CN" dirty="0" smtClean="0"/>
              <a:t>14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、增强真实性	</a:t>
            </a:r>
            <a:r>
              <a:rPr lang="en-US" altLang="zh-CN" dirty="0" smtClean="0"/>
              <a:t>3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、精确	</a:t>
            </a:r>
            <a:r>
              <a:rPr lang="en-US" altLang="zh-CN" dirty="0" smtClean="0"/>
              <a:t>2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4</a:t>
            </a:r>
            <a:r>
              <a:rPr lang="zh-CN" altLang="en-US" dirty="0" smtClean="0"/>
              <a:t>、说服力	</a:t>
            </a:r>
            <a:r>
              <a:rPr lang="en-US" altLang="zh-CN" dirty="0" smtClean="0"/>
              <a:t>2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5</a:t>
            </a:r>
            <a:r>
              <a:rPr lang="zh-CN" altLang="en-US" dirty="0" smtClean="0"/>
              <a:t>、说明	</a:t>
            </a:r>
            <a:r>
              <a:rPr lang="en-US" altLang="zh-CN" dirty="0" smtClean="0"/>
              <a:t>2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6</a:t>
            </a:r>
            <a:r>
              <a:rPr lang="zh-CN" altLang="en-US" dirty="0" smtClean="0"/>
              <a:t>、增加可信度	</a:t>
            </a:r>
            <a:r>
              <a:rPr lang="en-US" altLang="zh-CN" dirty="0" smtClean="0"/>
              <a:t>2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7</a:t>
            </a:r>
            <a:r>
              <a:rPr lang="zh-CN" altLang="en-US" dirty="0" smtClean="0"/>
              <a:t>、增加真实性	</a:t>
            </a:r>
            <a:r>
              <a:rPr lang="en-US" altLang="zh-CN" dirty="0" smtClean="0"/>
              <a:t>2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8</a:t>
            </a:r>
            <a:r>
              <a:rPr lang="zh-CN" altLang="en-US" dirty="0" smtClean="0"/>
              <a:t>、增强说服力	</a:t>
            </a:r>
            <a:r>
              <a:rPr lang="en-US" altLang="zh-CN" dirty="0" smtClean="0"/>
              <a:t>2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9</a:t>
            </a:r>
            <a:r>
              <a:rPr lang="zh-CN" altLang="en-US" dirty="0" smtClean="0"/>
              <a:t>、真实	</a:t>
            </a:r>
            <a:r>
              <a:rPr lang="en-US" altLang="zh-CN" dirty="0" smtClean="0"/>
              <a:t>2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10</a:t>
            </a:r>
            <a:r>
              <a:rPr lang="zh-CN" altLang="en-US" dirty="0" smtClean="0"/>
              <a:t>、真实性	</a:t>
            </a:r>
            <a:r>
              <a:rPr lang="en-US" altLang="zh-CN" dirty="0" smtClean="0"/>
              <a:t>2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11</a:t>
            </a:r>
            <a:r>
              <a:rPr lang="zh-CN" altLang="en-US" dirty="0" smtClean="0"/>
              <a:t>、 让文章更清楚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12</a:t>
            </a:r>
            <a:r>
              <a:rPr lang="zh-CN" altLang="en-US" dirty="0" smtClean="0"/>
              <a:t>、 真实性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...	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000	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15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、一目了然；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、易于接受；</a:t>
            </a:r>
            <a:r>
              <a:rPr lang="en-US" altLang="zh-CN" dirty="0" smtClean="0"/>
              <a:t>3</a:t>
            </a:r>
            <a:r>
              <a:rPr lang="zh-CN" altLang="en-US" dirty="0" smtClean="0"/>
              <a:t>、更具权威性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16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1.</a:t>
            </a:r>
            <a:r>
              <a:rPr lang="zh-CN" altLang="en-US" dirty="0" smtClean="0"/>
              <a:t>加强文章的可信度 </a:t>
            </a:r>
            <a:r>
              <a:rPr lang="en-US" altLang="zh-CN" dirty="0" smtClean="0"/>
              <a:t>2.</a:t>
            </a:r>
            <a:r>
              <a:rPr lang="zh-CN" altLang="en-US" dirty="0" smtClean="0"/>
              <a:t>吸引消费者 </a:t>
            </a:r>
            <a:r>
              <a:rPr lang="en-US" altLang="zh-CN" dirty="0" smtClean="0"/>
              <a:t>3.</a:t>
            </a:r>
            <a:r>
              <a:rPr lang="zh-CN" altLang="en-US" dirty="0" smtClean="0"/>
              <a:t>更好说明报告内容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17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1.</a:t>
            </a:r>
            <a:r>
              <a:rPr lang="zh-CN" altLang="en-US" dirty="0" smtClean="0"/>
              <a:t>真实 </a:t>
            </a:r>
            <a:r>
              <a:rPr lang="en-US" altLang="zh-CN" dirty="0" smtClean="0"/>
              <a:t>2.</a:t>
            </a:r>
            <a:r>
              <a:rPr lang="zh-CN" altLang="en-US" dirty="0" smtClean="0"/>
              <a:t>最有力的证据 </a:t>
            </a:r>
            <a:r>
              <a:rPr lang="en-US" altLang="zh-CN" dirty="0" smtClean="0"/>
              <a:t>3.</a:t>
            </a:r>
            <a:r>
              <a:rPr lang="zh-CN" altLang="en-US" dirty="0" smtClean="0"/>
              <a:t>传递信息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18</a:t>
            </a:r>
            <a:r>
              <a:rPr lang="zh-CN" altLang="en-US" dirty="0" smtClean="0"/>
              <a:t>、</a:t>
            </a:r>
            <a:r>
              <a:rPr lang="en-US" altLang="zh-CN" dirty="0" smtClean="0"/>
              <a:t>justify and back up the opinion	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19</a:t>
            </a:r>
            <a:r>
              <a:rPr lang="zh-CN" altLang="en-US" dirty="0" smtClean="0"/>
              <a:t>、</a:t>
            </a:r>
            <a:r>
              <a:rPr lang="en-US" altLang="zh-CN" dirty="0" smtClean="0"/>
              <a:t>NB	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20</a:t>
            </a:r>
            <a:r>
              <a:rPr lang="zh-CN" altLang="en-US" dirty="0" smtClean="0"/>
              <a:t>、必不可少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21</a:t>
            </a:r>
            <a:r>
              <a:rPr lang="zh-CN" altLang="en-US" dirty="0" smtClean="0"/>
              <a:t>、表达准确性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22</a:t>
            </a:r>
            <a:r>
              <a:rPr lang="zh-CN" altLang="en-US" dirty="0" smtClean="0"/>
              <a:t>、补充事实论据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23</a:t>
            </a:r>
            <a:r>
              <a:rPr lang="zh-CN" altLang="en-US" dirty="0" smtClean="0"/>
              <a:t>、不清楚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24</a:t>
            </a:r>
            <a:r>
              <a:rPr lang="zh-CN" altLang="en-US" dirty="0" smtClean="0"/>
              <a:t>、吹牛皮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25</a:t>
            </a:r>
            <a:r>
              <a:rPr lang="zh-CN" altLang="en-US" dirty="0" smtClean="0"/>
              <a:t>、促销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26</a:t>
            </a:r>
            <a:r>
              <a:rPr lang="zh-CN" altLang="en-US" dirty="0" smtClean="0"/>
              <a:t>、反映事实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27</a:t>
            </a:r>
            <a:r>
              <a:rPr lang="zh-CN" altLang="en-US" dirty="0" smtClean="0"/>
              <a:t>、敷衍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28</a:t>
            </a:r>
            <a:r>
              <a:rPr lang="zh-CN" altLang="en-US" dirty="0" smtClean="0"/>
              <a:t>、辅助作用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29</a:t>
            </a:r>
            <a:r>
              <a:rPr lang="zh-CN" altLang="en-US" dirty="0" smtClean="0"/>
              <a:t>、给人以心理暗示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30</a:t>
            </a:r>
            <a:r>
              <a:rPr lang="zh-CN" altLang="en-US" dirty="0" smtClean="0"/>
              <a:t>、更加准确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31</a:t>
            </a:r>
            <a:r>
              <a:rPr lang="zh-CN" altLang="en-US" dirty="0" smtClean="0"/>
              <a:t>、更精确 令人信服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32</a:t>
            </a:r>
            <a:r>
              <a:rPr lang="zh-CN" altLang="en-US" dirty="0" smtClean="0"/>
              <a:t>、更精准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33</a:t>
            </a:r>
            <a:r>
              <a:rPr lang="zh-CN" altLang="en-US" dirty="0" smtClean="0"/>
              <a:t>、更科学规范，增强真实性，更有说服力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34</a:t>
            </a:r>
            <a:r>
              <a:rPr lang="zh-CN" altLang="en-US" dirty="0" smtClean="0"/>
              <a:t>、更强的说服力。。更直观的表现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35</a:t>
            </a:r>
            <a:r>
              <a:rPr lang="zh-CN" altLang="en-US" dirty="0" smtClean="0"/>
              <a:t>、更使读者信服 更有说服力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36</a:t>
            </a:r>
            <a:r>
              <a:rPr lang="zh-CN" altLang="en-US" dirty="0" smtClean="0"/>
              <a:t>、更真实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37</a:t>
            </a:r>
            <a:r>
              <a:rPr lang="zh-CN" altLang="en-US" dirty="0" smtClean="0"/>
              <a:t>、更真实，可信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38</a:t>
            </a:r>
            <a:r>
              <a:rPr lang="zh-CN" altLang="en-US" dirty="0" smtClean="0"/>
              <a:t>、关注民生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39</a:t>
            </a:r>
            <a:r>
              <a:rPr lang="zh-CN" altLang="en-US" dirty="0" smtClean="0"/>
              <a:t>、核心作用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40</a:t>
            </a:r>
            <a:r>
              <a:rPr lang="zh-CN" altLang="en-US" dirty="0" smtClean="0"/>
              <a:t>、加强说服力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41</a:t>
            </a:r>
            <a:r>
              <a:rPr lang="zh-CN" altLang="en-US" dirty="0" smtClean="0"/>
              <a:t>、加强说明，更具有说服力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42</a:t>
            </a:r>
            <a:r>
              <a:rPr lang="zh-CN" altLang="en-US" dirty="0" smtClean="0"/>
              <a:t>、简单明了阐述事实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43</a:t>
            </a:r>
            <a:r>
              <a:rPr lang="zh-CN" altLang="en-US" dirty="0" smtClean="0"/>
              <a:t>、简单直接了解文章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44</a:t>
            </a:r>
            <a:r>
              <a:rPr lang="zh-CN" altLang="en-US" dirty="0" smtClean="0"/>
              <a:t>、解释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45</a:t>
            </a:r>
            <a:r>
              <a:rPr lang="zh-CN" altLang="en-US" dirty="0" smtClean="0"/>
              <a:t>、解释 说明 证明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46</a:t>
            </a:r>
            <a:r>
              <a:rPr lang="zh-CN" altLang="en-US" dirty="0" smtClean="0"/>
              <a:t>、解释 说明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47</a:t>
            </a:r>
            <a:r>
              <a:rPr lang="zh-CN" altLang="en-US" dirty="0" smtClean="0"/>
              <a:t>、解释说明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48</a:t>
            </a:r>
            <a:r>
              <a:rPr lang="zh-CN" altLang="en-US" dirty="0" smtClean="0"/>
              <a:t>、解释说明 使故事具有真实性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49</a:t>
            </a:r>
            <a:r>
              <a:rPr lang="zh-CN" altLang="en-US" dirty="0" smtClean="0"/>
              <a:t>、解释说明的作用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50</a:t>
            </a:r>
            <a:r>
              <a:rPr lang="zh-CN" altLang="en-US" dirty="0" smtClean="0"/>
              <a:t>、具有说服力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51</a:t>
            </a:r>
            <a:r>
              <a:rPr lang="zh-CN" altLang="en-US" dirty="0" smtClean="0"/>
              <a:t>、具有真实性，相对性，比较性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52</a:t>
            </a:r>
            <a:r>
              <a:rPr lang="zh-CN" altLang="en-US" dirty="0" smtClean="0"/>
              <a:t>、科学性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53</a:t>
            </a:r>
            <a:r>
              <a:rPr lang="zh-CN" altLang="en-US" dirty="0" smtClean="0"/>
              <a:t>、可精确的说明问题，说服力强，科学性强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54</a:t>
            </a:r>
            <a:r>
              <a:rPr lang="zh-CN" altLang="en-US" dirty="0" smtClean="0"/>
              <a:t>、可以让人们去注意这个现象，更可信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55</a:t>
            </a:r>
            <a:r>
              <a:rPr lang="zh-CN" altLang="en-US" dirty="0" smtClean="0"/>
              <a:t>、可以增加可信性，而不是凭空猜测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56</a:t>
            </a:r>
            <a:r>
              <a:rPr lang="zh-CN" altLang="en-US" dirty="0" smtClean="0"/>
              <a:t>、可以增强文章的真实性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57</a:t>
            </a:r>
            <a:r>
              <a:rPr lang="zh-CN" altLang="en-US" dirty="0" smtClean="0"/>
              <a:t>、客观说明事实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58</a:t>
            </a:r>
            <a:r>
              <a:rPr lang="zh-CN" altLang="en-US" dirty="0" smtClean="0"/>
              <a:t>、论证观点；归纳总结出一条或多条理论；增强可信度；便于理解；充实内容。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59</a:t>
            </a:r>
            <a:r>
              <a:rPr lang="zh-CN" altLang="en-US" dirty="0" smtClean="0"/>
              <a:t>、没作用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60</a:t>
            </a:r>
            <a:r>
              <a:rPr lang="zh-CN" altLang="en-US" dirty="0" smtClean="0"/>
              <a:t>、能够传达给消费者一些确切的信息。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61</a:t>
            </a:r>
            <a:r>
              <a:rPr lang="zh-CN" altLang="en-US" dirty="0" smtClean="0"/>
              <a:t>、能让人更清晰，更直接明白文意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62</a:t>
            </a:r>
            <a:r>
              <a:rPr lang="zh-CN" altLang="en-US" dirty="0" smtClean="0"/>
              <a:t>、判断作用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63</a:t>
            </a:r>
            <a:r>
              <a:rPr lang="zh-CN" altLang="en-US" dirty="0" smtClean="0"/>
              <a:t>、起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64</a:t>
            </a:r>
            <a:r>
              <a:rPr lang="zh-CN" altLang="en-US" dirty="0" smtClean="0"/>
              <a:t>、起到了说服读者目的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65</a:t>
            </a:r>
            <a:r>
              <a:rPr lang="zh-CN" altLang="en-US" dirty="0" smtClean="0"/>
              <a:t>、起到了准确，可信的作用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66</a:t>
            </a:r>
            <a:r>
              <a:rPr lang="zh-CN" altLang="en-US" dirty="0" smtClean="0"/>
              <a:t>、起到说服读者的作用，是文章更客观，更真实。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67</a:t>
            </a:r>
            <a:r>
              <a:rPr lang="zh-CN" altLang="en-US" dirty="0" smtClean="0"/>
              <a:t>、起到增强观点的作用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68</a:t>
            </a:r>
            <a:r>
              <a:rPr lang="zh-CN" altLang="en-US" dirty="0" smtClean="0"/>
              <a:t>、起点睛之笔，具体描绘文字内容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69</a:t>
            </a:r>
            <a:r>
              <a:rPr lang="zh-CN" altLang="en-US" dirty="0" smtClean="0"/>
              <a:t>、强调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70</a:t>
            </a:r>
            <a:r>
              <a:rPr lang="zh-CN" altLang="en-US" dirty="0" smtClean="0"/>
              <a:t>、强调 使人信服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71</a:t>
            </a:r>
            <a:r>
              <a:rPr lang="zh-CN" altLang="en-US" dirty="0" smtClean="0"/>
              <a:t>、清晰明了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72</a:t>
            </a:r>
            <a:r>
              <a:rPr lang="zh-CN" altLang="en-US" dirty="0" smtClean="0"/>
              <a:t>、清晰直观 增强说服力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73</a:t>
            </a:r>
            <a:r>
              <a:rPr lang="zh-CN" altLang="en-US" dirty="0" smtClean="0"/>
              <a:t>、让群众更清晰明白这篇文章的价值。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74</a:t>
            </a:r>
            <a:r>
              <a:rPr lang="zh-CN" altLang="en-US" dirty="0" smtClean="0"/>
              <a:t>、让人更加深信不疑的作用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75</a:t>
            </a:r>
            <a:r>
              <a:rPr lang="zh-CN" altLang="en-US" dirty="0" smtClean="0"/>
              <a:t>、让人更直接，深刻的了解所代表的东西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76</a:t>
            </a:r>
            <a:r>
              <a:rPr lang="zh-CN" altLang="en-US" dirty="0" smtClean="0"/>
              <a:t>、让文章看起来更有说服力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77</a:t>
            </a:r>
            <a:r>
              <a:rPr lang="zh-CN" altLang="en-US" dirty="0" smtClean="0"/>
              <a:t>、让我们对文章有更加直观的认识，使文章更加具有说服力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78</a:t>
            </a:r>
            <a:r>
              <a:rPr lang="zh-CN" altLang="en-US" dirty="0" smtClean="0"/>
              <a:t>、让我们知道了跟多事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79</a:t>
            </a:r>
            <a:r>
              <a:rPr lang="zh-CN" altLang="en-US" dirty="0" smtClean="0"/>
              <a:t>、让新闻，广告，报告更具有说服力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80</a:t>
            </a:r>
            <a:r>
              <a:rPr lang="zh-CN" altLang="en-US" dirty="0" smtClean="0"/>
              <a:t>、实证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81</a:t>
            </a:r>
            <a:r>
              <a:rPr lang="zh-CN" altLang="en-US" dirty="0" smtClean="0"/>
              <a:t>、使报道更准确，更让人信服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82</a:t>
            </a:r>
            <a:r>
              <a:rPr lang="zh-CN" altLang="en-US" dirty="0" smtClean="0"/>
              <a:t>、使人对事件的程度有大体的认知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83</a:t>
            </a:r>
            <a:r>
              <a:rPr lang="zh-CN" altLang="en-US" dirty="0" smtClean="0"/>
              <a:t>、使人更相信而已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84</a:t>
            </a:r>
            <a:r>
              <a:rPr lang="zh-CN" altLang="en-US" dirty="0" smtClean="0"/>
              <a:t>、使人有大概的了解</a:t>
            </a:r>
            <a:r>
              <a:rPr lang="en-US" altLang="zh-CN" dirty="0" smtClean="0"/>
              <a:t>~~</a:t>
            </a:r>
            <a:r>
              <a:rPr lang="zh-CN" altLang="en-US" dirty="0" smtClean="0"/>
              <a:t>增强文章的气势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85</a:t>
            </a:r>
            <a:r>
              <a:rPr lang="zh-CN" altLang="en-US" dirty="0" smtClean="0"/>
              <a:t>、使它们详尽真实更具有说服力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86</a:t>
            </a:r>
            <a:r>
              <a:rPr lang="zh-CN" altLang="en-US" dirty="0" smtClean="0"/>
              <a:t>、使文章成型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87</a:t>
            </a:r>
            <a:r>
              <a:rPr lang="zh-CN" altLang="en-US" dirty="0" smtClean="0"/>
              <a:t>、使文章更加科学和有说服力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88</a:t>
            </a:r>
            <a:r>
              <a:rPr lang="zh-CN" altLang="en-US" dirty="0" smtClean="0"/>
              <a:t>、使文章更具说服力，更谨慎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89</a:t>
            </a:r>
            <a:r>
              <a:rPr lang="zh-CN" altLang="en-US" dirty="0" smtClean="0"/>
              <a:t>、使文章更具有科技性，和准确性，真实性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90</a:t>
            </a:r>
            <a:r>
              <a:rPr lang="zh-CN" altLang="en-US" dirty="0" smtClean="0"/>
              <a:t>、使文章更具有说服力，强调事实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91</a:t>
            </a:r>
            <a:r>
              <a:rPr lang="zh-CN" altLang="en-US" dirty="0" smtClean="0"/>
              <a:t>、使文章更有说服力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92</a:t>
            </a:r>
            <a:r>
              <a:rPr lang="zh-CN" altLang="en-US" dirty="0" smtClean="0"/>
              <a:t>、使文章具有真实性，增加说服力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93</a:t>
            </a:r>
            <a:r>
              <a:rPr lang="zh-CN" altLang="en-US" dirty="0" smtClean="0"/>
              <a:t>、使文章准确</a:t>
            </a:r>
            <a:r>
              <a:rPr lang="en-US" altLang="zh-CN" dirty="0" smtClean="0"/>
              <a:t>,</a:t>
            </a:r>
            <a:r>
              <a:rPr lang="zh-CN" altLang="en-US" dirty="0" smtClean="0"/>
              <a:t>让人易懂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可以想象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94</a:t>
            </a:r>
            <a:r>
              <a:rPr lang="zh-CN" altLang="en-US" dirty="0" smtClean="0"/>
              <a:t>、事实说服力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95</a:t>
            </a:r>
            <a:r>
              <a:rPr lang="zh-CN" altLang="en-US" dirty="0" smtClean="0"/>
              <a:t>、是文章的核心，否则文章会空洞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96</a:t>
            </a:r>
            <a:r>
              <a:rPr lang="zh-CN" altLang="en-US" dirty="0" smtClean="0"/>
              <a:t>、是文章更加严谨和有说服力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97</a:t>
            </a:r>
            <a:r>
              <a:rPr lang="zh-CN" altLang="en-US" dirty="0" smtClean="0"/>
              <a:t>、是文章更具客观性、科学性、真实性 引起读者进一步关注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98</a:t>
            </a:r>
            <a:r>
              <a:rPr lang="zh-CN" altLang="en-US" dirty="0" smtClean="0"/>
              <a:t>、说服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99</a:t>
            </a:r>
            <a:r>
              <a:rPr lang="zh-CN" altLang="en-US" dirty="0" smtClean="0"/>
              <a:t>、说服力，真实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100</a:t>
            </a:r>
            <a:r>
              <a:rPr lang="zh-CN" altLang="en-US" dirty="0" smtClean="0"/>
              <a:t>、说服力、清晰、清楚、 客观、真实、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101</a:t>
            </a:r>
            <a:r>
              <a:rPr lang="zh-CN" altLang="en-US" dirty="0" smtClean="0"/>
              <a:t>、说服力更强 更直观 简洁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102</a:t>
            </a:r>
            <a:r>
              <a:rPr lang="zh-CN" altLang="en-US" dirty="0" smtClean="0"/>
              <a:t>、说服性，科学性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103</a:t>
            </a:r>
            <a:r>
              <a:rPr lang="zh-CN" altLang="en-US" dirty="0" smtClean="0"/>
              <a:t>、说服作用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104</a:t>
            </a:r>
            <a:r>
              <a:rPr lang="zh-CN" altLang="en-US" dirty="0" smtClean="0"/>
              <a:t>、说明情况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105</a:t>
            </a:r>
            <a:r>
              <a:rPr lang="zh-CN" altLang="en-US" dirty="0" smtClean="0"/>
              <a:t>、说明事实，突出观点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106</a:t>
            </a:r>
            <a:r>
              <a:rPr lang="zh-CN" altLang="en-US" dirty="0" smtClean="0"/>
              <a:t>、说明真实性，增加说服力。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107</a:t>
            </a:r>
            <a:r>
              <a:rPr lang="zh-CN" altLang="en-US" dirty="0" smtClean="0"/>
              <a:t>、提高说服力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108</a:t>
            </a:r>
            <a:r>
              <a:rPr lang="zh-CN" altLang="en-US" dirty="0" smtClean="0"/>
              <a:t>、提高说服力，更加准确，具有较强可比较性，更加工整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109</a:t>
            </a:r>
            <a:r>
              <a:rPr lang="zh-CN" altLang="en-US" dirty="0" smtClean="0"/>
              <a:t>、提高真实性，说服力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110</a:t>
            </a:r>
            <a:r>
              <a:rPr lang="zh-CN" altLang="en-US" dirty="0" smtClean="0"/>
              <a:t>、提供了对比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111</a:t>
            </a:r>
            <a:r>
              <a:rPr lang="zh-CN" altLang="en-US" dirty="0" smtClean="0"/>
              <a:t>、提醒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112</a:t>
            </a:r>
            <a:r>
              <a:rPr lang="zh-CN" altLang="en-US" dirty="0" smtClean="0"/>
              <a:t>、突出客观性，公正性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113</a:t>
            </a:r>
            <a:r>
              <a:rPr lang="zh-CN" altLang="en-US" dirty="0" smtClean="0"/>
              <a:t>、突出理解力。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114</a:t>
            </a:r>
            <a:r>
              <a:rPr lang="zh-CN" altLang="en-US" dirty="0" smtClean="0"/>
              <a:t>、推销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115</a:t>
            </a:r>
            <a:r>
              <a:rPr lang="zh-CN" altLang="en-US" dirty="0" smtClean="0"/>
              <a:t>、哇哇哇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116</a:t>
            </a:r>
            <a:r>
              <a:rPr lang="zh-CN" altLang="en-US" dirty="0" smtClean="0"/>
              <a:t>、我怎么知道，混蛋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117</a:t>
            </a:r>
            <a:r>
              <a:rPr lang="zh-CN" altLang="en-US" dirty="0" smtClean="0"/>
              <a:t>、吸引人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118</a:t>
            </a:r>
            <a:r>
              <a:rPr lang="zh-CN" altLang="en-US" dirty="0" smtClean="0"/>
              <a:t>、吸引人，增强说服力，提供客观依据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119</a:t>
            </a:r>
            <a:r>
              <a:rPr lang="zh-CN" altLang="en-US" dirty="0" smtClean="0"/>
              <a:t>、依据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120</a:t>
            </a:r>
            <a:r>
              <a:rPr lang="zh-CN" altLang="en-US" dirty="0" smtClean="0"/>
              <a:t>、有说服力，增加真实性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121</a:t>
            </a:r>
            <a:r>
              <a:rPr lang="zh-CN" altLang="en-US" dirty="0" smtClean="0"/>
              <a:t>、怎强内容的可信和真实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122</a:t>
            </a:r>
            <a:r>
              <a:rPr lang="zh-CN" altLang="en-US" dirty="0" smtClean="0"/>
              <a:t>、增加了真实性和说服力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123</a:t>
            </a:r>
            <a:r>
              <a:rPr lang="zh-CN" altLang="en-US" dirty="0" smtClean="0"/>
              <a:t>、增加文章说服力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124</a:t>
            </a:r>
            <a:r>
              <a:rPr lang="zh-CN" altLang="en-US" dirty="0" smtClean="0"/>
              <a:t>、增加文章真实性，说服力，引起注意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125</a:t>
            </a:r>
            <a:r>
              <a:rPr lang="zh-CN" altLang="en-US" dirty="0" smtClean="0"/>
              <a:t>、增加信服力和真实性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126</a:t>
            </a:r>
            <a:r>
              <a:rPr lang="zh-CN" altLang="en-US" dirty="0" smtClean="0"/>
              <a:t>、增加语言的真实与准确性，使文章更具说服力。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127</a:t>
            </a:r>
            <a:r>
              <a:rPr lang="zh-CN" altLang="en-US" dirty="0" smtClean="0"/>
              <a:t>、增加真实可信性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128</a:t>
            </a:r>
            <a:r>
              <a:rPr lang="zh-CN" altLang="en-US" dirty="0" smtClean="0"/>
              <a:t>、增强观点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129</a:t>
            </a:r>
            <a:r>
              <a:rPr lang="zh-CN" altLang="en-US" dirty="0" smtClean="0"/>
              <a:t>、增强规范性和说服力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130</a:t>
            </a:r>
            <a:r>
              <a:rPr lang="zh-CN" altLang="en-US" dirty="0" smtClean="0"/>
              <a:t>、增强科学性，有说服力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131</a:t>
            </a:r>
            <a:r>
              <a:rPr lang="zh-CN" altLang="en-US" dirty="0" smtClean="0"/>
              <a:t>、增强科学性，增强客观性，从而增强说服力。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132</a:t>
            </a:r>
            <a:r>
              <a:rPr lang="zh-CN" altLang="en-US" dirty="0" smtClean="0"/>
              <a:t>、增强可信度，作为论据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133</a:t>
            </a:r>
            <a:r>
              <a:rPr lang="zh-CN" altLang="en-US" dirty="0" smtClean="0"/>
              <a:t>、增强可用性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134</a:t>
            </a:r>
            <a:r>
              <a:rPr lang="zh-CN" altLang="en-US" dirty="0" smtClean="0"/>
              <a:t>、增强了说服力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135</a:t>
            </a:r>
            <a:r>
              <a:rPr lang="zh-CN" altLang="en-US" dirty="0" smtClean="0"/>
              <a:t>、增强了文章的说服力，更值得相信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136</a:t>
            </a:r>
            <a:r>
              <a:rPr lang="zh-CN" altLang="en-US" dirty="0" smtClean="0"/>
              <a:t>、增强其真实性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137</a:t>
            </a:r>
            <a:r>
              <a:rPr lang="zh-CN" altLang="en-US" dirty="0" smtClean="0"/>
              <a:t>、增强事实的说服力。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138</a:t>
            </a:r>
            <a:r>
              <a:rPr lang="zh-CN" altLang="en-US" dirty="0" smtClean="0"/>
              <a:t>、增强说服力，可信性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139</a:t>
            </a:r>
            <a:r>
              <a:rPr lang="zh-CN" altLang="en-US" dirty="0" smtClean="0"/>
              <a:t>、增强说服力，令文章更加具体。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140</a:t>
            </a:r>
            <a:r>
              <a:rPr lang="zh-CN" altLang="en-US" dirty="0" smtClean="0"/>
              <a:t>、增强说服力，提高准确性、科学性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141</a:t>
            </a:r>
            <a:r>
              <a:rPr lang="zh-CN" altLang="en-US" dirty="0" smtClean="0"/>
              <a:t>、增强说服力，直观明了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142</a:t>
            </a:r>
            <a:r>
              <a:rPr lang="zh-CN" altLang="en-US" dirty="0" smtClean="0"/>
              <a:t>、增强说服力。真实感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143</a:t>
            </a:r>
            <a:r>
              <a:rPr lang="zh-CN" altLang="en-US" dirty="0" smtClean="0"/>
              <a:t>、增强文章的说服力。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144</a:t>
            </a:r>
            <a:r>
              <a:rPr lang="zh-CN" altLang="en-US" dirty="0" smtClean="0"/>
              <a:t>、增强文章的说服力和可靠性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145</a:t>
            </a:r>
            <a:r>
              <a:rPr lang="zh-CN" altLang="en-US" dirty="0" smtClean="0"/>
              <a:t>、增强文章的真实感和说服力，胜过文字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146</a:t>
            </a:r>
            <a:r>
              <a:rPr lang="zh-CN" altLang="en-US" dirty="0" smtClean="0"/>
              <a:t>、增强文章的真实性和说服力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147</a:t>
            </a:r>
            <a:r>
              <a:rPr lang="zh-CN" altLang="en-US" dirty="0" smtClean="0"/>
              <a:t>、增强文章说服力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148</a:t>
            </a:r>
            <a:r>
              <a:rPr lang="zh-CN" altLang="en-US" dirty="0" smtClean="0"/>
              <a:t>、增强文章真实性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149</a:t>
            </a:r>
            <a:r>
              <a:rPr lang="zh-CN" altLang="en-US" dirty="0" smtClean="0"/>
              <a:t>、增强文章真实性，说服力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150</a:t>
            </a:r>
            <a:r>
              <a:rPr lang="zh-CN" altLang="en-US" dirty="0" smtClean="0"/>
              <a:t>、增强真实感，严谨化。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151</a:t>
            </a:r>
            <a:r>
              <a:rPr lang="zh-CN" altLang="en-US" dirty="0" smtClean="0"/>
              <a:t>、增强真实性，更有说服力，更具体，鲜明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152</a:t>
            </a:r>
            <a:r>
              <a:rPr lang="zh-CN" altLang="en-US" dirty="0" smtClean="0"/>
              <a:t>、增添真实性和说服力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153</a:t>
            </a:r>
            <a:r>
              <a:rPr lang="zh-CN" altLang="en-US" dirty="0" smtClean="0"/>
              <a:t>、真实 有效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154</a:t>
            </a:r>
            <a:r>
              <a:rPr lang="zh-CN" altLang="en-US" dirty="0" smtClean="0"/>
              <a:t>、真实，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155</a:t>
            </a:r>
            <a:r>
              <a:rPr lang="zh-CN" altLang="en-US" dirty="0" smtClean="0"/>
              <a:t>、真实，更具通透性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156</a:t>
            </a:r>
            <a:r>
              <a:rPr lang="zh-CN" altLang="en-US" dirty="0" smtClean="0"/>
              <a:t>、真实，说服力强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157</a:t>
            </a:r>
            <a:r>
              <a:rPr lang="zh-CN" altLang="en-US" dirty="0" smtClean="0"/>
              <a:t>、真实，说明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158</a:t>
            </a:r>
            <a:r>
              <a:rPr lang="zh-CN" altLang="en-US" dirty="0" smtClean="0"/>
              <a:t>、真实，影响力，说服力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159</a:t>
            </a:r>
            <a:r>
              <a:rPr lang="zh-CN" altLang="en-US" dirty="0" smtClean="0"/>
              <a:t>、真实、可信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160</a:t>
            </a:r>
            <a:r>
              <a:rPr lang="zh-CN" altLang="en-US" dirty="0" smtClean="0"/>
              <a:t>、真实性 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161</a:t>
            </a:r>
            <a:r>
              <a:rPr lang="zh-CN" altLang="en-US" dirty="0" smtClean="0"/>
              <a:t>、真实性 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162</a:t>
            </a:r>
            <a:r>
              <a:rPr lang="zh-CN" altLang="en-US" dirty="0" smtClean="0"/>
              <a:t>、真实性 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163</a:t>
            </a:r>
            <a:r>
              <a:rPr lang="zh-CN" altLang="en-US" dirty="0" smtClean="0"/>
              <a:t>、真实性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164</a:t>
            </a:r>
            <a:r>
              <a:rPr lang="zh-CN" altLang="en-US" dirty="0" smtClean="0"/>
              <a:t>、真实性，规范性，形象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165</a:t>
            </a:r>
            <a:r>
              <a:rPr lang="zh-CN" altLang="en-US" dirty="0" smtClean="0"/>
              <a:t>、真实性、反映了一个程度、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166</a:t>
            </a:r>
            <a:r>
              <a:rPr lang="zh-CN" altLang="en-US" dirty="0" smtClean="0"/>
              <a:t>、真实性、说服力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167</a:t>
            </a:r>
            <a:r>
              <a:rPr lang="zh-CN" altLang="en-US" dirty="0" smtClean="0"/>
              <a:t>、真实有说服力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168</a:t>
            </a:r>
            <a:r>
              <a:rPr lang="zh-CN" altLang="en-US" dirty="0" smtClean="0"/>
              <a:t>、证明观点真实性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169</a:t>
            </a:r>
            <a:r>
              <a:rPr lang="zh-CN" altLang="en-US" dirty="0" smtClean="0"/>
              <a:t>、支持论点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170</a:t>
            </a:r>
            <a:r>
              <a:rPr lang="zh-CN" altLang="en-US" dirty="0" smtClean="0"/>
              <a:t>、直观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171</a:t>
            </a:r>
            <a:r>
              <a:rPr lang="zh-CN" altLang="en-US" dirty="0" smtClean="0"/>
              <a:t>、直观的表现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172</a:t>
            </a:r>
            <a:r>
              <a:rPr lang="zh-CN" altLang="en-US" dirty="0" smtClean="0"/>
              <a:t>、直观显示文章要标明的确切事实</a:t>
            </a:r>
            <a:r>
              <a:rPr lang="en-US" altLang="zh-CN" dirty="0" smtClean="0"/>
              <a:t>.	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173</a:t>
            </a:r>
            <a:r>
              <a:rPr lang="zh-CN" altLang="en-US" dirty="0" smtClean="0"/>
              <a:t>、准确 真实 观点更鲜明强烈	</a:t>
            </a:r>
            <a:r>
              <a:rPr lang="en-US" altLang="zh-CN" dirty="0" smtClean="0"/>
              <a:t>1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174</a:t>
            </a:r>
            <a:r>
              <a:rPr lang="zh-CN" altLang="en-US" dirty="0" smtClean="0"/>
              <a:t>、佐证	</a:t>
            </a:r>
            <a:r>
              <a:rPr lang="en-US" altLang="zh-CN" dirty="0" smtClean="0"/>
              <a:t>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BF25A-64AA-4BB5-A41B-3933F8557EB6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03950"/>
            <a:ext cx="9144000" cy="654050"/>
          </a:xfrm>
          <a:prstGeom prst="rect">
            <a:avLst/>
          </a:prstGeom>
          <a:solidFill>
            <a:srgbClr val="929D2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8"/>
          <p:cNvSpPr>
            <a:spLocks/>
          </p:cNvSpPr>
          <p:nvPr userDrawn="1"/>
        </p:nvSpPr>
        <p:spPr bwMode="auto">
          <a:xfrm>
            <a:off x="1520786" y="3203575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400" dirty="0"/>
              <a:t>在线社会调查</a:t>
            </a:r>
          </a:p>
        </p:txBody>
      </p:sp>
      <p:sp>
        <p:nvSpPr>
          <p:cNvPr id="7" name="Rectangle 8"/>
          <p:cNvSpPr>
            <a:spLocks/>
          </p:cNvSpPr>
          <p:nvPr userDrawn="1"/>
        </p:nvSpPr>
        <p:spPr bwMode="auto">
          <a:xfrm>
            <a:off x="1570019" y="373856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2000" dirty="0" smtClean="0"/>
              <a:t>2012.6. 27</a:t>
            </a:r>
            <a:endParaRPr lang="en-US" altLang="zh-CN" sz="2000" dirty="0"/>
          </a:p>
        </p:txBody>
      </p:sp>
      <p:sp>
        <p:nvSpPr>
          <p:cNvPr id="8" name="Rectangle 8"/>
          <p:cNvSpPr>
            <a:spLocks/>
          </p:cNvSpPr>
          <p:nvPr userDrawn="1"/>
        </p:nvSpPr>
        <p:spPr bwMode="auto">
          <a:xfrm>
            <a:off x="1500166" y="2621903"/>
            <a:ext cx="5378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400" b="1" dirty="0" smtClean="0"/>
              <a:t>关于数据在文章中的作用的调查</a:t>
            </a:r>
            <a:endParaRPr lang="zh-CN" altLang="en-US" sz="2400" b="1" dirty="0"/>
          </a:p>
        </p:txBody>
      </p:sp>
      <p:pic>
        <p:nvPicPr>
          <p:cNvPr id="12" name="Picture 7" descr="logo-findoou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400800"/>
            <a:ext cx="76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2051050" y="6308725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b="1">
                <a:solidFill>
                  <a:schemeClr val="bg1"/>
                </a:solidFill>
              </a:rPr>
              <a:t>www.findoout.cn      www.findoout.com</a:t>
            </a:r>
          </a:p>
          <a:p>
            <a:pPr algn="ctr">
              <a:defRPr/>
            </a:pPr>
            <a:r>
              <a:rPr lang="zh-CN" altLang="en-US" sz="1200" b="1">
                <a:solidFill>
                  <a:schemeClr val="bg1"/>
                </a:solidFill>
              </a:rPr>
              <a:t>上海（总部）</a:t>
            </a:r>
            <a:r>
              <a:rPr lang="en-US" altLang="zh-CN" sz="1200" b="1">
                <a:solidFill>
                  <a:schemeClr val="bg1"/>
                </a:solidFill>
              </a:rPr>
              <a:t>· </a:t>
            </a:r>
            <a:r>
              <a:rPr lang="zh-CN" altLang="en-US" sz="1200" b="1">
                <a:solidFill>
                  <a:schemeClr val="bg1"/>
                </a:solidFill>
              </a:rPr>
              <a:t>香港 </a:t>
            </a:r>
            <a:r>
              <a:rPr lang="en-US" altLang="zh-CN" sz="1200" b="1">
                <a:solidFill>
                  <a:schemeClr val="bg1"/>
                </a:solidFill>
              </a:rPr>
              <a:t>· </a:t>
            </a:r>
            <a:r>
              <a:rPr lang="zh-CN" altLang="en-US" sz="1200" b="1">
                <a:solidFill>
                  <a:schemeClr val="bg1"/>
                </a:solidFill>
              </a:rPr>
              <a:t>大阪 </a:t>
            </a:r>
            <a:r>
              <a:rPr lang="en-US" altLang="zh-CN" sz="1200" b="1">
                <a:solidFill>
                  <a:schemeClr val="bg1"/>
                </a:solidFill>
              </a:rPr>
              <a:t>·</a:t>
            </a:r>
            <a:r>
              <a:rPr lang="zh-CN" altLang="en-US" sz="1200" b="1">
                <a:solidFill>
                  <a:schemeClr val="bg1"/>
                </a:solidFill>
              </a:rPr>
              <a:t> 洛杉矶</a:t>
            </a:r>
            <a:r>
              <a:rPr lang="en-US" altLang="zh-CN" sz="1200" b="1">
                <a:solidFill>
                  <a:schemeClr val="bg1"/>
                </a:solidFill>
              </a:rPr>
              <a:t> · </a:t>
            </a:r>
            <a:r>
              <a:rPr lang="zh-CN" altLang="en-US" sz="1200" b="1">
                <a:solidFill>
                  <a:schemeClr val="bg1"/>
                </a:solidFill>
              </a:rPr>
              <a:t>芝加哥（技术中心）</a:t>
            </a:r>
            <a:endParaRPr lang="en-US" altLang="zh-CN" sz="1200" b="1">
              <a:solidFill>
                <a:schemeClr val="bg1"/>
              </a:solidFill>
            </a:endParaRPr>
          </a:p>
        </p:txBody>
      </p:sp>
      <p:sp>
        <p:nvSpPr>
          <p:cNvPr id="14" name="TextBox 9"/>
          <p:cNvSpPr txBox="1">
            <a:spLocks noChangeArrowheads="1"/>
          </p:cNvSpPr>
          <p:nvPr userDrawn="1"/>
        </p:nvSpPr>
        <p:spPr bwMode="auto">
          <a:xfrm>
            <a:off x="7092950" y="630872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1200" b="1" dirty="0">
                <a:solidFill>
                  <a:schemeClr val="bg1"/>
                </a:solidFill>
              </a:rPr>
              <a:t>© </a:t>
            </a:r>
            <a:r>
              <a:rPr lang="en-US" altLang="en-US" sz="1200" b="1" dirty="0">
                <a:solidFill>
                  <a:schemeClr val="bg1"/>
                </a:solidFill>
                <a:latin typeface="宋体" charset="-122"/>
              </a:rPr>
              <a:t>20</a:t>
            </a:r>
            <a:r>
              <a:rPr lang="en-US" altLang="zh-CN" sz="1200" b="1" dirty="0">
                <a:solidFill>
                  <a:schemeClr val="bg1"/>
                </a:solidFill>
                <a:latin typeface="宋体" charset="-122"/>
              </a:rPr>
              <a:t>12 </a:t>
            </a:r>
            <a:r>
              <a:rPr lang="zh-CN" altLang="en-US" sz="1200" b="1" dirty="0">
                <a:solidFill>
                  <a:schemeClr val="bg1"/>
                </a:solidFill>
                <a:latin typeface="宋体" charset="-122"/>
              </a:rPr>
              <a:t>保密资料</a:t>
            </a:r>
          </a:p>
          <a:p>
            <a:pPr algn="r"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宋体" charset="-122"/>
              </a:rPr>
              <a:t>仅限客户内部使用</a:t>
            </a:r>
          </a:p>
        </p:txBody>
      </p:sp>
      <p:pic>
        <p:nvPicPr>
          <p:cNvPr id="15" name="图片 14" descr="20110410193626188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7645" y="2285993"/>
            <a:ext cx="2111935" cy="1319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03950"/>
            <a:ext cx="9144000" cy="654050"/>
          </a:xfrm>
          <a:prstGeom prst="rect">
            <a:avLst/>
          </a:prstGeom>
          <a:solidFill>
            <a:srgbClr val="929D2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7" name="Picture 7" descr="logo-findoou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400800"/>
            <a:ext cx="76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3197225" y="6389688"/>
            <a:ext cx="274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altLang="zh-CN" sz="1200" b="1">
                <a:solidFill>
                  <a:schemeClr val="bg1"/>
                </a:solidFill>
              </a:rPr>
              <a:t>www.findoout.cn     www.findoout.com</a:t>
            </a:r>
          </a:p>
        </p:txBody>
      </p:sp>
      <p:sp>
        <p:nvSpPr>
          <p:cNvPr id="21" name="Vertical Content Placeholder 20"/>
          <p:cNvSpPr>
            <a:spLocks noGrp="1"/>
          </p:cNvSpPr>
          <p:nvPr>
            <p:ph orient="vert" sz="quarter" idx="14"/>
          </p:nvPr>
        </p:nvSpPr>
        <p:spPr>
          <a:xfrm>
            <a:off x="8882715" y="1940189"/>
            <a:ext cx="228600" cy="936249"/>
          </a:xfrm>
        </p:spPr>
        <p:txBody>
          <a:bodyPr vert="eaVert">
            <a:no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endParaRPr lang="en-GB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03950"/>
            <a:ext cx="9144000" cy="654050"/>
          </a:xfrm>
          <a:prstGeom prst="rect">
            <a:avLst/>
          </a:prstGeom>
          <a:solidFill>
            <a:srgbClr val="929D2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6" name="Picture 7" descr="logo-findoou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400800"/>
            <a:ext cx="76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197225" y="6389688"/>
            <a:ext cx="274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altLang="zh-CN" sz="1200" b="1">
                <a:solidFill>
                  <a:schemeClr val="bg1"/>
                </a:solidFill>
              </a:rPr>
              <a:t>www.findoout.cn     www.findoout.com</a:t>
            </a:r>
          </a:p>
        </p:txBody>
      </p:sp>
      <p:grpSp>
        <p:nvGrpSpPr>
          <p:cNvPr id="8" name="Group 63"/>
          <p:cNvGrpSpPr>
            <a:grpSpLocks/>
          </p:cNvGrpSpPr>
          <p:nvPr userDrawn="1"/>
        </p:nvGrpSpPr>
        <p:grpSpPr bwMode="auto">
          <a:xfrm>
            <a:off x="4932363" y="1628775"/>
            <a:ext cx="3084512" cy="3013075"/>
            <a:chOff x="3107" y="1026"/>
            <a:chExt cx="1943" cy="1898"/>
          </a:xfrm>
        </p:grpSpPr>
        <p:sp>
          <p:nvSpPr>
            <p:cNvPr id="9" name="Donut 9"/>
            <p:cNvSpPr>
              <a:spLocks/>
            </p:cNvSpPr>
            <p:nvPr userDrawn="1"/>
          </p:nvSpPr>
          <p:spPr bwMode="auto">
            <a:xfrm>
              <a:off x="3107" y="1516"/>
              <a:ext cx="211" cy="211"/>
            </a:xfrm>
            <a:custGeom>
              <a:avLst/>
              <a:gdLst>
                <a:gd name="T0" fmla="*/ 0 w 334211"/>
                <a:gd name="T1" fmla="*/ 167106 h 334211"/>
                <a:gd name="T2" fmla="*/ 167106 w 334211"/>
                <a:gd name="T3" fmla="*/ 0 h 334211"/>
                <a:gd name="T4" fmla="*/ 334212 w 334211"/>
                <a:gd name="T5" fmla="*/ 167106 h 334211"/>
                <a:gd name="T6" fmla="*/ 167106 w 334211"/>
                <a:gd name="T7" fmla="*/ 334212 h 334211"/>
                <a:gd name="T8" fmla="*/ 0 w 334211"/>
                <a:gd name="T9" fmla="*/ 167106 h 334211"/>
                <a:gd name="T10" fmla="*/ 39537 w 334211"/>
                <a:gd name="T11" fmla="*/ 167106 h 334211"/>
                <a:gd name="T12" fmla="*/ 167105 w 334211"/>
                <a:gd name="T13" fmla="*/ 294674 h 334211"/>
                <a:gd name="T14" fmla="*/ 294673 w 334211"/>
                <a:gd name="T15" fmla="*/ 167106 h 334211"/>
                <a:gd name="T16" fmla="*/ 167105 w 334211"/>
                <a:gd name="T17" fmla="*/ 39538 h 334211"/>
                <a:gd name="T18" fmla="*/ 39537 w 334211"/>
                <a:gd name="T19" fmla="*/ 167106 h 334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4211" h="334211">
                  <a:moveTo>
                    <a:pt x="0" y="167106"/>
                  </a:moveTo>
                  <a:cubicBezTo>
                    <a:pt x="0" y="74816"/>
                    <a:pt x="74816" y="0"/>
                    <a:pt x="167106" y="0"/>
                  </a:cubicBezTo>
                  <a:cubicBezTo>
                    <a:pt x="259396" y="0"/>
                    <a:pt x="334212" y="74816"/>
                    <a:pt x="334212" y="167106"/>
                  </a:cubicBezTo>
                  <a:cubicBezTo>
                    <a:pt x="334212" y="259396"/>
                    <a:pt x="259396" y="334212"/>
                    <a:pt x="167106" y="334212"/>
                  </a:cubicBezTo>
                  <a:cubicBezTo>
                    <a:pt x="74816" y="334212"/>
                    <a:pt x="0" y="259396"/>
                    <a:pt x="0" y="167106"/>
                  </a:cubicBezTo>
                  <a:close/>
                  <a:moveTo>
                    <a:pt x="39537" y="167106"/>
                  </a:moveTo>
                  <a:cubicBezTo>
                    <a:pt x="39537" y="237560"/>
                    <a:pt x="96651" y="294674"/>
                    <a:pt x="167105" y="294674"/>
                  </a:cubicBezTo>
                  <a:cubicBezTo>
                    <a:pt x="237559" y="294674"/>
                    <a:pt x="294673" y="237560"/>
                    <a:pt x="294673" y="167106"/>
                  </a:cubicBezTo>
                  <a:cubicBezTo>
                    <a:pt x="294673" y="96652"/>
                    <a:pt x="237559" y="39538"/>
                    <a:pt x="167105" y="39538"/>
                  </a:cubicBezTo>
                  <a:cubicBezTo>
                    <a:pt x="96651" y="39538"/>
                    <a:pt x="39537" y="96652"/>
                    <a:pt x="39537" y="167106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sz="1600">
                <a:ea typeface="MS PGothic" pitchFamily="34" charset="-128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 userDrawn="1"/>
          </p:nvSpPr>
          <p:spPr bwMode="auto">
            <a:xfrm>
              <a:off x="4932" y="1026"/>
              <a:ext cx="118" cy="11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11" name="Straight Connector 11"/>
            <p:cNvCxnSpPr>
              <a:cxnSpLocks noChangeShapeType="1"/>
              <a:stCxn id="14" idx="2"/>
            </p:cNvCxnSpPr>
            <p:nvPr userDrawn="1"/>
          </p:nvCxnSpPr>
          <p:spPr bwMode="auto">
            <a:xfrm flipH="1">
              <a:off x="3210" y="1085"/>
              <a:ext cx="1722" cy="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3" name="Donut 13"/>
            <p:cNvSpPr>
              <a:spLocks/>
            </p:cNvSpPr>
            <p:nvPr userDrawn="1"/>
          </p:nvSpPr>
          <p:spPr bwMode="auto">
            <a:xfrm>
              <a:off x="3107" y="1921"/>
              <a:ext cx="211" cy="211"/>
            </a:xfrm>
            <a:custGeom>
              <a:avLst/>
              <a:gdLst>
                <a:gd name="T0" fmla="*/ 0 w 334211"/>
                <a:gd name="T1" fmla="*/ 167106 h 334211"/>
                <a:gd name="T2" fmla="*/ 167106 w 334211"/>
                <a:gd name="T3" fmla="*/ 0 h 334211"/>
                <a:gd name="T4" fmla="*/ 334212 w 334211"/>
                <a:gd name="T5" fmla="*/ 167106 h 334211"/>
                <a:gd name="T6" fmla="*/ 167106 w 334211"/>
                <a:gd name="T7" fmla="*/ 334212 h 334211"/>
                <a:gd name="T8" fmla="*/ 0 w 334211"/>
                <a:gd name="T9" fmla="*/ 167106 h 334211"/>
                <a:gd name="T10" fmla="*/ 39537 w 334211"/>
                <a:gd name="T11" fmla="*/ 167106 h 334211"/>
                <a:gd name="T12" fmla="*/ 167105 w 334211"/>
                <a:gd name="T13" fmla="*/ 294674 h 334211"/>
                <a:gd name="T14" fmla="*/ 294673 w 334211"/>
                <a:gd name="T15" fmla="*/ 167106 h 334211"/>
                <a:gd name="T16" fmla="*/ 167105 w 334211"/>
                <a:gd name="T17" fmla="*/ 39538 h 334211"/>
                <a:gd name="T18" fmla="*/ 39537 w 334211"/>
                <a:gd name="T19" fmla="*/ 167106 h 334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4211" h="334211">
                  <a:moveTo>
                    <a:pt x="0" y="167106"/>
                  </a:moveTo>
                  <a:cubicBezTo>
                    <a:pt x="0" y="74816"/>
                    <a:pt x="74816" y="0"/>
                    <a:pt x="167106" y="0"/>
                  </a:cubicBezTo>
                  <a:cubicBezTo>
                    <a:pt x="259396" y="0"/>
                    <a:pt x="334212" y="74816"/>
                    <a:pt x="334212" y="167106"/>
                  </a:cubicBezTo>
                  <a:cubicBezTo>
                    <a:pt x="334212" y="259396"/>
                    <a:pt x="259396" y="334212"/>
                    <a:pt x="167106" y="334212"/>
                  </a:cubicBezTo>
                  <a:cubicBezTo>
                    <a:pt x="74816" y="334212"/>
                    <a:pt x="0" y="259396"/>
                    <a:pt x="0" y="167106"/>
                  </a:cubicBezTo>
                  <a:close/>
                  <a:moveTo>
                    <a:pt x="39537" y="167106"/>
                  </a:moveTo>
                  <a:cubicBezTo>
                    <a:pt x="39537" y="237560"/>
                    <a:pt x="96651" y="294674"/>
                    <a:pt x="167105" y="294674"/>
                  </a:cubicBezTo>
                  <a:cubicBezTo>
                    <a:pt x="237559" y="294674"/>
                    <a:pt x="294673" y="237560"/>
                    <a:pt x="294673" y="167106"/>
                  </a:cubicBezTo>
                  <a:cubicBezTo>
                    <a:pt x="294673" y="96652"/>
                    <a:pt x="237559" y="39538"/>
                    <a:pt x="167105" y="39538"/>
                  </a:cubicBezTo>
                  <a:cubicBezTo>
                    <a:pt x="96651" y="39538"/>
                    <a:pt x="39537" y="96652"/>
                    <a:pt x="39537" y="167106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sz="1600">
                <a:ea typeface="MS PGothic" pitchFamily="34" charset="-128"/>
              </a:endParaRPr>
            </a:p>
          </p:txBody>
        </p:sp>
        <p:sp>
          <p:nvSpPr>
            <p:cNvPr id="14" name="Donut 14"/>
            <p:cNvSpPr>
              <a:spLocks/>
            </p:cNvSpPr>
            <p:nvPr userDrawn="1"/>
          </p:nvSpPr>
          <p:spPr bwMode="auto">
            <a:xfrm>
              <a:off x="3108" y="2326"/>
              <a:ext cx="210" cy="211"/>
            </a:xfrm>
            <a:custGeom>
              <a:avLst/>
              <a:gdLst>
                <a:gd name="T0" fmla="*/ 0 w 334211"/>
                <a:gd name="T1" fmla="*/ 167106 h 334211"/>
                <a:gd name="T2" fmla="*/ 167106 w 334211"/>
                <a:gd name="T3" fmla="*/ 0 h 334211"/>
                <a:gd name="T4" fmla="*/ 334212 w 334211"/>
                <a:gd name="T5" fmla="*/ 167106 h 334211"/>
                <a:gd name="T6" fmla="*/ 167106 w 334211"/>
                <a:gd name="T7" fmla="*/ 334212 h 334211"/>
                <a:gd name="T8" fmla="*/ 0 w 334211"/>
                <a:gd name="T9" fmla="*/ 167106 h 334211"/>
                <a:gd name="T10" fmla="*/ 39537 w 334211"/>
                <a:gd name="T11" fmla="*/ 167106 h 334211"/>
                <a:gd name="T12" fmla="*/ 167105 w 334211"/>
                <a:gd name="T13" fmla="*/ 294674 h 334211"/>
                <a:gd name="T14" fmla="*/ 294673 w 334211"/>
                <a:gd name="T15" fmla="*/ 167106 h 334211"/>
                <a:gd name="T16" fmla="*/ 167105 w 334211"/>
                <a:gd name="T17" fmla="*/ 39538 h 334211"/>
                <a:gd name="T18" fmla="*/ 39537 w 334211"/>
                <a:gd name="T19" fmla="*/ 167106 h 334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4211" h="334211">
                  <a:moveTo>
                    <a:pt x="0" y="167106"/>
                  </a:moveTo>
                  <a:cubicBezTo>
                    <a:pt x="0" y="74816"/>
                    <a:pt x="74816" y="0"/>
                    <a:pt x="167106" y="0"/>
                  </a:cubicBezTo>
                  <a:cubicBezTo>
                    <a:pt x="259396" y="0"/>
                    <a:pt x="334212" y="74816"/>
                    <a:pt x="334212" y="167106"/>
                  </a:cubicBezTo>
                  <a:cubicBezTo>
                    <a:pt x="334212" y="259396"/>
                    <a:pt x="259396" y="334212"/>
                    <a:pt x="167106" y="334212"/>
                  </a:cubicBezTo>
                  <a:cubicBezTo>
                    <a:pt x="74816" y="334212"/>
                    <a:pt x="0" y="259396"/>
                    <a:pt x="0" y="167106"/>
                  </a:cubicBezTo>
                  <a:close/>
                  <a:moveTo>
                    <a:pt x="39537" y="167106"/>
                  </a:moveTo>
                  <a:cubicBezTo>
                    <a:pt x="39537" y="237560"/>
                    <a:pt x="96651" y="294674"/>
                    <a:pt x="167105" y="294674"/>
                  </a:cubicBezTo>
                  <a:cubicBezTo>
                    <a:pt x="237559" y="294674"/>
                    <a:pt x="294673" y="237560"/>
                    <a:pt x="294673" y="167106"/>
                  </a:cubicBezTo>
                  <a:cubicBezTo>
                    <a:pt x="294673" y="96652"/>
                    <a:pt x="237559" y="39538"/>
                    <a:pt x="167105" y="39538"/>
                  </a:cubicBezTo>
                  <a:cubicBezTo>
                    <a:pt x="96651" y="39538"/>
                    <a:pt x="39537" y="96652"/>
                    <a:pt x="39537" y="167106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sz="1600">
                <a:ea typeface="MS PGothic" pitchFamily="34" charset="-128"/>
              </a:endParaRPr>
            </a:p>
          </p:txBody>
        </p:sp>
        <p:sp>
          <p:nvSpPr>
            <p:cNvPr id="15" name="Donut 15"/>
            <p:cNvSpPr>
              <a:spLocks/>
            </p:cNvSpPr>
            <p:nvPr userDrawn="1"/>
          </p:nvSpPr>
          <p:spPr bwMode="auto">
            <a:xfrm>
              <a:off x="3108" y="2714"/>
              <a:ext cx="210" cy="210"/>
            </a:xfrm>
            <a:custGeom>
              <a:avLst/>
              <a:gdLst>
                <a:gd name="T0" fmla="*/ 0 w 334211"/>
                <a:gd name="T1" fmla="*/ 167106 h 334211"/>
                <a:gd name="T2" fmla="*/ 167106 w 334211"/>
                <a:gd name="T3" fmla="*/ 0 h 334211"/>
                <a:gd name="T4" fmla="*/ 334212 w 334211"/>
                <a:gd name="T5" fmla="*/ 167106 h 334211"/>
                <a:gd name="T6" fmla="*/ 167106 w 334211"/>
                <a:gd name="T7" fmla="*/ 334212 h 334211"/>
                <a:gd name="T8" fmla="*/ 0 w 334211"/>
                <a:gd name="T9" fmla="*/ 167106 h 334211"/>
                <a:gd name="T10" fmla="*/ 39537 w 334211"/>
                <a:gd name="T11" fmla="*/ 167106 h 334211"/>
                <a:gd name="T12" fmla="*/ 167105 w 334211"/>
                <a:gd name="T13" fmla="*/ 294674 h 334211"/>
                <a:gd name="T14" fmla="*/ 294673 w 334211"/>
                <a:gd name="T15" fmla="*/ 167106 h 334211"/>
                <a:gd name="T16" fmla="*/ 167105 w 334211"/>
                <a:gd name="T17" fmla="*/ 39538 h 334211"/>
                <a:gd name="T18" fmla="*/ 39537 w 334211"/>
                <a:gd name="T19" fmla="*/ 167106 h 334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4211" h="334211">
                  <a:moveTo>
                    <a:pt x="0" y="167106"/>
                  </a:moveTo>
                  <a:cubicBezTo>
                    <a:pt x="0" y="74816"/>
                    <a:pt x="74816" y="0"/>
                    <a:pt x="167106" y="0"/>
                  </a:cubicBezTo>
                  <a:cubicBezTo>
                    <a:pt x="259396" y="0"/>
                    <a:pt x="334212" y="74816"/>
                    <a:pt x="334212" y="167106"/>
                  </a:cubicBezTo>
                  <a:cubicBezTo>
                    <a:pt x="334212" y="259396"/>
                    <a:pt x="259396" y="334212"/>
                    <a:pt x="167106" y="334212"/>
                  </a:cubicBezTo>
                  <a:cubicBezTo>
                    <a:pt x="74816" y="334212"/>
                    <a:pt x="0" y="259396"/>
                    <a:pt x="0" y="167106"/>
                  </a:cubicBezTo>
                  <a:close/>
                  <a:moveTo>
                    <a:pt x="39537" y="167106"/>
                  </a:moveTo>
                  <a:cubicBezTo>
                    <a:pt x="39537" y="237560"/>
                    <a:pt x="96651" y="294674"/>
                    <a:pt x="167105" y="294674"/>
                  </a:cubicBezTo>
                  <a:cubicBezTo>
                    <a:pt x="237559" y="294674"/>
                    <a:pt x="294673" y="237560"/>
                    <a:pt x="294673" y="167106"/>
                  </a:cubicBezTo>
                  <a:cubicBezTo>
                    <a:pt x="294673" y="96652"/>
                    <a:pt x="237559" y="39538"/>
                    <a:pt x="167105" y="39538"/>
                  </a:cubicBezTo>
                  <a:cubicBezTo>
                    <a:pt x="96651" y="39538"/>
                    <a:pt x="39537" y="96652"/>
                    <a:pt x="39537" y="167106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sz="1600">
                <a:ea typeface="MS PGothic" pitchFamily="34" charset="-128"/>
              </a:endParaRPr>
            </a:p>
          </p:txBody>
        </p:sp>
        <p:cxnSp>
          <p:nvCxnSpPr>
            <p:cNvPr id="16" name="Straight Connector 16"/>
            <p:cNvCxnSpPr>
              <a:cxnSpLocks noChangeShapeType="1"/>
              <a:endCxn id="17" idx="0"/>
            </p:cNvCxnSpPr>
            <p:nvPr userDrawn="1"/>
          </p:nvCxnSpPr>
          <p:spPr bwMode="auto">
            <a:xfrm>
              <a:off x="3212" y="1713"/>
              <a:ext cx="0" cy="2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" name="Straight Connector 16"/>
            <p:cNvCxnSpPr>
              <a:cxnSpLocks noChangeShapeType="1"/>
              <a:endCxn id="17" idx="0"/>
            </p:cNvCxnSpPr>
            <p:nvPr userDrawn="1"/>
          </p:nvCxnSpPr>
          <p:spPr bwMode="auto">
            <a:xfrm>
              <a:off x="3212" y="2113"/>
              <a:ext cx="0" cy="2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" name="Straight Connector 16"/>
            <p:cNvCxnSpPr>
              <a:cxnSpLocks noChangeShapeType="1"/>
              <a:endCxn id="17" idx="0"/>
            </p:cNvCxnSpPr>
            <p:nvPr userDrawn="1"/>
          </p:nvCxnSpPr>
          <p:spPr bwMode="auto">
            <a:xfrm>
              <a:off x="3212" y="2521"/>
              <a:ext cx="0" cy="2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9" name="Straight Connector 16"/>
            <p:cNvCxnSpPr>
              <a:cxnSpLocks noChangeShapeType="1"/>
              <a:endCxn id="17" idx="0"/>
            </p:cNvCxnSpPr>
            <p:nvPr userDrawn="1"/>
          </p:nvCxnSpPr>
          <p:spPr bwMode="auto">
            <a:xfrm>
              <a:off x="3212" y="1305"/>
              <a:ext cx="0" cy="2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Connector 16"/>
            <p:cNvCxnSpPr>
              <a:cxnSpLocks noChangeShapeType="1"/>
              <a:endCxn id="17" idx="0"/>
            </p:cNvCxnSpPr>
            <p:nvPr userDrawn="1"/>
          </p:nvCxnSpPr>
          <p:spPr bwMode="auto">
            <a:xfrm>
              <a:off x="3212" y="1089"/>
              <a:ext cx="0" cy="2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3" name="Rectangle 24"/>
          <p:cNvSpPr>
            <a:spLocks noChangeArrowheads="1"/>
          </p:cNvSpPr>
          <p:nvPr userDrawn="1"/>
        </p:nvSpPr>
        <p:spPr bwMode="auto">
          <a:xfrm>
            <a:off x="5076825" y="128270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800" b="1">
                <a:latin typeface="华文楷体" pitchFamily="2" charset="-122"/>
                <a:ea typeface="华文楷体" pitchFamily="2" charset="-122"/>
              </a:rPr>
              <a:t>让我们深度了解一下 </a:t>
            </a:r>
            <a:r>
              <a:rPr lang="en-US" altLang="zh-CN" sz="1800" b="1">
                <a:latin typeface="华文楷体" pitchFamily="2" charset="-122"/>
                <a:ea typeface="华文楷体" pitchFamily="2" charset="-122"/>
              </a:rPr>
              <a:t>!</a:t>
            </a:r>
            <a:r>
              <a:rPr lang="en-US" altLang="zh-CN" sz="180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sp>
        <p:nvSpPr>
          <p:cNvPr id="24" name="Vertical Content Placeholder 3"/>
          <p:cNvSpPr>
            <a:spLocks/>
          </p:cNvSpPr>
          <p:nvPr userDrawn="1"/>
        </p:nvSpPr>
        <p:spPr bwMode="auto">
          <a:xfrm>
            <a:off x="8882063" y="1916113"/>
            <a:ext cx="2286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altLang="zh-CN" b="1" dirty="0">
              <a:ea typeface="MS PGothic" pitchFamily="34" charset="-128"/>
            </a:endParaRPr>
          </a:p>
        </p:txBody>
      </p:sp>
      <p:sp>
        <p:nvSpPr>
          <p:cNvPr id="30" name="Vertical Content Placeholder 20"/>
          <p:cNvSpPr>
            <a:spLocks noGrp="1"/>
          </p:cNvSpPr>
          <p:nvPr>
            <p:ph orient="vert" sz="quarter" idx="14"/>
          </p:nvPr>
        </p:nvSpPr>
        <p:spPr>
          <a:xfrm>
            <a:off x="8882715" y="1940189"/>
            <a:ext cx="228600" cy="936249"/>
          </a:xfrm>
        </p:spPr>
        <p:txBody>
          <a:bodyPr vert="eaVert">
            <a:no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endParaRPr lang="en-GB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宋体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宋体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宋体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宋体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p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26" Type="http://schemas.openxmlformats.org/officeDocument/2006/relationships/image" Target="../media/image46.jpeg"/><Relationship Id="rId3" Type="http://schemas.openxmlformats.org/officeDocument/2006/relationships/hyperlink" Target="http://images.google.cn/imgres?imgurl=http://www.mexicorealestateinvestment.org/wp-content/themes/arthemia/images/ritzcarlton.jpg&amp;imgrefurl=http://www.mexicorealestateinvestment.org/ritz-carltons-15-billion-development-in-los-cabos/00232&amp;usg=__QxfmdoI1vhckUCHpJlqQ6z3pfe0=&amp;h=579&amp;w=478&amp;sz=39&amp;hl=zh-CN&amp;start=3&amp;um=1&amp;tbnid=OigR1z6EtpCi6M:&amp;tbnh=134&amp;tbnw=111&amp;prev=/images?q=Ritz-Carlton&amp;hl=zh-CN&amp;rlz=1T4GGLL_zh-CNCN349CN349&amp;sa=G&amp;um=1&amp;newwindow=1" TargetMode="External"/><Relationship Id="rId21" Type="http://schemas.openxmlformats.org/officeDocument/2006/relationships/image" Target="../media/image41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5" Type="http://schemas.openxmlformats.org/officeDocument/2006/relationships/image" Target="../media/image45.jpeg"/><Relationship Id="rId2" Type="http://schemas.openxmlformats.org/officeDocument/2006/relationships/image" Target="../media/image23.jpeg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24" Type="http://schemas.openxmlformats.org/officeDocument/2006/relationships/image" Target="../media/image44.jpe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23" Type="http://schemas.openxmlformats.org/officeDocument/2006/relationships/image" Target="../media/image43.jpe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8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686800" cy="922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/>
              <a:t>你在阅读文章、新闻时是否会有留意其中数据的习惯？</a:t>
            </a:r>
            <a:endParaRPr lang="zh-CN" altLang="en-US" dirty="0" smtClean="0">
              <a:ea typeface="宋体" charset="-122"/>
            </a:endParaRPr>
          </a:p>
        </p:txBody>
      </p:sp>
      <p:sp>
        <p:nvSpPr>
          <p:cNvPr id="15362" name="内容占位符 11"/>
          <p:cNvSpPr>
            <a:spLocks/>
          </p:cNvSpPr>
          <p:nvPr/>
        </p:nvSpPr>
        <p:spPr bwMode="auto">
          <a:xfrm>
            <a:off x="468313" y="1071546"/>
            <a:ext cx="82296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en-US" altLang="zh-CN" sz="1400" dirty="0" smtClean="0"/>
              <a:t>53.8%</a:t>
            </a:r>
            <a:r>
              <a:rPr lang="zh-CN" altLang="en-US" sz="1400" dirty="0" smtClean="0"/>
              <a:t>的研究</a:t>
            </a:r>
            <a:r>
              <a:rPr lang="zh-CN" altLang="en-US" sz="1400" dirty="0" smtClean="0"/>
              <a:t>生</a:t>
            </a:r>
            <a:r>
              <a:rPr lang="zh-CN" altLang="en-US" sz="1400" dirty="0" smtClean="0"/>
              <a:t>及</a:t>
            </a:r>
            <a:r>
              <a:rPr lang="zh-CN" altLang="en-US" sz="1400" dirty="0" smtClean="0"/>
              <a:t>以</a:t>
            </a:r>
            <a:r>
              <a:rPr lang="zh-CN" altLang="en-US" sz="1400" dirty="0" smtClean="0"/>
              <a:t>上学历</a:t>
            </a:r>
            <a:r>
              <a:rPr lang="zh-CN" altLang="en-US" sz="1400" dirty="0" smtClean="0"/>
              <a:t>的受访者在</a:t>
            </a:r>
            <a:r>
              <a:rPr lang="zh-CN" altLang="en-US" sz="1400" dirty="0" smtClean="0"/>
              <a:t>阅读文</a:t>
            </a:r>
            <a:r>
              <a:rPr lang="zh-CN" altLang="en-US" sz="1400" dirty="0" smtClean="0"/>
              <a:t>章时</a:t>
            </a:r>
            <a:r>
              <a:rPr lang="zh-CN" altLang="en-US" sz="1400" dirty="0" smtClean="0"/>
              <a:t>会经常留意其中数据</a:t>
            </a:r>
            <a:endParaRPr lang="en-US" altLang="zh-CN" sz="1400" dirty="0" smtClean="0"/>
          </a:p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en-US" altLang="zh-CN" sz="1400" dirty="0" smtClean="0"/>
              <a:t>63.4%</a:t>
            </a:r>
            <a:r>
              <a:rPr lang="zh-CN" altLang="en-US" sz="1400" dirty="0" smtClean="0"/>
              <a:t>的受访者在</a:t>
            </a:r>
            <a:r>
              <a:rPr lang="zh-CN" altLang="en-US" sz="1400" dirty="0" smtClean="0"/>
              <a:t>阅读文章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新闻时会偶尔留意其中的数据</a:t>
            </a:r>
            <a:endParaRPr lang="en-US" altLang="zh-CN" sz="1400" dirty="0" smtClean="0"/>
          </a:p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zh-CN" altLang="en-US" sz="1400" dirty="0" smtClean="0"/>
              <a:t>阅读文章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新闻时经常留意数据</a:t>
            </a:r>
            <a:r>
              <a:rPr lang="zh-CN" altLang="en-US" sz="1400" dirty="0" smtClean="0"/>
              <a:t>的受访者中</a:t>
            </a:r>
            <a:r>
              <a:rPr lang="zh-CN" altLang="en-US" sz="1400" dirty="0" smtClean="0"/>
              <a:t>男性（</a:t>
            </a:r>
            <a:r>
              <a:rPr lang="en-US" altLang="zh-CN" sz="1400" dirty="0" smtClean="0"/>
              <a:t>38.7%</a:t>
            </a:r>
            <a:r>
              <a:rPr lang="zh-CN" altLang="en-US" sz="1400" dirty="0" smtClean="0"/>
              <a:t>）</a:t>
            </a:r>
            <a:r>
              <a:rPr lang="en-US" altLang="zh-CN" sz="1400" dirty="0" smtClean="0"/>
              <a:t>&gt;</a:t>
            </a:r>
            <a:r>
              <a:rPr lang="zh-CN" altLang="en-US" sz="1400" dirty="0" smtClean="0"/>
              <a:t>女性（</a:t>
            </a:r>
            <a:r>
              <a:rPr lang="en-US" altLang="zh-CN" sz="1400" dirty="0" smtClean="0"/>
              <a:t>23.2%</a:t>
            </a:r>
            <a:r>
              <a:rPr lang="zh-CN" altLang="en-US" sz="1400" dirty="0" smtClean="0"/>
              <a:t>）</a:t>
            </a:r>
            <a:endParaRPr lang="en-US" altLang="zh-CN" sz="1400" dirty="0"/>
          </a:p>
        </p:txBody>
      </p:sp>
      <p:sp>
        <p:nvSpPr>
          <p:cNvPr id="15453" name="Text Box 309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990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670" y="1917932"/>
            <a:ext cx="6004726" cy="1827126"/>
          </a:xfrm>
          <a:prstGeom prst="rect">
            <a:avLst/>
          </a:prstGeom>
        </p:spPr>
      </p:pic>
      <p:pic>
        <p:nvPicPr>
          <p:cNvPr id="13" name="图片 12" descr="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660" y="3904939"/>
            <a:ext cx="5513860" cy="205115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26530" y="2631114"/>
            <a:ext cx="1928826" cy="10994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06552" y="3716321"/>
            <a:ext cx="714380" cy="2412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072" y="2030400"/>
            <a:ext cx="6161905" cy="2066667"/>
          </a:xfrm>
          <a:prstGeom prst="rect">
            <a:avLst/>
          </a:prstGeom>
        </p:spPr>
      </p:pic>
      <p:sp>
        <p:nvSpPr>
          <p:cNvPr id="16385" name="Rectangle 18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/>
              <a:t>你在写文章时需要用到一些数据，你的数据来源一般是</a:t>
            </a:r>
            <a:r>
              <a:rPr lang="en-US" altLang="zh-CN" dirty="0" smtClean="0"/>
              <a:t>?</a:t>
            </a:r>
            <a:endParaRPr lang="zh-CN" altLang="en-US" dirty="0" smtClean="0">
              <a:latin typeface="Calibri" pitchFamily="34" charset="0"/>
              <a:ea typeface="宋体" charset="-122"/>
            </a:endParaRPr>
          </a:p>
        </p:txBody>
      </p:sp>
      <p:sp>
        <p:nvSpPr>
          <p:cNvPr id="16387" name="内容占位符 11"/>
          <p:cNvSpPr>
            <a:spLocks/>
          </p:cNvSpPr>
          <p:nvPr/>
        </p:nvSpPr>
        <p:spPr bwMode="auto">
          <a:xfrm>
            <a:off x="468313" y="1196975"/>
            <a:ext cx="82296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zh-CN" altLang="en-US" sz="1400" dirty="0" smtClean="0"/>
              <a:t>受访者在</a:t>
            </a:r>
            <a:r>
              <a:rPr lang="zh-CN" altLang="en-US" sz="1400" dirty="0" smtClean="0"/>
              <a:t>写文章需要用到数据时一般使用来自官方的数据（</a:t>
            </a:r>
            <a:r>
              <a:rPr lang="en-US" altLang="zh-CN" sz="1400" dirty="0" smtClean="0"/>
              <a:t>42.3%</a:t>
            </a:r>
            <a:r>
              <a:rPr lang="zh-CN" altLang="en-US" sz="1400" dirty="0" smtClean="0"/>
              <a:t>）</a:t>
            </a:r>
            <a:endParaRPr lang="en-US" altLang="zh-CN" sz="1400" dirty="0" smtClean="0"/>
          </a:p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zh-CN" altLang="en-US" sz="1400" dirty="0" smtClean="0"/>
              <a:t>研究生</a:t>
            </a:r>
            <a:r>
              <a:rPr lang="zh-CN" altLang="en-US" sz="1400" dirty="0" smtClean="0"/>
              <a:t>及以</a:t>
            </a:r>
            <a:r>
              <a:rPr lang="zh-CN" altLang="en-US" sz="1400" dirty="0" smtClean="0"/>
              <a:t>上学历</a:t>
            </a:r>
            <a:r>
              <a:rPr lang="zh-CN" altLang="en-US" sz="1400" dirty="0" smtClean="0"/>
              <a:t>的受访者（</a:t>
            </a:r>
            <a:r>
              <a:rPr lang="en-US" altLang="zh-CN" sz="1400" dirty="0" smtClean="0"/>
              <a:t>43.6%</a:t>
            </a:r>
            <a:r>
              <a:rPr lang="zh-CN" altLang="en-US" sz="1400" dirty="0" smtClean="0"/>
              <a:t>）更偏向于使用已发表的文章（期刊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论文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书籍）的数据</a:t>
            </a:r>
            <a:endParaRPr lang="en-US" altLang="zh-CN" sz="1400" dirty="0" smtClean="0"/>
          </a:p>
        </p:txBody>
      </p:sp>
      <p:sp>
        <p:nvSpPr>
          <p:cNvPr id="16617" name="Text Box 492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 smtClean="0">
                <a:solidFill>
                  <a:schemeClr val="bg1"/>
                </a:solidFill>
              </a:rPr>
              <a:t>9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990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1994572" y="2456763"/>
            <a:ext cx="963382" cy="16403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2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434" y="4136616"/>
            <a:ext cx="6711626" cy="201132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115476" y="4097066"/>
            <a:ext cx="488948" cy="2050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8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/>
              <a:t>下列哪种表现形式会让你对文章</a:t>
            </a:r>
            <a:r>
              <a:rPr lang="en-US" altLang="zh-CN" dirty="0" smtClean="0"/>
              <a:t>/</a:t>
            </a:r>
            <a:r>
              <a:rPr lang="zh-CN" altLang="en-US" dirty="0" smtClean="0"/>
              <a:t>内容的印象更深刻？</a:t>
            </a:r>
            <a:endParaRPr lang="zh-CN" altLang="en-US" dirty="0" smtClean="0">
              <a:latin typeface="Calibri" pitchFamily="34" charset="0"/>
              <a:ea typeface="宋体" charset="-122"/>
            </a:endParaRPr>
          </a:p>
        </p:txBody>
      </p:sp>
      <p:sp>
        <p:nvSpPr>
          <p:cNvPr id="16387" name="内容占位符 11"/>
          <p:cNvSpPr>
            <a:spLocks/>
          </p:cNvSpPr>
          <p:nvPr/>
        </p:nvSpPr>
        <p:spPr bwMode="auto">
          <a:xfrm>
            <a:off x="468313" y="1196975"/>
            <a:ext cx="82296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zh-CN" altLang="en-US" sz="1400" dirty="0" smtClean="0"/>
              <a:t>受访者对</a:t>
            </a:r>
            <a:r>
              <a:rPr lang="zh-CN" altLang="en-US" sz="1400" dirty="0" smtClean="0"/>
              <a:t>配有图片的文章（</a:t>
            </a:r>
            <a:r>
              <a:rPr lang="en-US" altLang="zh-CN" sz="1400" dirty="0" smtClean="0"/>
              <a:t>51.9%</a:t>
            </a:r>
            <a:r>
              <a:rPr lang="zh-CN" altLang="en-US" sz="1400" dirty="0" smtClean="0"/>
              <a:t>）印象更深刻</a:t>
            </a:r>
            <a:endParaRPr lang="en-US" altLang="zh-CN" sz="1400" dirty="0" smtClean="0"/>
          </a:p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zh-CN" altLang="en-US" sz="1400" dirty="0" smtClean="0"/>
              <a:t>对“配有图表印象深刻”的受访者中，研究生及以上的受访者（</a:t>
            </a:r>
            <a:r>
              <a:rPr lang="en-US" altLang="zh-CN" sz="1400" dirty="0" smtClean="0"/>
              <a:t>30.8%</a:t>
            </a:r>
            <a:r>
              <a:rPr lang="zh-CN" altLang="en-US" sz="1400" dirty="0" smtClean="0"/>
              <a:t>）所占比列最</a:t>
            </a:r>
            <a:r>
              <a:rPr lang="zh-CN" altLang="en-US" sz="1400" dirty="0" smtClean="0"/>
              <a:t>大</a:t>
            </a:r>
            <a:endParaRPr lang="en-US" altLang="zh-CN" sz="1400" dirty="0" smtClean="0"/>
          </a:p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zh-CN" altLang="en-US" sz="1400" dirty="0" smtClean="0"/>
              <a:t>受</a:t>
            </a:r>
            <a:r>
              <a:rPr lang="zh-CN" altLang="en-US" sz="1400" dirty="0" smtClean="0"/>
              <a:t>访者对</a:t>
            </a:r>
            <a:r>
              <a:rPr lang="zh-CN" altLang="en-US" sz="1400" dirty="0" smtClean="0"/>
              <a:t>数据的敏感度不高，仅有</a:t>
            </a:r>
            <a:r>
              <a:rPr lang="en-US" altLang="zh-CN" sz="1400" dirty="0" smtClean="0"/>
              <a:t>5.5</a:t>
            </a:r>
            <a:r>
              <a:rPr lang="en-US" altLang="zh-CN" sz="1400" dirty="0" smtClean="0"/>
              <a:t>%</a:t>
            </a:r>
            <a:r>
              <a:rPr lang="zh-CN" altLang="en-US" sz="1400" dirty="0" smtClean="0"/>
              <a:t>受访者对</a:t>
            </a:r>
            <a:r>
              <a:rPr lang="zh-CN" altLang="en-US" sz="1400" dirty="0" smtClean="0"/>
              <a:t>数据印象深刻</a:t>
            </a:r>
            <a:endParaRPr lang="en-US" altLang="zh-CN" sz="1400" dirty="0" smtClean="0"/>
          </a:p>
        </p:txBody>
      </p:sp>
      <p:sp>
        <p:nvSpPr>
          <p:cNvPr id="16617" name="Text Box 492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 smtClean="0">
                <a:solidFill>
                  <a:schemeClr val="bg1"/>
                </a:solidFill>
              </a:rPr>
              <a:t>10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990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9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33" y="2143116"/>
            <a:ext cx="6133334" cy="2066667"/>
          </a:xfrm>
          <a:prstGeom prst="rect">
            <a:avLst/>
          </a:prstGeom>
        </p:spPr>
      </p:pic>
      <p:pic>
        <p:nvPicPr>
          <p:cNvPr id="14" name="图片 13" descr="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072" y="4224741"/>
            <a:ext cx="6153030" cy="191898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971732" y="2385327"/>
            <a:ext cx="721378" cy="17809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93110" y="4152171"/>
            <a:ext cx="500066" cy="2021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8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578850" cy="7969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800" dirty="0" smtClean="0"/>
              <a:t>假如你打算购买一件商品，以下哪一句宣传语最能打动你？</a:t>
            </a:r>
            <a:endParaRPr lang="zh-CN" altLang="en-US" sz="1800" dirty="0" smtClean="0">
              <a:latin typeface="Calibri" pitchFamily="34" charset="0"/>
              <a:ea typeface="宋体" charset="-122"/>
            </a:endParaRPr>
          </a:p>
        </p:txBody>
      </p:sp>
      <p:sp>
        <p:nvSpPr>
          <p:cNvPr id="17410" name="内容占位符 11"/>
          <p:cNvSpPr>
            <a:spLocks/>
          </p:cNvSpPr>
          <p:nvPr/>
        </p:nvSpPr>
        <p:spPr bwMode="auto">
          <a:xfrm>
            <a:off x="468313" y="1000108"/>
            <a:ext cx="82296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53.7%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的受访者更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喜欢有明确数据对比的广告语</a:t>
            </a:r>
            <a:endParaRPr lang="en-US" altLang="zh-CN" sz="1400" dirty="0" smtClean="0">
              <a:latin typeface="宋体" pitchFamily="2" charset="-122"/>
              <a:ea typeface="宋体" pitchFamily="2" charset="-122"/>
            </a:endParaRPr>
          </a:p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57.1%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初中及以下学历的受访者更喜欢“此款产品深受消费者信赖”这句广告语</a:t>
            </a:r>
          </a:p>
        </p:txBody>
      </p:sp>
      <p:sp>
        <p:nvSpPr>
          <p:cNvPr id="17599" name="Text Box 407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 smtClean="0">
                <a:solidFill>
                  <a:schemeClr val="bg1"/>
                </a:solidFill>
              </a:rPr>
              <a:t>11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47873"/>
            <a:ext cx="990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图片 10" descr="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14" y="3911281"/>
            <a:ext cx="7250132" cy="2227164"/>
          </a:xfrm>
          <a:prstGeom prst="rect">
            <a:avLst/>
          </a:prstGeom>
        </p:spPr>
      </p:pic>
      <p:pic>
        <p:nvPicPr>
          <p:cNvPr id="12" name="图片 11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432" y="1931761"/>
            <a:ext cx="5519368" cy="187947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15212" y="2243582"/>
            <a:ext cx="1357322" cy="156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86048" y="3811238"/>
            <a:ext cx="1054388" cy="2356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8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5788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/>
              <a:t>室外的一个产品海报，最吸引你注意的是？</a:t>
            </a:r>
            <a:endParaRPr lang="zh-CN" altLang="en-US" dirty="0" smtClean="0">
              <a:latin typeface="Calibri" pitchFamily="34" charset="0"/>
              <a:ea typeface="宋体" charset="-122"/>
            </a:endParaRPr>
          </a:p>
        </p:txBody>
      </p:sp>
      <p:sp>
        <p:nvSpPr>
          <p:cNvPr id="18434" name="内容占位符 11"/>
          <p:cNvSpPr>
            <a:spLocks/>
          </p:cNvSpPr>
          <p:nvPr/>
        </p:nvSpPr>
        <p:spPr bwMode="auto">
          <a:xfrm>
            <a:off x="468313" y="1196975"/>
            <a:ext cx="82296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zh-CN" altLang="en-US" sz="1400" dirty="0" smtClean="0">
                <a:latin typeface="宋体" charset="-122"/>
              </a:rPr>
              <a:t>对于海报广告</a:t>
            </a:r>
            <a:r>
              <a:rPr lang="zh-CN" altLang="en-US" sz="1400" dirty="0" smtClean="0">
                <a:latin typeface="宋体" charset="-122"/>
              </a:rPr>
              <a:t>，受访者更</a:t>
            </a:r>
            <a:r>
              <a:rPr lang="zh-CN" altLang="en-US" sz="1400" dirty="0" smtClean="0">
                <a:latin typeface="宋体" charset="-122"/>
              </a:rPr>
              <a:t>喜欢海报上的产品图片介绍（</a:t>
            </a:r>
            <a:r>
              <a:rPr lang="en-US" altLang="zh-CN" sz="1400" dirty="0" smtClean="0">
                <a:latin typeface="宋体" charset="-122"/>
              </a:rPr>
              <a:t>45.5%</a:t>
            </a:r>
            <a:r>
              <a:rPr lang="zh-CN" altLang="en-US" sz="1400" dirty="0" smtClean="0">
                <a:latin typeface="宋体" charset="-122"/>
              </a:rPr>
              <a:t>）</a:t>
            </a:r>
            <a:endParaRPr lang="en-US" altLang="zh-CN" sz="1400" dirty="0" smtClean="0">
              <a:latin typeface="宋体" charset="-122"/>
            </a:endParaRPr>
          </a:p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zh-CN" altLang="en-US" sz="1400" dirty="0" smtClean="0">
                <a:latin typeface="宋体" charset="-122"/>
              </a:rPr>
              <a:t>更关注产品价格</a:t>
            </a:r>
            <a:r>
              <a:rPr lang="zh-CN" altLang="en-US" sz="1400" dirty="0" smtClean="0">
                <a:latin typeface="宋体" charset="-122"/>
              </a:rPr>
              <a:t>的受访者中</a:t>
            </a:r>
            <a:r>
              <a:rPr lang="zh-CN" altLang="en-US" sz="1400" dirty="0" smtClean="0">
                <a:latin typeface="宋体" charset="-122"/>
              </a:rPr>
              <a:t>，学历在初中及以下</a:t>
            </a:r>
            <a:r>
              <a:rPr lang="zh-CN" altLang="en-US" sz="1400" dirty="0" smtClean="0">
                <a:latin typeface="宋体" charset="-122"/>
              </a:rPr>
              <a:t>的受访者所</a:t>
            </a:r>
            <a:r>
              <a:rPr lang="zh-CN" altLang="en-US" sz="1400" dirty="0" smtClean="0">
                <a:latin typeface="宋体" charset="-122"/>
              </a:rPr>
              <a:t>占比例更大为</a:t>
            </a:r>
            <a:r>
              <a:rPr lang="en-US" altLang="zh-CN" sz="1400" dirty="0" smtClean="0">
                <a:latin typeface="宋体" charset="-122"/>
              </a:rPr>
              <a:t>26.2%</a:t>
            </a:r>
          </a:p>
        </p:txBody>
      </p:sp>
      <p:sp>
        <p:nvSpPr>
          <p:cNvPr id="18609" name="Text Box 524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 smtClean="0">
                <a:solidFill>
                  <a:schemeClr val="bg1"/>
                </a:solidFill>
              </a:rPr>
              <a:t>12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990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图片 11" descr="0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34" y="2071452"/>
            <a:ext cx="5833305" cy="1938311"/>
          </a:xfrm>
          <a:prstGeom prst="rect">
            <a:avLst/>
          </a:prstGeom>
        </p:spPr>
      </p:pic>
      <p:pic>
        <p:nvPicPr>
          <p:cNvPr id="13" name="图片 12" descr="0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376" y="4073074"/>
            <a:ext cx="6200273" cy="200239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214546" y="2416953"/>
            <a:ext cx="1428760" cy="1592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99528" y="3987122"/>
            <a:ext cx="1028795" cy="21464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8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5788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你认为数据在文章（新闻，广告，报告等）中起到了哪些作用？ </a:t>
            </a:r>
          </a:p>
        </p:txBody>
      </p:sp>
      <p:sp>
        <p:nvSpPr>
          <p:cNvPr id="18434" name="内容占位符 11"/>
          <p:cNvSpPr>
            <a:spLocks/>
          </p:cNvSpPr>
          <p:nvPr/>
        </p:nvSpPr>
        <p:spPr bwMode="auto">
          <a:xfrm>
            <a:off x="598939" y="1313087"/>
            <a:ext cx="303211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zh-CN" altLang="en-US" sz="1400" dirty="0" smtClean="0">
                <a:latin typeface="宋体" charset="-122"/>
              </a:rPr>
              <a:t>仅有</a:t>
            </a:r>
            <a:r>
              <a:rPr lang="en-US" altLang="zh-CN" sz="1400" dirty="0" smtClean="0">
                <a:latin typeface="宋体" charset="-122"/>
              </a:rPr>
              <a:t>27%</a:t>
            </a:r>
            <a:r>
              <a:rPr lang="zh-CN" altLang="en-US" sz="1400" dirty="0" smtClean="0">
                <a:latin typeface="宋体" charset="-122"/>
              </a:rPr>
              <a:t>的参与者对此题作答</a:t>
            </a:r>
            <a:endParaRPr lang="en-US" altLang="zh-CN" sz="1400" dirty="0" smtClean="0">
              <a:latin typeface="宋体" charset="-122"/>
            </a:endParaRPr>
          </a:p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zh-CN" altLang="en-US" sz="1400" dirty="0" smtClean="0">
                <a:latin typeface="宋体" charset="-122"/>
              </a:rPr>
              <a:t>共有</a:t>
            </a:r>
            <a:r>
              <a:rPr lang="en-US" altLang="zh-CN" sz="1400" dirty="0" smtClean="0">
                <a:latin typeface="宋体" charset="-122"/>
              </a:rPr>
              <a:t>88</a:t>
            </a:r>
            <a:r>
              <a:rPr lang="zh-CN" altLang="en-US" sz="1400" dirty="0" smtClean="0">
                <a:latin typeface="宋体" charset="-122"/>
              </a:rPr>
              <a:t>项内容被提及</a:t>
            </a:r>
            <a:endParaRPr lang="en-US" altLang="zh-CN" sz="1400" dirty="0" smtClean="0">
              <a:latin typeface="宋体" charset="-122"/>
            </a:endParaRPr>
          </a:p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zh-CN" altLang="en-US" sz="1400" dirty="0" smtClean="0">
                <a:latin typeface="宋体" charset="-122"/>
              </a:rPr>
              <a:t>位于右边的是被提及最多的</a:t>
            </a:r>
            <a:r>
              <a:rPr lang="en-US" altLang="zh-CN" sz="1400" dirty="0" smtClean="0">
                <a:latin typeface="宋体" charset="-122"/>
              </a:rPr>
              <a:t>7</a:t>
            </a:r>
            <a:r>
              <a:rPr lang="zh-CN" altLang="en-US" sz="1400" dirty="0" smtClean="0">
                <a:latin typeface="宋体" charset="-122"/>
              </a:rPr>
              <a:t>项内容</a:t>
            </a:r>
            <a:endParaRPr lang="en-US" altLang="zh-CN" sz="1400" dirty="0" smtClean="0">
              <a:latin typeface="宋体" charset="-122"/>
            </a:endParaRPr>
          </a:p>
        </p:txBody>
      </p:sp>
      <p:sp>
        <p:nvSpPr>
          <p:cNvPr id="18609" name="Text Box 524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 smtClean="0">
                <a:solidFill>
                  <a:schemeClr val="bg1"/>
                </a:solidFill>
              </a:rPr>
              <a:t>13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77522" y="1327601"/>
            <a:ext cx="183255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1400" dirty="0" smtClean="0">
                <a:solidFill>
                  <a:prstClr val="black"/>
                </a:solidFill>
              </a:rPr>
              <a:t>增强说服力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1400" dirty="0" smtClean="0">
                <a:solidFill>
                  <a:prstClr val="black"/>
                </a:solidFill>
              </a:rPr>
              <a:t>真实性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1400" dirty="0" smtClean="0">
                <a:solidFill>
                  <a:prstClr val="black"/>
                </a:solidFill>
              </a:rPr>
              <a:t>可信度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1400" dirty="0" smtClean="0">
                <a:solidFill>
                  <a:prstClr val="black"/>
                </a:solidFill>
              </a:rPr>
              <a:t>准确性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1400" dirty="0" smtClean="0">
                <a:solidFill>
                  <a:prstClr val="black"/>
                </a:solidFill>
              </a:rPr>
              <a:t>科学性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1400" dirty="0" smtClean="0">
                <a:solidFill>
                  <a:prstClr val="black"/>
                </a:solidFill>
              </a:rPr>
              <a:t>客观 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1400" dirty="0" smtClean="0">
                <a:solidFill>
                  <a:prstClr val="black"/>
                </a:solidFill>
              </a:rPr>
              <a:t>解释说明 </a:t>
            </a:r>
          </a:p>
        </p:txBody>
      </p:sp>
      <p:sp>
        <p:nvSpPr>
          <p:cNvPr id="14" name="Rectangle 180"/>
          <p:cNvSpPr>
            <a:spLocks noChangeArrowheads="1"/>
          </p:cNvSpPr>
          <p:nvPr/>
        </p:nvSpPr>
        <p:spPr bwMode="auto">
          <a:xfrm>
            <a:off x="6461739" y="1345068"/>
            <a:ext cx="1944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dirty="0" smtClean="0"/>
              <a:t>80</a:t>
            </a:r>
          </a:p>
          <a:p>
            <a:pPr marL="742950" lvl="1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dirty="0" smtClean="0"/>
              <a:t>57</a:t>
            </a:r>
          </a:p>
          <a:p>
            <a:pPr marL="742950" lvl="1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dirty="0" smtClean="0"/>
              <a:t>17</a:t>
            </a:r>
          </a:p>
          <a:p>
            <a:pPr marL="742950" lvl="1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dirty="0" smtClean="0"/>
              <a:t>12</a:t>
            </a:r>
          </a:p>
          <a:p>
            <a:pPr marL="742950" lvl="1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dirty="0" smtClean="0"/>
              <a:t>9</a:t>
            </a:r>
          </a:p>
          <a:p>
            <a:pPr marL="742950" lvl="1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dirty="0" smtClean="0"/>
              <a:t>7</a:t>
            </a:r>
          </a:p>
          <a:p>
            <a:pPr marL="742950" lvl="1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dirty="0" smtClean="0"/>
              <a:t>5</a:t>
            </a:r>
            <a:endParaRPr lang="en-US" altLang="zh-C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 smtClean="0">
                <a:solidFill>
                  <a:schemeClr val="bg1"/>
                </a:solidFill>
              </a:rPr>
              <a:t>14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33802" name="Content Placeholder 4"/>
          <p:cNvSpPr>
            <a:spLocks/>
          </p:cNvSpPr>
          <p:nvPr/>
        </p:nvSpPr>
        <p:spPr bwMode="auto">
          <a:xfrm>
            <a:off x="5580063" y="2393950"/>
            <a:ext cx="1606550" cy="34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 b="1">
                <a:solidFill>
                  <a:srgbClr val="C0C0C0"/>
                </a:solidFill>
                <a:latin typeface="宋体" charset="-122"/>
              </a:rPr>
              <a:t>背景</a:t>
            </a:r>
          </a:p>
        </p:txBody>
      </p:sp>
      <p:sp>
        <p:nvSpPr>
          <p:cNvPr id="33803" name="Content Placeholder 4"/>
          <p:cNvSpPr>
            <a:spLocks/>
          </p:cNvSpPr>
          <p:nvPr/>
        </p:nvSpPr>
        <p:spPr bwMode="auto">
          <a:xfrm>
            <a:off x="5580063" y="3032125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 b="1">
                <a:solidFill>
                  <a:srgbClr val="C0C0C0"/>
                </a:solidFill>
                <a:latin typeface="宋体" charset="-122"/>
              </a:rPr>
              <a:t>概述</a:t>
            </a:r>
          </a:p>
        </p:txBody>
      </p:sp>
      <p:sp>
        <p:nvSpPr>
          <p:cNvPr id="33804" name="Content Placeholder 4"/>
          <p:cNvSpPr>
            <a:spLocks/>
          </p:cNvSpPr>
          <p:nvPr/>
        </p:nvSpPr>
        <p:spPr bwMode="auto">
          <a:xfrm>
            <a:off x="5580063" y="3670300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 b="1">
                <a:solidFill>
                  <a:srgbClr val="C0C0C0"/>
                </a:solidFill>
                <a:latin typeface="宋体" charset="-122"/>
              </a:rPr>
              <a:t>发现</a:t>
            </a:r>
          </a:p>
        </p:txBody>
      </p:sp>
      <p:sp>
        <p:nvSpPr>
          <p:cNvPr id="33806" name="Content Placeholder 4"/>
          <p:cNvSpPr>
            <a:spLocks/>
          </p:cNvSpPr>
          <p:nvPr/>
        </p:nvSpPr>
        <p:spPr bwMode="auto">
          <a:xfrm>
            <a:off x="5580063" y="4286256"/>
            <a:ext cx="330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latin typeface="宋体" charset="-122"/>
              </a:rPr>
              <a:t>附件</a:t>
            </a:r>
          </a:p>
        </p:txBody>
      </p:sp>
      <p:sp>
        <p:nvSpPr>
          <p:cNvPr id="33807" name="Content Placeholder 4"/>
          <p:cNvSpPr>
            <a:spLocks/>
          </p:cNvSpPr>
          <p:nvPr/>
        </p:nvSpPr>
        <p:spPr bwMode="auto">
          <a:xfrm>
            <a:off x="5580063" y="4573594"/>
            <a:ext cx="330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600" b="1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sz="1600" b="1">
                <a:latin typeface="宋体" charset="-122"/>
              </a:rPr>
              <a:t>问卷</a:t>
            </a:r>
          </a:p>
          <a:p>
            <a:pPr>
              <a:buFont typeface="Arial" charset="0"/>
              <a:buNone/>
            </a:pPr>
            <a:r>
              <a:rPr lang="en-US" altLang="zh-CN" sz="1600" b="1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sz="1600" b="1">
                <a:solidFill>
                  <a:srgbClr val="B2B2B2"/>
                </a:solidFill>
                <a:latin typeface="宋体" charset="-122"/>
              </a:rPr>
              <a:t>关于我们</a:t>
            </a:r>
          </a:p>
        </p:txBody>
      </p:sp>
      <p:pic>
        <p:nvPicPr>
          <p:cNvPr id="11" name="图片 10" descr="atta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803603"/>
            <a:ext cx="3250794" cy="3250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>
                <a:latin typeface="Calibri" pitchFamily="34" charset="0"/>
                <a:ea typeface="宋体" charset="-122"/>
              </a:rPr>
              <a:t>调查问卷</a:t>
            </a:r>
          </a:p>
        </p:txBody>
      </p:sp>
      <p:sp>
        <p:nvSpPr>
          <p:cNvPr id="34820" name="Text Box 10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 smtClean="0">
                <a:solidFill>
                  <a:schemeClr val="bg1"/>
                </a:solidFill>
              </a:rPr>
              <a:t>15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340" y="1083796"/>
            <a:ext cx="3857652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你常阅读以下哪些类型的文章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内容？ 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学术报告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调查报告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新闻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散文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4.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小说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5.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诗歌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6.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论文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7.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传记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8.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科普文章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9.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广告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10.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其他，请注明：</a:t>
            </a:r>
          </a:p>
          <a:p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你在阅读文章、新闻时是否会有留意其中数据的习惯？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经常 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偶尔 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从不</a:t>
            </a:r>
          </a:p>
          <a:p>
            <a:endParaRPr lang="zh-CN" altLang="en-US" sz="1100" dirty="0" smtClean="0">
              <a:solidFill>
                <a:schemeClr val="bg1">
                  <a:lumMod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你在写文章时需要用到一些数据，你的数据来源一般是：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官方数据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数据公司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市场调查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4.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计算机模拟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5.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已发表的期刊，论文或书籍上公布的数据</a:t>
            </a:r>
          </a:p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6.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其他，请注明：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4.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下列哪种表现形式会让你对文章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/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内容的印象更深刻？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1.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配有的图片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2.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纯文字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3.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含有数据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5768" y="1083796"/>
            <a:ext cx="335758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4.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引用了名人名言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5.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添加了注释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/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注解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6.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配有图表的分析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7.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其他，请注明：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  <a:p>
            <a:pPr marL="182563" indent="-182563">
              <a:buNone/>
            </a:pP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5.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假如你打算购买一件商品，以下哪一句宣传语最能打动你？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1.90%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以上的买家都给予了好评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2.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超过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9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成的买家都给予了好评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3.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绝大部分的买家都给予了好评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4.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此款产品深受消费者信赖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  <a:p>
            <a:pPr marL="182563" indent="-182563">
              <a:buNone/>
            </a:pP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6.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室外的一个产品海报，最吸引你注意的是：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1.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产品的图片介绍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2.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代言产品的明星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3.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产品的价格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4.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产品的广告词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  <a:p>
            <a:pPr marL="182563" indent="-182563">
              <a:buNone/>
            </a:pP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7.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你认为文章中数据的价值在于？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1.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增强观点或事实的说服力 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2.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增强事实或观点的真实性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3.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使文章显得更为科学和规范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4.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没有任何价值</a:t>
            </a: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5.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其他，请注明：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  <a:p>
            <a:pPr marL="182563" indent="-182563">
              <a:buNone/>
            </a:pP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  <a:p>
            <a:pPr marL="182563" indent="-182563"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8.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你认为数据在文章（新闻，广告，报告等）中起到了哪些作用？（开放题）</a:t>
            </a:r>
          </a:p>
          <a:p>
            <a:endParaRPr lang="zh-CN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>
                <a:latin typeface="Calibri" pitchFamily="34" charset="0"/>
                <a:ea typeface="宋体" charset="-122"/>
              </a:rPr>
              <a:t>调查问卷（续）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 smtClean="0">
                <a:solidFill>
                  <a:schemeClr val="bg1"/>
                </a:solidFill>
              </a:rPr>
              <a:t>16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417638"/>
            <a:ext cx="3357586" cy="376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9.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请问您的性别？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1.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男</a:t>
            </a:r>
          </a:p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2.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女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  <a:p>
            <a:pPr marL="352425" indent="-352425">
              <a:lnSpc>
                <a:spcPct val="115000"/>
              </a:lnSpc>
              <a:buNone/>
            </a:pP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10.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请问您的年龄？</a:t>
            </a:r>
          </a:p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1.18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岁以下</a:t>
            </a:r>
          </a:p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2.18-25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岁</a:t>
            </a:r>
          </a:p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3.26-35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岁</a:t>
            </a:r>
          </a:p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4.36-45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岁</a:t>
            </a:r>
          </a:p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5.46-55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岁</a:t>
            </a:r>
          </a:p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6.55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岁以上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  <a:p>
            <a:pPr marL="352425" indent="-352425">
              <a:lnSpc>
                <a:spcPct val="115000"/>
              </a:lnSpc>
              <a:buNone/>
            </a:pPr>
            <a:endParaRPr lang="zh-CN" altLang="en-US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11.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请问你的受教育程度：</a:t>
            </a:r>
          </a:p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1.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初中及以下</a:t>
            </a:r>
          </a:p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2.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高中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/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中专</a:t>
            </a:r>
          </a:p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3.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本科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/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大专</a:t>
            </a:r>
          </a:p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4.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研究生</a:t>
            </a:r>
          </a:p>
          <a:p>
            <a:pPr marL="352425" indent="-352425">
              <a:lnSpc>
                <a:spcPct val="115000"/>
              </a:lnSpc>
              <a:buNone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5.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charset="-122"/>
              </a:rPr>
              <a:t>博士及以上</a:t>
            </a:r>
          </a:p>
          <a:p>
            <a:pPr marL="352425" indent="-352425">
              <a:lnSpc>
                <a:spcPct val="115000"/>
              </a:lnSpc>
              <a:buNone/>
            </a:pPr>
            <a:endParaRPr lang="zh-CN" altLang="en-US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 smtClean="0">
                <a:solidFill>
                  <a:schemeClr val="bg1"/>
                </a:solidFill>
              </a:rPr>
              <a:t>17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37898" name="Content Placeholder 4"/>
          <p:cNvSpPr>
            <a:spLocks/>
          </p:cNvSpPr>
          <p:nvPr/>
        </p:nvSpPr>
        <p:spPr bwMode="auto">
          <a:xfrm>
            <a:off x="5580063" y="2393950"/>
            <a:ext cx="1606550" cy="34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 b="1">
                <a:solidFill>
                  <a:srgbClr val="C0C0C0"/>
                </a:solidFill>
                <a:latin typeface="宋体" charset="-122"/>
              </a:rPr>
              <a:t>背景</a:t>
            </a:r>
          </a:p>
        </p:txBody>
      </p:sp>
      <p:sp>
        <p:nvSpPr>
          <p:cNvPr id="37899" name="Content Placeholder 4"/>
          <p:cNvSpPr>
            <a:spLocks/>
          </p:cNvSpPr>
          <p:nvPr/>
        </p:nvSpPr>
        <p:spPr bwMode="auto">
          <a:xfrm>
            <a:off x="5580063" y="3032125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 b="1">
                <a:solidFill>
                  <a:srgbClr val="C0C0C0"/>
                </a:solidFill>
                <a:latin typeface="宋体" charset="-122"/>
              </a:rPr>
              <a:t>概述</a:t>
            </a:r>
          </a:p>
        </p:txBody>
      </p:sp>
      <p:sp>
        <p:nvSpPr>
          <p:cNvPr id="37900" name="Content Placeholder 4"/>
          <p:cNvSpPr>
            <a:spLocks/>
          </p:cNvSpPr>
          <p:nvPr/>
        </p:nvSpPr>
        <p:spPr bwMode="auto">
          <a:xfrm>
            <a:off x="5580063" y="3670300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 b="1">
                <a:solidFill>
                  <a:srgbClr val="C0C0C0"/>
                </a:solidFill>
                <a:latin typeface="宋体" charset="-122"/>
              </a:rPr>
              <a:t>发现</a:t>
            </a:r>
          </a:p>
        </p:txBody>
      </p:sp>
      <p:sp>
        <p:nvSpPr>
          <p:cNvPr id="37902" name="Content Placeholder 4"/>
          <p:cNvSpPr>
            <a:spLocks/>
          </p:cNvSpPr>
          <p:nvPr/>
        </p:nvSpPr>
        <p:spPr bwMode="auto">
          <a:xfrm>
            <a:off x="5580063" y="4286256"/>
            <a:ext cx="330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latin typeface="宋体" charset="-122"/>
              </a:rPr>
              <a:t>附件</a:t>
            </a:r>
          </a:p>
        </p:txBody>
      </p:sp>
      <p:sp>
        <p:nvSpPr>
          <p:cNvPr id="37903" name="Content Placeholder 4"/>
          <p:cNvSpPr>
            <a:spLocks/>
          </p:cNvSpPr>
          <p:nvPr/>
        </p:nvSpPr>
        <p:spPr bwMode="auto">
          <a:xfrm>
            <a:off x="5580063" y="4573594"/>
            <a:ext cx="330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600" b="1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sz="1600" b="1">
                <a:solidFill>
                  <a:srgbClr val="B2B2B2"/>
                </a:solidFill>
                <a:latin typeface="宋体" charset="-122"/>
              </a:rPr>
              <a:t>问卷</a:t>
            </a:r>
          </a:p>
          <a:p>
            <a:pPr>
              <a:buFont typeface="Arial" charset="0"/>
              <a:buNone/>
            </a:pPr>
            <a:r>
              <a:rPr lang="en-US" altLang="zh-CN" sz="1600" b="1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sz="1600" b="1">
                <a:latin typeface="宋体" charset="-122"/>
              </a:rPr>
              <a:t>关于我们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6600"/>
            <a:ext cx="4505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728690" y="26797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dirty="0" smtClean="0">
                <a:latin typeface="Calibri" pitchFamily="34" charset="0"/>
                <a:ea typeface="宋体" charset="-122"/>
              </a:rPr>
              <a:t>[</a:t>
            </a:r>
            <a:r>
              <a:rPr lang="zh-CN" altLang="en-US" dirty="0" smtClean="0">
                <a:latin typeface="宋体" charset="-122"/>
                <a:ea typeface="宋体" charset="-122"/>
              </a:rPr>
              <a:t>先就客户感兴趣的问题在</a:t>
            </a:r>
            <a:r>
              <a:rPr lang="en-US" altLang="zh-CN" dirty="0" smtClean="0">
                <a:latin typeface="Calibri" pitchFamily="34" charset="0"/>
                <a:ea typeface="宋体" charset="-122"/>
              </a:rPr>
              <a:t>findoout.com</a:t>
            </a:r>
            <a:r>
              <a:rPr lang="zh-CN" altLang="en-US" dirty="0" smtClean="0">
                <a:latin typeface="宋体" charset="-122"/>
                <a:ea typeface="宋体" charset="-122"/>
              </a:rPr>
              <a:t>上部署御调查</a:t>
            </a:r>
            <a:r>
              <a:rPr lang="en-US" altLang="zh-CN" dirty="0" smtClean="0">
                <a:latin typeface="Calibri" pitchFamily="34" charset="0"/>
                <a:ea typeface="宋体" charset="-122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mtClean="0">
                <a:latin typeface="Calibri" pitchFamily="34" charset="0"/>
                <a:ea typeface="宋体" charset="-122"/>
              </a:rPr>
              <a:t>我们的服务</a:t>
            </a:r>
          </a:p>
        </p:txBody>
      </p:sp>
      <p:grpSp>
        <p:nvGrpSpPr>
          <p:cNvPr id="58371" name="Group 10"/>
          <p:cNvGrpSpPr>
            <a:grpSpLocks/>
          </p:cNvGrpSpPr>
          <p:nvPr/>
        </p:nvGrpSpPr>
        <p:grpSpPr bwMode="auto">
          <a:xfrm>
            <a:off x="2339975" y="1555750"/>
            <a:ext cx="4449763" cy="4105275"/>
            <a:chOff x="1421" y="1162"/>
            <a:chExt cx="2803" cy="2586"/>
          </a:xfrm>
        </p:grpSpPr>
        <p:sp>
          <p:nvSpPr>
            <p:cNvPr id="58372" name="Freeform 4"/>
            <p:cNvSpPr>
              <a:spLocks/>
            </p:cNvSpPr>
            <p:nvPr/>
          </p:nvSpPr>
          <p:spPr bwMode="blackWhite">
            <a:xfrm>
              <a:off x="1630" y="1162"/>
              <a:ext cx="2333" cy="1096"/>
            </a:xfrm>
            <a:custGeom>
              <a:avLst/>
              <a:gdLst>
                <a:gd name="T0" fmla="*/ 5009 w 1553"/>
                <a:gd name="T1" fmla="*/ 2620 h 753"/>
                <a:gd name="T2" fmla="*/ 7217 w 1553"/>
                <a:gd name="T3" fmla="*/ 2426 h 753"/>
                <a:gd name="T4" fmla="*/ 7903 w 1553"/>
                <a:gd name="T5" fmla="*/ 671 h 753"/>
                <a:gd name="T6" fmla="*/ 7370 w 1553"/>
                <a:gd name="T7" fmla="*/ 1017 h 753"/>
                <a:gd name="T8" fmla="*/ 7121 w 1553"/>
                <a:gd name="T9" fmla="*/ 834 h 753"/>
                <a:gd name="T10" fmla="*/ 6862 w 1553"/>
                <a:gd name="T11" fmla="*/ 670 h 753"/>
                <a:gd name="T12" fmla="*/ 6590 w 1553"/>
                <a:gd name="T13" fmla="*/ 521 h 753"/>
                <a:gd name="T14" fmla="*/ 6305 w 1553"/>
                <a:gd name="T15" fmla="*/ 392 h 753"/>
                <a:gd name="T16" fmla="*/ 6015 w 1553"/>
                <a:gd name="T17" fmla="*/ 275 h 753"/>
                <a:gd name="T18" fmla="*/ 5716 w 1553"/>
                <a:gd name="T19" fmla="*/ 185 h 753"/>
                <a:gd name="T20" fmla="*/ 5398 w 1553"/>
                <a:gd name="T21" fmla="*/ 102 h 753"/>
                <a:gd name="T22" fmla="*/ 5090 w 1553"/>
                <a:gd name="T23" fmla="*/ 52 h 753"/>
                <a:gd name="T24" fmla="*/ 4767 w 1553"/>
                <a:gd name="T25" fmla="*/ 19 h 753"/>
                <a:gd name="T26" fmla="*/ 4444 w 1553"/>
                <a:gd name="T27" fmla="*/ 0 h 753"/>
                <a:gd name="T28" fmla="*/ 4125 w 1553"/>
                <a:gd name="T29" fmla="*/ 9 h 753"/>
                <a:gd name="T30" fmla="*/ 3811 w 1553"/>
                <a:gd name="T31" fmla="*/ 36 h 753"/>
                <a:gd name="T32" fmla="*/ 3488 w 1553"/>
                <a:gd name="T33" fmla="*/ 87 h 753"/>
                <a:gd name="T34" fmla="*/ 3177 w 1553"/>
                <a:gd name="T35" fmla="*/ 150 h 753"/>
                <a:gd name="T36" fmla="*/ 2871 w 1553"/>
                <a:gd name="T37" fmla="*/ 237 h 753"/>
                <a:gd name="T38" fmla="*/ 2578 w 1553"/>
                <a:gd name="T39" fmla="*/ 344 h 753"/>
                <a:gd name="T40" fmla="*/ 2288 w 1553"/>
                <a:gd name="T41" fmla="*/ 466 h 753"/>
                <a:gd name="T42" fmla="*/ 2012 w 1553"/>
                <a:gd name="T43" fmla="*/ 614 h 753"/>
                <a:gd name="T44" fmla="*/ 1743 w 1553"/>
                <a:gd name="T45" fmla="*/ 771 h 753"/>
                <a:gd name="T46" fmla="*/ 1498 w 1553"/>
                <a:gd name="T47" fmla="*/ 953 h 753"/>
                <a:gd name="T48" fmla="*/ 1263 w 1553"/>
                <a:gd name="T49" fmla="*/ 1143 h 753"/>
                <a:gd name="T50" fmla="*/ 1046 w 1553"/>
                <a:gd name="T51" fmla="*/ 1352 h 753"/>
                <a:gd name="T52" fmla="*/ 841 w 1553"/>
                <a:gd name="T53" fmla="*/ 1570 h 753"/>
                <a:gd name="T54" fmla="*/ 661 w 1553"/>
                <a:gd name="T55" fmla="*/ 1800 h 753"/>
                <a:gd name="T56" fmla="*/ 499 w 1553"/>
                <a:gd name="T57" fmla="*/ 2046 h 753"/>
                <a:gd name="T58" fmla="*/ 364 w 1553"/>
                <a:gd name="T59" fmla="*/ 2297 h 753"/>
                <a:gd name="T60" fmla="*/ 234 w 1553"/>
                <a:gd name="T61" fmla="*/ 2559 h 753"/>
                <a:gd name="T62" fmla="*/ 140 w 1553"/>
                <a:gd name="T63" fmla="*/ 2831 h 753"/>
                <a:gd name="T64" fmla="*/ 59 w 1553"/>
                <a:gd name="T65" fmla="*/ 3106 h 753"/>
                <a:gd name="T66" fmla="*/ 0 w 1553"/>
                <a:gd name="T67" fmla="*/ 3377 h 753"/>
                <a:gd name="T68" fmla="*/ 1133 w 1553"/>
                <a:gd name="T69" fmla="*/ 2729 h 753"/>
                <a:gd name="T70" fmla="*/ 2241 w 1553"/>
                <a:gd name="T71" fmla="*/ 3362 h 753"/>
                <a:gd name="T72" fmla="*/ 2319 w 1553"/>
                <a:gd name="T73" fmla="*/ 3186 h 753"/>
                <a:gd name="T74" fmla="*/ 2414 w 1553"/>
                <a:gd name="T75" fmla="*/ 3006 h 753"/>
                <a:gd name="T76" fmla="*/ 2537 w 1553"/>
                <a:gd name="T77" fmla="*/ 2837 h 753"/>
                <a:gd name="T78" fmla="*/ 2674 w 1553"/>
                <a:gd name="T79" fmla="*/ 2674 h 753"/>
                <a:gd name="T80" fmla="*/ 2830 w 1553"/>
                <a:gd name="T81" fmla="*/ 2525 h 753"/>
                <a:gd name="T82" fmla="*/ 2998 w 1553"/>
                <a:gd name="T83" fmla="*/ 2391 h 753"/>
                <a:gd name="T84" fmla="*/ 3186 w 1553"/>
                <a:gd name="T85" fmla="*/ 2275 h 753"/>
                <a:gd name="T86" fmla="*/ 3388 w 1553"/>
                <a:gd name="T87" fmla="*/ 2177 h 753"/>
                <a:gd name="T88" fmla="*/ 3598 w 1553"/>
                <a:gd name="T89" fmla="*/ 2097 h 753"/>
                <a:gd name="T90" fmla="*/ 3814 w 1553"/>
                <a:gd name="T91" fmla="*/ 2032 h 753"/>
                <a:gd name="T92" fmla="*/ 4038 w 1553"/>
                <a:gd name="T93" fmla="*/ 1990 h 753"/>
                <a:gd name="T94" fmla="*/ 4260 w 1553"/>
                <a:gd name="T95" fmla="*/ 1968 h 753"/>
                <a:gd name="T96" fmla="*/ 4490 w 1553"/>
                <a:gd name="T97" fmla="*/ 1968 h 753"/>
                <a:gd name="T98" fmla="*/ 4723 w 1553"/>
                <a:gd name="T99" fmla="*/ 1982 h 753"/>
                <a:gd name="T100" fmla="*/ 4947 w 1553"/>
                <a:gd name="T101" fmla="*/ 2019 h 753"/>
                <a:gd name="T102" fmla="*/ 5163 w 1553"/>
                <a:gd name="T103" fmla="*/ 2080 h 753"/>
                <a:gd name="T104" fmla="*/ 5374 w 1553"/>
                <a:gd name="T105" fmla="*/ 2154 h 753"/>
                <a:gd name="T106" fmla="*/ 5576 w 1553"/>
                <a:gd name="T107" fmla="*/ 2255 h 753"/>
                <a:gd name="T108" fmla="*/ 5009 w 1553"/>
                <a:gd name="T109" fmla="*/ 2620 h 7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53"/>
                <a:gd name="T166" fmla="*/ 0 h 753"/>
                <a:gd name="T167" fmla="*/ 1553 w 1553"/>
                <a:gd name="T168" fmla="*/ 753 h 7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53" h="753">
                  <a:moveTo>
                    <a:pt x="983" y="584"/>
                  </a:moveTo>
                  <a:lnTo>
                    <a:pt x="1417" y="541"/>
                  </a:lnTo>
                  <a:lnTo>
                    <a:pt x="1552" y="150"/>
                  </a:lnTo>
                  <a:lnTo>
                    <a:pt x="1447" y="227"/>
                  </a:lnTo>
                  <a:lnTo>
                    <a:pt x="1398" y="186"/>
                  </a:lnTo>
                  <a:lnTo>
                    <a:pt x="1347" y="149"/>
                  </a:lnTo>
                  <a:lnTo>
                    <a:pt x="1294" y="116"/>
                  </a:lnTo>
                  <a:lnTo>
                    <a:pt x="1238" y="87"/>
                  </a:lnTo>
                  <a:lnTo>
                    <a:pt x="1181" y="61"/>
                  </a:lnTo>
                  <a:lnTo>
                    <a:pt x="1122" y="41"/>
                  </a:lnTo>
                  <a:lnTo>
                    <a:pt x="1060" y="23"/>
                  </a:lnTo>
                  <a:lnTo>
                    <a:pt x="999" y="12"/>
                  </a:lnTo>
                  <a:lnTo>
                    <a:pt x="936" y="4"/>
                  </a:lnTo>
                  <a:lnTo>
                    <a:pt x="873" y="0"/>
                  </a:lnTo>
                  <a:lnTo>
                    <a:pt x="810" y="2"/>
                  </a:lnTo>
                  <a:lnTo>
                    <a:pt x="748" y="8"/>
                  </a:lnTo>
                  <a:lnTo>
                    <a:pt x="685" y="19"/>
                  </a:lnTo>
                  <a:lnTo>
                    <a:pt x="624" y="34"/>
                  </a:lnTo>
                  <a:lnTo>
                    <a:pt x="564" y="53"/>
                  </a:lnTo>
                  <a:lnTo>
                    <a:pt x="506" y="76"/>
                  </a:lnTo>
                  <a:lnTo>
                    <a:pt x="449" y="104"/>
                  </a:lnTo>
                  <a:lnTo>
                    <a:pt x="395" y="137"/>
                  </a:lnTo>
                  <a:lnTo>
                    <a:pt x="342" y="172"/>
                  </a:lnTo>
                  <a:lnTo>
                    <a:pt x="294" y="212"/>
                  </a:lnTo>
                  <a:lnTo>
                    <a:pt x="248" y="254"/>
                  </a:lnTo>
                  <a:lnTo>
                    <a:pt x="205" y="301"/>
                  </a:lnTo>
                  <a:lnTo>
                    <a:pt x="165" y="350"/>
                  </a:lnTo>
                  <a:lnTo>
                    <a:pt x="130" y="401"/>
                  </a:lnTo>
                  <a:lnTo>
                    <a:pt x="98" y="456"/>
                  </a:lnTo>
                  <a:lnTo>
                    <a:pt x="71" y="512"/>
                  </a:lnTo>
                  <a:lnTo>
                    <a:pt x="46" y="570"/>
                  </a:lnTo>
                  <a:lnTo>
                    <a:pt x="27" y="631"/>
                  </a:lnTo>
                  <a:lnTo>
                    <a:pt x="11" y="692"/>
                  </a:lnTo>
                  <a:lnTo>
                    <a:pt x="0" y="752"/>
                  </a:lnTo>
                  <a:lnTo>
                    <a:pt x="222" y="608"/>
                  </a:lnTo>
                  <a:lnTo>
                    <a:pt x="440" y="749"/>
                  </a:lnTo>
                  <a:lnTo>
                    <a:pt x="455" y="710"/>
                  </a:lnTo>
                  <a:lnTo>
                    <a:pt x="474" y="670"/>
                  </a:lnTo>
                  <a:lnTo>
                    <a:pt x="498" y="632"/>
                  </a:lnTo>
                  <a:lnTo>
                    <a:pt x="525" y="596"/>
                  </a:lnTo>
                  <a:lnTo>
                    <a:pt x="556" y="563"/>
                  </a:lnTo>
                  <a:lnTo>
                    <a:pt x="589" y="533"/>
                  </a:lnTo>
                  <a:lnTo>
                    <a:pt x="626" y="507"/>
                  </a:lnTo>
                  <a:lnTo>
                    <a:pt x="665" y="485"/>
                  </a:lnTo>
                  <a:lnTo>
                    <a:pt x="706" y="467"/>
                  </a:lnTo>
                  <a:lnTo>
                    <a:pt x="749" y="453"/>
                  </a:lnTo>
                  <a:lnTo>
                    <a:pt x="793" y="443"/>
                  </a:lnTo>
                  <a:lnTo>
                    <a:pt x="837" y="438"/>
                  </a:lnTo>
                  <a:lnTo>
                    <a:pt x="882" y="438"/>
                  </a:lnTo>
                  <a:lnTo>
                    <a:pt x="927" y="442"/>
                  </a:lnTo>
                  <a:lnTo>
                    <a:pt x="971" y="450"/>
                  </a:lnTo>
                  <a:lnTo>
                    <a:pt x="1014" y="464"/>
                  </a:lnTo>
                  <a:lnTo>
                    <a:pt x="1055" y="480"/>
                  </a:lnTo>
                  <a:lnTo>
                    <a:pt x="1095" y="502"/>
                  </a:lnTo>
                  <a:lnTo>
                    <a:pt x="983" y="584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58373" name="Freeform 5"/>
            <p:cNvSpPr>
              <a:spLocks/>
            </p:cNvSpPr>
            <p:nvPr/>
          </p:nvSpPr>
          <p:spPr bwMode="blackWhite">
            <a:xfrm>
              <a:off x="1421" y="2129"/>
              <a:ext cx="1834" cy="1557"/>
            </a:xfrm>
            <a:custGeom>
              <a:avLst/>
              <a:gdLst>
                <a:gd name="T0" fmla="*/ 6209 w 1221"/>
                <a:gd name="T1" fmla="*/ 4654 h 1071"/>
                <a:gd name="T2" fmla="*/ 5101 w 1221"/>
                <a:gd name="T3" fmla="*/ 3783 h 1071"/>
                <a:gd name="T4" fmla="*/ 5502 w 1221"/>
                <a:gd name="T5" fmla="*/ 2815 h 1071"/>
                <a:gd name="T6" fmla="*/ 5284 w 1221"/>
                <a:gd name="T7" fmla="*/ 2836 h 1071"/>
                <a:gd name="T8" fmla="*/ 5060 w 1221"/>
                <a:gd name="T9" fmla="*/ 2842 h 1071"/>
                <a:gd name="T10" fmla="*/ 4835 w 1221"/>
                <a:gd name="T11" fmla="*/ 2832 h 1071"/>
                <a:gd name="T12" fmla="*/ 4611 w 1221"/>
                <a:gd name="T13" fmla="*/ 2796 h 1071"/>
                <a:gd name="T14" fmla="*/ 4401 w 1221"/>
                <a:gd name="T15" fmla="*/ 2743 h 1071"/>
                <a:gd name="T16" fmla="*/ 4189 w 1221"/>
                <a:gd name="T17" fmla="*/ 2675 h 1071"/>
                <a:gd name="T18" fmla="*/ 3991 w 1221"/>
                <a:gd name="T19" fmla="*/ 2586 h 1071"/>
                <a:gd name="T20" fmla="*/ 3802 w 1221"/>
                <a:gd name="T21" fmla="*/ 2483 h 1071"/>
                <a:gd name="T22" fmla="*/ 3630 w 1221"/>
                <a:gd name="T23" fmla="*/ 2361 h 1071"/>
                <a:gd name="T24" fmla="*/ 3470 w 1221"/>
                <a:gd name="T25" fmla="*/ 2216 h 1071"/>
                <a:gd name="T26" fmla="*/ 3326 w 1221"/>
                <a:gd name="T27" fmla="*/ 2067 h 1071"/>
                <a:gd name="T28" fmla="*/ 3201 w 1221"/>
                <a:gd name="T29" fmla="*/ 1909 h 1071"/>
                <a:gd name="T30" fmla="*/ 3100 w 1221"/>
                <a:gd name="T31" fmla="*/ 1742 h 1071"/>
                <a:gd name="T32" fmla="*/ 3024 w 1221"/>
                <a:gd name="T33" fmla="*/ 1573 h 1071"/>
                <a:gd name="T34" fmla="*/ 2958 w 1221"/>
                <a:gd name="T35" fmla="*/ 1401 h 1071"/>
                <a:gd name="T36" fmla="*/ 2917 w 1221"/>
                <a:gd name="T37" fmla="*/ 1220 h 1071"/>
                <a:gd name="T38" fmla="*/ 2890 w 1221"/>
                <a:gd name="T39" fmla="*/ 1035 h 1071"/>
                <a:gd name="T40" fmla="*/ 3623 w 1221"/>
                <a:gd name="T41" fmla="*/ 1035 h 1071"/>
                <a:gd name="T42" fmla="*/ 1875 w 1221"/>
                <a:gd name="T43" fmla="*/ 0 h 1071"/>
                <a:gd name="T44" fmla="*/ 0 w 1221"/>
                <a:gd name="T45" fmla="*/ 1051 h 1071"/>
                <a:gd name="T46" fmla="*/ 682 w 1221"/>
                <a:gd name="T47" fmla="*/ 1044 h 1071"/>
                <a:gd name="T48" fmla="*/ 709 w 1221"/>
                <a:gd name="T49" fmla="*/ 1321 h 1071"/>
                <a:gd name="T50" fmla="*/ 751 w 1221"/>
                <a:gd name="T51" fmla="*/ 1598 h 1071"/>
                <a:gd name="T52" fmla="*/ 819 w 1221"/>
                <a:gd name="T53" fmla="*/ 1871 h 1071"/>
                <a:gd name="T54" fmla="*/ 904 w 1221"/>
                <a:gd name="T55" fmla="*/ 2139 h 1071"/>
                <a:gd name="T56" fmla="*/ 1017 w 1221"/>
                <a:gd name="T57" fmla="*/ 2403 h 1071"/>
                <a:gd name="T58" fmla="*/ 1155 w 1221"/>
                <a:gd name="T59" fmla="*/ 2659 h 1071"/>
                <a:gd name="T60" fmla="*/ 1308 w 1221"/>
                <a:gd name="T61" fmla="*/ 2903 h 1071"/>
                <a:gd name="T62" fmla="*/ 1480 w 1221"/>
                <a:gd name="T63" fmla="*/ 3136 h 1071"/>
                <a:gd name="T64" fmla="*/ 1672 w 1221"/>
                <a:gd name="T65" fmla="*/ 3357 h 1071"/>
                <a:gd name="T66" fmla="*/ 1878 w 1221"/>
                <a:gd name="T67" fmla="*/ 3562 h 1071"/>
                <a:gd name="T68" fmla="*/ 2100 w 1221"/>
                <a:gd name="T69" fmla="*/ 3758 h 1071"/>
                <a:gd name="T70" fmla="*/ 2336 w 1221"/>
                <a:gd name="T71" fmla="*/ 3940 h 1071"/>
                <a:gd name="T72" fmla="*/ 2593 w 1221"/>
                <a:gd name="T73" fmla="*/ 4104 h 1071"/>
                <a:gd name="T74" fmla="*/ 2861 w 1221"/>
                <a:gd name="T75" fmla="*/ 4251 h 1071"/>
                <a:gd name="T76" fmla="*/ 3141 w 1221"/>
                <a:gd name="T77" fmla="*/ 4382 h 1071"/>
                <a:gd name="T78" fmla="*/ 3428 w 1221"/>
                <a:gd name="T79" fmla="*/ 4498 h 1071"/>
                <a:gd name="T80" fmla="*/ 3725 w 1221"/>
                <a:gd name="T81" fmla="*/ 4587 h 1071"/>
                <a:gd name="T82" fmla="*/ 4025 w 1221"/>
                <a:gd name="T83" fmla="*/ 4667 h 1071"/>
                <a:gd name="T84" fmla="*/ 4338 w 1221"/>
                <a:gd name="T85" fmla="*/ 4722 h 1071"/>
                <a:gd name="T86" fmla="*/ 4646 w 1221"/>
                <a:gd name="T87" fmla="*/ 4765 h 1071"/>
                <a:gd name="T88" fmla="*/ 4961 w 1221"/>
                <a:gd name="T89" fmla="*/ 4780 h 1071"/>
                <a:gd name="T90" fmla="*/ 5280 w 1221"/>
                <a:gd name="T91" fmla="*/ 4780 h 1071"/>
                <a:gd name="T92" fmla="*/ 5589 w 1221"/>
                <a:gd name="T93" fmla="*/ 4761 h 1071"/>
                <a:gd name="T94" fmla="*/ 5905 w 1221"/>
                <a:gd name="T95" fmla="*/ 4718 h 1071"/>
                <a:gd name="T96" fmla="*/ 6209 w 1221"/>
                <a:gd name="T97" fmla="*/ 4654 h 10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1"/>
                <a:gd name="T148" fmla="*/ 0 h 1071"/>
                <a:gd name="T149" fmla="*/ 1221 w 1221"/>
                <a:gd name="T150" fmla="*/ 1071 h 10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1" h="1071">
                  <a:moveTo>
                    <a:pt x="1220" y="1042"/>
                  </a:moveTo>
                  <a:lnTo>
                    <a:pt x="1002" y="847"/>
                  </a:lnTo>
                  <a:lnTo>
                    <a:pt x="1081" y="630"/>
                  </a:lnTo>
                  <a:lnTo>
                    <a:pt x="1038" y="635"/>
                  </a:lnTo>
                  <a:lnTo>
                    <a:pt x="994" y="636"/>
                  </a:lnTo>
                  <a:lnTo>
                    <a:pt x="950" y="634"/>
                  </a:lnTo>
                  <a:lnTo>
                    <a:pt x="906" y="626"/>
                  </a:lnTo>
                  <a:lnTo>
                    <a:pt x="865" y="614"/>
                  </a:lnTo>
                  <a:lnTo>
                    <a:pt x="823" y="599"/>
                  </a:lnTo>
                  <a:lnTo>
                    <a:pt x="784" y="579"/>
                  </a:lnTo>
                  <a:lnTo>
                    <a:pt x="747" y="556"/>
                  </a:lnTo>
                  <a:lnTo>
                    <a:pt x="713" y="528"/>
                  </a:lnTo>
                  <a:lnTo>
                    <a:pt x="682" y="496"/>
                  </a:lnTo>
                  <a:lnTo>
                    <a:pt x="653" y="463"/>
                  </a:lnTo>
                  <a:lnTo>
                    <a:pt x="629" y="427"/>
                  </a:lnTo>
                  <a:lnTo>
                    <a:pt x="609" y="390"/>
                  </a:lnTo>
                  <a:lnTo>
                    <a:pt x="594" y="352"/>
                  </a:lnTo>
                  <a:lnTo>
                    <a:pt x="581" y="314"/>
                  </a:lnTo>
                  <a:lnTo>
                    <a:pt x="573" y="273"/>
                  </a:lnTo>
                  <a:lnTo>
                    <a:pt x="568" y="232"/>
                  </a:lnTo>
                  <a:lnTo>
                    <a:pt x="712" y="232"/>
                  </a:lnTo>
                  <a:lnTo>
                    <a:pt x="368" y="0"/>
                  </a:lnTo>
                  <a:lnTo>
                    <a:pt x="0" y="235"/>
                  </a:lnTo>
                  <a:lnTo>
                    <a:pt x="134" y="234"/>
                  </a:lnTo>
                  <a:lnTo>
                    <a:pt x="139" y="296"/>
                  </a:lnTo>
                  <a:lnTo>
                    <a:pt x="148" y="358"/>
                  </a:lnTo>
                  <a:lnTo>
                    <a:pt x="161" y="419"/>
                  </a:lnTo>
                  <a:lnTo>
                    <a:pt x="178" y="479"/>
                  </a:lnTo>
                  <a:lnTo>
                    <a:pt x="200" y="538"/>
                  </a:lnTo>
                  <a:lnTo>
                    <a:pt x="227" y="595"/>
                  </a:lnTo>
                  <a:lnTo>
                    <a:pt x="257" y="650"/>
                  </a:lnTo>
                  <a:lnTo>
                    <a:pt x="291" y="702"/>
                  </a:lnTo>
                  <a:lnTo>
                    <a:pt x="328" y="751"/>
                  </a:lnTo>
                  <a:lnTo>
                    <a:pt x="369" y="797"/>
                  </a:lnTo>
                  <a:lnTo>
                    <a:pt x="413" y="841"/>
                  </a:lnTo>
                  <a:lnTo>
                    <a:pt x="459" y="882"/>
                  </a:lnTo>
                  <a:lnTo>
                    <a:pt x="509" y="919"/>
                  </a:lnTo>
                  <a:lnTo>
                    <a:pt x="562" y="951"/>
                  </a:lnTo>
                  <a:lnTo>
                    <a:pt x="617" y="981"/>
                  </a:lnTo>
                  <a:lnTo>
                    <a:pt x="673" y="1007"/>
                  </a:lnTo>
                  <a:lnTo>
                    <a:pt x="732" y="1027"/>
                  </a:lnTo>
                  <a:lnTo>
                    <a:pt x="791" y="1045"/>
                  </a:lnTo>
                  <a:lnTo>
                    <a:pt x="852" y="1057"/>
                  </a:lnTo>
                  <a:lnTo>
                    <a:pt x="913" y="1067"/>
                  </a:lnTo>
                  <a:lnTo>
                    <a:pt x="975" y="1070"/>
                  </a:lnTo>
                  <a:lnTo>
                    <a:pt x="1037" y="1070"/>
                  </a:lnTo>
                  <a:lnTo>
                    <a:pt x="1098" y="1066"/>
                  </a:lnTo>
                  <a:lnTo>
                    <a:pt x="1160" y="1056"/>
                  </a:lnTo>
                  <a:lnTo>
                    <a:pt x="1220" y="10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58374" name="Freeform 6"/>
            <p:cNvSpPr>
              <a:spLocks/>
            </p:cNvSpPr>
            <p:nvPr/>
          </p:nvSpPr>
          <p:spPr bwMode="blackWhite">
            <a:xfrm>
              <a:off x="3033" y="1653"/>
              <a:ext cx="1191" cy="2095"/>
            </a:xfrm>
            <a:custGeom>
              <a:avLst/>
              <a:gdLst>
                <a:gd name="T0" fmla="*/ 1457 w 793"/>
                <a:gd name="T1" fmla="*/ 5897 h 1440"/>
                <a:gd name="T2" fmla="*/ 1730 w 793"/>
                <a:gd name="T3" fmla="*/ 5780 h 1440"/>
                <a:gd name="T4" fmla="*/ 1996 w 793"/>
                <a:gd name="T5" fmla="*/ 5645 h 1440"/>
                <a:gd name="T6" fmla="*/ 2248 w 793"/>
                <a:gd name="T7" fmla="*/ 5488 h 1440"/>
                <a:gd name="T8" fmla="*/ 2493 w 793"/>
                <a:gd name="T9" fmla="*/ 5319 h 1440"/>
                <a:gd name="T10" fmla="*/ 2724 w 793"/>
                <a:gd name="T11" fmla="*/ 5133 h 1440"/>
                <a:gd name="T12" fmla="*/ 2930 w 793"/>
                <a:gd name="T13" fmla="*/ 4936 h 1440"/>
                <a:gd name="T14" fmla="*/ 3133 w 793"/>
                <a:gd name="T15" fmla="*/ 4727 h 1440"/>
                <a:gd name="T16" fmla="*/ 3307 w 793"/>
                <a:gd name="T17" fmla="*/ 4501 h 1440"/>
                <a:gd name="T18" fmla="*/ 3469 w 793"/>
                <a:gd name="T19" fmla="*/ 4267 h 1440"/>
                <a:gd name="T20" fmla="*/ 3609 w 793"/>
                <a:gd name="T21" fmla="*/ 4030 h 1440"/>
                <a:gd name="T22" fmla="*/ 3734 w 793"/>
                <a:gd name="T23" fmla="*/ 3783 h 1440"/>
                <a:gd name="T24" fmla="*/ 3833 w 793"/>
                <a:gd name="T25" fmla="*/ 3522 h 1440"/>
                <a:gd name="T26" fmla="*/ 3915 w 793"/>
                <a:gd name="T27" fmla="*/ 3257 h 1440"/>
                <a:gd name="T28" fmla="*/ 3974 w 793"/>
                <a:gd name="T29" fmla="*/ 2993 h 1440"/>
                <a:gd name="T30" fmla="*/ 4015 w 793"/>
                <a:gd name="T31" fmla="*/ 2726 h 1440"/>
                <a:gd name="T32" fmla="*/ 4028 w 793"/>
                <a:gd name="T33" fmla="*/ 2451 h 1440"/>
                <a:gd name="T34" fmla="*/ 4018 w 793"/>
                <a:gd name="T35" fmla="*/ 2182 h 1440"/>
                <a:gd name="T36" fmla="*/ 3997 w 793"/>
                <a:gd name="T37" fmla="*/ 1912 h 1440"/>
                <a:gd name="T38" fmla="*/ 3942 w 793"/>
                <a:gd name="T39" fmla="*/ 1644 h 1440"/>
                <a:gd name="T40" fmla="*/ 3875 w 793"/>
                <a:gd name="T41" fmla="*/ 1381 h 1440"/>
                <a:gd name="T42" fmla="*/ 3785 w 793"/>
                <a:gd name="T43" fmla="*/ 1116 h 1440"/>
                <a:gd name="T44" fmla="*/ 3672 w 793"/>
                <a:gd name="T45" fmla="*/ 866 h 1440"/>
                <a:gd name="T46" fmla="*/ 3546 w 793"/>
                <a:gd name="T47" fmla="*/ 614 h 1440"/>
                <a:gd name="T48" fmla="*/ 3394 w 793"/>
                <a:gd name="T49" fmla="*/ 375 h 1440"/>
                <a:gd name="T50" fmla="*/ 3253 w 793"/>
                <a:gd name="T51" fmla="*/ 185 h 1440"/>
                <a:gd name="T52" fmla="*/ 3100 w 793"/>
                <a:gd name="T53" fmla="*/ 0 h 1440"/>
                <a:gd name="T54" fmla="*/ 2648 w 793"/>
                <a:gd name="T55" fmla="*/ 1104 h 1440"/>
                <a:gd name="T56" fmla="*/ 1410 w 793"/>
                <a:gd name="T57" fmla="*/ 1253 h 1440"/>
                <a:gd name="T58" fmla="*/ 1497 w 793"/>
                <a:gd name="T59" fmla="*/ 1381 h 1440"/>
                <a:gd name="T60" fmla="*/ 1609 w 793"/>
                <a:gd name="T61" fmla="*/ 1555 h 1440"/>
                <a:gd name="T62" fmla="*/ 1690 w 793"/>
                <a:gd name="T63" fmla="*/ 1741 h 1440"/>
                <a:gd name="T64" fmla="*/ 1754 w 793"/>
                <a:gd name="T65" fmla="*/ 1931 h 1440"/>
                <a:gd name="T66" fmla="*/ 1796 w 793"/>
                <a:gd name="T67" fmla="*/ 2127 h 1440"/>
                <a:gd name="T68" fmla="*/ 1816 w 793"/>
                <a:gd name="T69" fmla="*/ 2323 h 1440"/>
                <a:gd name="T70" fmla="*/ 1807 w 793"/>
                <a:gd name="T71" fmla="*/ 2527 h 1440"/>
                <a:gd name="T72" fmla="*/ 1781 w 793"/>
                <a:gd name="T73" fmla="*/ 2726 h 1440"/>
                <a:gd name="T74" fmla="*/ 1723 w 793"/>
                <a:gd name="T75" fmla="*/ 2923 h 1440"/>
                <a:gd name="T76" fmla="*/ 1654 w 793"/>
                <a:gd name="T77" fmla="*/ 3109 h 1440"/>
                <a:gd name="T78" fmla="*/ 1559 w 793"/>
                <a:gd name="T79" fmla="*/ 3289 h 1440"/>
                <a:gd name="T80" fmla="*/ 1446 w 793"/>
                <a:gd name="T81" fmla="*/ 3458 h 1440"/>
                <a:gd name="T82" fmla="*/ 1308 w 793"/>
                <a:gd name="T83" fmla="*/ 3621 h 1440"/>
                <a:gd name="T84" fmla="*/ 1155 w 793"/>
                <a:gd name="T85" fmla="*/ 3770 h 1440"/>
                <a:gd name="T86" fmla="*/ 984 w 793"/>
                <a:gd name="T87" fmla="*/ 3900 h 1440"/>
                <a:gd name="T88" fmla="*/ 791 w 793"/>
                <a:gd name="T89" fmla="*/ 4015 h 1440"/>
                <a:gd name="T90" fmla="*/ 575 w 793"/>
                <a:gd name="T91" fmla="*/ 3410 h 1440"/>
                <a:gd name="T92" fmla="*/ 0 w 793"/>
                <a:gd name="T93" fmla="*/ 5239 h 1440"/>
                <a:gd name="T94" fmla="*/ 1633 w 793"/>
                <a:gd name="T95" fmla="*/ 6448 h 1440"/>
                <a:gd name="T96" fmla="*/ 1457 w 793"/>
                <a:gd name="T97" fmla="*/ 5897 h 1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3"/>
                <a:gd name="T148" fmla="*/ 0 h 1440"/>
                <a:gd name="T149" fmla="*/ 793 w 793"/>
                <a:gd name="T150" fmla="*/ 1440 h 1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3" h="1440">
                  <a:moveTo>
                    <a:pt x="286" y="1316"/>
                  </a:moveTo>
                  <a:lnTo>
                    <a:pt x="340" y="1290"/>
                  </a:lnTo>
                  <a:lnTo>
                    <a:pt x="392" y="1260"/>
                  </a:lnTo>
                  <a:lnTo>
                    <a:pt x="442" y="1225"/>
                  </a:lnTo>
                  <a:lnTo>
                    <a:pt x="490" y="1187"/>
                  </a:lnTo>
                  <a:lnTo>
                    <a:pt x="535" y="1146"/>
                  </a:lnTo>
                  <a:lnTo>
                    <a:pt x="576" y="1102"/>
                  </a:lnTo>
                  <a:lnTo>
                    <a:pt x="616" y="1055"/>
                  </a:lnTo>
                  <a:lnTo>
                    <a:pt x="650" y="1005"/>
                  </a:lnTo>
                  <a:lnTo>
                    <a:pt x="682" y="953"/>
                  </a:lnTo>
                  <a:lnTo>
                    <a:pt x="709" y="900"/>
                  </a:lnTo>
                  <a:lnTo>
                    <a:pt x="734" y="844"/>
                  </a:lnTo>
                  <a:lnTo>
                    <a:pt x="753" y="786"/>
                  </a:lnTo>
                  <a:lnTo>
                    <a:pt x="770" y="727"/>
                  </a:lnTo>
                  <a:lnTo>
                    <a:pt x="781" y="668"/>
                  </a:lnTo>
                  <a:lnTo>
                    <a:pt x="789" y="608"/>
                  </a:lnTo>
                  <a:lnTo>
                    <a:pt x="792" y="547"/>
                  </a:lnTo>
                  <a:lnTo>
                    <a:pt x="790" y="487"/>
                  </a:lnTo>
                  <a:lnTo>
                    <a:pt x="786" y="427"/>
                  </a:lnTo>
                  <a:lnTo>
                    <a:pt x="775" y="367"/>
                  </a:lnTo>
                  <a:lnTo>
                    <a:pt x="762" y="308"/>
                  </a:lnTo>
                  <a:lnTo>
                    <a:pt x="744" y="249"/>
                  </a:lnTo>
                  <a:lnTo>
                    <a:pt x="722" y="193"/>
                  </a:lnTo>
                  <a:lnTo>
                    <a:pt x="697" y="137"/>
                  </a:lnTo>
                  <a:lnTo>
                    <a:pt x="667" y="84"/>
                  </a:lnTo>
                  <a:lnTo>
                    <a:pt x="639" y="41"/>
                  </a:lnTo>
                  <a:lnTo>
                    <a:pt x="609" y="0"/>
                  </a:lnTo>
                  <a:lnTo>
                    <a:pt x="521" y="247"/>
                  </a:lnTo>
                  <a:lnTo>
                    <a:pt x="277" y="280"/>
                  </a:lnTo>
                  <a:lnTo>
                    <a:pt x="294" y="308"/>
                  </a:lnTo>
                  <a:lnTo>
                    <a:pt x="316" y="347"/>
                  </a:lnTo>
                  <a:lnTo>
                    <a:pt x="332" y="389"/>
                  </a:lnTo>
                  <a:lnTo>
                    <a:pt x="345" y="431"/>
                  </a:lnTo>
                  <a:lnTo>
                    <a:pt x="353" y="475"/>
                  </a:lnTo>
                  <a:lnTo>
                    <a:pt x="357" y="519"/>
                  </a:lnTo>
                  <a:lnTo>
                    <a:pt x="355" y="564"/>
                  </a:lnTo>
                  <a:lnTo>
                    <a:pt x="350" y="608"/>
                  </a:lnTo>
                  <a:lnTo>
                    <a:pt x="339" y="652"/>
                  </a:lnTo>
                  <a:lnTo>
                    <a:pt x="325" y="694"/>
                  </a:lnTo>
                  <a:lnTo>
                    <a:pt x="306" y="734"/>
                  </a:lnTo>
                  <a:lnTo>
                    <a:pt x="284" y="772"/>
                  </a:lnTo>
                  <a:lnTo>
                    <a:pt x="257" y="808"/>
                  </a:lnTo>
                  <a:lnTo>
                    <a:pt x="227" y="841"/>
                  </a:lnTo>
                  <a:lnTo>
                    <a:pt x="193" y="871"/>
                  </a:lnTo>
                  <a:lnTo>
                    <a:pt x="156" y="896"/>
                  </a:lnTo>
                  <a:lnTo>
                    <a:pt x="113" y="761"/>
                  </a:lnTo>
                  <a:lnTo>
                    <a:pt x="0" y="1169"/>
                  </a:lnTo>
                  <a:lnTo>
                    <a:pt x="321" y="1439"/>
                  </a:lnTo>
                  <a:lnTo>
                    <a:pt x="286" y="131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58375" name="Rectangle 7"/>
            <p:cNvSpPr>
              <a:spLocks noChangeArrowheads="1"/>
            </p:cNvSpPr>
            <p:nvPr/>
          </p:nvSpPr>
          <p:spPr bwMode="blackWhite">
            <a:xfrm>
              <a:off x="2117" y="1326"/>
              <a:ext cx="150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</a:rPr>
                <a:t>样本</a:t>
              </a:r>
            </a:p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</a:rPr>
                <a:t>（真实）</a:t>
              </a:r>
              <a:endParaRPr lang="en-US" altLang="zh-CN" sz="2000" b="1">
                <a:solidFill>
                  <a:schemeClr val="bg1"/>
                </a:solidFill>
              </a:endParaRPr>
            </a:p>
          </p:txBody>
        </p:sp>
        <p:sp>
          <p:nvSpPr>
            <p:cNvPr id="58376" name="Rectangle 8"/>
            <p:cNvSpPr>
              <a:spLocks noChangeArrowheads="1"/>
            </p:cNvSpPr>
            <p:nvPr/>
          </p:nvSpPr>
          <p:spPr bwMode="blackWhite">
            <a:xfrm rot="-4225613">
              <a:off x="2818" y="2545"/>
              <a:ext cx="183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</a:rPr>
                <a:t>精准营销</a:t>
              </a:r>
            </a:p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</a:rPr>
                <a:t>（准确）</a:t>
              </a:r>
            </a:p>
          </p:txBody>
        </p:sp>
        <p:sp>
          <p:nvSpPr>
            <p:cNvPr id="58377" name="Rectangle 9"/>
            <p:cNvSpPr>
              <a:spLocks noChangeArrowheads="1"/>
            </p:cNvSpPr>
            <p:nvPr/>
          </p:nvSpPr>
          <p:spPr bwMode="blackWhite">
            <a:xfrm rot="2979495">
              <a:off x="1712" y="2814"/>
              <a:ext cx="10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</a:rPr>
                <a:t>御调查</a:t>
              </a:r>
            </a:p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</a:rPr>
                <a:t>（实时）</a:t>
              </a:r>
            </a:p>
          </p:txBody>
        </p:sp>
      </p:grpSp>
      <p:sp>
        <p:nvSpPr>
          <p:cNvPr id="58378" name="Rectangle 11"/>
          <p:cNvSpPr>
            <a:spLocks noChangeArrowheads="1"/>
          </p:cNvSpPr>
          <p:nvPr/>
        </p:nvSpPr>
        <p:spPr bwMode="auto">
          <a:xfrm>
            <a:off x="3851275" y="3452813"/>
            <a:ext cx="183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1600" b="1"/>
              <a:t>www.findoout.com</a:t>
            </a:r>
            <a:endParaRPr lang="zh-CN" altLang="en-US" sz="1600" b="1"/>
          </a:p>
        </p:txBody>
      </p:sp>
      <p:sp>
        <p:nvSpPr>
          <p:cNvPr id="58379" name="Text Box 4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 smtClean="0">
                <a:solidFill>
                  <a:schemeClr val="bg1"/>
                </a:solidFill>
              </a:rPr>
              <a:t>18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b="4509"/>
          <a:stretch>
            <a:fillRect/>
          </a:stretch>
        </p:blipFill>
        <p:spPr bwMode="auto">
          <a:xfrm>
            <a:off x="0" y="-7938"/>
            <a:ext cx="913447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 smtClean="0"/>
              <a:t>19</a:t>
            </a:r>
            <a:endParaRPr lang="en-US" altLang="zh-C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mtClean="0">
                <a:ea typeface="宋体" charset="-122"/>
              </a:rPr>
              <a:t>深度了解在线调查路径图</a:t>
            </a:r>
          </a:p>
        </p:txBody>
      </p:sp>
      <p:grpSp>
        <p:nvGrpSpPr>
          <p:cNvPr id="60420" name="Group 154"/>
          <p:cNvGrpSpPr>
            <a:grpSpLocks/>
          </p:cNvGrpSpPr>
          <p:nvPr/>
        </p:nvGrpSpPr>
        <p:grpSpPr bwMode="auto">
          <a:xfrm>
            <a:off x="107950" y="1484313"/>
            <a:ext cx="8936038" cy="4319587"/>
            <a:chOff x="68" y="845"/>
            <a:chExt cx="5629" cy="2721"/>
          </a:xfrm>
        </p:grpSpPr>
        <p:sp>
          <p:nvSpPr>
            <p:cNvPr id="60421" name="AutoShape 19"/>
            <p:cNvSpPr>
              <a:spLocks noChangeArrowheads="1"/>
            </p:cNvSpPr>
            <p:nvPr/>
          </p:nvSpPr>
          <p:spPr bwMode="auto">
            <a:xfrm>
              <a:off x="1334" y="1046"/>
              <a:ext cx="415" cy="436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</a:pPr>
              <a:r>
                <a:rPr lang="zh-CN" altLang="en-US" sz="1600"/>
                <a:t>？</a:t>
              </a:r>
            </a:p>
          </p:txBody>
        </p:sp>
        <p:grpSp>
          <p:nvGrpSpPr>
            <p:cNvPr id="60422" name="Group 146"/>
            <p:cNvGrpSpPr>
              <a:grpSpLocks/>
            </p:cNvGrpSpPr>
            <p:nvPr/>
          </p:nvGrpSpPr>
          <p:grpSpPr bwMode="auto">
            <a:xfrm>
              <a:off x="1363" y="1060"/>
              <a:ext cx="357" cy="409"/>
              <a:chOff x="5147" y="433"/>
              <a:chExt cx="1015" cy="1299"/>
            </a:xfrm>
          </p:grpSpPr>
          <p:sp>
            <p:nvSpPr>
              <p:cNvPr id="60423" name="Freeform 147"/>
              <p:cNvSpPr>
                <a:spLocks/>
              </p:cNvSpPr>
              <p:nvPr/>
            </p:nvSpPr>
            <p:spPr bwMode="auto">
              <a:xfrm>
                <a:off x="5706" y="947"/>
                <a:ext cx="297" cy="338"/>
              </a:xfrm>
              <a:custGeom>
                <a:avLst/>
                <a:gdLst>
                  <a:gd name="T0" fmla="*/ 25 w 297"/>
                  <a:gd name="T1" fmla="*/ 140 h 338"/>
                  <a:gd name="T2" fmla="*/ 51 w 297"/>
                  <a:gd name="T3" fmla="*/ 114 h 338"/>
                  <a:gd name="T4" fmla="*/ 52 w 297"/>
                  <a:gd name="T5" fmla="*/ 84 h 338"/>
                  <a:gd name="T6" fmla="*/ 41 w 297"/>
                  <a:gd name="T7" fmla="*/ 68 h 338"/>
                  <a:gd name="T8" fmla="*/ 32 w 297"/>
                  <a:gd name="T9" fmla="*/ 57 h 338"/>
                  <a:gd name="T10" fmla="*/ 32 w 297"/>
                  <a:gd name="T11" fmla="*/ 45 h 338"/>
                  <a:gd name="T12" fmla="*/ 35 w 297"/>
                  <a:gd name="T13" fmla="*/ 37 h 338"/>
                  <a:gd name="T14" fmla="*/ 37 w 297"/>
                  <a:gd name="T15" fmla="*/ 30 h 338"/>
                  <a:gd name="T16" fmla="*/ 43 w 297"/>
                  <a:gd name="T17" fmla="*/ 20 h 338"/>
                  <a:gd name="T18" fmla="*/ 50 w 297"/>
                  <a:gd name="T19" fmla="*/ 13 h 338"/>
                  <a:gd name="T20" fmla="*/ 127 w 297"/>
                  <a:gd name="T21" fmla="*/ 0 h 338"/>
                  <a:gd name="T22" fmla="*/ 137 w 297"/>
                  <a:gd name="T23" fmla="*/ 16 h 338"/>
                  <a:gd name="T24" fmla="*/ 148 w 297"/>
                  <a:gd name="T25" fmla="*/ 37 h 338"/>
                  <a:gd name="T26" fmla="*/ 168 w 297"/>
                  <a:gd name="T27" fmla="*/ 68 h 338"/>
                  <a:gd name="T28" fmla="*/ 209 w 297"/>
                  <a:gd name="T29" fmla="*/ 57 h 338"/>
                  <a:gd name="T30" fmla="*/ 209 w 297"/>
                  <a:gd name="T31" fmla="*/ 57 h 338"/>
                  <a:gd name="T32" fmla="*/ 209 w 297"/>
                  <a:gd name="T33" fmla="*/ 57 h 338"/>
                  <a:gd name="T34" fmla="*/ 234 w 297"/>
                  <a:gd name="T35" fmla="*/ 47 h 338"/>
                  <a:gd name="T36" fmla="*/ 260 w 297"/>
                  <a:gd name="T37" fmla="*/ 62 h 338"/>
                  <a:gd name="T38" fmla="*/ 270 w 297"/>
                  <a:gd name="T39" fmla="*/ 83 h 338"/>
                  <a:gd name="T40" fmla="*/ 286 w 297"/>
                  <a:gd name="T41" fmla="*/ 104 h 338"/>
                  <a:gd name="T42" fmla="*/ 291 w 297"/>
                  <a:gd name="T43" fmla="*/ 140 h 338"/>
                  <a:gd name="T44" fmla="*/ 296 w 297"/>
                  <a:gd name="T45" fmla="*/ 161 h 338"/>
                  <a:gd name="T46" fmla="*/ 296 w 297"/>
                  <a:gd name="T47" fmla="*/ 166 h 338"/>
                  <a:gd name="T48" fmla="*/ 280 w 297"/>
                  <a:gd name="T49" fmla="*/ 192 h 338"/>
                  <a:gd name="T50" fmla="*/ 250 w 297"/>
                  <a:gd name="T51" fmla="*/ 192 h 338"/>
                  <a:gd name="T52" fmla="*/ 245 w 297"/>
                  <a:gd name="T53" fmla="*/ 187 h 338"/>
                  <a:gd name="T54" fmla="*/ 234 w 297"/>
                  <a:gd name="T55" fmla="*/ 192 h 338"/>
                  <a:gd name="T56" fmla="*/ 229 w 297"/>
                  <a:gd name="T57" fmla="*/ 197 h 338"/>
                  <a:gd name="T58" fmla="*/ 229 w 297"/>
                  <a:gd name="T59" fmla="*/ 202 h 338"/>
                  <a:gd name="T60" fmla="*/ 229 w 297"/>
                  <a:gd name="T61" fmla="*/ 208 h 338"/>
                  <a:gd name="T62" fmla="*/ 250 w 297"/>
                  <a:gd name="T63" fmla="*/ 265 h 338"/>
                  <a:gd name="T64" fmla="*/ 291 w 297"/>
                  <a:gd name="T65" fmla="*/ 306 h 338"/>
                  <a:gd name="T66" fmla="*/ 280 w 297"/>
                  <a:gd name="T67" fmla="*/ 322 h 338"/>
                  <a:gd name="T68" fmla="*/ 240 w 297"/>
                  <a:gd name="T69" fmla="*/ 337 h 338"/>
                  <a:gd name="T70" fmla="*/ 194 w 297"/>
                  <a:gd name="T71" fmla="*/ 322 h 338"/>
                  <a:gd name="T72" fmla="*/ 183 w 297"/>
                  <a:gd name="T73" fmla="*/ 301 h 338"/>
                  <a:gd name="T74" fmla="*/ 173 w 297"/>
                  <a:gd name="T75" fmla="*/ 275 h 338"/>
                  <a:gd name="T76" fmla="*/ 153 w 297"/>
                  <a:gd name="T77" fmla="*/ 259 h 338"/>
                  <a:gd name="T78" fmla="*/ 122 w 297"/>
                  <a:gd name="T79" fmla="*/ 265 h 338"/>
                  <a:gd name="T80" fmla="*/ 117 w 297"/>
                  <a:gd name="T81" fmla="*/ 270 h 338"/>
                  <a:gd name="T82" fmla="*/ 71 w 297"/>
                  <a:gd name="T83" fmla="*/ 270 h 338"/>
                  <a:gd name="T84" fmla="*/ 40 w 297"/>
                  <a:gd name="T85" fmla="*/ 233 h 338"/>
                  <a:gd name="T86" fmla="*/ 15 w 297"/>
                  <a:gd name="T87" fmla="*/ 192 h 338"/>
                  <a:gd name="T88" fmla="*/ 0 w 297"/>
                  <a:gd name="T89" fmla="*/ 145 h 338"/>
                  <a:gd name="T90" fmla="*/ 25 w 297"/>
                  <a:gd name="T91" fmla="*/ 140 h 338"/>
                  <a:gd name="T92" fmla="*/ 34 w 297"/>
                  <a:gd name="T93" fmla="*/ 130 h 3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97"/>
                  <a:gd name="T142" fmla="*/ 0 h 338"/>
                  <a:gd name="T143" fmla="*/ 297 w 297"/>
                  <a:gd name="T144" fmla="*/ 338 h 3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97" h="338">
                    <a:moveTo>
                      <a:pt x="25" y="140"/>
                    </a:moveTo>
                    <a:lnTo>
                      <a:pt x="51" y="114"/>
                    </a:lnTo>
                    <a:lnTo>
                      <a:pt x="52" y="84"/>
                    </a:lnTo>
                    <a:lnTo>
                      <a:pt x="41" y="68"/>
                    </a:lnTo>
                    <a:lnTo>
                      <a:pt x="32" y="57"/>
                    </a:lnTo>
                    <a:lnTo>
                      <a:pt x="32" y="45"/>
                    </a:lnTo>
                    <a:lnTo>
                      <a:pt x="35" y="37"/>
                    </a:lnTo>
                    <a:lnTo>
                      <a:pt x="37" y="30"/>
                    </a:lnTo>
                    <a:lnTo>
                      <a:pt x="43" y="20"/>
                    </a:lnTo>
                    <a:lnTo>
                      <a:pt x="50" y="13"/>
                    </a:lnTo>
                    <a:lnTo>
                      <a:pt x="127" y="0"/>
                    </a:lnTo>
                    <a:lnTo>
                      <a:pt x="137" y="16"/>
                    </a:lnTo>
                    <a:lnTo>
                      <a:pt x="148" y="37"/>
                    </a:lnTo>
                    <a:lnTo>
                      <a:pt x="168" y="68"/>
                    </a:lnTo>
                    <a:lnTo>
                      <a:pt x="209" y="57"/>
                    </a:lnTo>
                    <a:lnTo>
                      <a:pt x="234" y="47"/>
                    </a:lnTo>
                    <a:lnTo>
                      <a:pt x="260" y="62"/>
                    </a:lnTo>
                    <a:lnTo>
                      <a:pt x="270" y="83"/>
                    </a:lnTo>
                    <a:lnTo>
                      <a:pt x="286" y="104"/>
                    </a:lnTo>
                    <a:lnTo>
                      <a:pt x="291" y="140"/>
                    </a:lnTo>
                    <a:lnTo>
                      <a:pt x="296" y="161"/>
                    </a:lnTo>
                    <a:lnTo>
                      <a:pt x="296" y="166"/>
                    </a:lnTo>
                    <a:lnTo>
                      <a:pt x="280" y="192"/>
                    </a:lnTo>
                    <a:lnTo>
                      <a:pt x="250" y="192"/>
                    </a:lnTo>
                    <a:lnTo>
                      <a:pt x="245" y="187"/>
                    </a:lnTo>
                    <a:lnTo>
                      <a:pt x="234" y="192"/>
                    </a:lnTo>
                    <a:lnTo>
                      <a:pt x="229" y="197"/>
                    </a:lnTo>
                    <a:lnTo>
                      <a:pt x="229" y="202"/>
                    </a:lnTo>
                    <a:lnTo>
                      <a:pt x="229" y="208"/>
                    </a:lnTo>
                    <a:lnTo>
                      <a:pt x="250" y="265"/>
                    </a:lnTo>
                    <a:lnTo>
                      <a:pt x="291" y="306"/>
                    </a:lnTo>
                    <a:lnTo>
                      <a:pt x="280" y="322"/>
                    </a:lnTo>
                    <a:lnTo>
                      <a:pt x="240" y="337"/>
                    </a:lnTo>
                    <a:lnTo>
                      <a:pt x="194" y="322"/>
                    </a:lnTo>
                    <a:lnTo>
                      <a:pt x="183" y="301"/>
                    </a:lnTo>
                    <a:lnTo>
                      <a:pt x="173" y="275"/>
                    </a:lnTo>
                    <a:lnTo>
                      <a:pt x="153" y="259"/>
                    </a:lnTo>
                    <a:lnTo>
                      <a:pt x="122" y="265"/>
                    </a:lnTo>
                    <a:lnTo>
                      <a:pt x="117" y="270"/>
                    </a:lnTo>
                    <a:lnTo>
                      <a:pt x="71" y="270"/>
                    </a:lnTo>
                    <a:lnTo>
                      <a:pt x="40" y="233"/>
                    </a:lnTo>
                    <a:lnTo>
                      <a:pt x="15" y="192"/>
                    </a:lnTo>
                    <a:lnTo>
                      <a:pt x="0" y="145"/>
                    </a:lnTo>
                    <a:lnTo>
                      <a:pt x="25" y="140"/>
                    </a:lnTo>
                    <a:lnTo>
                      <a:pt x="34" y="130"/>
                    </a:lnTo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600"/>
              </a:p>
            </p:txBody>
          </p:sp>
          <p:sp>
            <p:nvSpPr>
              <p:cNvPr id="60424" name="Freeform 148"/>
              <p:cNvSpPr>
                <a:spLocks/>
              </p:cNvSpPr>
              <p:nvPr/>
            </p:nvSpPr>
            <p:spPr bwMode="auto">
              <a:xfrm>
                <a:off x="5147" y="599"/>
                <a:ext cx="938" cy="1133"/>
              </a:xfrm>
              <a:custGeom>
                <a:avLst/>
                <a:gdLst>
                  <a:gd name="T0" fmla="*/ 107 w 935"/>
                  <a:gd name="T1" fmla="*/ 710 h 1131"/>
                  <a:gd name="T2" fmla="*/ 133 w 935"/>
                  <a:gd name="T3" fmla="*/ 736 h 1131"/>
                  <a:gd name="T4" fmla="*/ 153 w 935"/>
                  <a:gd name="T5" fmla="*/ 746 h 1131"/>
                  <a:gd name="T6" fmla="*/ 148 w 935"/>
                  <a:gd name="T7" fmla="*/ 782 h 1131"/>
                  <a:gd name="T8" fmla="*/ 168 w 935"/>
                  <a:gd name="T9" fmla="*/ 803 h 1131"/>
                  <a:gd name="T10" fmla="*/ 199 w 935"/>
                  <a:gd name="T11" fmla="*/ 814 h 1131"/>
                  <a:gd name="T12" fmla="*/ 204 w 935"/>
                  <a:gd name="T13" fmla="*/ 845 h 1131"/>
                  <a:gd name="T14" fmla="*/ 204 w 935"/>
                  <a:gd name="T15" fmla="*/ 891 h 1131"/>
                  <a:gd name="T16" fmla="*/ 235 w 935"/>
                  <a:gd name="T17" fmla="*/ 938 h 1131"/>
                  <a:gd name="T18" fmla="*/ 291 w 935"/>
                  <a:gd name="T19" fmla="*/ 959 h 1131"/>
                  <a:gd name="T20" fmla="*/ 408 w 935"/>
                  <a:gd name="T21" fmla="*/ 959 h 1131"/>
                  <a:gd name="T22" fmla="*/ 444 w 935"/>
                  <a:gd name="T23" fmla="*/ 1010 h 1131"/>
                  <a:gd name="T24" fmla="*/ 495 w 935"/>
                  <a:gd name="T25" fmla="*/ 1088 h 1131"/>
                  <a:gd name="T26" fmla="*/ 541 w 935"/>
                  <a:gd name="T27" fmla="*/ 1140 h 1131"/>
                  <a:gd name="T28" fmla="*/ 740 w 935"/>
                  <a:gd name="T29" fmla="*/ 917 h 1131"/>
                  <a:gd name="T30" fmla="*/ 949 w 935"/>
                  <a:gd name="T31" fmla="*/ 777 h 1131"/>
                  <a:gd name="T32" fmla="*/ 904 w 935"/>
                  <a:gd name="T33" fmla="*/ 684 h 1131"/>
                  <a:gd name="T34" fmla="*/ 878 w 935"/>
                  <a:gd name="T35" fmla="*/ 674 h 1131"/>
                  <a:gd name="T36" fmla="*/ 852 w 935"/>
                  <a:gd name="T37" fmla="*/ 674 h 1131"/>
                  <a:gd name="T38" fmla="*/ 761 w 935"/>
                  <a:gd name="T39" fmla="*/ 674 h 1131"/>
                  <a:gd name="T40" fmla="*/ 740 w 935"/>
                  <a:gd name="T41" fmla="*/ 627 h 1131"/>
                  <a:gd name="T42" fmla="*/ 689 w 935"/>
                  <a:gd name="T43" fmla="*/ 617 h 1131"/>
                  <a:gd name="T44" fmla="*/ 638 w 935"/>
                  <a:gd name="T45" fmla="*/ 622 h 1131"/>
                  <a:gd name="T46" fmla="*/ 582 w 935"/>
                  <a:gd name="T47" fmla="*/ 544 h 1131"/>
                  <a:gd name="T48" fmla="*/ 541 w 935"/>
                  <a:gd name="T49" fmla="*/ 503 h 1131"/>
                  <a:gd name="T50" fmla="*/ 505 w 935"/>
                  <a:gd name="T51" fmla="*/ 487 h 1131"/>
                  <a:gd name="T52" fmla="*/ 500 w 935"/>
                  <a:gd name="T53" fmla="*/ 461 h 1131"/>
                  <a:gd name="T54" fmla="*/ 490 w 935"/>
                  <a:gd name="T55" fmla="*/ 425 h 1131"/>
                  <a:gd name="T56" fmla="*/ 424 w 935"/>
                  <a:gd name="T57" fmla="*/ 430 h 1131"/>
                  <a:gd name="T58" fmla="*/ 393 w 935"/>
                  <a:gd name="T59" fmla="*/ 378 h 1131"/>
                  <a:gd name="T60" fmla="*/ 403 w 935"/>
                  <a:gd name="T61" fmla="*/ 347 h 1131"/>
                  <a:gd name="T62" fmla="*/ 434 w 935"/>
                  <a:gd name="T63" fmla="*/ 342 h 1131"/>
                  <a:gd name="T64" fmla="*/ 449 w 935"/>
                  <a:gd name="T65" fmla="*/ 331 h 1131"/>
                  <a:gd name="T66" fmla="*/ 444 w 935"/>
                  <a:gd name="T67" fmla="*/ 259 h 1131"/>
                  <a:gd name="T68" fmla="*/ 408 w 935"/>
                  <a:gd name="T69" fmla="*/ 212 h 1131"/>
                  <a:gd name="T70" fmla="*/ 378 w 935"/>
                  <a:gd name="T71" fmla="*/ 218 h 1131"/>
                  <a:gd name="T72" fmla="*/ 357 w 935"/>
                  <a:gd name="T73" fmla="*/ 238 h 1131"/>
                  <a:gd name="T74" fmla="*/ 322 w 935"/>
                  <a:gd name="T75" fmla="*/ 218 h 1131"/>
                  <a:gd name="T76" fmla="*/ 306 w 935"/>
                  <a:gd name="T77" fmla="*/ 135 h 1131"/>
                  <a:gd name="T78" fmla="*/ 281 w 935"/>
                  <a:gd name="T79" fmla="*/ 93 h 1131"/>
                  <a:gd name="T80" fmla="*/ 245 w 935"/>
                  <a:gd name="T81" fmla="*/ 57 h 1131"/>
                  <a:gd name="T82" fmla="*/ 189 w 935"/>
                  <a:gd name="T83" fmla="*/ 72 h 1131"/>
                  <a:gd name="T84" fmla="*/ 153 w 935"/>
                  <a:gd name="T85" fmla="*/ 26 h 1131"/>
                  <a:gd name="T86" fmla="*/ 112 w 935"/>
                  <a:gd name="T87" fmla="*/ 52 h 1131"/>
                  <a:gd name="T88" fmla="*/ 71 w 935"/>
                  <a:gd name="T89" fmla="*/ 140 h 1131"/>
                  <a:gd name="T90" fmla="*/ 51 w 935"/>
                  <a:gd name="T91" fmla="*/ 244 h 1131"/>
                  <a:gd name="T92" fmla="*/ 56 w 935"/>
                  <a:gd name="T93" fmla="*/ 331 h 1131"/>
                  <a:gd name="T94" fmla="*/ 0 w 935"/>
                  <a:gd name="T95" fmla="*/ 596 h 1131"/>
                  <a:gd name="T96" fmla="*/ 5 w 935"/>
                  <a:gd name="T97" fmla="*/ 606 h 1131"/>
                  <a:gd name="T98" fmla="*/ 36 w 935"/>
                  <a:gd name="T99" fmla="*/ 627 h 1131"/>
                  <a:gd name="T100" fmla="*/ 77 w 935"/>
                  <a:gd name="T101" fmla="*/ 627 h 1131"/>
                  <a:gd name="T102" fmla="*/ 112 w 935"/>
                  <a:gd name="T103" fmla="*/ 658 h 1131"/>
                  <a:gd name="T104" fmla="*/ 112 w 935"/>
                  <a:gd name="T105" fmla="*/ 679 h 1131"/>
                  <a:gd name="T106" fmla="*/ 107 w 935"/>
                  <a:gd name="T107" fmla="*/ 700 h 11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5"/>
                  <a:gd name="T163" fmla="*/ 0 h 1131"/>
                  <a:gd name="T164" fmla="*/ 935 w 935"/>
                  <a:gd name="T165" fmla="*/ 1131 h 11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5" h="1131">
                    <a:moveTo>
                      <a:pt x="107" y="695"/>
                    </a:moveTo>
                    <a:lnTo>
                      <a:pt x="107" y="705"/>
                    </a:lnTo>
                    <a:lnTo>
                      <a:pt x="123" y="715"/>
                    </a:lnTo>
                    <a:lnTo>
                      <a:pt x="133" y="731"/>
                    </a:lnTo>
                    <a:lnTo>
                      <a:pt x="153" y="736"/>
                    </a:lnTo>
                    <a:lnTo>
                      <a:pt x="153" y="741"/>
                    </a:lnTo>
                    <a:lnTo>
                      <a:pt x="148" y="762"/>
                    </a:lnTo>
                    <a:lnTo>
                      <a:pt x="148" y="777"/>
                    </a:lnTo>
                    <a:lnTo>
                      <a:pt x="153" y="788"/>
                    </a:lnTo>
                    <a:lnTo>
                      <a:pt x="163" y="798"/>
                    </a:lnTo>
                    <a:lnTo>
                      <a:pt x="174" y="798"/>
                    </a:lnTo>
                    <a:lnTo>
                      <a:pt x="194" y="809"/>
                    </a:lnTo>
                    <a:lnTo>
                      <a:pt x="209" y="819"/>
                    </a:lnTo>
                    <a:lnTo>
                      <a:pt x="199" y="840"/>
                    </a:lnTo>
                    <a:lnTo>
                      <a:pt x="194" y="860"/>
                    </a:lnTo>
                    <a:lnTo>
                      <a:pt x="199" y="881"/>
                    </a:lnTo>
                    <a:lnTo>
                      <a:pt x="214" y="907"/>
                    </a:lnTo>
                    <a:lnTo>
                      <a:pt x="230" y="928"/>
                    </a:lnTo>
                    <a:lnTo>
                      <a:pt x="255" y="943"/>
                    </a:lnTo>
                    <a:lnTo>
                      <a:pt x="286" y="949"/>
                    </a:lnTo>
                    <a:lnTo>
                      <a:pt x="378" y="943"/>
                    </a:lnTo>
                    <a:lnTo>
                      <a:pt x="403" y="949"/>
                    </a:lnTo>
                    <a:lnTo>
                      <a:pt x="419" y="964"/>
                    </a:lnTo>
                    <a:lnTo>
                      <a:pt x="439" y="1000"/>
                    </a:lnTo>
                    <a:lnTo>
                      <a:pt x="460" y="1032"/>
                    </a:lnTo>
                    <a:lnTo>
                      <a:pt x="485" y="1078"/>
                    </a:lnTo>
                    <a:lnTo>
                      <a:pt x="521" y="1120"/>
                    </a:lnTo>
                    <a:lnTo>
                      <a:pt x="531" y="1130"/>
                    </a:lnTo>
                    <a:lnTo>
                      <a:pt x="562" y="1089"/>
                    </a:lnTo>
                    <a:lnTo>
                      <a:pt x="730" y="907"/>
                    </a:lnTo>
                    <a:lnTo>
                      <a:pt x="934" y="777"/>
                    </a:lnTo>
                    <a:lnTo>
                      <a:pt x="934" y="772"/>
                    </a:lnTo>
                    <a:lnTo>
                      <a:pt x="909" y="731"/>
                    </a:lnTo>
                    <a:lnTo>
                      <a:pt x="889" y="679"/>
                    </a:lnTo>
                    <a:lnTo>
                      <a:pt x="878" y="674"/>
                    </a:lnTo>
                    <a:lnTo>
                      <a:pt x="863" y="669"/>
                    </a:lnTo>
                    <a:lnTo>
                      <a:pt x="848" y="653"/>
                    </a:lnTo>
                    <a:lnTo>
                      <a:pt x="837" y="669"/>
                    </a:lnTo>
                    <a:lnTo>
                      <a:pt x="797" y="684"/>
                    </a:lnTo>
                    <a:lnTo>
                      <a:pt x="751" y="669"/>
                    </a:lnTo>
                    <a:lnTo>
                      <a:pt x="740" y="648"/>
                    </a:lnTo>
                    <a:lnTo>
                      <a:pt x="730" y="622"/>
                    </a:lnTo>
                    <a:lnTo>
                      <a:pt x="710" y="606"/>
                    </a:lnTo>
                    <a:lnTo>
                      <a:pt x="679" y="612"/>
                    </a:lnTo>
                    <a:lnTo>
                      <a:pt x="674" y="617"/>
                    </a:lnTo>
                    <a:lnTo>
                      <a:pt x="628" y="617"/>
                    </a:lnTo>
                    <a:lnTo>
                      <a:pt x="597" y="580"/>
                    </a:lnTo>
                    <a:lnTo>
                      <a:pt x="572" y="539"/>
                    </a:lnTo>
                    <a:lnTo>
                      <a:pt x="557" y="492"/>
                    </a:lnTo>
                    <a:lnTo>
                      <a:pt x="531" y="498"/>
                    </a:lnTo>
                    <a:lnTo>
                      <a:pt x="495" y="482"/>
                    </a:lnTo>
                    <a:lnTo>
                      <a:pt x="490" y="472"/>
                    </a:lnTo>
                    <a:lnTo>
                      <a:pt x="490" y="456"/>
                    </a:lnTo>
                    <a:lnTo>
                      <a:pt x="490" y="430"/>
                    </a:lnTo>
                    <a:lnTo>
                      <a:pt x="480" y="420"/>
                    </a:lnTo>
                    <a:lnTo>
                      <a:pt x="444" y="415"/>
                    </a:lnTo>
                    <a:lnTo>
                      <a:pt x="419" y="425"/>
                    </a:lnTo>
                    <a:lnTo>
                      <a:pt x="393" y="409"/>
                    </a:lnTo>
                    <a:lnTo>
                      <a:pt x="388" y="373"/>
                    </a:lnTo>
                    <a:lnTo>
                      <a:pt x="393" y="352"/>
                    </a:lnTo>
                    <a:lnTo>
                      <a:pt x="398" y="342"/>
                    </a:lnTo>
                    <a:lnTo>
                      <a:pt x="419" y="337"/>
                    </a:lnTo>
                    <a:lnTo>
                      <a:pt x="429" y="337"/>
                    </a:lnTo>
                    <a:lnTo>
                      <a:pt x="439" y="332"/>
                    </a:lnTo>
                    <a:lnTo>
                      <a:pt x="444" y="326"/>
                    </a:lnTo>
                    <a:lnTo>
                      <a:pt x="444" y="295"/>
                    </a:lnTo>
                    <a:lnTo>
                      <a:pt x="439" y="259"/>
                    </a:lnTo>
                    <a:lnTo>
                      <a:pt x="424" y="233"/>
                    </a:lnTo>
                    <a:lnTo>
                      <a:pt x="403" y="212"/>
                    </a:lnTo>
                    <a:lnTo>
                      <a:pt x="388" y="207"/>
                    </a:lnTo>
                    <a:lnTo>
                      <a:pt x="373" y="218"/>
                    </a:lnTo>
                    <a:lnTo>
                      <a:pt x="363" y="228"/>
                    </a:lnTo>
                    <a:lnTo>
                      <a:pt x="352" y="238"/>
                    </a:lnTo>
                    <a:lnTo>
                      <a:pt x="332" y="238"/>
                    </a:lnTo>
                    <a:lnTo>
                      <a:pt x="317" y="218"/>
                    </a:lnTo>
                    <a:lnTo>
                      <a:pt x="296" y="166"/>
                    </a:lnTo>
                    <a:lnTo>
                      <a:pt x="301" y="135"/>
                    </a:lnTo>
                    <a:lnTo>
                      <a:pt x="286" y="114"/>
                    </a:lnTo>
                    <a:lnTo>
                      <a:pt x="276" y="93"/>
                    </a:lnTo>
                    <a:lnTo>
                      <a:pt x="260" y="67"/>
                    </a:lnTo>
                    <a:lnTo>
                      <a:pt x="240" y="57"/>
                    </a:lnTo>
                    <a:lnTo>
                      <a:pt x="220" y="67"/>
                    </a:lnTo>
                    <a:lnTo>
                      <a:pt x="184" y="72"/>
                    </a:lnTo>
                    <a:lnTo>
                      <a:pt x="158" y="52"/>
                    </a:lnTo>
                    <a:lnTo>
                      <a:pt x="153" y="26"/>
                    </a:lnTo>
                    <a:lnTo>
                      <a:pt x="153" y="0"/>
                    </a:lnTo>
                    <a:lnTo>
                      <a:pt x="112" y="52"/>
                    </a:lnTo>
                    <a:lnTo>
                      <a:pt x="92" y="98"/>
                    </a:lnTo>
                    <a:lnTo>
                      <a:pt x="71" y="140"/>
                    </a:lnTo>
                    <a:lnTo>
                      <a:pt x="61" y="187"/>
                    </a:lnTo>
                    <a:lnTo>
                      <a:pt x="51" y="244"/>
                    </a:lnTo>
                    <a:lnTo>
                      <a:pt x="51" y="301"/>
                    </a:lnTo>
                    <a:lnTo>
                      <a:pt x="56" y="326"/>
                    </a:lnTo>
                    <a:lnTo>
                      <a:pt x="61" y="352"/>
                    </a:lnTo>
                    <a:lnTo>
                      <a:pt x="0" y="591"/>
                    </a:lnTo>
                    <a:lnTo>
                      <a:pt x="5" y="601"/>
                    </a:lnTo>
                    <a:lnTo>
                      <a:pt x="15" y="612"/>
                    </a:lnTo>
                    <a:lnTo>
                      <a:pt x="36" y="622"/>
                    </a:lnTo>
                    <a:lnTo>
                      <a:pt x="56" y="627"/>
                    </a:lnTo>
                    <a:lnTo>
                      <a:pt x="77" y="622"/>
                    </a:lnTo>
                    <a:lnTo>
                      <a:pt x="102" y="632"/>
                    </a:lnTo>
                    <a:lnTo>
                      <a:pt x="112" y="653"/>
                    </a:lnTo>
                    <a:lnTo>
                      <a:pt x="112" y="669"/>
                    </a:lnTo>
                    <a:lnTo>
                      <a:pt x="112" y="674"/>
                    </a:lnTo>
                    <a:lnTo>
                      <a:pt x="107" y="69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600"/>
              </a:p>
            </p:txBody>
          </p:sp>
          <p:sp>
            <p:nvSpPr>
              <p:cNvPr id="60425" name="Freeform 149"/>
              <p:cNvSpPr>
                <a:spLocks/>
              </p:cNvSpPr>
              <p:nvPr/>
            </p:nvSpPr>
            <p:spPr bwMode="auto">
              <a:xfrm>
                <a:off x="5300" y="433"/>
                <a:ext cx="519" cy="302"/>
              </a:xfrm>
              <a:custGeom>
                <a:avLst/>
                <a:gdLst>
                  <a:gd name="T0" fmla="*/ 444 w 517"/>
                  <a:gd name="T1" fmla="*/ 197 h 302"/>
                  <a:gd name="T2" fmla="*/ 398 w 517"/>
                  <a:gd name="T3" fmla="*/ 207 h 302"/>
                  <a:gd name="T4" fmla="*/ 368 w 517"/>
                  <a:gd name="T5" fmla="*/ 207 h 302"/>
                  <a:gd name="T6" fmla="*/ 352 w 517"/>
                  <a:gd name="T7" fmla="*/ 181 h 302"/>
                  <a:gd name="T8" fmla="*/ 352 w 517"/>
                  <a:gd name="T9" fmla="*/ 171 h 302"/>
                  <a:gd name="T10" fmla="*/ 352 w 517"/>
                  <a:gd name="T11" fmla="*/ 156 h 302"/>
                  <a:gd name="T12" fmla="*/ 332 w 517"/>
                  <a:gd name="T13" fmla="*/ 135 h 302"/>
                  <a:gd name="T14" fmla="*/ 301 w 517"/>
                  <a:gd name="T15" fmla="*/ 124 h 302"/>
                  <a:gd name="T16" fmla="*/ 245 w 517"/>
                  <a:gd name="T17" fmla="*/ 135 h 302"/>
                  <a:gd name="T18" fmla="*/ 209 w 517"/>
                  <a:gd name="T19" fmla="*/ 161 h 302"/>
                  <a:gd name="T20" fmla="*/ 199 w 517"/>
                  <a:gd name="T21" fmla="*/ 197 h 302"/>
                  <a:gd name="T22" fmla="*/ 209 w 517"/>
                  <a:gd name="T23" fmla="*/ 218 h 302"/>
                  <a:gd name="T24" fmla="*/ 215 w 517"/>
                  <a:gd name="T25" fmla="*/ 228 h 302"/>
                  <a:gd name="T26" fmla="*/ 225 w 517"/>
                  <a:gd name="T27" fmla="*/ 238 h 302"/>
                  <a:gd name="T28" fmla="*/ 220 w 517"/>
                  <a:gd name="T29" fmla="*/ 259 h 302"/>
                  <a:gd name="T30" fmla="*/ 184 w 517"/>
                  <a:gd name="T31" fmla="*/ 280 h 302"/>
                  <a:gd name="T32" fmla="*/ 148 w 517"/>
                  <a:gd name="T33" fmla="*/ 301 h 302"/>
                  <a:gd name="T34" fmla="*/ 138 w 517"/>
                  <a:gd name="T35" fmla="*/ 290 h 302"/>
                  <a:gd name="T36" fmla="*/ 123 w 517"/>
                  <a:gd name="T37" fmla="*/ 259 h 302"/>
                  <a:gd name="T38" fmla="*/ 107 w 517"/>
                  <a:gd name="T39" fmla="*/ 233 h 302"/>
                  <a:gd name="T40" fmla="*/ 87 w 517"/>
                  <a:gd name="T41" fmla="*/ 223 h 302"/>
                  <a:gd name="T42" fmla="*/ 67 w 517"/>
                  <a:gd name="T43" fmla="*/ 233 h 302"/>
                  <a:gd name="T44" fmla="*/ 46 w 517"/>
                  <a:gd name="T45" fmla="*/ 244 h 302"/>
                  <a:gd name="T46" fmla="*/ 31 w 517"/>
                  <a:gd name="T47" fmla="*/ 238 h 302"/>
                  <a:gd name="T48" fmla="*/ 5 w 517"/>
                  <a:gd name="T49" fmla="*/ 218 h 302"/>
                  <a:gd name="T50" fmla="*/ 0 w 517"/>
                  <a:gd name="T51" fmla="*/ 192 h 302"/>
                  <a:gd name="T52" fmla="*/ 0 w 517"/>
                  <a:gd name="T53" fmla="*/ 166 h 302"/>
                  <a:gd name="T54" fmla="*/ 41 w 517"/>
                  <a:gd name="T55" fmla="*/ 119 h 302"/>
                  <a:gd name="T56" fmla="*/ 92 w 517"/>
                  <a:gd name="T57" fmla="*/ 88 h 302"/>
                  <a:gd name="T58" fmla="*/ 148 w 517"/>
                  <a:gd name="T59" fmla="*/ 57 h 302"/>
                  <a:gd name="T60" fmla="*/ 199 w 517"/>
                  <a:gd name="T61" fmla="*/ 31 h 302"/>
                  <a:gd name="T62" fmla="*/ 255 w 517"/>
                  <a:gd name="T63" fmla="*/ 10 h 302"/>
                  <a:gd name="T64" fmla="*/ 317 w 517"/>
                  <a:gd name="T65" fmla="*/ 5 h 302"/>
                  <a:gd name="T66" fmla="*/ 373 w 517"/>
                  <a:gd name="T67" fmla="*/ 0 h 302"/>
                  <a:gd name="T68" fmla="*/ 439 w 517"/>
                  <a:gd name="T69" fmla="*/ 0 h 302"/>
                  <a:gd name="T70" fmla="*/ 470 w 517"/>
                  <a:gd name="T71" fmla="*/ 5 h 302"/>
                  <a:gd name="T72" fmla="*/ 500 w 517"/>
                  <a:gd name="T73" fmla="*/ 10 h 302"/>
                  <a:gd name="T74" fmla="*/ 511 w 517"/>
                  <a:gd name="T75" fmla="*/ 31 h 302"/>
                  <a:gd name="T76" fmla="*/ 521 w 517"/>
                  <a:gd name="T77" fmla="*/ 73 h 302"/>
                  <a:gd name="T78" fmla="*/ 526 w 517"/>
                  <a:gd name="T79" fmla="*/ 88 h 302"/>
                  <a:gd name="T80" fmla="*/ 500 w 517"/>
                  <a:gd name="T81" fmla="*/ 109 h 302"/>
                  <a:gd name="T82" fmla="*/ 454 w 517"/>
                  <a:gd name="T83" fmla="*/ 114 h 302"/>
                  <a:gd name="T84" fmla="*/ 439 w 517"/>
                  <a:gd name="T85" fmla="*/ 130 h 302"/>
                  <a:gd name="T86" fmla="*/ 434 w 517"/>
                  <a:gd name="T87" fmla="*/ 156 h 302"/>
                  <a:gd name="T88" fmla="*/ 439 w 517"/>
                  <a:gd name="T89" fmla="*/ 176 h 302"/>
                  <a:gd name="T90" fmla="*/ 444 w 517"/>
                  <a:gd name="T91" fmla="*/ 197 h 302"/>
                  <a:gd name="T92" fmla="*/ 444 w 517"/>
                  <a:gd name="T93" fmla="*/ 197 h 3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17"/>
                  <a:gd name="T142" fmla="*/ 0 h 302"/>
                  <a:gd name="T143" fmla="*/ 517 w 517"/>
                  <a:gd name="T144" fmla="*/ 302 h 30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17" h="302">
                    <a:moveTo>
                      <a:pt x="434" y="197"/>
                    </a:moveTo>
                    <a:lnTo>
                      <a:pt x="388" y="207"/>
                    </a:lnTo>
                    <a:lnTo>
                      <a:pt x="363" y="207"/>
                    </a:lnTo>
                    <a:lnTo>
                      <a:pt x="347" y="181"/>
                    </a:lnTo>
                    <a:lnTo>
                      <a:pt x="347" y="171"/>
                    </a:lnTo>
                    <a:lnTo>
                      <a:pt x="347" y="156"/>
                    </a:lnTo>
                    <a:lnTo>
                      <a:pt x="327" y="135"/>
                    </a:lnTo>
                    <a:lnTo>
                      <a:pt x="296" y="124"/>
                    </a:lnTo>
                    <a:lnTo>
                      <a:pt x="240" y="135"/>
                    </a:lnTo>
                    <a:lnTo>
                      <a:pt x="204" y="161"/>
                    </a:lnTo>
                    <a:lnTo>
                      <a:pt x="194" y="197"/>
                    </a:lnTo>
                    <a:lnTo>
                      <a:pt x="204" y="218"/>
                    </a:lnTo>
                    <a:lnTo>
                      <a:pt x="210" y="228"/>
                    </a:lnTo>
                    <a:lnTo>
                      <a:pt x="220" y="238"/>
                    </a:lnTo>
                    <a:lnTo>
                      <a:pt x="215" y="259"/>
                    </a:lnTo>
                    <a:lnTo>
                      <a:pt x="179" y="280"/>
                    </a:lnTo>
                    <a:lnTo>
                      <a:pt x="143" y="301"/>
                    </a:lnTo>
                    <a:lnTo>
                      <a:pt x="133" y="290"/>
                    </a:lnTo>
                    <a:lnTo>
                      <a:pt x="123" y="259"/>
                    </a:lnTo>
                    <a:lnTo>
                      <a:pt x="107" y="233"/>
                    </a:lnTo>
                    <a:lnTo>
                      <a:pt x="87" y="223"/>
                    </a:lnTo>
                    <a:lnTo>
                      <a:pt x="67" y="233"/>
                    </a:lnTo>
                    <a:lnTo>
                      <a:pt x="46" y="244"/>
                    </a:lnTo>
                    <a:lnTo>
                      <a:pt x="31" y="238"/>
                    </a:lnTo>
                    <a:lnTo>
                      <a:pt x="5" y="218"/>
                    </a:lnTo>
                    <a:lnTo>
                      <a:pt x="0" y="192"/>
                    </a:lnTo>
                    <a:lnTo>
                      <a:pt x="0" y="166"/>
                    </a:lnTo>
                    <a:lnTo>
                      <a:pt x="41" y="119"/>
                    </a:lnTo>
                    <a:lnTo>
                      <a:pt x="92" y="88"/>
                    </a:lnTo>
                    <a:lnTo>
                      <a:pt x="143" y="57"/>
                    </a:lnTo>
                    <a:lnTo>
                      <a:pt x="194" y="31"/>
                    </a:lnTo>
                    <a:lnTo>
                      <a:pt x="250" y="10"/>
                    </a:lnTo>
                    <a:lnTo>
                      <a:pt x="312" y="5"/>
                    </a:lnTo>
                    <a:lnTo>
                      <a:pt x="368" y="0"/>
                    </a:lnTo>
                    <a:lnTo>
                      <a:pt x="429" y="0"/>
                    </a:lnTo>
                    <a:lnTo>
                      <a:pt x="460" y="5"/>
                    </a:lnTo>
                    <a:lnTo>
                      <a:pt x="490" y="10"/>
                    </a:lnTo>
                    <a:lnTo>
                      <a:pt x="501" y="31"/>
                    </a:lnTo>
                    <a:lnTo>
                      <a:pt x="511" y="73"/>
                    </a:lnTo>
                    <a:lnTo>
                      <a:pt x="516" y="88"/>
                    </a:lnTo>
                    <a:lnTo>
                      <a:pt x="490" y="109"/>
                    </a:lnTo>
                    <a:lnTo>
                      <a:pt x="444" y="114"/>
                    </a:lnTo>
                    <a:lnTo>
                      <a:pt x="429" y="130"/>
                    </a:lnTo>
                    <a:lnTo>
                      <a:pt x="424" y="156"/>
                    </a:lnTo>
                    <a:lnTo>
                      <a:pt x="429" y="176"/>
                    </a:lnTo>
                    <a:lnTo>
                      <a:pt x="434" y="197"/>
                    </a:lnTo>
                    <a:close/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600"/>
              </a:p>
            </p:txBody>
          </p:sp>
          <p:sp>
            <p:nvSpPr>
              <p:cNvPr id="60426" name="Freeform 150"/>
              <p:cNvSpPr>
                <a:spLocks/>
              </p:cNvSpPr>
              <p:nvPr/>
            </p:nvSpPr>
            <p:spPr bwMode="auto">
              <a:xfrm>
                <a:off x="5721" y="443"/>
                <a:ext cx="277" cy="255"/>
              </a:xfrm>
              <a:custGeom>
                <a:avLst/>
                <a:gdLst>
                  <a:gd name="T0" fmla="*/ 219 w 277"/>
                  <a:gd name="T1" fmla="*/ 125 h 255"/>
                  <a:gd name="T2" fmla="*/ 199 w 277"/>
                  <a:gd name="T3" fmla="*/ 146 h 255"/>
                  <a:gd name="T4" fmla="*/ 199 w 277"/>
                  <a:gd name="T5" fmla="*/ 171 h 255"/>
                  <a:gd name="T6" fmla="*/ 204 w 277"/>
                  <a:gd name="T7" fmla="*/ 182 h 255"/>
                  <a:gd name="T8" fmla="*/ 214 w 277"/>
                  <a:gd name="T9" fmla="*/ 187 h 255"/>
                  <a:gd name="T10" fmla="*/ 214 w 277"/>
                  <a:gd name="T11" fmla="*/ 192 h 255"/>
                  <a:gd name="T12" fmla="*/ 225 w 277"/>
                  <a:gd name="T13" fmla="*/ 197 h 255"/>
                  <a:gd name="T14" fmla="*/ 230 w 277"/>
                  <a:gd name="T15" fmla="*/ 213 h 255"/>
                  <a:gd name="T16" fmla="*/ 225 w 277"/>
                  <a:gd name="T17" fmla="*/ 228 h 255"/>
                  <a:gd name="T18" fmla="*/ 214 w 277"/>
                  <a:gd name="T19" fmla="*/ 234 h 255"/>
                  <a:gd name="T20" fmla="*/ 204 w 277"/>
                  <a:gd name="T21" fmla="*/ 244 h 255"/>
                  <a:gd name="T22" fmla="*/ 184 w 277"/>
                  <a:gd name="T23" fmla="*/ 249 h 255"/>
                  <a:gd name="T24" fmla="*/ 153 w 277"/>
                  <a:gd name="T25" fmla="*/ 254 h 255"/>
                  <a:gd name="T26" fmla="*/ 133 w 277"/>
                  <a:gd name="T27" fmla="*/ 249 h 255"/>
                  <a:gd name="T28" fmla="*/ 117 w 277"/>
                  <a:gd name="T29" fmla="*/ 228 h 255"/>
                  <a:gd name="T30" fmla="*/ 117 w 277"/>
                  <a:gd name="T31" fmla="*/ 218 h 255"/>
                  <a:gd name="T32" fmla="*/ 117 w 277"/>
                  <a:gd name="T33" fmla="*/ 208 h 255"/>
                  <a:gd name="T34" fmla="*/ 117 w 277"/>
                  <a:gd name="T35" fmla="*/ 192 h 255"/>
                  <a:gd name="T36" fmla="*/ 112 w 277"/>
                  <a:gd name="T37" fmla="*/ 187 h 255"/>
                  <a:gd name="T38" fmla="*/ 107 w 277"/>
                  <a:gd name="T39" fmla="*/ 177 h 255"/>
                  <a:gd name="T40" fmla="*/ 102 w 277"/>
                  <a:gd name="T41" fmla="*/ 171 h 255"/>
                  <a:gd name="T42" fmla="*/ 82 w 277"/>
                  <a:gd name="T43" fmla="*/ 166 h 255"/>
                  <a:gd name="T44" fmla="*/ 61 w 277"/>
                  <a:gd name="T45" fmla="*/ 166 h 255"/>
                  <a:gd name="T46" fmla="*/ 15 w 277"/>
                  <a:gd name="T47" fmla="*/ 187 h 255"/>
                  <a:gd name="T48" fmla="*/ 10 w 277"/>
                  <a:gd name="T49" fmla="*/ 171 h 255"/>
                  <a:gd name="T50" fmla="*/ 5 w 277"/>
                  <a:gd name="T51" fmla="*/ 156 h 255"/>
                  <a:gd name="T52" fmla="*/ 0 w 277"/>
                  <a:gd name="T53" fmla="*/ 140 h 255"/>
                  <a:gd name="T54" fmla="*/ 5 w 277"/>
                  <a:gd name="T55" fmla="*/ 120 h 255"/>
                  <a:gd name="T56" fmla="*/ 10 w 277"/>
                  <a:gd name="T57" fmla="*/ 109 h 255"/>
                  <a:gd name="T58" fmla="*/ 20 w 277"/>
                  <a:gd name="T59" fmla="*/ 104 h 255"/>
                  <a:gd name="T60" fmla="*/ 41 w 277"/>
                  <a:gd name="T61" fmla="*/ 94 h 255"/>
                  <a:gd name="T62" fmla="*/ 61 w 277"/>
                  <a:gd name="T63" fmla="*/ 94 h 255"/>
                  <a:gd name="T64" fmla="*/ 77 w 277"/>
                  <a:gd name="T65" fmla="*/ 88 h 255"/>
                  <a:gd name="T66" fmla="*/ 87 w 277"/>
                  <a:gd name="T67" fmla="*/ 73 h 255"/>
                  <a:gd name="T68" fmla="*/ 82 w 277"/>
                  <a:gd name="T69" fmla="*/ 52 h 255"/>
                  <a:gd name="T70" fmla="*/ 77 w 277"/>
                  <a:gd name="T71" fmla="*/ 21 h 255"/>
                  <a:gd name="T72" fmla="*/ 71 w 277"/>
                  <a:gd name="T73" fmla="*/ 0 h 255"/>
                  <a:gd name="T74" fmla="*/ 102 w 277"/>
                  <a:gd name="T75" fmla="*/ 6 h 255"/>
                  <a:gd name="T76" fmla="*/ 133 w 277"/>
                  <a:gd name="T77" fmla="*/ 16 h 255"/>
                  <a:gd name="T78" fmla="*/ 204 w 277"/>
                  <a:gd name="T79" fmla="*/ 47 h 255"/>
                  <a:gd name="T80" fmla="*/ 276 w 277"/>
                  <a:gd name="T81" fmla="*/ 88 h 255"/>
                  <a:gd name="T82" fmla="*/ 219 w 277"/>
                  <a:gd name="T83" fmla="*/ 125 h 255"/>
                  <a:gd name="T84" fmla="*/ 219 w 277"/>
                  <a:gd name="T85" fmla="*/ 125 h 2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7"/>
                  <a:gd name="T130" fmla="*/ 0 h 255"/>
                  <a:gd name="T131" fmla="*/ 277 w 277"/>
                  <a:gd name="T132" fmla="*/ 255 h 2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7" h="255">
                    <a:moveTo>
                      <a:pt x="219" y="125"/>
                    </a:moveTo>
                    <a:lnTo>
                      <a:pt x="199" y="146"/>
                    </a:lnTo>
                    <a:lnTo>
                      <a:pt x="199" y="171"/>
                    </a:lnTo>
                    <a:lnTo>
                      <a:pt x="204" y="182"/>
                    </a:lnTo>
                    <a:lnTo>
                      <a:pt x="214" y="187"/>
                    </a:lnTo>
                    <a:lnTo>
                      <a:pt x="214" y="192"/>
                    </a:lnTo>
                    <a:lnTo>
                      <a:pt x="225" y="197"/>
                    </a:lnTo>
                    <a:lnTo>
                      <a:pt x="230" y="213"/>
                    </a:lnTo>
                    <a:lnTo>
                      <a:pt x="225" y="228"/>
                    </a:lnTo>
                    <a:lnTo>
                      <a:pt x="214" y="234"/>
                    </a:lnTo>
                    <a:lnTo>
                      <a:pt x="204" y="244"/>
                    </a:lnTo>
                    <a:lnTo>
                      <a:pt x="184" y="249"/>
                    </a:lnTo>
                    <a:lnTo>
                      <a:pt x="153" y="254"/>
                    </a:lnTo>
                    <a:lnTo>
                      <a:pt x="133" y="249"/>
                    </a:lnTo>
                    <a:lnTo>
                      <a:pt x="117" y="228"/>
                    </a:lnTo>
                    <a:lnTo>
                      <a:pt x="117" y="218"/>
                    </a:lnTo>
                    <a:lnTo>
                      <a:pt x="117" y="208"/>
                    </a:lnTo>
                    <a:lnTo>
                      <a:pt x="117" y="192"/>
                    </a:lnTo>
                    <a:lnTo>
                      <a:pt x="112" y="187"/>
                    </a:lnTo>
                    <a:lnTo>
                      <a:pt x="107" y="177"/>
                    </a:lnTo>
                    <a:lnTo>
                      <a:pt x="102" y="171"/>
                    </a:lnTo>
                    <a:lnTo>
                      <a:pt x="82" y="166"/>
                    </a:lnTo>
                    <a:lnTo>
                      <a:pt x="61" y="166"/>
                    </a:lnTo>
                    <a:lnTo>
                      <a:pt x="15" y="187"/>
                    </a:lnTo>
                    <a:lnTo>
                      <a:pt x="10" y="171"/>
                    </a:lnTo>
                    <a:lnTo>
                      <a:pt x="5" y="156"/>
                    </a:lnTo>
                    <a:lnTo>
                      <a:pt x="0" y="140"/>
                    </a:lnTo>
                    <a:lnTo>
                      <a:pt x="5" y="120"/>
                    </a:lnTo>
                    <a:lnTo>
                      <a:pt x="10" y="109"/>
                    </a:lnTo>
                    <a:lnTo>
                      <a:pt x="20" y="104"/>
                    </a:lnTo>
                    <a:lnTo>
                      <a:pt x="41" y="94"/>
                    </a:lnTo>
                    <a:lnTo>
                      <a:pt x="61" y="94"/>
                    </a:lnTo>
                    <a:lnTo>
                      <a:pt x="77" y="88"/>
                    </a:lnTo>
                    <a:lnTo>
                      <a:pt x="87" y="73"/>
                    </a:lnTo>
                    <a:lnTo>
                      <a:pt x="82" y="52"/>
                    </a:lnTo>
                    <a:lnTo>
                      <a:pt x="77" y="21"/>
                    </a:lnTo>
                    <a:lnTo>
                      <a:pt x="71" y="0"/>
                    </a:lnTo>
                    <a:lnTo>
                      <a:pt x="102" y="6"/>
                    </a:lnTo>
                    <a:lnTo>
                      <a:pt x="133" y="16"/>
                    </a:lnTo>
                    <a:lnTo>
                      <a:pt x="204" y="47"/>
                    </a:lnTo>
                    <a:lnTo>
                      <a:pt x="276" y="88"/>
                    </a:lnTo>
                    <a:lnTo>
                      <a:pt x="219" y="125"/>
                    </a:lnTo>
                    <a:close/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600"/>
              </a:p>
            </p:txBody>
          </p:sp>
          <p:sp>
            <p:nvSpPr>
              <p:cNvPr id="60427" name="Freeform 151"/>
              <p:cNvSpPr>
                <a:spLocks/>
              </p:cNvSpPr>
              <p:nvPr/>
            </p:nvSpPr>
            <p:spPr bwMode="auto">
              <a:xfrm>
                <a:off x="5833" y="823"/>
                <a:ext cx="329" cy="457"/>
              </a:xfrm>
              <a:custGeom>
                <a:avLst/>
                <a:gdLst>
                  <a:gd name="T0" fmla="*/ 225 w 328"/>
                  <a:gd name="T1" fmla="*/ 368 h 457"/>
                  <a:gd name="T2" fmla="*/ 210 w 328"/>
                  <a:gd name="T3" fmla="*/ 409 h 457"/>
                  <a:gd name="T4" fmla="*/ 210 w 328"/>
                  <a:gd name="T5" fmla="*/ 451 h 457"/>
                  <a:gd name="T6" fmla="*/ 210 w 328"/>
                  <a:gd name="T7" fmla="*/ 456 h 457"/>
                  <a:gd name="T8" fmla="*/ 199 w 328"/>
                  <a:gd name="T9" fmla="*/ 451 h 457"/>
                  <a:gd name="T10" fmla="*/ 184 w 328"/>
                  <a:gd name="T11" fmla="*/ 446 h 457"/>
                  <a:gd name="T12" fmla="*/ 153 w 328"/>
                  <a:gd name="T13" fmla="*/ 420 h 457"/>
                  <a:gd name="T14" fmla="*/ 128 w 328"/>
                  <a:gd name="T15" fmla="*/ 394 h 457"/>
                  <a:gd name="T16" fmla="*/ 107 w 328"/>
                  <a:gd name="T17" fmla="*/ 357 h 457"/>
                  <a:gd name="T18" fmla="*/ 97 w 328"/>
                  <a:gd name="T19" fmla="*/ 321 h 457"/>
                  <a:gd name="T20" fmla="*/ 102 w 328"/>
                  <a:gd name="T21" fmla="*/ 311 h 457"/>
                  <a:gd name="T22" fmla="*/ 102 w 328"/>
                  <a:gd name="T23" fmla="*/ 306 h 457"/>
                  <a:gd name="T24" fmla="*/ 123 w 328"/>
                  <a:gd name="T25" fmla="*/ 311 h 457"/>
                  <a:gd name="T26" fmla="*/ 143 w 328"/>
                  <a:gd name="T27" fmla="*/ 311 h 457"/>
                  <a:gd name="T28" fmla="*/ 159 w 328"/>
                  <a:gd name="T29" fmla="*/ 306 h 457"/>
                  <a:gd name="T30" fmla="*/ 169 w 328"/>
                  <a:gd name="T31" fmla="*/ 285 h 457"/>
                  <a:gd name="T32" fmla="*/ 159 w 328"/>
                  <a:gd name="T33" fmla="*/ 249 h 457"/>
                  <a:gd name="T34" fmla="*/ 153 w 328"/>
                  <a:gd name="T35" fmla="*/ 233 h 457"/>
                  <a:gd name="T36" fmla="*/ 143 w 328"/>
                  <a:gd name="T37" fmla="*/ 202 h 457"/>
                  <a:gd name="T38" fmla="*/ 128 w 328"/>
                  <a:gd name="T39" fmla="*/ 186 h 457"/>
                  <a:gd name="T40" fmla="*/ 107 w 328"/>
                  <a:gd name="T41" fmla="*/ 176 h 457"/>
                  <a:gd name="T42" fmla="*/ 82 w 328"/>
                  <a:gd name="T43" fmla="*/ 181 h 457"/>
                  <a:gd name="T44" fmla="*/ 82 w 328"/>
                  <a:gd name="T45" fmla="*/ 181 h 457"/>
                  <a:gd name="T46" fmla="*/ 67 w 328"/>
                  <a:gd name="T47" fmla="*/ 197 h 457"/>
                  <a:gd name="T48" fmla="*/ 46 w 328"/>
                  <a:gd name="T49" fmla="*/ 197 h 457"/>
                  <a:gd name="T50" fmla="*/ 31 w 328"/>
                  <a:gd name="T51" fmla="*/ 186 h 457"/>
                  <a:gd name="T52" fmla="*/ 16 w 328"/>
                  <a:gd name="T53" fmla="*/ 155 h 457"/>
                  <a:gd name="T54" fmla="*/ 0 w 328"/>
                  <a:gd name="T55" fmla="*/ 124 h 457"/>
                  <a:gd name="T56" fmla="*/ 36 w 328"/>
                  <a:gd name="T57" fmla="*/ 119 h 457"/>
                  <a:gd name="T58" fmla="*/ 62 w 328"/>
                  <a:gd name="T59" fmla="*/ 103 h 457"/>
                  <a:gd name="T60" fmla="*/ 77 w 328"/>
                  <a:gd name="T61" fmla="*/ 93 h 457"/>
                  <a:gd name="T62" fmla="*/ 77 w 328"/>
                  <a:gd name="T63" fmla="*/ 78 h 457"/>
                  <a:gd name="T64" fmla="*/ 77 w 328"/>
                  <a:gd name="T65" fmla="*/ 78 h 457"/>
                  <a:gd name="T66" fmla="*/ 62 w 328"/>
                  <a:gd name="T67" fmla="*/ 57 h 457"/>
                  <a:gd name="T68" fmla="*/ 56 w 328"/>
                  <a:gd name="T69" fmla="*/ 46 h 457"/>
                  <a:gd name="T70" fmla="*/ 56 w 328"/>
                  <a:gd name="T71" fmla="*/ 31 h 457"/>
                  <a:gd name="T72" fmla="*/ 92 w 328"/>
                  <a:gd name="T73" fmla="*/ 5 h 457"/>
                  <a:gd name="T74" fmla="*/ 143 w 328"/>
                  <a:gd name="T75" fmla="*/ 0 h 457"/>
                  <a:gd name="T76" fmla="*/ 159 w 328"/>
                  <a:gd name="T77" fmla="*/ 15 h 457"/>
                  <a:gd name="T78" fmla="*/ 159 w 328"/>
                  <a:gd name="T79" fmla="*/ 36 h 457"/>
                  <a:gd name="T80" fmla="*/ 169 w 328"/>
                  <a:gd name="T81" fmla="*/ 52 h 457"/>
                  <a:gd name="T82" fmla="*/ 189 w 328"/>
                  <a:gd name="T83" fmla="*/ 78 h 457"/>
                  <a:gd name="T84" fmla="*/ 230 w 328"/>
                  <a:gd name="T85" fmla="*/ 78 h 457"/>
                  <a:gd name="T86" fmla="*/ 332 w 328"/>
                  <a:gd name="T87" fmla="*/ 57 h 457"/>
                  <a:gd name="T88" fmla="*/ 332 w 328"/>
                  <a:gd name="T89" fmla="*/ 78 h 457"/>
                  <a:gd name="T90" fmla="*/ 332 w 328"/>
                  <a:gd name="T91" fmla="*/ 98 h 457"/>
                  <a:gd name="T92" fmla="*/ 317 w 328"/>
                  <a:gd name="T93" fmla="*/ 155 h 457"/>
                  <a:gd name="T94" fmla="*/ 296 w 328"/>
                  <a:gd name="T95" fmla="*/ 207 h 457"/>
                  <a:gd name="T96" fmla="*/ 225 w 328"/>
                  <a:gd name="T97" fmla="*/ 368 h 457"/>
                  <a:gd name="T98" fmla="*/ 225 w 328"/>
                  <a:gd name="T99" fmla="*/ 368 h 4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8"/>
                  <a:gd name="T151" fmla="*/ 0 h 457"/>
                  <a:gd name="T152" fmla="*/ 328 w 328"/>
                  <a:gd name="T153" fmla="*/ 457 h 4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8" h="457">
                    <a:moveTo>
                      <a:pt x="220" y="368"/>
                    </a:moveTo>
                    <a:lnTo>
                      <a:pt x="205" y="409"/>
                    </a:lnTo>
                    <a:lnTo>
                      <a:pt x="205" y="451"/>
                    </a:lnTo>
                    <a:lnTo>
                      <a:pt x="205" y="456"/>
                    </a:lnTo>
                    <a:lnTo>
                      <a:pt x="194" y="451"/>
                    </a:lnTo>
                    <a:lnTo>
                      <a:pt x="179" y="446"/>
                    </a:lnTo>
                    <a:lnTo>
                      <a:pt x="153" y="420"/>
                    </a:lnTo>
                    <a:lnTo>
                      <a:pt x="128" y="394"/>
                    </a:lnTo>
                    <a:lnTo>
                      <a:pt x="107" y="357"/>
                    </a:lnTo>
                    <a:lnTo>
                      <a:pt x="97" y="321"/>
                    </a:lnTo>
                    <a:lnTo>
                      <a:pt x="102" y="311"/>
                    </a:lnTo>
                    <a:lnTo>
                      <a:pt x="102" y="306"/>
                    </a:lnTo>
                    <a:lnTo>
                      <a:pt x="123" y="311"/>
                    </a:lnTo>
                    <a:lnTo>
                      <a:pt x="143" y="311"/>
                    </a:lnTo>
                    <a:lnTo>
                      <a:pt x="159" y="306"/>
                    </a:lnTo>
                    <a:lnTo>
                      <a:pt x="164" y="285"/>
                    </a:lnTo>
                    <a:lnTo>
                      <a:pt x="159" y="249"/>
                    </a:lnTo>
                    <a:lnTo>
                      <a:pt x="153" y="233"/>
                    </a:lnTo>
                    <a:lnTo>
                      <a:pt x="143" y="202"/>
                    </a:lnTo>
                    <a:lnTo>
                      <a:pt x="128" y="186"/>
                    </a:lnTo>
                    <a:lnTo>
                      <a:pt x="107" y="176"/>
                    </a:lnTo>
                    <a:lnTo>
                      <a:pt x="82" y="181"/>
                    </a:lnTo>
                    <a:lnTo>
                      <a:pt x="67" y="197"/>
                    </a:lnTo>
                    <a:lnTo>
                      <a:pt x="46" y="197"/>
                    </a:lnTo>
                    <a:lnTo>
                      <a:pt x="31" y="186"/>
                    </a:lnTo>
                    <a:lnTo>
                      <a:pt x="16" y="155"/>
                    </a:lnTo>
                    <a:lnTo>
                      <a:pt x="0" y="124"/>
                    </a:lnTo>
                    <a:lnTo>
                      <a:pt x="36" y="119"/>
                    </a:lnTo>
                    <a:lnTo>
                      <a:pt x="62" y="103"/>
                    </a:lnTo>
                    <a:lnTo>
                      <a:pt x="77" y="93"/>
                    </a:lnTo>
                    <a:lnTo>
                      <a:pt x="77" y="78"/>
                    </a:lnTo>
                    <a:lnTo>
                      <a:pt x="62" y="57"/>
                    </a:lnTo>
                    <a:lnTo>
                      <a:pt x="56" y="46"/>
                    </a:lnTo>
                    <a:lnTo>
                      <a:pt x="56" y="31"/>
                    </a:lnTo>
                    <a:lnTo>
                      <a:pt x="92" y="5"/>
                    </a:lnTo>
                    <a:lnTo>
                      <a:pt x="143" y="0"/>
                    </a:lnTo>
                    <a:lnTo>
                      <a:pt x="159" y="15"/>
                    </a:lnTo>
                    <a:lnTo>
                      <a:pt x="159" y="36"/>
                    </a:lnTo>
                    <a:lnTo>
                      <a:pt x="164" y="52"/>
                    </a:lnTo>
                    <a:lnTo>
                      <a:pt x="184" y="78"/>
                    </a:lnTo>
                    <a:lnTo>
                      <a:pt x="225" y="78"/>
                    </a:lnTo>
                    <a:lnTo>
                      <a:pt x="327" y="57"/>
                    </a:lnTo>
                    <a:lnTo>
                      <a:pt x="327" y="78"/>
                    </a:lnTo>
                    <a:lnTo>
                      <a:pt x="327" y="98"/>
                    </a:lnTo>
                    <a:lnTo>
                      <a:pt x="312" y="155"/>
                    </a:lnTo>
                    <a:lnTo>
                      <a:pt x="291" y="207"/>
                    </a:lnTo>
                    <a:lnTo>
                      <a:pt x="220" y="368"/>
                    </a:lnTo>
                    <a:close/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600"/>
              </a:p>
            </p:txBody>
          </p:sp>
          <p:sp>
            <p:nvSpPr>
              <p:cNvPr id="60428" name="Freeform 152"/>
              <p:cNvSpPr>
                <a:spLocks/>
              </p:cNvSpPr>
              <p:nvPr/>
            </p:nvSpPr>
            <p:spPr bwMode="auto">
              <a:xfrm rot="-2368278">
                <a:off x="5708" y="549"/>
                <a:ext cx="431" cy="474"/>
              </a:xfrm>
              <a:custGeom>
                <a:avLst/>
                <a:gdLst>
                  <a:gd name="T0" fmla="*/ 133 w 430"/>
                  <a:gd name="T1" fmla="*/ 78 h 473"/>
                  <a:gd name="T2" fmla="*/ 97 w 430"/>
                  <a:gd name="T3" fmla="*/ 67 h 473"/>
                  <a:gd name="T4" fmla="*/ 77 w 430"/>
                  <a:gd name="T5" fmla="*/ 52 h 473"/>
                  <a:gd name="T6" fmla="*/ 41 w 430"/>
                  <a:gd name="T7" fmla="*/ 62 h 473"/>
                  <a:gd name="T8" fmla="*/ 15 w 430"/>
                  <a:gd name="T9" fmla="*/ 99 h 473"/>
                  <a:gd name="T10" fmla="*/ 0 w 430"/>
                  <a:gd name="T11" fmla="*/ 171 h 473"/>
                  <a:gd name="T12" fmla="*/ 46 w 430"/>
                  <a:gd name="T13" fmla="*/ 192 h 473"/>
                  <a:gd name="T14" fmla="*/ 61 w 430"/>
                  <a:gd name="T15" fmla="*/ 197 h 473"/>
                  <a:gd name="T16" fmla="*/ 77 w 430"/>
                  <a:gd name="T17" fmla="*/ 223 h 473"/>
                  <a:gd name="T18" fmla="*/ 61 w 430"/>
                  <a:gd name="T19" fmla="*/ 259 h 473"/>
                  <a:gd name="T20" fmla="*/ 61 w 430"/>
                  <a:gd name="T21" fmla="*/ 321 h 473"/>
                  <a:gd name="T22" fmla="*/ 97 w 430"/>
                  <a:gd name="T23" fmla="*/ 332 h 473"/>
                  <a:gd name="T24" fmla="*/ 123 w 430"/>
                  <a:gd name="T25" fmla="*/ 321 h 473"/>
                  <a:gd name="T26" fmla="*/ 123 w 430"/>
                  <a:gd name="T27" fmla="*/ 301 h 473"/>
                  <a:gd name="T28" fmla="*/ 128 w 430"/>
                  <a:gd name="T29" fmla="*/ 290 h 473"/>
                  <a:gd name="T30" fmla="*/ 138 w 430"/>
                  <a:gd name="T31" fmla="*/ 275 h 473"/>
                  <a:gd name="T32" fmla="*/ 148 w 430"/>
                  <a:gd name="T33" fmla="*/ 269 h 473"/>
                  <a:gd name="T34" fmla="*/ 199 w 430"/>
                  <a:gd name="T35" fmla="*/ 285 h 473"/>
                  <a:gd name="T36" fmla="*/ 230 w 430"/>
                  <a:gd name="T37" fmla="*/ 332 h 473"/>
                  <a:gd name="T38" fmla="*/ 204 w 430"/>
                  <a:gd name="T39" fmla="*/ 358 h 473"/>
                  <a:gd name="T40" fmla="*/ 199 w 430"/>
                  <a:gd name="T41" fmla="*/ 383 h 473"/>
                  <a:gd name="T42" fmla="*/ 235 w 430"/>
                  <a:gd name="T43" fmla="*/ 420 h 473"/>
                  <a:gd name="T44" fmla="*/ 337 w 430"/>
                  <a:gd name="T45" fmla="*/ 472 h 473"/>
                  <a:gd name="T46" fmla="*/ 424 w 430"/>
                  <a:gd name="T47" fmla="*/ 311 h 473"/>
                  <a:gd name="T48" fmla="*/ 434 w 430"/>
                  <a:gd name="T49" fmla="*/ 150 h 473"/>
                  <a:gd name="T50" fmla="*/ 434 w 430"/>
                  <a:gd name="T51" fmla="*/ 104 h 473"/>
                  <a:gd name="T52" fmla="*/ 332 w 430"/>
                  <a:gd name="T53" fmla="*/ 99 h 473"/>
                  <a:gd name="T54" fmla="*/ 327 w 430"/>
                  <a:gd name="T55" fmla="*/ 140 h 473"/>
                  <a:gd name="T56" fmla="*/ 322 w 430"/>
                  <a:gd name="T57" fmla="*/ 161 h 473"/>
                  <a:gd name="T58" fmla="*/ 286 w 430"/>
                  <a:gd name="T59" fmla="*/ 171 h 473"/>
                  <a:gd name="T60" fmla="*/ 230 w 430"/>
                  <a:gd name="T61" fmla="*/ 140 h 473"/>
                  <a:gd name="T62" fmla="*/ 220 w 430"/>
                  <a:gd name="T63" fmla="*/ 109 h 473"/>
                  <a:gd name="T64" fmla="*/ 245 w 430"/>
                  <a:gd name="T65" fmla="*/ 78 h 473"/>
                  <a:gd name="T66" fmla="*/ 250 w 430"/>
                  <a:gd name="T67" fmla="*/ 47 h 473"/>
                  <a:gd name="T68" fmla="*/ 225 w 430"/>
                  <a:gd name="T69" fmla="*/ 16 h 473"/>
                  <a:gd name="T70" fmla="*/ 138 w 430"/>
                  <a:gd name="T71" fmla="*/ 73 h 47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30"/>
                  <a:gd name="T109" fmla="*/ 0 h 473"/>
                  <a:gd name="T110" fmla="*/ 430 w 430"/>
                  <a:gd name="T111" fmla="*/ 473 h 47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30" h="473">
                    <a:moveTo>
                      <a:pt x="138" y="73"/>
                    </a:moveTo>
                    <a:lnTo>
                      <a:pt x="133" y="78"/>
                    </a:lnTo>
                    <a:lnTo>
                      <a:pt x="112" y="83"/>
                    </a:lnTo>
                    <a:lnTo>
                      <a:pt x="97" y="67"/>
                    </a:lnTo>
                    <a:lnTo>
                      <a:pt x="82" y="57"/>
                    </a:lnTo>
                    <a:lnTo>
                      <a:pt x="77" y="52"/>
                    </a:lnTo>
                    <a:lnTo>
                      <a:pt x="56" y="52"/>
                    </a:lnTo>
                    <a:lnTo>
                      <a:pt x="41" y="62"/>
                    </a:lnTo>
                    <a:lnTo>
                      <a:pt x="26" y="78"/>
                    </a:lnTo>
                    <a:lnTo>
                      <a:pt x="15" y="99"/>
                    </a:lnTo>
                    <a:lnTo>
                      <a:pt x="5" y="135"/>
                    </a:lnTo>
                    <a:lnTo>
                      <a:pt x="0" y="171"/>
                    </a:lnTo>
                    <a:lnTo>
                      <a:pt x="20" y="187"/>
                    </a:lnTo>
                    <a:lnTo>
                      <a:pt x="46" y="192"/>
                    </a:lnTo>
                    <a:lnTo>
                      <a:pt x="61" y="197"/>
                    </a:lnTo>
                    <a:lnTo>
                      <a:pt x="77" y="213"/>
                    </a:lnTo>
                    <a:lnTo>
                      <a:pt x="77" y="223"/>
                    </a:lnTo>
                    <a:lnTo>
                      <a:pt x="72" y="238"/>
                    </a:lnTo>
                    <a:lnTo>
                      <a:pt x="61" y="254"/>
                    </a:lnTo>
                    <a:lnTo>
                      <a:pt x="36" y="306"/>
                    </a:lnTo>
                    <a:lnTo>
                      <a:pt x="61" y="316"/>
                    </a:lnTo>
                    <a:lnTo>
                      <a:pt x="97" y="327"/>
                    </a:lnTo>
                    <a:lnTo>
                      <a:pt x="118" y="327"/>
                    </a:lnTo>
                    <a:lnTo>
                      <a:pt x="123" y="316"/>
                    </a:lnTo>
                    <a:lnTo>
                      <a:pt x="123" y="311"/>
                    </a:lnTo>
                    <a:lnTo>
                      <a:pt x="123" y="296"/>
                    </a:lnTo>
                    <a:lnTo>
                      <a:pt x="123" y="290"/>
                    </a:lnTo>
                    <a:lnTo>
                      <a:pt x="128" y="285"/>
                    </a:lnTo>
                    <a:lnTo>
                      <a:pt x="128" y="275"/>
                    </a:lnTo>
                    <a:lnTo>
                      <a:pt x="138" y="270"/>
                    </a:lnTo>
                    <a:lnTo>
                      <a:pt x="143" y="264"/>
                    </a:lnTo>
                    <a:lnTo>
                      <a:pt x="148" y="264"/>
                    </a:lnTo>
                    <a:lnTo>
                      <a:pt x="174" y="270"/>
                    </a:lnTo>
                    <a:lnTo>
                      <a:pt x="199" y="280"/>
                    </a:lnTo>
                    <a:lnTo>
                      <a:pt x="215" y="301"/>
                    </a:lnTo>
                    <a:lnTo>
                      <a:pt x="225" y="327"/>
                    </a:lnTo>
                    <a:lnTo>
                      <a:pt x="209" y="337"/>
                    </a:lnTo>
                    <a:lnTo>
                      <a:pt x="204" y="353"/>
                    </a:lnTo>
                    <a:lnTo>
                      <a:pt x="199" y="368"/>
                    </a:lnTo>
                    <a:lnTo>
                      <a:pt x="199" y="378"/>
                    </a:lnTo>
                    <a:lnTo>
                      <a:pt x="209" y="404"/>
                    </a:lnTo>
                    <a:lnTo>
                      <a:pt x="230" y="415"/>
                    </a:lnTo>
                    <a:lnTo>
                      <a:pt x="327" y="472"/>
                    </a:lnTo>
                    <a:lnTo>
                      <a:pt x="332" y="467"/>
                    </a:lnTo>
                    <a:lnTo>
                      <a:pt x="383" y="394"/>
                    </a:lnTo>
                    <a:lnTo>
                      <a:pt x="419" y="306"/>
                    </a:lnTo>
                    <a:lnTo>
                      <a:pt x="429" y="228"/>
                    </a:lnTo>
                    <a:lnTo>
                      <a:pt x="429" y="150"/>
                    </a:lnTo>
                    <a:lnTo>
                      <a:pt x="429" y="130"/>
                    </a:lnTo>
                    <a:lnTo>
                      <a:pt x="429" y="104"/>
                    </a:lnTo>
                    <a:lnTo>
                      <a:pt x="368" y="93"/>
                    </a:lnTo>
                    <a:lnTo>
                      <a:pt x="327" y="99"/>
                    </a:lnTo>
                    <a:lnTo>
                      <a:pt x="317" y="140"/>
                    </a:lnTo>
                    <a:lnTo>
                      <a:pt x="322" y="140"/>
                    </a:lnTo>
                    <a:lnTo>
                      <a:pt x="322" y="150"/>
                    </a:lnTo>
                    <a:lnTo>
                      <a:pt x="317" y="161"/>
                    </a:lnTo>
                    <a:lnTo>
                      <a:pt x="301" y="171"/>
                    </a:lnTo>
                    <a:lnTo>
                      <a:pt x="281" y="171"/>
                    </a:lnTo>
                    <a:lnTo>
                      <a:pt x="250" y="161"/>
                    </a:lnTo>
                    <a:lnTo>
                      <a:pt x="225" y="140"/>
                    </a:lnTo>
                    <a:lnTo>
                      <a:pt x="215" y="124"/>
                    </a:lnTo>
                    <a:lnTo>
                      <a:pt x="215" y="109"/>
                    </a:lnTo>
                    <a:lnTo>
                      <a:pt x="225" y="93"/>
                    </a:lnTo>
                    <a:lnTo>
                      <a:pt x="240" y="78"/>
                    </a:lnTo>
                    <a:lnTo>
                      <a:pt x="245" y="57"/>
                    </a:lnTo>
                    <a:lnTo>
                      <a:pt x="245" y="47"/>
                    </a:lnTo>
                    <a:lnTo>
                      <a:pt x="235" y="31"/>
                    </a:lnTo>
                    <a:lnTo>
                      <a:pt x="220" y="16"/>
                    </a:lnTo>
                    <a:lnTo>
                      <a:pt x="174" y="0"/>
                    </a:lnTo>
                    <a:lnTo>
                      <a:pt x="138" y="73"/>
                    </a:lnTo>
                    <a:close/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600"/>
              </a:p>
            </p:txBody>
          </p:sp>
          <p:sp>
            <p:nvSpPr>
              <p:cNvPr id="60429" name="Freeform 153"/>
              <p:cNvSpPr>
                <a:spLocks/>
              </p:cNvSpPr>
              <p:nvPr/>
            </p:nvSpPr>
            <p:spPr bwMode="auto">
              <a:xfrm>
                <a:off x="5439" y="557"/>
                <a:ext cx="395" cy="547"/>
              </a:xfrm>
              <a:custGeom>
                <a:avLst/>
                <a:gdLst>
                  <a:gd name="T0" fmla="*/ 255 w 394"/>
                  <a:gd name="T1" fmla="*/ 83 h 546"/>
                  <a:gd name="T2" fmla="*/ 214 w 394"/>
                  <a:gd name="T3" fmla="*/ 57 h 546"/>
                  <a:gd name="T4" fmla="*/ 214 w 394"/>
                  <a:gd name="T5" fmla="*/ 32 h 546"/>
                  <a:gd name="T6" fmla="*/ 189 w 394"/>
                  <a:gd name="T7" fmla="*/ 6 h 546"/>
                  <a:gd name="T8" fmla="*/ 128 w 394"/>
                  <a:gd name="T9" fmla="*/ 6 h 546"/>
                  <a:gd name="T10" fmla="*/ 66 w 394"/>
                  <a:gd name="T11" fmla="*/ 37 h 546"/>
                  <a:gd name="T12" fmla="*/ 66 w 394"/>
                  <a:gd name="T13" fmla="*/ 94 h 546"/>
                  <a:gd name="T14" fmla="*/ 82 w 394"/>
                  <a:gd name="T15" fmla="*/ 114 h 546"/>
                  <a:gd name="T16" fmla="*/ 41 w 394"/>
                  <a:gd name="T17" fmla="*/ 156 h 546"/>
                  <a:gd name="T18" fmla="*/ 0 w 394"/>
                  <a:gd name="T19" fmla="*/ 192 h 546"/>
                  <a:gd name="T20" fmla="*/ 31 w 394"/>
                  <a:gd name="T21" fmla="*/ 280 h 546"/>
                  <a:gd name="T22" fmla="*/ 72 w 394"/>
                  <a:gd name="T23" fmla="*/ 291 h 546"/>
                  <a:gd name="T24" fmla="*/ 87 w 394"/>
                  <a:gd name="T25" fmla="*/ 270 h 546"/>
                  <a:gd name="T26" fmla="*/ 118 w 394"/>
                  <a:gd name="T27" fmla="*/ 265 h 546"/>
                  <a:gd name="T28" fmla="*/ 148 w 394"/>
                  <a:gd name="T29" fmla="*/ 363 h 546"/>
                  <a:gd name="T30" fmla="*/ 123 w 394"/>
                  <a:gd name="T31" fmla="*/ 384 h 546"/>
                  <a:gd name="T32" fmla="*/ 92 w 394"/>
                  <a:gd name="T33" fmla="*/ 394 h 546"/>
                  <a:gd name="T34" fmla="*/ 87 w 394"/>
                  <a:gd name="T35" fmla="*/ 431 h 546"/>
                  <a:gd name="T36" fmla="*/ 97 w 394"/>
                  <a:gd name="T37" fmla="*/ 472 h 546"/>
                  <a:gd name="T38" fmla="*/ 169 w 394"/>
                  <a:gd name="T39" fmla="*/ 472 h 546"/>
                  <a:gd name="T40" fmla="*/ 194 w 394"/>
                  <a:gd name="T41" fmla="*/ 493 h 546"/>
                  <a:gd name="T42" fmla="*/ 194 w 394"/>
                  <a:gd name="T43" fmla="*/ 519 h 546"/>
                  <a:gd name="T44" fmla="*/ 194 w 394"/>
                  <a:gd name="T45" fmla="*/ 534 h 546"/>
                  <a:gd name="T46" fmla="*/ 204 w 394"/>
                  <a:gd name="T47" fmla="*/ 534 h 546"/>
                  <a:gd name="T48" fmla="*/ 235 w 394"/>
                  <a:gd name="T49" fmla="*/ 550 h 546"/>
                  <a:gd name="T50" fmla="*/ 306 w 394"/>
                  <a:gd name="T51" fmla="*/ 529 h 546"/>
                  <a:gd name="T52" fmla="*/ 327 w 394"/>
                  <a:gd name="T53" fmla="*/ 477 h 546"/>
                  <a:gd name="T54" fmla="*/ 306 w 394"/>
                  <a:gd name="T55" fmla="*/ 451 h 546"/>
                  <a:gd name="T56" fmla="*/ 310 w 394"/>
                  <a:gd name="T57" fmla="*/ 433 h 546"/>
                  <a:gd name="T58" fmla="*/ 317 w 394"/>
                  <a:gd name="T59" fmla="*/ 415 h 546"/>
                  <a:gd name="T60" fmla="*/ 398 w 394"/>
                  <a:gd name="T61" fmla="*/ 394 h 546"/>
                  <a:gd name="T62" fmla="*/ 378 w 394"/>
                  <a:gd name="T63" fmla="*/ 306 h 546"/>
                  <a:gd name="T64" fmla="*/ 337 w 394"/>
                  <a:gd name="T65" fmla="*/ 306 h 546"/>
                  <a:gd name="T66" fmla="*/ 327 w 394"/>
                  <a:gd name="T67" fmla="*/ 311 h 546"/>
                  <a:gd name="T68" fmla="*/ 281 w 394"/>
                  <a:gd name="T69" fmla="*/ 311 h 546"/>
                  <a:gd name="T70" fmla="*/ 245 w 394"/>
                  <a:gd name="T71" fmla="*/ 239 h 546"/>
                  <a:gd name="T72" fmla="*/ 271 w 394"/>
                  <a:gd name="T73" fmla="*/ 177 h 546"/>
                  <a:gd name="T74" fmla="*/ 317 w 394"/>
                  <a:gd name="T75" fmla="*/ 171 h 546"/>
                  <a:gd name="T76" fmla="*/ 327 w 394"/>
                  <a:gd name="T77" fmla="*/ 151 h 546"/>
                  <a:gd name="T78" fmla="*/ 301 w 394"/>
                  <a:gd name="T79" fmla="*/ 73 h 5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94"/>
                  <a:gd name="T121" fmla="*/ 0 h 546"/>
                  <a:gd name="T122" fmla="*/ 394 w 394"/>
                  <a:gd name="T123" fmla="*/ 546 h 5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94" h="546">
                    <a:moveTo>
                      <a:pt x="296" y="73"/>
                    </a:moveTo>
                    <a:lnTo>
                      <a:pt x="250" y="83"/>
                    </a:lnTo>
                    <a:lnTo>
                      <a:pt x="225" y="83"/>
                    </a:lnTo>
                    <a:lnTo>
                      <a:pt x="209" y="57"/>
                    </a:lnTo>
                    <a:lnTo>
                      <a:pt x="209" y="47"/>
                    </a:lnTo>
                    <a:lnTo>
                      <a:pt x="209" y="32"/>
                    </a:lnTo>
                    <a:lnTo>
                      <a:pt x="204" y="26"/>
                    </a:lnTo>
                    <a:lnTo>
                      <a:pt x="189" y="6"/>
                    </a:lnTo>
                    <a:lnTo>
                      <a:pt x="158" y="0"/>
                    </a:lnTo>
                    <a:lnTo>
                      <a:pt x="128" y="6"/>
                    </a:lnTo>
                    <a:lnTo>
                      <a:pt x="102" y="11"/>
                    </a:lnTo>
                    <a:lnTo>
                      <a:pt x="66" y="37"/>
                    </a:lnTo>
                    <a:lnTo>
                      <a:pt x="56" y="73"/>
                    </a:lnTo>
                    <a:lnTo>
                      <a:pt x="66" y="94"/>
                    </a:lnTo>
                    <a:lnTo>
                      <a:pt x="72" y="104"/>
                    </a:lnTo>
                    <a:lnTo>
                      <a:pt x="82" y="114"/>
                    </a:lnTo>
                    <a:lnTo>
                      <a:pt x="77" y="135"/>
                    </a:lnTo>
                    <a:lnTo>
                      <a:pt x="41" y="156"/>
                    </a:lnTo>
                    <a:lnTo>
                      <a:pt x="5" y="177"/>
                    </a:lnTo>
                    <a:lnTo>
                      <a:pt x="0" y="192"/>
                    </a:lnTo>
                    <a:lnTo>
                      <a:pt x="10" y="234"/>
                    </a:lnTo>
                    <a:lnTo>
                      <a:pt x="31" y="275"/>
                    </a:lnTo>
                    <a:lnTo>
                      <a:pt x="51" y="291"/>
                    </a:lnTo>
                    <a:lnTo>
                      <a:pt x="72" y="286"/>
                    </a:lnTo>
                    <a:lnTo>
                      <a:pt x="77" y="280"/>
                    </a:lnTo>
                    <a:lnTo>
                      <a:pt x="87" y="270"/>
                    </a:lnTo>
                    <a:lnTo>
                      <a:pt x="102" y="260"/>
                    </a:lnTo>
                    <a:lnTo>
                      <a:pt x="118" y="265"/>
                    </a:lnTo>
                    <a:lnTo>
                      <a:pt x="138" y="306"/>
                    </a:lnTo>
                    <a:lnTo>
                      <a:pt x="148" y="358"/>
                    </a:lnTo>
                    <a:lnTo>
                      <a:pt x="138" y="379"/>
                    </a:lnTo>
                    <a:lnTo>
                      <a:pt x="123" y="379"/>
                    </a:lnTo>
                    <a:lnTo>
                      <a:pt x="107" y="384"/>
                    </a:lnTo>
                    <a:lnTo>
                      <a:pt x="92" y="389"/>
                    </a:lnTo>
                    <a:lnTo>
                      <a:pt x="87" y="405"/>
                    </a:lnTo>
                    <a:lnTo>
                      <a:pt x="87" y="426"/>
                    </a:lnTo>
                    <a:lnTo>
                      <a:pt x="92" y="446"/>
                    </a:lnTo>
                    <a:lnTo>
                      <a:pt x="97" y="467"/>
                    </a:lnTo>
                    <a:lnTo>
                      <a:pt x="123" y="477"/>
                    </a:lnTo>
                    <a:lnTo>
                      <a:pt x="169" y="467"/>
                    </a:lnTo>
                    <a:lnTo>
                      <a:pt x="179" y="467"/>
                    </a:lnTo>
                    <a:lnTo>
                      <a:pt x="194" y="488"/>
                    </a:lnTo>
                    <a:lnTo>
                      <a:pt x="194" y="498"/>
                    </a:lnTo>
                    <a:lnTo>
                      <a:pt x="194" y="514"/>
                    </a:lnTo>
                    <a:lnTo>
                      <a:pt x="194" y="529"/>
                    </a:lnTo>
                    <a:lnTo>
                      <a:pt x="199" y="529"/>
                    </a:lnTo>
                    <a:lnTo>
                      <a:pt x="215" y="540"/>
                    </a:lnTo>
                    <a:lnTo>
                      <a:pt x="230" y="545"/>
                    </a:lnTo>
                    <a:lnTo>
                      <a:pt x="250" y="545"/>
                    </a:lnTo>
                    <a:lnTo>
                      <a:pt x="301" y="524"/>
                    </a:lnTo>
                    <a:lnTo>
                      <a:pt x="322" y="503"/>
                    </a:lnTo>
                    <a:lnTo>
                      <a:pt x="322" y="472"/>
                    </a:lnTo>
                    <a:lnTo>
                      <a:pt x="312" y="457"/>
                    </a:lnTo>
                    <a:lnTo>
                      <a:pt x="301" y="446"/>
                    </a:lnTo>
                    <a:lnTo>
                      <a:pt x="303" y="436"/>
                    </a:lnTo>
                    <a:lnTo>
                      <a:pt x="305" y="428"/>
                    </a:lnTo>
                    <a:lnTo>
                      <a:pt x="309" y="418"/>
                    </a:lnTo>
                    <a:lnTo>
                      <a:pt x="312" y="410"/>
                    </a:lnTo>
                    <a:lnTo>
                      <a:pt x="317" y="405"/>
                    </a:lnTo>
                    <a:lnTo>
                      <a:pt x="393" y="389"/>
                    </a:lnTo>
                    <a:lnTo>
                      <a:pt x="383" y="343"/>
                    </a:lnTo>
                    <a:lnTo>
                      <a:pt x="373" y="301"/>
                    </a:lnTo>
                    <a:lnTo>
                      <a:pt x="337" y="291"/>
                    </a:lnTo>
                    <a:lnTo>
                      <a:pt x="332" y="301"/>
                    </a:lnTo>
                    <a:lnTo>
                      <a:pt x="322" y="306"/>
                    </a:lnTo>
                    <a:lnTo>
                      <a:pt x="312" y="317"/>
                    </a:lnTo>
                    <a:lnTo>
                      <a:pt x="276" y="306"/>
                    </a:lnTo>
                    <a:lnTo>
                      <a:pt x="250" y="270"/>
                    </a:lnTo>
                    <a:lnTo>
                      <a:pt x="240" y="239"/>
                    </a:lnTo>
                    <a:lnTo>
                      <a:pt x="240" y="197"/>
                    </a:lnTo>
                    <a:lnTo>
                      <a:pt x="266" y="177"/>
                    </a:lnTo>
                    <a:lnTo>
                      <a:pt x="296" y="177"/>
                    </a:lnTo>
                    <a:lnTo>
                      <a:pt x="312" y="171"/>
                    </a:lnTo>
                    <a:lnTo>
                      <a:pt x="322" y="156"/>
                    </a:lnTo>
                    <a:lnTo>
                      <a:pt x="322" y="151"/>
                    </a:lnTo>
                    <a:lnTo>
                      <a:pt x="296" y="73"/>
                    </a:lnTo>
                    <a:close/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600"/>
              </a:p>
            </p:txBody>
          </p:sp>
        </p:grpSp>
        <p:sp>
          <p:nvSpPr>
            <p:cNvPr id="60430" name="Arc 4"/>
            <p:cNvSpPr>
              <a:spLocks/>
            </p:cNvSpPr>
            <p:nvPr/>
          </p:nvSpPr>
          <p:spPr bwMode="auto">
            <a:xfrm>
              <a:off x="622" y="1236"/>
              <a:ext cx="906" cy="951"/>
            </a:xfrm>
            <a:custGeom>
              <a:avLst/>
              <a:gdLst>
                <a:gd name="T0" fmla="*/ 0 w 19066"/>
                <a:gd name="T1" fmla="*/ 0 h 21135"/>
                <a:gd name="T2" fmla="*/ 0 w 19066"/>
                <a:gd name="T3" fmla="*/ 0 h 21135"/>
                <a:gd name="T4" fmla="*/ 0 w 19066"/>
                <a:gd name="T5" fmla="*/ 0 h 21135"/>
                <a:gd name="T6" fmla="*/ 0 60000 65536"/>
                <a:gd name="T7" fmla="*/ 0 60000 65536"/>
                <a:gd name="T8" fmla="*/ 0 60000 65536"/>
                <a:gd name="T9" fmla="*/ 0 w 19066"/>
                <a:gd name="T10" fmla="*/ 0 h 21135"/>
                <a:gd name="T11" fmla="*/ 19066 w 19066"/>
                <a:gd name="T12" fmla="*/ 21135 h 21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66" h="21135" fill="none" extrusionOk="0">
                  <a:moveTo>
                    <a:pt x="0" y="10983"/>
                  </a:moveTo>
                  <a:cubicBezTo>
                    <a:pt x="3004" y="5340"/>
                    <a:pt x="8354" y="1318"/>
                    <a:pt x="14609" y="-1"/>
                  </a:cubicBezTo>
                </a:path>
                <a:path w="19066" h="21135" stroke="0" extrusionOk="0">
                  <a:moveTo>
                    <a:pt x="0" y="10983"/>
                  </a:moveTo>
                  <a:cubicBezTo>
                    <a:pt x="3004" y="5340"/>
                    <a:pt x="8354" y="1318"/>
                    <a:pt x="14609" y="-1"/>
                  </a:cubicBezTo>
                  <a:lnTo>
                    <a:pt x="19066" y="21135"/>
                  </a:lnTo>
                  <a:close/>
                </a:path>
              </a:pathLst>
            </a:custGeom>
            <a:noFill/>
            <a:ln w="508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 sz="1600"/>
            </a:p>
          </p:txBody>
        </p:sp>
        <p:sp>
          <p:nvSpPr>
            <p:cNvPr id="60431" name="Arc 5"/>
            <p:cNvSpPr>
              <a:spLocks/>
            </p:cNvSpPr>
            <p:nvPr/>
          </p:nvSpPr>
          <p:spPr bwMode="auto">
            <a:xfrm>
              <a:off x="618" y="2187"/>
              <a:ext cx="910" cy="949"/>
            </a:xfrm>
            <a:custGeom>
              <a:avLst/>
              <a:gdLst>
                <a:gd name="T0" fmla="*/ 0 w 19166"/>
                <a:gd name="T1" fmla="*/ 0 h 21085"/>
                <a:gd name="T2" fmla="*/ 0 w 19166"/>
                <a:gd name="T3" fmla="*/ 0 h 21085"/>
                <a:gd name="T4" fmla="*/ 0 w 19166"/>
                <a:gd name="T5" fmla="*/ 0 h 21085"/>
                <a:gd name="T6" fmla="*/ 0 60000 65536"/>
                <a:gd name="T7" fmla="*/ 0 60000 65536"/>
                <a:gd name="T8" fmla="*/ 0 60000 65536"/>
                <a:gd name="T9" fmla="*/ 0 w 19166"/>
                <a:gd name="T10" fmla="*/ 0 h 21085"/>
                <a:gd name="T11" fmla="*/ 19166 w 19166"/>
                <a:gd name="T12" fmla="*/ 21085 h 21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66" h="21085" fill="none" extrusionOk="0">
                  <a:moveTo>
                    <a:pt x="14478" y="21085"/>
                  </a:moveTo>
                  <a:cubicBezTo>
                    <a:pt x="8245" y="19699"/>
                    <a:pt x="2944" y="15627"/>
                    <a:pt x="-1" y="9961"/>
                  </a:cubicBezTo>
                </a:path>
                <a:path w="19166" h="21085" stroke="0" extrusionOk="0">
                  <a:moveTo>
                    <a:pt x="14478" y="21085"/>
                  </a:moveTo>
                  <a:cubicBezTo>
                    <a:pt x="8245" y="19699"/>
                    <a:pt x="2944" y="15627"/>
                    <a:pt x="-1" y="9961"/>
                  </a:cubicBezTo>
                  <a:lnTo>
                    <a:pt x="19166" y="0"/>
                  </a:lnTo>
                  <a:close/>
                </a:path>
              </a:pathLst>
            </a:custGeom>
            <a:noFill/>
            <a:ln w="508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 sz="1600"/>
            </a:p>
          </p:txBody>
        </p:sp>
        <p:sp>
          <p:nvSpPr>
            <p:cNvPr id="60432" name="Arc 6"/>
            <p:cNvSpPr>
              <a:spLocks/>
            </p:cNvSpPr>
            <p:nvPr/>
          </p:nvSpPr>
          <p:spPr bwMode="auto">
            <a:xfrm>
              <a:off x="1526" y="2186"/>
              <a:ext cx="928" cy="947"/>
            </a:xfrm>
            <a:custGeom>
              <a:avLst/>
              <a:gdLst>
                <a:gd name="T0" fmla="*/ 0 w 19548"/>
                <a:gd name="T1" fmla="*/ 0 h 21049"/>
                <a:gd name="T2" fmla="*/ 0 w 19548"/>
                <a:gd name="T3" fmla="*/ 0 h 21049"/>
                <a:gd name="T4" fmla="*/ 0 w 19548"/>
                <a:gd name="T5" fmla="*/ 0 h 21049"/>
                <a:gd name="T6" fmla="*/ 0 60000 65536"/>
                <a:gd name="T7" fmla="*/ 0 60000 65536"/>
                <a:gd name="T8" fmla="*/ 0 60000 65536"/>
                <a:gd name="T9" fmla="*/ 0 w 19548"/>
                <a:gd name="T10" fmla="*/ 0 h 21049"/>
                <a:gd name="T11" fmla="*/ 19548 w 19548"/>
                <a:gd name="T12" fmla="*/ 21049 h 210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48" h="21049" fill="none" extrusionOk="0">
                  <a:moveTo>
                    <a:pt x="19547" y="9188"/>
                  </a:moveTo>
                  <a:cubicBezTo>
                    <a:pt x="16727" y="15188"/>
                    <a:pt x="11308" y="19560"/>
                    <a:pt x="4848" y="21048"/>
                  </a:cubicBezTo>
                </a:path>
                <a:path w="19548" h="21049" stroke="0" extrusionOk="0">
                  <a:moveTo>
                    <a:pt x="19547" y="9188"/>
                  </a:moveTo>
                  <a:cubicBezTo>
                    <a:pt x="16727" y="15188"/>
                    <a:pt x="11308" y="19560"/>
                    <a:pt x="4848" y="2104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 sz="1600"/>
            </a:p>
          </p:txBody>
        </p:sp>
        <p:sp>
          <p:nvSpPr>
            <p:cNvPr id="60433" name="Arc 7"/>
            <p:cNvSpPr>
              <a:spLocks/>
            </p:cNvSpPr>
            <p:nvPr/>
          </p:nvSpPr>
          <p:spPr bwMode="auto">
            <a:xfrm>
              <a:off x="1526" y="1245"/>
              <a:ext cx="932" cy="944"/>
            </a:xfrm>
            <a:custGeom>
              <a:avLst/>
              <a:gdLst>
                <a:gd name="T0" fmla="*/ 0 w 19609"/>
                <a:gd name="T1" fmla="*/ 0 h 20975"/>
                <a:gd name="T2" fmla="*/ 0 w 19609"/>
                <a:gd name="T3" fmla="*/ 0 h 20975"/>
                <a:gd name="T4" fmla="*/ 0 w 19609"/>
                <a:gd name="T5" fmla="*/ 0 h 20975"/>
                <a:gd name="T6" fmla="*/ 0 60000 65536"/>
                <a:gd name="T7" fmla="*/ 0 60000 65536"/>
                <a:gd name="T8" fmla="*/ 0 60000 65536"/>
                <a:gd name="T9" fmla="*/ 0 w 19609"/>
                <a:gd name="T10" fmla="*/ 0 h 20975"/>
                <a:gd name="T11" fmla="*/ 19609 w 19609"/>
                <a:gd name="T12" fmla="*/ 20975 h 20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09" h="20975" fill="none" extrusionOk="0">
                  <a:moveTo>
                    <a:pt x="5157" y="-1"/>
                  </a:moveTo>
                  <a:cubicBezTo>
                    <a:pt x="11535" y="1567"/>
                    <a:pt x="16853" y="5953"/>
                    <a:pt x="19608" y="11916"/>
                  </a:cubicBezTo>
                </a:path>
                <a:path w="19609" h="20975" stroke="0" extrusionOk="0">
                  <a:moveTo>
                    <a:pt x="5157" y="-1"/>
                  </a:moveTo>
                  <a:cubicBezTo>
                    <a:pt x="11535" y="1567"/>
                    <a:pt x="16853" y="5953"/>
                    <a:pt x="19608" y="11916"/>
                  </a:cubicBezTo>
                  <a:lnTo>
                    <a:pt x="0" y="20975"/>
                  </a:lnTo>
                  <a:close/>
                </a:path>
              </a:pathLst>
            </a:custGeom>
            <a:noFill/>
            <a:ln w="508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 sz="1600"/>
            </a:p>
          </p:txBody>
        </p:sp>
        <p:sp>
          <p:nvSpPr>
            <p:cNvPr id="60434" name="AutoShape 17"/>
            <p:cNvSpPr>
              <a:spLocks noChangeArrowheads="1"/>
            </p:cNvSpPr>
            <p:nvPr/>
          </p:nvSpPr>
          <p:spPr bwMode="auto">
            <a:xfrm>
              <a:off x="68" y="2568"/>
              <a:ext cx="595" cy="68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zh-CN" altLang="en-US" sz="1200">
                  <a:latin typeface="宋体" charset="-122"/>
                </a:rPr>
                <a:t>商业</a:t>
              </a:r>
              <a:r>
                <a:rPr lang="en-US" altLang="zh-CN" sz="1200">
                  <a:latin typeface="宋体" charset="-122"/>
                </a:rPr>
                <a:t>/</a:t>
              </a:r>
              <a:r>
                <a:rPr lang="zh-CN" altLang="en-US" sz="1200">
                  <a:latin typeface="宋体" charset="-122"/>
                </a:rPr>
                <a:t>企业</a:t>
              </a:r>
            </a:p>
            <a:p>
              <a:pPr algn="ctr" defTabSz="914400"/>
              <a:r>
                <a:rPr lang="zh-CN" altLang="en-US" sz="1200">
                  <a:latin typeface="宋体" charset="-122"/>
                </a:rPr>
                <a:t>咨询公司</a:t>
              </a:r>
            </a:p>
            <a:p>
              <a:pPr algn="ctr" defTabSz="914400"/>
              <a:r>
                <a:rPr lang="zh-CN" altLang="en-US" sz="1200">
                  <a:latin typeface="宋体" charset="-122"/>
                </a:rPr>
                <a:t>广告公司</a:t>
              </a:r>
            </a:p>
            <a:p>
              <a:pPr algn="ctr" defTabSz="914400"/>
              <a:r>
                <a:rPr lang="zh-CN" altLang="en-US" sz="1200">
                  <a:latin typeface="宋体" charset="-122"/>
                </a:rPr>
                <a:t>调研公司</a:t>
              </a:r>
            </a:p>
            <a:p>
              <a:pPr algn="ctr" defTabSz="914400"/>
              <a:r>
                <a:rPr lang="zh-CN" altLang="en-US" sz="1200">
                  <a:latin typeface="宋体" charset="-122"/>
                </a:rPr>
                <a:t>个人</a:t>
              </a:r>
            </a:p>
          </p:txBody>
        </p:sp>
        <p:sp>
          <p:nvSpPr>
            <p:cNvPr id="60435" name="AutoShape 18"/>
            <p:cNvSpPr>
              <a:spLocks noChangeArrowheads="1"/>
            </p:cNvSpPr>
            <p:nvPr/>
          </p:nvSpPr>
          <p:spPr bwMode="auto">
            <a:xfrm>
              <a:off x="5114" y="2507"/>
              <a:ext cx="583" cy="56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200"/>
                <a:t>深度了解</a:t>
              </a:r>
            </a:p>
            <a:p>
              <a:pPr algn="ctr"/>
              <a:r>
                <a:rPr lang="zh-CN" altLang="en-US" sz="1200"/>
                <a:t>门户网站</a:t>
              </a:r>
              <a:endParaRPr lang="en-US" altLang="zh-CN" sz="1200"/>
            </a:p>
            <a:p>
              <a:pPr algn="ctr"/>
              <a:r>
                <a:rPr lang="zh-CN" altLang="en-US" sz="1200"/>
                <a:t>其它网站</a:t>
              </a:r>
            </a:p>
            <a:p>
              <a:pPr algn="ctr"/>
              <a:r>
                <a:rPr lang="zh-CN" altLang="en-US" sz="1200"/>
                <a:t>博客</a:t>
              </a:r>
              <a:r>
                <a:rPr lang="en-US" altLang="zh-CN" sz="1200"/>
                <a:t>/</a:t>
              </a:r>
              <a:r>
                <a:rPr lang="zh-CN" altLang="en-US" sz="1200"/>
                <a:t>微博</a:t>
              </a:r>
            </a:p>
          </p:txBody>
        </p:sp>
        <p:sp>
          <p:nvSpPr>
            <p:cNvPr id="60436" name="Text Box 28"/>
            <p:cNvSpPr txBox="1">
              <a:spLocks noChangeArrowheads="1"/>
            </p:cNvSpPr>
            <p:nvPr/>
          </p:nvSpPr>
          <p:spPr bwMode="auto">
            <a:xfrm>
              <a:off x="1110" y="845"/>
              <a:ext cx="864" cy="1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defTabSz="914400">
                <a:lnSpc>
                  <a:spcPts val="1200"/>
                </a:lnSpc>
              </a:pPr>
              <a:r>
                <a:rPr lang="zh-CN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问题</a:t>
              </a:r>
            </a:p>
          </p:txBody>
        </p:sp>
        <p:sp>
          <p:nvSpPr>
            <p:cNvPr id="60437" name="Text Box 29"/>
            <p:cNvSpPr txBox="1">
              <a:spLocks noChangeArrowheads="1"/>
            </p:cNvSpPr>
            <p:nvPr/>
          </p:nvSpPr>
          <p:spPr bwMode="auto">
            <a:xfrm>
              <a:off x="3787" y="845"/>
              <a:ext cx="864" cy="1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defTabSz="914400">
                <a:lnSpc>
                  <a:spcPts val="1200"/>
                </a:lnSpc>
              </a:pPr>
              <a:r>
                <a:rPr lang="zh-CN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在线调查</a:t>
              </a:r>
            </a:p>
          </p:txBody>
        </p:sp>
        <p:grpSp>
          <p:nvGrpSpPr>
            <p:cNvPr id="60438" name="Group 118"/>
            <p:cNvGrpSpPr>
              <a:grpSpLocks/>
            </p:cNvGrpSpPr>
            <p:nvPr/>
          </p:nvGrpSpPr>
          <p:grpSpPr bwMode="auto">
            <a:xfrm>
              <a:off x="4012" y="1044"/>
              <a:ext cx="415" cy="436"/>
              <a:chOff x="3969" y="1134"/>
              <a:chExt cx="415" cy="436"/>
            </a:xfrm>
          </p:grpSpPr>
          <p:sp>
            <p:nvSpPr>
              <p:cNvPr id="60439" name="AutoShape 21"/>
              <p:cNvSpPr>
                <a:spLocks noChangeArrowheads="1"/>
              </p:cNvSpPr>
              <p:nvPr/>
            </p:nvSpPr>
            <p:spPr bwMode="auto">
              <a:xfrm>
                <a:off x="3969" y="1134"/>
                <a:ext cx="415" cy="436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zh-CN" altLang="en-US" sz="1200"/>
              </a:p>
            </p:txBody>
          </p:sp>
          <p:grpSp>
            <p:nvGrpSpPr>
              <p:cNvPr id="60440" name="Group 32"/>
              <p:cNvGrpSpPr>
                <a:grpSpLocks/>
              </p:cNvGrpSpPr>
              <p:nvPr/>
            </p:nvGrpSpPr>
            <p:grpSpPr bwMode="auto">
              <a:xfrm>
                <a:off x="4030" y="1180"/>
                <a:ext cx="292" cy="344"/>
                <a:chOff x="3190" y="2675"/>
                <a:chExt cx="447" cy="838"/>
              </a:xfrm>
            </p:grpSpPr>
            <p:sp>
              <p:nvSpPr>
                <p:cNvPr id="60441" name="Freeform 33"/>
                <p:cNvSpPr>
                  <a:spLocks/>
                </p:cNvSpPr>
                <p:nvPr/>
              </p:nvSpPr>
              <p:spPr bwMode="auto">
                <a:xfrm>
                  <a:off x="3190" y="2675"/>
                  <a:ext cx="447" cy="838"/>
                </a:xfrm>
                <a:custGeom>
                  <a:avLst/>
                  <a:gdLst>
                    <a:gd name="T0" fmla="*/ 446 w 447"/>
                    <a:gd name="T1" fmla="*/ 717 h 838"/>
                    <a:gd name="T2" fmla="*/ 446 w 447"/>
                    <a:gd name="T3" fmla="*/ 0 h 838"/>
                    <a:gd name="T4" fmla="*/ 0 w 447"/>
                    <a:gd name="T5" fmla="*/ 120 h 838"/>
                    <a:gd name="T6" fmla="*/ 0 w 447"/>
                    <a:gd name="T7" fmla="*/ 837 h 838"/>
                    <a:gd name="T8" fmla="*/ 446 w 447"/>
                    <a:gd name="T9" fmla="*/ 717 h 8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7"/>
                    <a:gd name="T16" fmla="*/ 0 h 838"/>
                    <a:gd name="T17" fmla="*/ 447 w 447"/>
                    <a:gd name="T18" fmla="*/ 838 h 8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7" h="838">
                      <a:moveTo>
                        <a:pt x="446" y="717"/>
                      </a:moveTo>
                      <a:lnTo>
                        <a:pt x="446" y="0"/>
                      </a:lnTo>
                      <a:lnTo>
                        <a:pt x="0" y="120"/>
                      </a:lnTo>
                      <a:lnTo>
                        <a:pt x="0" y="837"/>
                      </a:lnTo>
                      <a:lnTo>
                        <a:pt x="446" y="717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42" name="Freeform 34"/>
                <p:cNvSpPr>
                  <a:spLocks/>
                </p:cNvSpPr>
                <p:nvPr/>
              </p:nvSpPr>
              <p:spPr bwMode="white">
                <a:xfrm>
                  <a:off x="3217" y="2710"/>
                  <a:ext cx="393" cy="769"/>
                </a:xfrm>
                <a:custGeom>
                  <a:avLst/>
                  <a:gdLst>
                    <a:gd name="T0" fmla="*/ 392 w 393"/>
                    <a:gd name="T1" fmla="*/ 666 h 769"/>
                    <a:gd name="T2" fmla="*/ 392 w 393"/>
                    <a:gd name="T3" fmla="*/ 0 h 769"/>
                    <a:gd name="T4" fmla="*/ 0 w 393"/>
                    <a:gd name="T5" fmla="*/ 101 h 769"/>
                    <a:gd name="T6" fmla="*/ 0 w 393"/>
                    <a:gd name="T7" fmla="*/ 768 h 769"/>
                    <a:gd name="T8" fmla="*/ 392 w 393"/>
                    <a:gd name="T9" fmla="*/ 666 h 7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3"/>
                    <a:gd name="T16" fmla="*/ 0 h 769"/>
                    <a:gd name="T17" fmla="*/ 393 w 393"/>
                    <a:gd name="T18" fmla="*/ 769 h 7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3" h="769">
                      <a:moveTo>
                        <a:pt x="392" y="666"/>
                      </a:moveTo>
                      <a:lnTo>
                        <a:pt x="392" y="0"/>
                      </a:lnTo>
                      <a:lnTo>
                        <a:pt x="0" y="101"/>
                      </a:lnTo>
                      <a:lnTo>
                        <a:pt x="0" y="768"/>
                      </a:lnTo>
                      <a:lnTo>
                        <a:pt x="392" y="666"/>
                      </a:lnTo>
                    </a:path>
                  </a:pathLst>
                </a:custGeom>
                <a:solidFill>
                  <a:srgbClr val="EAEAE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43" name="Freeform 35"/>
                <p:cNvSpPr>
                  <a:spLocks/>
                </p:cNvSpPr>
                <p:nvPr/>
              </p:nvSpPr>
              <p:spPr bwMode="auto">
                <a:xfrm>
                  <a:off x="3534" y="2741"/>
                  <a:ext cx="63" cy="85"/>
                </a:xfrm>
                <a:custGeom>
                  <a:avLst/>
                  <a:gdLst>
                    <a:gd name="T0" fmla="*/ 62 w 63"/>
                    <a:gd name="T1" fmla="*/ 22 h 85"/>
                    <a:gd name="T2" fmla="*/ 62 w 63"/>
                    <a:gd name="T3" fmla="*/ 16 h 85"/>
                    <a:gd name="T4" fmla="*/ 60 w 63"/>
                    <a:gd name="T5" fmla="*/ 12 h 85"/>
                    <a:gd name="T6" fmla="*/ 57 w 63"/>
                    <a:gd name="T7" fmla="*/ 8 h 85"/>
                    <a:gd name="T8" fmla="*/ 55 w 63"/>
                    <a:gd name="T9" fmla="*/ 6 h 85"/>
                    <a:gd name="T10" fmla="*/ 53 w 63"/>
                    <a:gd name="T11" fmla="*/ 5 h 85"/>
                    <a:gd name="T12" fmla="*/ 52 w 63"/>
                    <a:gd name="T13" fmla="*/ 4 h 85"/>
                    <a:gd name="T14" fmla="*/ 52 w 63"/>
                    <a:gd name="T15" fmla="*/ 4 h 85"/>
                    <a:gd name="T16" fmla="*/ 49 w 63"/>
                    <a:gd name="T17" fmla="*/ 2 h 85"/>
                    <a:gd name="T18" fmla="*/ 45 w 63"/>
                    <a:gd name="T19" fmla="*/ 0 h 85"/>
                    <a:gd name="T20" fmla="*/ 39 w 63"/>
                    <a:gd name="T21" fmla="*/ 0 h 85"/>
                    <a:gd name="T22" fmla="*/ 33 w 63"/>
                    <a:gd name="T23" fmla="*/ 0 h 85"/>
                    <a:gd name="T24" fmla="*/ 28 w 63"/>
                    <a:gd name="T25" fmla="*/ 2 h 85"/>
                    <a:gd name="T26" fmla="*/ 22 w 63"/>
                    <a:gd name="T27" fmla="*/ 4 h 85"/>
                    <a:gd name="T28" fmla="*/ 17 w 63"/>
                    <a:gd name="T29" fmla="*/ 8 h 85"/>
                    <a:gd name="T30" fmla="*/ 12 w 63"/>
                    <a:gd name="T31" fmla="*/ 12 h 85"/>
                    <a:gd name="T32" fmla="*/ 8 w 63"/>
                    <a:gd name="T33" fmla="*/ 17 h 85"/>
                    <a:gd name="T34" fmla="*/ 4 w 63"/>
                    <a:gd name="T35" fmla="*/ 23 h 85"/>
                    <a:gd name="T36" fmla="*/ 2 w 63"/>
                    <a:gd name="T37" fmla="*/ 28 h 85"/>
                    <a:gd name="T38" fmla="*/ 1 w 63"/>
                    <a:gd name="T39" fmla="*/ 34 h 85"/>
                    <a:gd name="T40" fmla="*/ 0 w 63"/>
                    <a:gd name="T41" fmla="*/ 39 h 85"/>
                    <a:gd name="T42" fmla="*/ 17 w 63"/>
                    <a:gd name="T43" fmla="*/ 39 h 85"/>
                    <a:gd name="T44" fmla="*/ 19 w 63"/>
                    <a:gd name="T45" fmla="*/ 36 h 85"/>
                    <a:gd name="T46" fmla="*/ 20 w 63"/>
                    <a:gd name="T47" fmla="*/ 30 h 85"/>
                    <a:gd name="T48" fmla="*/ 24 w 63"/>
                    <a:gd name="T49" fmla="*/ 25 h 85"/>
                    <a:gd name="T50" fmla="*/ 29 w 63"/>
                    <a:gd name="T51" fmla="*/ 20 h 85"/>
                    <a:gd name="T52" fmla="*/ 34 w 63"/>
                    <a:gd name="T53" fmla="*/ 17 h 85"/>
                    <a:gd name="T54" fmla="*/ 36 w 63"/>
                    <a:gd name="T55" fmla="*/ 17 h 85"/>
                    <a:gd name="T56" fmla="*/ 38 w 63"/>
                    <a:gd name="T57" fmla="*/ 17 h 85"/>
                    <a:gd name="T58" fmla="*/ 40 w 63"/>
                    <a:gd name="T59" fmla="*/ 17 h 85"/>
                    <a:gd name="T60" fmla="*/ 42 w 63"/>
                    <a:gd name="T61" fmla="*/ 17 h 85"/>
                    <a:gd name="T62" fmla="*/ 43 w 63"/>
                    <a:gd name="T63" fmla="*/ 19 h 85"/>
                    <a:gd name="T64" fmla="*/ 43 w 63"/>
                    <a:gd name="T65" fmla="*/ 21 h 85"/>
                    <a:gd name="T66" fmla="*/ 44 w 63"/>
                    <a:gd name="T67" fmla="*/ 23 h 85"/>
                    <a:gd name="T68" fmla="*/ 44 w 63"/>
                    <a:gd name="T69" fmla="*/ 25 h 85"/>
                    <a:gd name="T70" fmla="*/ 43 w 63"/>
                    <a:gd name="T71" fmla="*/ 29 h 85"/>
                    <a:gd name="T72" fmla="*/ 41 w 63"/>
                    <a:gd name="T73" fmla="*/ 33 h 85"/>
                    <a:gd name="T74" fmla="*/ 39 w 63"/>
                    <a:gd name="T75" fmla="*/ 37 h 85"/>
                    <a:gd name="T76" fmla="*/ 35 w 63"/>
                    <a:gd name="T77" fmla="*/ 40 h 85"/>
                    <a:gd name="T78" fmla="*/ 32 w 63"/>
                    <a:gd name="T79" fmla="*/ 43 h 85"/>
                    <a:gd name="T80" fmla="*/ 26 w 63"/>
                    <a:gd name="T81" fmla="*/ 49 h 85"/>
                    <a:gd name="T82" fmla="*/ 22 w 63"/>
                    <a:gd name="T83" fmla="*/ 56 h 85"/>
                    <a:gd name="T84" fmla="*/ 19 w 63"/>
                    <a:gd name="T85" fmla="*/ 64 h 85"/>
                    <a:gd name="T86" fmla="*/ 17 w 63"/>
                    <a:gd name="T87" fmla="*/ 81 h 85"/>
                    <a:gd name="T88" fmla="*/ 24 w 63"/>
                    <a:gd name="T89" fmla="*/ 84 h 85"/>
                    <a:gd name="T90" fmla="*/ 36 w 63"/>
                    <a:gd name="T91" fmla="*/ 80 h 85"/>
                    <a:gd name="T92" fmla="*/ 37 w 63"/>
                    <a:gd name="T93" fmla="*/ 65 h 85"/>
                    <a:gd name="T94" fmla="*/ 39 w 63"/>
                    <a:gd name="T95" fmla="*/ 61 h 85"/>
                    <a:gd name="T96" fmla="*/ 41 w 63"/>
                    <a:gd name="T97" fmla="*/ 58 h 85"/>
                    <a:gd name="T98" fmla="*/ 44 w 63"/>
                    <a:gd name="T99" fmla="*/ 55 h 85"/>
                    <a:gd name="T100" fmla="*/ 46 w 63"/>
                    <a:gd name="T101" fmla="*/ 53 h 85"/>
                    <a:gd name="T102" fmla="*/ 50 w 63"/>
                    <a:gd name="T103" fmla="*/ 50 h 85"/>
                    <a:gd name="T104" fmla="*/ 55 w 63"/>
                    <a:gd name="T105" fmla="*/ 43 h 85"/>
                    <a:gd name="T106" fmla="*/ 60 w 63"/>
                    <a:gd name="T107" fmla="*/ 36 h 85"/>
                    <a:gd name="T108" fmla="*/ 62 w 63"/>
                    <a:gd name="T109" fmla="*/ 28 h 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85"/>
                    <a:gd name="T167" fmla="*/ 63 w 63"/>
                    <a:gd name="T168" fmla="*/ 85 h 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85">
                      <a:moveTo>
                        <a:pt x="62" y="24"/>
                      </a:moveTo>
                      <a:lnTo>
                        <a:pt x="62" y="22"/>
                      </a:lnTo>
                      <a:lnTo>
                        <a:pt x="62" y="19"/>
                      </a:lnTo>
                      <a:lnTo>
                        <a:pt x="62" y="16"/>
                      </a:lnTo>
                      <a:lnTo>
                        <a:pt x="61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5" y="6"/>
                      </a:lnTo>
                      <a:lnTo>
                        <a:pt x="54" y="6"/>
                      </a:lnTo>
                      <a:lnTo>
                        <a:pt x="53" y="5"/>
                      </a:lnTo>
                      <a:lnTo>
                        <a:pt x="52" y="4"/>
                      </a:lnTo>
                      <a:lnTo>
                        <a:pt x="49" y="2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4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5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5" y="42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20" y="30"/>
                      </a:lnTo>
                      <a:lnTo>
                        <a:pt x="22" y="27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4" y="17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1" y="17"/>
                      </a:lnTo>
                      <a:lnTo>
                        <a:pt x="42" y="17"/>
                      </a:lnTo>
                      <a:lnTo>
                        <a:pt x="42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2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27"/>
                      </a:lnTo>
                      <a:lnTo>
                        <a:pt x="43" y="29"/>
                      </a:lnTo>
                      <a:lnTo>
                        <a:pt x="42" y="31"/>
                      </a:lnTo>
                      <a:lnTo>
                        <a:pt x="41" y="33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0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49"/>
                      </a:lnTo>
                      <a:lnTo>
                        <a:pt x="24" y="53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9" y="64"/>
                      </a:lnTo>
                      <a:lnTo>
                        <a:pt x="18" y="67"/>
                      </a:lnTo>
                      <a:lnTo>
                        <a:pt x="17" y="81"/>
                      </a:lnTo>
                      <a:lnTo>
                        <a:pt x="22" y="84"/>
                      </a:lnTo>
                      <a:lnTo>
                        <a:pt x="24" y="84"/>
                      </a:lnTo>
                      <a:lnTo>
                        <a:pt x="34" y="81"/>
                      </a:lnTo>
                      <a:lnTo>
                        <a:pt x="36" y="80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8" y="63"/>
                      </a:lnTo>
                      <a:lnTo>
                        <a:pt x="39" y="61"/>
                      </a:lnTo>
                      <a:lnTo>
                        <a:pt x="40" y="60"/>
                      </a:lnTo>
                      <a:lnTo>
                        <a:pt x="41" y="58"/>
                      </a:lnTo>
                      <a:lnTo>
                        <a:pt x="42" y="56"/>
                      </a:lnTo>
                      <a:lnTo>
                        <a:pt x="44" y="55"/>
                      </a:lnTo>
                      <a:lnTo>
                        <a:pt x="46" y="54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3" y="47"/>
                      </a:lnTo>
                      <a:lnTo>
                        <a:pt x="55" y="43"/>
                      </a:lnTo>
                      <a:lnTo>
                        <a:pt x="58" y="40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2" y="28"/>
                      </a:lnTo>
                      <a:lnTo>
                        <a:pt x="62" y="24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44" name="Freeform 36"/>
                <p:cNvSpPr>
                  <a:spLocks/>
                </p:cNvSpPr>
                <p:nvPr/>
              </p:nvSpPr>
              <p:spPr bwMode="auto">
                <a:xfrm>
                  <a:off x="3547" y="2824"/>
                  <a:ext cx="28" cy="27"/>
                </a:xfrm>
                <a:custGeom>
                  <a:avLst/>
                  <a:gdLst>
                    <a:gd name="T0" fmla="*/ 21 w 28"/>
                    <a:gd name="T1" fmla="*/ 3 h 27"/>
                    <a:gd name="T2" fmla="*/ 20 w 28"/>
                    <a:gd name="T3" fmla="*/ 2 h 27"/>
                    <a:gd name="T4" fmla="*/ 19 w 28"/>
                    <a:gd name="T5" fmla="*/ 1 h 27"/>
                    <a:gd name="T6" fmla="*/ 18 w 28"/>
                    <a:gd name="T7" fmla="*/ 1 h 27"/>
                    <a:gd name="T8" fmla="*/ 17 w 28"/>
                    <a:gd name="T9" fmla="*/ 0 h 27"/>
                    <a:gd name="T10" fmla="*/ 15 w 28"/>
                    <a:gd name="T11" fmla="*/ 0 h 27"/>
                    <a:gd name="T12" fmla="*/ 14 w 28"/>
                    <a:gd name="T13" fmla="*/ 0 h 27"/>
                    <a:gd name="T14" fmla="*/ 13 w 28"/>
                    <a:gd name="T15" fmla="*/ 0 h 27"/>
                    <a:gd name="T16" fmla="*/ 12 w 28"/>
                    <a:gd name="T17" fmla="*/ 1 h 27"/>
                    <a:gd name="T18" fmla="*/ 9 w 28"/>
                    <a:gd name="T19" fmla="*/ 2 h 27"/>
                    <a:gd name="T20" fmla="*/ 7 w 28"/>
                    <a:gd name="T21" fmla="*/ 3 h 27"/>
                    <a:gd name="T22" fmla="*/ 5 w 28"/>
                    <a:gd name="T23" fmla="*/ 4 h 27"/>
                    <a:gd name="T24" fmla="*/ 4 w 28"/>
                    <a:gd name="T25" fmla="*/ 6 h 27"/>
                    <a:gd name="T26" fmla="*/ 2 w 28"/>
                    <a:gd name="T27" fmla="*/ 8 h 27"/>
                    <a:gd name="T28" fmla="*/ 1 w 28"/>
                    <a:gd name="T29" fmla="*/ 10 h 27"/>
                    <a:gd name="T30" fmla="*/ 1 w 28"/>
                    <a:gd name="T31" fmla="*/ 12 h 27"/>
                    <a:gd name="T32" fmla="*/ 0 w 28"/>
                    <a:gd name="T33" fmla="*/ 14 h 27"/>
                    <a:gd name="T34" fmla="*/ 0 w 28"/>
                    <a:gd name="T35" fmla="*/ 16 h 27"/>
                    <a:gd name="T36" fmla="*/ 0 w 28"/>
                    <a:gd name="T37" fmla="*/ 17 h 27"/>
                    <a:gd name="T38" fmla="*/ 1 w 28"/>
                    <a:gd name="T39" fmla="*/ 18 h 27"/>
                    <a:gd name="T40" fmla="*/ 1 w 28"/>
                    <a:gd name="T41" fmla="*/ 20 h 27"/>
                    <a:gd name="T42" fmla="*/ 2 w 28"/>
                    <a:gd name="T43" fmla="*/ 21 h 27"/>
                    <a:gd name="T44" fmla="*/ 3 w 28"/>
                    <a:gd name="T45" fmla="*/ 21 h 27"/>
                    <a:gd name="T46" fmla="*/ 4 w 28"/>
                    <a:gd name="T47" fmla="*/ 22 h 27"/>
                    <a:gd name="T48" fmla="*/ 6 w 28"/>
                    <a:gd name="T49" fmla="*/ 23 h 27"/>
                    <a:gd name="T50" fmla="*/ 7 w 28"/>
                    <a:gd name="T51" fmla="*/ 24 h 27"/>
                    <a:gd name="T52" fmla="*/ 8 w 28"/>
                    <a:gd name="T53" fmla="*/ 25 h 27"/>
                    <a:gd name="T54" fmla="*/ 9 w 28"/>
                    <a:gd name="T55" fmla="*/ 25 h 27"/>
                    <a:gd name="T56" fmla="*/ 10 w 28"/>
                    <a:gd name="T57" fmla="*/ 26 h 27"/>
                    <a:gd name="T58" fmla="*/ 12 w 28"/>
                    <a:gd name="T59" fmla="*/ 26 h 27"/>
                    <a:gd name="T60" fmla="*/ 13 w 28"/>
                    <a:gd name="T61" fmla="*/ 26 h 27"/>
                    <a:gd name="T62" fmla="*/ 14 w 28"/>
                    <a:gd name="T63" fmla="*/ 26 h 27"/>
                    <a:gd name="T64" fmla="*/ 15 w 28"/>
                    <a:gd name="T65" fmla="*/ 25 h 27"/>
                    <a:gd name="T66" fmla="*/ 17 w 28"/>
                    <a:gd name="T67" fmla="*/ 24 h 27"/>
                    <a:gd name="T68" fmla="*/ 20 w 28"/>
                    <a:gd name="T69" fmla="*/ 23 h 27"/>
                    <a:gd name="T70" fmla="*/ 21 w 28"/>
                    <a:gd name="T71" fmla="*/ 22 h 27"/>
                    <a:gd name="T72" fmla="*/ 23 w 28"/>
                    <a:gd name="T73" fmla="*/ 20 h 27"/>
                    <a:gd name="T74" fmla="*/ 25 w 28"/>
                    <a:gd name="T75" fmla="*/ 18 h 27"/>
                    <a:gd name="T76" fmla="*/ 26 w 28"/>
                    <a:gd name="T77" fmla="*/ 16 h 27"/>
                    <a:gd name="T78" fmla="*/ 26 w 28"/>
                    <a:gd name="T79" fmla="*/ 14 h 27"/>
                    <a:gd name="T80" fmla="*/ 27 w 28"/>
                    <a:gd name="T81" fmla="*/ 12 h 27"/>
                    <a:gd name="T82" fmla="*/ 27 w 28"/>
                    <a:gd name="T83" fmla="*/ 10 h 27"/>
                    <a:gd name="T84" fmla="*/ 26 w 28"/>
                    <a:gd name="T85" fmla="*/ 9 h 27"/>
                    <a:gd name="T86" fmla="*/ 26 w 28"/>
                    <a:gd name="T87" fmla="*/ 7 h 27"/>
                    <a:gd name="T88" fmla="*/ 25 w 28"/>
                    <a:gd name="T89" fmla="*/ 6 h 27"/>
                    <a:gd name="T90" fmla="*/ 25 w 28"/>
                    <a:gd name="T91" fmla="*/ 5 h 27"/>
                    <a:gd name="T92" fmla="*/ 24 w 28"/>
                    <a:gd name="T93" fmla="*/ 5 h 27"/>
                    <a:gd name="T94" fmla="*/ 23 w 28"/>
                    <a:gd name="T95" fmla="*/ 4 h 27"/>
                    <a:gd name="T96" fmla="*/ 21 w 28"/>
                    <a:gd name="T97" fmla="*/ 3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27"/>
                    <a:gd name="T149" fmla="*/ 28 w 28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27">
                      <a:moveTo>
                        <a:pt x="21" y="3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5" y="25"/>
                      </a:lnTo>
                      <a:lnTo>
                        <a:pt x="17" y="24"/>
                      </a:lnTo>
                      <a:lnTo>
                        <a:pt x="20" y="23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1" y="3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45" name="Freeform 37"/>
                <p:cNvSpPr>
                  <a:spLocks/>
                </p:cNvSpPr>
                <p:nvPr/>
              </p:nvSpPr>
              <p:spPr bwMode="auto">
                <a:xfrm>
                  <a:off x="3539" y="2744"/>
                  <a:ext cx="58" cy="83"/>
                </a:xfrm>
                <a:custGeom>
                  <a:avLst/>
                  <a:gdLst>
                    <a:gd name="T0" fmla="*/ 57 w 58"/>
                    <a:gd name="T1" fmla="*/ 26 h 83"/>
                    <a:gd name="T2" fmla="*/ 54 w 58"/>
                    <a:gd name="T3" fmla="*/ 33 h 83"/>
                    <a:gd name="T4" fmla="*/ 50 w 58"/>
                    <a:gd name="T5" fmla="*/ 41 h 83"/>
                    <a:gd name="T6" fmla="*/ 44 w 58"/>
                    <a:gd name="T7" fmla="*/ 48 h 83"/>
                    <a:gd name="T8" fmla="*/ 41 w 58"/>
                    <a:gd name="T9" fmla="*/ 50 h 83"/>
                    <a:gd name="T10" fmla="*/ 41 w 58"/>
                    <a:gd name="T11" fmla="*/ 51 h 83"/>
                    <a:gd name="T12" fmla="*/ 39 w 58"/>
                    <a:gd name="T13" fmla="*/ 52 h 83"/>
                    <a:gd name="T14" fmla="*/ 36 w 58"/>
                    <a:gd name="T15" fmla="*/ 55 h 83"/>
                    <a:gd name="T16" fmla="*/ 34 w 58"/>
                    <a:gd name="T17" fmla="*/ 59 h 83"/>
                    <a:gd name="T18" fmla="*/ 32 w 58"/>
                    <a:gd name="T19" fmla="*/ 62 h 83"/>
                    <a:gd name="T20" fmla="*/ 31 w 58"/>
                    <a:gd name="T21" fmla="*/ 78 h 83"/>
                    <a:gd name="T22" fmla="*/ 19 w 58"/>
                    <a:gd name="T23" fmla="*/ 81 h 83"/>
                    <a:gd name="T24" fmla="*/ 18 w 58"/>
                    <a:gd name="T25" fmla="*/ 68 h 83"/>
                    <a:gd name="T26" fmla="*/ 20 w 58"/>
                    <a:gd name="T27" fmla="*/ 60 h 83"/>
                    <a:gd name="T28" fmla="*/ 23 w 58"/>
                    <a:gd name="T29" fmla="*/ 53 h 83"/>
                    <a:gd name="T30" fmla="*/ 28 w 58"/>
                    <a:gd name="T31" fmla="*/ 46 h 83"/>
                    <a:gd name="T32" fmla="*/ 35 w 58"/>
                    <a:gd name="T33" fmla="*/ 41 h 83"/>
                    <a:gd name="T34" fmla="*/ 36 w 58"/>
                    <a:gd name="T35" fmla="*/ 39 h 83"/>
                    <a:gd name="T36" fmla="*/ 40 w 58"/>
                    <a:gd name="T37" fmla="*/ 35 h 83"/>
                    <a:gd name="T38" fmla="*/ 42 w 58"/>
                    <a:gd name="T39" fmla="*/ 32 h 83"/>
                    <a:gd name="T40" fmla="*/ 43 w 58"/>
                    <a:gd name="T41" fmla="*/ 27 h 83"/>
                    <a:gd name="T42" fmla="*/ 43 w 58"/>
                    <a:gd name="T43" fmla="*/ 24 h 83"/>
                    <a:gd name="T44" fmla="*/ 43 w 58"/>
                    <a:gd name="T45" fmla="*/ 21 h 83"/>
                    <a:gd name="T46" fmla="*/ 42 w 58"/>
                    <a:gd name="T47" fmla="*/ 19 h 83"/>
                    <a:gd name="T48" fmla="*/ 41 w 58"/>
                    <a:gd name="T49" fmla="*/ 17 h 83"/>
                    <a:gd name="T50" fmla="*/ 39 w 58"/>
                    <a:gd name="T51" fmla="*/ 15 h 83"/>
                    <a:gd name="T52" fmla="*/ 36 w 58"/>
                    <a:gd name="T53" fmla="*/ 14 h 83"/>
                    <a:gd name="T54" fmla="*/ 34 w 58"/>
                    <a:gd name="T55" fmla="*/ 14 h 83"/>
                    <a:gd name="T56" fmla="*/ 31 w 58"/>
                    <a:gd name="T57" fmla="*/ 14 h 83"/>
                    <a:gd name="T58" fmla="*/ 26 w 58"/>
                    <a:gd name="T59" fmla="*/ 16 h 83"/>
                    <a:gd name="T60" fmla="*/ 21 w 58"/>
                    <a:gd name="T61" fmla="*/ 19 h 83"/>
                    <a:gd name="T62" fmla="*/ 17 w 58"/>
                    <a:gd name="T63" fmla="*/ 24 h 83"/>
                    <a:gd name="T64" fmla="*/ 14 w 58"/>
                    <a:gd name="T65" fmla="*/ 30 h 83"/>
                    <a:gd name="T66" fmla="*/ 14 w 58"/>
                    <a:gd name="T67" fmla="*/ 35 h 83"/>
                    <a:gd name="T68" fmla="*/ 2 w 58"/>
                    <a:gd name="T69" fmla="*/ 38 h 83"/>
                    <a:gd name="T70" fmla="*/ 0 w 58"/>
                    <a:gd name="T71" fmla="*/ 37 h 83"/>
                    <a:gd name="T72" fmla="*/ 1 w 58"/>
                    <a:gd name="T73" fmla="*/ 31 h 83"/>
                    <a:gd name="T74" fmla="*/ 3 w 58"/>
                    <a:gd name="T75" fmla="*/ 26 h 83"/>
                    <a:gd name="T76" fmla="*/ 5 w 58"/>
                    <a:gd name="T77" fmla="*/ 20 h 83"/>
                    <a:gd name="T78" fmla="*/ 9 w 58"/>
                    <a:gd name="T79" fmla="*/ 15 h 83"/>
                    <a:gd name="T80" fmla="*/ 14 w 58"/>
                    <a:gd name="T81" fmla="*/ 10 h 83"/>
                    <a:gd name="T82" fmla="*/ 19 w 58"/>
                    <a:gd name="T83" fmla="*/ 6 h 83"/>
                    <a:gd name="T84" fmla="*/ 24 w 58"/>
                    <a:gd name="T85" fmla="*/ 3 h 83"/>
                    <a:gd name="T86" fmla="*/ 30 w 58"/>
                    <a:gd name="T87" fmla="*/ 1 h 83"/>
                    <a:gd name="T88" fmla="*/ 36 w 58"/>
                    <a:gd name="T89" fmla="*/ 0 h 83"/>
                    <a:gd name="T90" fmla="*/ 41 w 58"/>
                    <a:gd name="T91" fmla="*/ 0 h 83"/>
                    <a:gd name="T92" fmla="*/ 46 w 58"/>
                    <a:gd name="T93" fmla="*/ 2 h 83"/>
                    <a:gd name="T94" fmla="*/ 50 w 58"/>
                    <a:gd name="T95" fmla="*/ 4 h 83"/>
                    <a:gd name="T96" fmla="*/ 53 w 58"/>
                    <a:gd name="T97" fmla="*/ 7 h 83"/>
                    <a:gd name="T98" fmla="*/ 56 w 58"/>
                    <a:gd name="T99" fmla="*/ 11 h 83"/>
                    <a:gd name="T100" fmla="*/ 57 w 58"/>
                    <a:gd name="T101" fmla="*/ 16 h 83"/>
                    <a:gd name="T102" fmla="*/ 57 w 58"/>
                    <a:gd name="T103" fmla="*/ 21 h 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83"/>
                    <a:gd name="T158" fmla="*/ 58 w 58"/>
                    <a:gd name="T159" fmla="*/ 83 h 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83">
                      <a:moveTo>
                        <a:pt x="57" y="21"/>
                      </a:moveTo>
                      <a:lnTo>
                        <a:pt x="57" y="26"/>
                      </a:lnTo>
                      <a:lnTo>
                        <a:pt x="56" y="29"/>
                      </a:lnTo>
                      <a:lnTo>
                        <a:pt x="54" y="33"/>
                      </a:lnTo>
                      <a:lnTo>
                        <a:pt x="52" y="37"/>
                      </a:lnTo>
                      <a:lnTo>
                        <a:pt x="50" y="41"/>
                      </a:lnTo>
                      <a:lnTo>
                        <a:pt x="47" y="44"/>
                      </a:lnTo>
                      <a:lnTo>
                        <a:pt x="44" y="48"/>
                      </a:lnTo>
                      <a:lnTo>
                        <a:pt x="41" y="51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39" y="52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5" y="57"/>
                      </a:lnTo>
                      <a:lnTo>
                        <a:pt x="34" y="59"/>
                      </a:lnTo>
                      <a:lnTo>
                        <a:pt x="33" y="60"/>
                      </a:lnTo>
                      <a:lnTo>
                        <a:pt x="32" y="62"/>
                      </a:lnTo>
                      <a:lnTo>
                        <a:pt x="32" y="64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19" y="81"/>
                      </a:lnTo>
                      <a:lnTo>
                        <a:pt x="17" y="82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60"/>
                      </a:lnTo>
                      <a:lnTo>
                        <a:pt x="21" y="56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28" y="46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6" y="39"/>
                      </a:lnTo>
                      <a:lnTo>
                        <a:pt x="38" y="37"/>
                      </a:lnTo>
                      <a:lnTo>
                        <a:pt x="40" y="35"/>
                      </a:lnTo>
                      <a:lnTo>
                        <a:pt x="41" y="34"/>
                      </a:lnTo>
                      <a:lnTo>
                        <a:pt x="42" y="32"/>
                      </a:lnTo>
                      <a:lnTo>
                        <a:pt x="43" y="29"/>
                      </a:lnTo>
                      <a:lnTo>
                        <a:pt x="43" y="27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2" y="19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5"/>
                      </a:lnTo>
                      <a:lnTo>
                        <a:pt x="37" y="15"/>
                      </a:lnTo>
                      <a:lnTo>
                        <a:pt x="36" y="14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7"/>
                      </a:lnTo>
                      <a:lnTo>
                        <a:pt x="21" y="19"/>
                      </a:lnTo>
                      <a:lnTo>
                        <a:pt x="19" y="22"/>
                      </a:lnTo>
                      <a:lnTo>
                        <a:pt x="17" y="24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2" y="38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1" y="28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7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5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57" y="21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46" name="Freeform 38"/>
                <p:cNvSpPr>
                  <a:spLocks/>
                </p:cNvSpPr>
                <p:nvPr/>
              </p:nvSpPr>
              <p:spPr bwMode="auto">
                <a:xfrm>
                  <a:off x="3552" y="2827"/>
                  <a:ext cx="23" cy="24"/>
                </a:xfrm>
                <a:custGeom>
                  <a:avLst/>
                  <a:gdLst>
                    <a:gd name="T0" fmla="*/ 10 w 23"/>
                    <a:gd name="T1" fmla="*/ 22 h 24"/>
                    <a:gd name="T2" fmla="*/ 12 w 23"/>
                    <a:gd name="T3" fmla="*/ 22 h 24"/>
                    <a:gd name="T4" fmla="*/ 14 w 23"/>
                    <a:gd name="T5" fmla="*/ 20 h 24"/>
                    <a:gd name="T6" fmla="*/ 16 w 23"/>
                    <a:gd name="T7" fmla="*/ 19 h 24"/>
                    <a:gd name="T8" fmla="*/ 18 w 23"/>
                    <a:gd name="T9" fmla="*/ 17 h 24"/>
                    <a:gd name="T10" fmla="*/ 19 w 23"/>
                    <a:gd name="T11" fmla="*/ 15 h 24"/>
                    <a:gd name="T12" fmla="*/ 21 w 23"/>
                    <a:gd name="T13" fmla="*/ 13 h 24"/>
                    <a:gd name="T14" fmla="*/ 21 w 23"/>
                    <a:gd name="T15" fmla="*/ 11 h 24"/>
                    <a:gd name="T16" fmla="*/ 22 w 23"/>
                    <a:gd name="T17" fmla="*/ 9 h 24"/>
                    <a:gd name="T18" fmla="*/ 21 w 23"/>
                    <a:gd name="T19" fmla="*/ 7 h 24"/>
                    <a:gd name="T20" fmla="*/ 21 w 23"/>
                    <a:gd name="T21" fmla="*/ 5 h 24"/>
                    <a:gd name="T22" fmla="*/ 20 w 23"/>
                    <a:gd name="T23" fmla="*/ 3 h 24"/>
                    <a:gd name="T24" fmla="*/ 19 w 23"/>
                    <a:gd name="T25" fmla="*/ 2 h 24"/>
                    <a:gd name="T26" fmla="*/ 17 w 23"/>
                    <a:gd name="T27" fmla="*/ 1 h 24"/>
                    <a:gd name="T28" fmla="*/ 15 w 23"/>
                    <a:gd name="T29" fmla="*/ 1 h 24"/>
                    <a:gd name="T30" fmla="*/ 13 w 23"/>
                    <a:gd name="T31" fmla="*/ 0 h 24"/>
                    <a:gd name="T32" fmla="*/ 11 w 23"/>
                    <a:gd name="T33" fmla="*/ 1 h 24"/>
                    <a:gd name="T34" fmla="*/ 9 w 23"/>
                    <a:gd name="T35" fmla="*/ 2 h 24"/>
                    <a:gd name="T36" fmla="*/ 7 w 23"/>
                    <a:gd name="T37" fmla="*/ 3 h 24"/>
                    <a:gd name="T38" fmla="*/ 5 w 23"/>
                    <a:gd name="T39" fmla="*/ 4 h 24"/>
                    <a:gd name="T40" fmla="*/ 3 w 23"/>
                    <a:gd name="T41" fmla="*/ 6 h 24"/>
                    <a:gd name="T42" fmla="*/ 2 w 23"/>
                    <a:gd name="T43" fmla="*/ 8 h 24"/>
                    <a:gd name="T44" fmla="*/ 1 w 23"/>
                    <a:gd name="T45" fmla="*/ 10 h 24"/>
                    <a:gd name="T46" fmla="*/ 0 w 23"/>
                    <a:gd name="T47" fmla="*/ 12 h 24"/>
                    <a:gd name="T48" fmla="*/ 0 w 23"/>
                    <a:gd name="T49" fmla="*/ 15 h 24"/>
                    <a:gd name="T50" fmla="*/ 0 w 23"/>
                    <a:gd name="T51" fmla="*/ 17 h 24"/>
                    <a:gd name="T52" fmla="*/ 0 w 23"/>
                    <a:gd name="T53" fmla="*/ 19 h 24"/>
                    <a:gd name="T54" fmla="*/ 1 w 23"/>
                    <a:gd name="T55" fmla="*/ 20 h 24"/>
                    <a:gd name="T56" fmla="*/ 3 w 23"/>
                    <a:gd name="T57" fmla="*/ 21 h 24"/>
                    <a:gd name="T58" fmla="*/ 4 w 23"/>
                    <a:gd name="T59" fmla="*/ 22 h 24"/>
                    <a:gd name="T60" fmla="*/ 6 w 23"/>
                    <a:gd name="T61" fmla="*/ 23 h 24"/>
                    <a:gd name="T62" fmla="*/ 8 w 23"/>
                    <a:gd name="T63" fmla="*/ 23 h 24"/>
                    <a:gd name="T64" fmla="*/ 10 w 23"/>
                    <a:gd name="T65" fmla="*/ 22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4"/>
                    <a:gd name="T101" fmla="*/ 23 w 23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4">
                      <a:moveTo>
                        <a:pt x="10" y="22"/>
                      </a:moveTo>
                      <a:lnTo>
                        <a:pt x="12" y="22"/>
                      </a:lnTo>
                      <a:lnTo>
                        <a:pt x="14" y="20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2" y="9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47" name="Freeform 39"/>
                <p:cNvSpPr>
                  <a:spLocks/>
                </p:cNvSpPr>
                <p:nvPr/>
              </p:nvSpPr>
              <p:spPr bwMode="auto">
                <a:xfrm>
                  <a:off x="3338" y="2794"/>
                  <a:ext cx="191" cy="87"/>
                </a:xfrm>
                <a:custGeom>
                  <a:avLst/>
                  <a:gdLst>
                    <a:gd name="T0" fmla="*/ 190 w 191"/>
                    <a:gd name="T1" fmla="*/ 33 h 87"/>
                    <a:gd name="T2" fmla="*/ 190 w 191"/>
                    <a:gd name="T3" fmla="*/ 0 h 87"/>
                    <a:gd name="T4" fmla="*/ 0 w 191"/>
                    <a:gd name="T5" fmla="*/ 52 h 87"/>
                    <a:gd name="T6" fmla="*/ 0 w 191"/>
                    <a:gd name="T7" fmla="*/ 86 h 87"/>
                    <a:gd name="T8" fmla="*/ 190 w 191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87"/>
                    <a:gd name="T17" fmla="*/ 191 w 191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87">
                      <a:moveTo>
                        <a:pt x="190" y="33"/>
                      </a:moveTo>
                      <a:lnTo>
                        <a:pt x="190" y="0"/>
                      </a:lnTo>
                      <a:lnTo>
                        <a:pt x="0" y="52"/>
                      </a:lnTo>
                      <a:lnTo>
                        <a:pt x="0" y="86"/>
                      </a:lnTo>
                      <a:lnTo>
                        <a:pt x="190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48" name="Freeform 40"/>
                <p:cNvSpPr>
                  <a:spLocks/>
                </p:cNvSpPr>
                <p:nvPr/>
              </p:nvSpPr>
              <p:spPr bwMode="auto">
                <a:xfrm>
                  <a:off x="3251" y="2856"/>
                  <a:ext cx="53" cy="51"/>
                </a:xfrm>
                <a:custGeom>
                  <a:avLst/>
                  <a:gdLst>
                    <a:gd name="T0" fmla="*/ 52 w 53"/>
                    <a:gd name="T1" fmla="*/ 33 h 51"/>
                    <a:gd name="T2" fmla="*/ 52 w 53"/>
                    <a:gd name="T3" fmla="*/ 0 h 51"/>
                    <a:gd name="T4" fmla="*/ 0 w 53"/>
                    <a:gd name="T5" fmla="*/ 16 h 51"/>
                    <a:gd name="T6" fmla="*/ 0 w 53"/>
                    <a:gd name="T7" fmla="*/ 50 h 51"/>
                    <a:gd name="T8" fmla="*/ 52 w 53"/>
                    <a:gd name="T9" fmla="*/ 3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1"/>
                    <a:gd name="T17" fmla="*/ 53 w 53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1">
                      <a:moveTo>
                        <a:pt x="52" y="33"/>
                      </a:moveTo>
                      <a:lnTo>
                        <a:pt x="52" y="0"/>
                      </a:lnTo>
                      <a:lnTo>
                        <a:pt x="0" y="16"/>
                      </a:lnTo>
                      <a:lnTo>
                        <a:pt x="0" y="50"/>
                      </a:lnTo>
                      <a:lnTo>
                        <a:pt x="52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49" name="Freeform 41"/>
                <p:cNvSpPr>
                  <a:spLocks/>
                </p:cNvSpPr>
                <p:nvPr/>
              </p:nvSpPr>
              <p:spPr bwMode="auto">
                <a:xfrm>
                  <a:off x="3534" y="2869"/>
                  <a:ext cx="63" cy="85"/>
                </a:xfrm>
                <a:custGeom>
                  <a:avLst/>
                  <a:gdLst>
                    <a:gd name="T0" fmla="*/ 62 w 63"/>
                    <a:gd name="T1" fmla="*/ 22 h 85"/>
                    <a:gd name="T2" fmla="*/ 62 w 63"/>
                    <a:gd name="T3" fmla="*/ 17 h 85"/>
                    <a:gd name="T4" fmla="*/ 60 w 63"/>
                    <a:gd name="T5" fmla="*/ 12 h 85"/>
                    <a:gd name="T6" fmla="*/ 57 w 63"/>
                    <a:gd name="T7" fmla="*/ 8 h 85"/>
                    <a:gd name="T8" fmla="*/ 55 w 63"/>
                    <a:gd name="T9" fmla="*/ 6 h 85"/>
                    <a:gd name="T10" fmla="*/ 53 w 63"/>
                    <a:gd name="T11" fmla="*/ 5 h 85"/>
                    <a:gd name="T12" fmla="*/ 52 w 63"/>
                    <a:gd name="T13" fmla="*/ 5 h 85"/>
                    <a:gd name="T14" fmla="*/ 52 w 63"/>
                    <a:gd name="T15" fmla="*/ 4 h 85"/>
                    <a:gd name="T16" fmla="*/ 49 w 63"/>
                    <a:gd name="T17" fmla="*/ 2 h 85"/>
                    <a:gd name="T18" fmla="*/ 45 w 63"/>
                    <a:gd name="T19" fmla="*/ 0 h 85"/>
                    <a:gd name="T20" fmla="*/ 39 w 63"/>
                    <a:gd name="T21" fmla="*/ 0 h 85"/>
                    <a:gd name="T22" fmla="*/ 33 w 63"/>
                    <a:gd name="T23" fmla="*/ 0 h 85"/>
                    <a:gd name="T24" fmla="*/ 28 w 63"/>
                    <a:gd name="T25" fmla="*/ 2 h 85"/>
                    <a:gd name="T26" fmla="*/ 22 w 63"/>
                    <a:gd name="T27" fmla="*/ 4 h 85"/>
                    <a:gd name="T28" fmla="*/ 17 w 63"/>
                    <a:gd name="T29" fmla="*/ 8 h 85"/>
                    <a:gd name="T30" fmla="*/ 12 w 63"/>
                    <a:gd name="T31" fmla="*/ 12 h 85"/>
                    <a:gd name="T32" fmla="*/ 8 w 63"/>
                    <a:gd name="T33" fmla="*/ 17 h 85"/>
                    <a:gd name="T34" fmla="*/ 4 w 63"/>
                    <a:gd name="T35" fmla="*/ 23 h 85"/>
                    <a:gd name="T36" fmla="*/ 2 w 63"/>
                    <a:gd name="T37" fmla="*/ 28 h 85"/>
                    <a:gd name="T38" fmla="*/ 1 w 63"/>
                    <a:gd name="T39" fmla="*/ 34 h 85"/>
                    <a:gd name="T40" fmla="*/ 0 w 63"/>
                    <a:gd name="T41" fmla="*/ 39 h 85"/>
                    <a:gd name="T42" fmla="*/ 17 w 63"/>
                    <a:gd name="T43" fmla="*/ 39 h 85"/>
                    <a:gd name="T44" fmla="*/ 19 w 63"/>
                    <a:gd name="T45" fmla="*/ 36 h 85"/>
                    <a:gd name="T46" fmla="*/ 20 w 63"/>
                    <a:gd name="T47" fmla="*/ 30 h 85"/>
                    <a:gd name="T48" fmla="*/ 24 w 63"/>
                    <a:gd name="T49" fmla="*/ 25 h 85"/>
                    <a:gd name="T50" fmla="*/ 29 w 63"/>
                    <a:gd name="T51" fmla="*/ 20 h 85"/>
                    <a:gd name="T52" fmla="*/ 34 w 63"/>
                    <a:gd name="T53" fmla="*/ 18 h 85"/>
                    <a:gd name="T54" fmla="*/ 36 w 63"/>
                    <a:gd name="T55" fmla="*/ 17 h 85"/>
                    <a:gd name="T56" fmla="*/ 38 w 63"/>
                    <a:gd name="T57" fmla="*/ 17 h 85"/>
                    <a:gd name="T58" fmla="*/ 40 w 63"/>
                    <a:gd name="T59" fmla="*/ 17 h 85"/>
                    <a:gd name="T60" fmla="*/ 42 w 63"/>
                    <a:gd name="T61" fmla="*/ 17 h 85"/>
                    <a:gd name="T62" fmla="*/ 43 w 63"/>
                    <a:gd name="T63" fmla="*/ 19 h 85"/>
                    <a:gd name="T64" fmla="*/ 43 w 63"/>
                    <a:gd name="T65" fmla="*/ 21 h 85"/>
                    <a:gd name="T66" fmla="*/ 44 w 63"/>
                    <a:gd name="T67" fmla="*/ 23 h 85"/>
                    <a:gd name="T68" fmla="*/ 44 w 63"/>
                    <a:gd name="T69" fmla="*/ 25 h 85"/>
                    <a:gd name="T70" fmla="*/ 43 w 63"/>
                    <a:gd name="T71" fmla="*/ 29 h 85"/>
                    <a:gd name="T72" fmla="*/ 41 w 63"/>
                    <a:gd name="T73" fmla="*/ 33 h 85"/>
                    <a:gd name="T74" fmla="*/ 39 w 63"/>
                    <a:gd name="T75" fmla="*/ 37 h 85"/>
                    <a:gd name="T76" fmla="*/ 35 w 63"/>
                    <a:gd name="T77" fmla="*/ 40 h 85"/>
                    <a:gd name="T78" fmla="*/ 32 w 63"/>
                    <a:gd name="T79" fmla="*/ 43 h 85"/>
                    <a:gd name="T80" fmla="*/ 26 w 63"/>
                    <a:gd name="T81" fmla="*/ 49 h 85"/>
                    <a:gd name="T82" fmla="*/ 22 w 63"/>
                    <a:gd name="T83" fmla="*/ 56 h 85"/>
                    <a:gd name="T84" fmla="*/ 19 w 63"/>
                    <a:gd name="T85" fmla="*/ 64 h 85"/>
                    <a:gd name="T86" fmla="*/ 17 w 63"/>
                    <a:gd name="T87" fmla="*/ 81 h 85"/>
                    <a:gd name="T88" fmla="*/ 24 w 63"/>
                    <a:gd name="T89" fmla="*/ 84 h 85"/>
                    <a:gd name="T90" fmla="*/ 36 w 63"/>
                    <a:gd name="T91" fmla="*/ 81 h 85"/>
                    <a:gd name="T92" fmla="*/ 37 w 63"/>
                    <a:gd name="T93" fmla="*/ 65 h 85"/>
                    <a:gd name="T94" fmla="*/ 39 w 63"/>
                    <a:gd name="T95" fmla="*/ 62 h 85"/>
                    <a:gd name="T96" fmla="*/ 41 w 63"/>
                    <a:gd name="T97" fmla="*/ 58 h 85"/>
                    <a:gd name="T98" fmla="*/ 44 w 63"/>
                    <a:gd name="T99" fmla="*/ 55 h 85"/>
                    <a:gd name="T100" fmla="*/ 46 w 63"/>
                    <a:gd name="T101" fmla="*/ 53 h 85"/>
                    <a:gd name="T102" fmla="*/ 50 w 63"/>
                    <a:gd name="T103" fmla="*/ 50 h 85"/>
                    <a:gd name="T104" fmla="*/ 55 w 63"/>
                    <a:gd name="T105" fmla="*/ 44 h 85"/>
                    <a:gd name="T106" fmla="*/ 60 w 63"/>
                    <a:gd name="T107" fmla="*/ 36 h 85"/>
                    <a:gd name="T108" fmla="*/ 62 w 63"/>
                    <a:gd name="T109" fmla="*/ 28 h 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85"/>
                    <a:gd name="T167" fmla="*/ 63 w 63"/>
                    <a:gd name="T168" fmla="*/ 85 h 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85">
                      <a:moveTo>
                        <a:pt x="62" y="24"/>
                      </a:moveTo>
                      <a:lnTo>
                        <a:pt x="62" y="22"/>
                      </a:lnTo>
                      <a:lnTo>
                        <a:pt x="62" y="19"/>
                      </a:lnTo>
                      <a:lnTo>
                        <a:pt x="62" y="17"/>
                      </a:lnTo>
                      <a:lnTo>
                        <a:pt x="61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5" y="6"/>
                      </a:lnTo>
                      <a:lnTo>
                        <a:pt x="54" y="6"/>
                      </a:lnTo>
                      <a:lnTo>
                        <a:pt x="53" y="5"/>
                      </a:lnTo>
                      <a:lnTo>
                        <a:pt x="52" y="5"/>
                      </a:lnTo>
                      <a:lnTo>
                        <a:pt x="52" y="4"/>
                      </a:lnTo>
                      <a:lnTo>
                        <a:pt x="49" y="2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4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5" y="42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20" y="30"/>
                      </a:lnTo>
                      <a:lnTo>
                        <a:pt x="22" y="27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4" y="18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1" y="17"/>
                      </a:lnTo>
                      <a:lnTo>
                        <a:pt x="42" y="17"/>
                      </a:lnTo>
                      <a:lnTo>
                        <a:pt x="42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2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27"/>
                      </a:lnTo>
                      <a:lnTo>
                        <a:pt x="43" y="29"/>
                      </a:lnTo>
                      <a:lnTo>
                        <a:pt x="42" y="31"/>
                      </a:lnTo>
                      <a:lnTo>
                        <a:pt x="41" y="33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0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49"/>
                      </a:lnTo>
                      <a:lnTo>
                        <a:pt x="24" y="53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9" y="64"/>
                      </a:lnTo>
                      <a:lnTo>
                        <a:pt x="18" y="67"/>
                      </a:lnTo>
                      <a:lnTo>
                        <a:pt x="17" y="81"/>
                      </a:lnTo>
                      <a:lnTo>
                        <a:pt x="22" y="84"/>
                      </a:lnTo>
                      <a:lnTo>
                        <a:pt x="24" y="84"/>
                      </a:lnTo>
                      <a:lnTo>
                        <a:pt x="34" y="81"/>
                      </a:lnTo>
                      <a:lnTo>
                        <a:pt x="36" y="81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8" y="63"/>
                      </a:lnTo>
                      <a:lnTo>
                        <a:pt x="39" y="62"/>
                      </a:lnTo>
                      <a:lnTo>
                        <a:pt x="40" y="60"/>
                      </a:lnTo>
                      <a:lnTo>
                        <a:pt x="41" y="58"/>
                      </a:lnTo>
                      <a:lnTo>
                        <a:pt x="42" y="57"/>
                      </a:lnTo>
                      <a:lnTo>
                        <a:pt x="44" y="55"/>
                      </a:lnTo>
                      <a:lnTo>
                        <a:pt x="46" y="54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3" y="47"/>
                      </a:lnTo>
                      <a:lnTo>
                        <a:pt x="55" y="44"/>
                      </a:lnTo>
                      <a:lnTo>
                        <a:pt x="58" y="40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2" y="28"/>
                      </a:lnTo>
                      <a:lnTo>
                        <a:pt x="62" y="24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50" name="Freeform 42"/>
                <p:cNvSpPr>
                  <a:spLocks/>
                </p:cNvSpPr>
                <p:nvPr/>
              </p:nvSpPr>
              <p:spPr bwMode="auto">
                <a:xfrm>
                  <a:off x="3547" y="2952"/>
                  <a:ext cx="28" cy="27"/>
                </a:xfrm>
                <a:custGeom>
                  <a:avLst/>
                  <a:gdLst>
                    <a:gd name="T0" fmla="*/ 21 w 28"/>
                    <a:gd name="T1" fmla="*/ 3 h 27"/>
                    <a:gd name="T2" fmla="*/ 20 w 28"/>
                    <a:gd name="T3" fmla="*/ 2 h 27"/>
                    <a:gd name="T4" fmla="*/ 19 w 28"/>
                    <a:gd name="T5" fmla="*/ 1 h 27"/>
                    <a:gd name="T6" fmla="*/ 18 w 28"/>
                    <a:gd name="T7" fmla="*/ 1 h 27"/>
                    <a:gd name="T8" fmla="*/ 17 w 28"/>
                    <a:gd name="T9" fmla="*/ 1 h 27"/>
                    <a:gd name="T10" fmla="*/ 15 w 28"/>
                    <a:gd name="T11" fmla="*/ 0 h 27"/>
                    <a:gd name="T12" fmla="*/ 14 w 28"/>
                    <a:gd name="T13" fmla="*/ 0 h 27"/>
                    <a:gd name="T14" fmla="*/ 13 w 28"/>
                    <a:gd name="T15" fmla="*/ 0 h 27"/>
                    <a:gd name="T16" fmla="*/ 12 w 28"/>
                    <a:gd name="T17" fmla="*/ 1 h 27"/>
                    <a:gd name="T18" fmla="*/ 9 w 28"/>
                    <a:gd name="T19" fmla="*/ 2 h 27"/>
                    <a:gd name="T20" fmla="*/ 7 w 28"/>
                    <a:gd name="T21" fmla="*/ 3 h 27"/>
                    <a:gd name="T22" fmla="*/ 5 w 28"/>
                    <a:gd name="T23" fmla="*/ 4 h 27"/>
                    <a:gd name="T24" fmla="*/ 4 w 28"/>
                    <a:gd name="T25" fmla="*/ 6 h 27"/>
                    <a:gd name="T26" fmla="*/ 2 w 28"/>
                    <a:gd name="T27" fmla="*/ 8 h 27"/>
                    <a:gd name="T28" fmla="*/ 1 w 28"/>
                    <a:gd name="T29" fmla="*/ 10 h 27"/>
                    <a:gd name="T30" fmla="*/ 1 w 28"/>
                    <a:gd name="T31" fmla="*/ 12 h 27"/>
                    <a:gd name="T32" fmla="*/ 0 w 28"/>
                    <a:gd name="T33" fmla="*/ 14 h 27"/>
                    <a:gd name="T34" fmla="*/ 0 w 28"/>
                    <a:gd name="T35" fmla="*/ 16 h 27"/>
                    <a:gd name="T36" fmla="*/ 0 w 28"/>
                    <a:gd name="T37" fmla="*/ 17 h 27"/>
                    <a:gd name="T38" fmla="*/ 1 w 28"/>
                    <a:gd name="T39" fmla="*/ 19 h 27"/>
                    <a:gd name="T40" fmla="*/ 1 w 28"/>
                    <a:gd name="T41" fmla="*/ 20 h 27"/>
                    <a:gd name="T42" fmla="*/ 2 w 28"/>
                    <a:gd name="T43" fmla="*/ 21 h 27"/>
                    <a:gd name="T44" fmla="*/ 3 w 28"/>
                    <a:gd name="T45" fmla="*/ 21 h 27"/>
                    <a:gd name="T46" fmla="*/ 4 w 28"/>
                    <a:gd name="T47" fmla="*/ 22 h 27"/>
                    <a:gd name="T48" fmla="*/ 6 w 28"/>
                    <a:gd name="T49" fmla="*/ 23 h 27"/>
                    <a:gd name="T50" fmla="*/ 7 w 28"/>
                    <a:gd name="T51" fmla="*/ 24 h 27"/>
                    <a:gd name="T52" fmla="*/ 8 w 28"/>
                    <a:gd name="T53" fmla="*/ 25 h 27"/>
                    <a:gd name="T54" fmla="*/ 9 w 28"/>
                    <a:gd name="T55" fmla="*/ 25 h 27"/>
                    <a:gd name="T56" fmla="*/ 10 w 28"/>
                    <a:gd name="T57" fmla="*/ 26 h 27"/>
                    <a:gd name="T58" fmla="*/ 12 w 28"/>
                    <a:gd name="T59" fmla="*/ 26 h 27"/>
                    <a:gd name="T60" fmla="*/ 13 w 28"/>
                    <a:gd name="T61" fmla="*/ 26 h 27"/>
                    <a:gd name="T62" fmla="*/ 14 w 28"/>
                    <a:gd name="T63" fmla="*/ 26 h 27"/>
                    <a:gd name="T64" fmla="*/ 15 w 28"/>
                    <a:gd name="T65" fmla="*/ 25 h 27"/>
                    <a:gd name="T66" fmla="*/ 17 w 28"/>
                    <a:gd name="T67" fmla="*/ 25 h 27"/>
                    <a:gd name="T68" fmla="*/ 20 w 28"/>
                    <a:gd name="T69" fmla="*/ 23 h 27"/>
                    <a:gd name="T70" fmla="*/ 21 w 28"/>
                    <a:gd name="T71" fmla="*/ 22 h 27"/>
                    <a:gd name="T72" fmla="*/ 23 w 28"/>
                    <a:gd name="T73" fmla="*/ 20 h 27"/>
                    <a:gd name="T74" fmla="*/ 25 w 28"/>
                    <a:gd name="T75" fmla="*/ 18 h 27"/>
                    <a:gd name="T76" fmla="*/ 26 w 28"/>
                    <a:gd name="T77" fmla="*/ 16 h 27"/>
                    <a:gd name="T78" fmla="*/ 26 w 28"/>
                    <a:gd name="T79" fmla="*/ 14 h 27"/>
                    <a:gd name="T80" fmla="*/ 27 w 28"/>
                    <a:gd name="T81" fmla="*/ 12 h 27"/>
                    <a:gd name="T82" fmla="*/ 27 w 28"/>
                    <a:gd name="T83" fmla="*/ 10 h 27"/>
                    <a:gd name="T84" fmla="*/ 26 w 28"/>
                    <a:gd name="T85" fmla="*/ 9 h 27"/>
                    <a:gd name="T86" fmla="*/ 26 w 28"/>
                    <a:gd name="T87" fmla="*/ 8 h 27"/>
                    <a:gd name="T88" fmla="*/ 25 w 28"/>
                    <a:gd name="T89" fmla="*/ 7 h 27"/>
                    <a:gd name="T90" fmla="*/ 25 w 28"/>
                    <a:gd name="T91" fmla="*/ 6 h 27"/>
                    <a:gd name="T92" fmla="*/ 24 w 28"/>
                    <a:gd name="T93" fmla="*/ 5 h 27"/>
                    <a:gd name="T94" fmla="*/ 23 w 28"/>
                    <a:gd name="T95" fmla="*/ 4 h 27"/>
                    <a:gd name="T96" fmla="*/ 21 w 28"/>
                    <a:gd name="T97" fmla="*/ 3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27"/>
                    <a:gd name="T149" fmla="*/ 28 w 28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27">
                      <a:moveTo>
                        <a:pt x="21" y="3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20" y="23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6" y="8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1" y="3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51" name="Freeform 43"/>
                <p:cNvSpPr>
                  <a:spLocks/>
                </p:cNvSpPr>
                <p:nvPr/>
              </p:nvSpPr>
              <p:spPr bwMode="auto">
                <a:xfrm>
                  <a:off x="3539" y="2872"/>
                  <a:ext cx="58" cy="83"/>
                </a:xfrm>
                <a:custGeom>
                  <a:avLst/>
                  <a:gdLst>
                    <a:gd name="T0" fmla="*/ 57 w 58"/>
                    <a:gd name="T1" fmla="*/ 26 h 83"/>
                    <a:gd name="T2" fmla="*/ 54 w 58"/>
                    <a:gd name="T3" fmla="*/ 33 h 83"/>
                    <a:gd name="T4" fmla="*/ 50 w 58"/>
                    <a:gd name="T5" fmla="*/ 41 h 83"/>
                    <a:gd name="T6" fmla="*/ 44 w 58"/>
                    <a:gd name="T7" fmla="*/ 48 h 83"/>
                    <a:gd name="T8" fmla="*/ 41 w 58"/>
                    <a:gd name="T9" fmla="*/ 50 h 83"/>
                    <a:gd name="T10" fmla="*/ 41 w 58"/>
                    <a:gd name="T11" fmla="*/ 51 h 83"/>
                    <a:gd name="T12" fmla="*/ 39 w 58"/>
                    <a:gd name="T13" fmla="*/ 52 h 83"/>
                    <a:gd name="T14" fmla="*/ 36 w 58"/>
                    <a:gd name="T15" fmla="*/ 55 h 83"/>
                    <a:gd name="T16" fmla="*/ 34 w 58"/>
                    <a:gd name="T17" fmla="*/ 59 h 83"/>
                    <a:gd name="T18" fmla="*/ 32 w 58"/>
                    <a:gd name="T19" fmla="*/ 62 h 83"/>
                    <a:gd name="T20" fmla="*/ 31 w 58"/>
                    <a:gd name="T21" fmla="*/ 78 h 83"/>
                    <a:gd name="T22" fmla="*/ 19 w 58"/>
                    <a:gd name="T23" fmla="*/ 81 h 83"/>
                    <a:gd name="T24" fmla="*/ 18 w 58"/>
                    <a:gd name="T25" fmla="*/ 68 h 83"/>
                    <a:gd name="T26" fmla="*/ 20 w 58"/>
                    <a:gd name="T27" fmla="*/ 60 h 83"/>
                    <a:gd name="T28" fmla="*/ 23 w 58"/>
                    <a:gd name="T29" fmla="*/ 53 h 83"/>
                    <a:gd name="T30" fmla="*/ 28 w 58"/>
                    <a:gd name="T31" fmla="*/ 46 h 83"/>
                    <a:gd name="T32" fmla="*/ 35 w 58"/>
                    <a:gd name="T33" fmla="*/ 41 h 83"/>
                    <a:gd name="T34" fmla="*/ 36 w 58"/>
                    <a:gd name="T35" fmla="*/ 39 h 83"/>
                    <a:gd name="T36" fmla="*/ 40 w 58"/>
                    <a:gd name="T37" fmla="*/ 36 h 83"/>
                    <a:gd name="T38" fmla="*/ 42 w 58"/>
                    <a:gd name="T39" fmla="*/ 32 h 83"/>
                    <a:gd name="T40" fmla="*/ 43 w 58"/>
                    <a:gd name="T41" fmla="*/ 27 h 83"/>
                    <a:gd name="T42" fmla="*/ 43 w 58"/>
                    <a:gd name="T43" fmla="*/ 24 h 83"/>
                    <a:gd name="T44" fmla="*/ 43 w 58"/>
                    <a:gd name="T45" fmla="*/ 21 h 83"/>
                    <a:gd name="T46" fmla="*/ 42 w 58"/>
                    <a:gd name="T47" fmla="*/ 19 h 83"/>
                    <a:gd name="T48" fmla="*/ 41 w 58"/>
                    <a:gd name="T49" fmla="*/ 17 h 83"/>
                    <a:gd name="T50" fmla="*/ 39 w 58"/>
                    <a:gd name="T51" fmla="*/ 15 h 83"/>
                    <a:gd name="T52" fmla="*/ 36 w 58"/>
                    <a:gd name="T53" fmla="*/ 15 h 83"/>
                    <a:gd name="T54" fmla="*/ 34 w 58"/>
                    <a:gd name="T55" fmla="*/ 14 h 83"/>
                    <a:gd name="T56" fmla="*/ 31 w 58"/>
                    <a:gd name="T57" fmla="*/ 14 h 83"/>
                    <a:gd name="T58" fmla="*/ 26 w 58"/>
                    <a:gd name="T59" fmla="*/ 16 h 83"/>
                    <a:gd name="T60" fmla="*/ 21 w 58"/>
                    <a:gd name="T61" fmla="*/ 19 h 83"/>
                    <a:gd name="T62" fmla="*/ 17 w 58"/>
                    <a:gd name="T63" fmla="*/ 25 h 83"/>
                    <a:gd name="T64" fmla="*/ 14 w 58"/>
                    <a:gd name="T65" fmla="*/ 30 h 83"/>
                    <a:gd name="T66" fmla="*/ 14 w 58"/>
                    <a:gd name="T67" fmla="*/ 35 h 83"/>
                    <a:gd name="T68" fmla="*/ 2 w 58"/>
                    <a:gd name="T69" fmla="*/ 39 h 83"/>
                    <a:gd name="T70" fmla="*/ 0 w 58"/>
                    <a:gd name="T71" fmla="*/ 37 h 83"/>
                    <a:gd name="T72" fmla="*/ 1 w 58"/>
                    <a:gd name="T73" fmla="*/ 31 h 83"/>
                    <a:gd name="T74" fmla="*/ 3 w 58"/>
                    <a:gd name="T75" fmla="*/ 26 h 83"/>
                    <a:gd name="T76" fmla="*/ 5 w 58"/>
                    <a:gd name="T77" fmla="*/ 20 h 83"/>
                    <a:gd name="T78" fmla="*/ 9 w 58"/>
                    <a:gd name="T79" fmla="*/ 15 h 83"/>
                    <a:gd name="T80" fmla="*/ 14 w 58"/>
                    <a:gd name="T81" fmla="*/ 10 h 83"/>
                    <a:gd name="T82" fmla="*/ 19 w 58"/>
                    <a:gd name="T83" fmla="*/ 6 h 83"/>
                    <a:gd name="T84" fmla="*/ 24 w 58"/>
                    <a:gd name="T85" fmla="*/ 3 h 83"/>
                    <a:gd name="T86" fmla="*/ 30 w 58"/>
                    <a:gd name="T87" fmla="*/ 1 h 83"/>
                    <a:gd name="T88" fmla="*/ 36 w 58"/>
                    <a:gd name="T89" fmla="*/ 0 h 83"/>
                    <a:gd name="T90" fmla="*/ 41 w 58"/>
                    <a:gd name="T91" fmla="*/ 0 h 83"/>
                    <a:gd name="T92" fmla="*/ 46 w 58"/>
                    <a:gd name="T93" fmla="*/ 2 h 83"/>
                    <a:gd name="T94" fmla="*/ 50 w 58"/>
                    <a:gd name="T95" fmla="*/ 4 h 83"/>
                    <a:gd name="T96" fmla="*/ 53 w 58"/>
                    <a:gd name="T97" fmla="*/ 7 h 83"/>
                    <a:gd name="T98" fmla="*/ 56 w 58"/>
                    <a:gd name="T99" fmla="*/ 11 h 83"/>
                    <a:gd name="T100" fmla="*/ 57 w 58"/>
                    <a:gd name="T101" fmla="*/ 16 h 83"/>
                    <a:gd name="T102" fmla="*/ 57 w 58"/>
                    <a:gd name="T103" fmla="*/ 22 h 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83"/>
                    <a:gd name="T158" fmla="*/ 58 w 58"/>
                    <a:gd name="T159" fmla="*/ 83 h 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83">
                      <a:moveTo>
                        <a:pt x="57" y="22"/>
                      </a:moveTo>
                      <a:lnTo>
                        <a:pt x="57" y="26"/>
                      </a:lnTo>
                      <a:lnTo>
                        <a:pt x="56" y="29"/>
                      </a:lnTo>
                      <a:lnTo>
                        <a:pt x="54" y="33"/>
                      </a:lnTo>
                      <a:lnTo>
                        <a:pt x="52" y="37"/>
                      </a:lnTo>
                      <a:lnTo>
                        <a:pt x="50" y="41"/>
                      </a:lnTo>
                      <a:lnTo>
                        <a:pt x="47" y="44"/>
                      </a:lnTo>
                      <a:lnTo>
                        <a:pt x="44" y="48"/>
                      </a:lnTo>
                      <a:lnTo>
                        <a:pt x="41" y="51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39" y="52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5" y="57"/>
                      </a:lnTo>
                      <a:lnTo>
                        <a:pt x="34" y="59"/>
                      </a:lnTo>
                      <a:lnTo>
                        <a:pt x="33" y="61"/>
                      </a:lnTo>
                      <a:lnTo>
                        <a:pt x="32" y="62"/>
                      </a:lnTo>
                      <a:lnTo>
                        <a:pt x="32" y="64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19" y="81"/>
                      </a:lnTo>
                      <a:lnTo>
                        <a:pt x="17" y="82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60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28" y="46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6" y="39"/>
                      </a:lnTo>
                      <a:lnTo>
                        <a:pt x="38" y="37"/>
                      </a:lnTo>
                      <a:lnTo>
                        <a:pt x="40" y="36"/>
                      </a:lnTo>
                      <a:lnTo>
                        <a:pt x="41" y="34"/>
                      </a:lnTo>
                      <a:lnTo>
                        <a:pt x="42" y="32"/>
                      </a:lnTo>
                      <a:lnTo>
                        <a:pt x="43" y="30"/>
                      </a:lnTo>
                      <a:lnTo>
                        <a:pt x="43" y="27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2" y="19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5"/>
                      </a:lnTo>
                      <a:lnTo>
                        <a:pt x="37" y="15"/>
                      </a:lnTo>
                      <a:lnTo>
                        <a:pt x="36" y="15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7"/>
                      </a:lnTo>
                      <a:lnTo>
                        <a:pt x="21" y="19"/>
                      </a:lnTo>
                      <a:lnTo>
                        <a:pt x="19" y="22"/>
                      </a:lnTo>
                      <a:lnTo>
                        <a:pt x="17" y="25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2" y="39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1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7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5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57" y="22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52" name="Freeform 44"/>
                <p:cNvSpPr>
                  <a:spLocks/>
                </p:cNvSpPr>
                <p:nvPr/>
              </p:nvSpPr>
              <p:spPr bwMode="auto">
                <a:xfrm>
                  <a:off x="3552" y="2956"/>
                  <a:ext cx="23" cy="23"/>
                </a:xfrm>
                <a:custGeom>
                  <a:avLst/>
                  <a:gdLst>
                    <a:gd name="T0" fmla="*/ 10 w 23"/>
                    <a:gd name="T1" fmla="*/ 21 h 23"/>
                    <a:gd name="T2" fmla="*/ 12 w 23"/>
                    <a:gd name="T3" fmla="*/ 21 h 23"/>
                    <a:gd name="T4" fmla="*/ 14 w 23"/>
                    <a:gd name="T5" fmla="*/ 19 h 23"/>
                    <a:gd name="T6" fmla="*/ 16 w 23"/>
                    <a:gd name="T7" fmla="*/ 18 h 23"/>
                    <a:gd name="T8" fmla="*/ 18 w 23"/>
                    <a:gd name="T9" fmla="*/ 16 h 23"/>
                    <a:gd name="T10" fmla="*/ 19 w 23"/>
                    <a:gd name="T11" fmla="*/ 14 h 23"/>
                    <a:gd name="T12" fmla="*/ 21 w 23"/>
                    <a:gd name="T13" fmla="*/ 12 h 23"/>
                    <a:gd name="T14" fmla="*/ 21 w 23"/>
                    <a:gd name="T15" fmla="*/ 10 h 23"/>
                    <a:gd name="T16" fmla="*/ 22 w 23"/>
                    <a:gd name="T17" fmla="*/ 8 h 23"/>
                    <a:gd name="T18" fmla="*/ 21 w 23"/>
                    <a:gd name="T19" fmla="*/ 6 h 23"/>
                    <a:gd name="T20" fmla="*/ 21 w 23"/>
                    <a:gd name="T21" fmla="*/ 4 h 23"/>
                    <a:gd name="T22" fmla="*/ 20 w 23"/>
                    <a:gd name="T23" fmla="*/ 2 h 23"/>
                    <a:gd name="T24" fmla="*/ 19 w 23"/>
                    <a:gd name="T25" fmla="*/ 1 h 23"/>
                    <a:gd name="T26" fmla="*/ 17 w 23"/>
                    <a:gd name="T27" fmla="*/ 0 h 23"/>
                    <a:gd name="T28" fmla="*/ 15 w 23"/>
                    <a:gd name="T29" fmla="*/ 0 h 23"/>
                    <a:gd name="T30" fmla="*/ 13 w 23"/>
                    <a:gd name="T31" fmla="*/ 0 h 23"/>
                    <a:gd name="T32" fmla="*/ 11 w 23"/>
                    <a:gd name="T33" fmla="*/ 0 h 23"/>
                    <a:gd name="T34" fmla="*/ 9 w 23"/>
                    <a:gd name="T35" fmla="*/ 1 h 23"/>
                    <a:gd name="T36" fmla="*/ 7 w 23"/>
                    <a:gd name="T37" fmla="*/ 2 h 23"/>
                    <a:gd name="T38" fmla="*/ 5 w 23"/>
                    <a:gd name="T39" fmla="*/ 3 h 23"/>
                    <a:gd name="T40" fmla="*/ 3 w 23"/>
                    <a:gd name="T41" fmla="*/ 5 h 23"/>
                    <a:gd name="T42" fmla="*/ 2 w 23"/>
                    <a:gd name="T43" fmla="*/ 7 h 23"/>
                    <a:gd name="T44" fmla="*/ 1 w 23"/>
                    <a:gd name="T45" fmla="*/ 9 h 23"/>
                    <a:gd name="T46" fmla="*/ 0 w 23"/>
                    <a:gd name="T47" fmla="*/ 11 h 23"/>
                    <a:gd name="T48" fmla="*/ 0 w 23"/>
                    <a:gd name="T49" fmla="*/ 14 h 23"/>
                    <a:gd name="T50" fmla="*/ 0 w 23"/>
                    <a:gd name="T51" fmla="*/ 16 h 23"/>
                    <a:gd name="T52" fmla="*/ 0 w 23"/>
                    <a:gd name="T53" fmla="*/ 18 h 23"/>
                    <a:gd name="T54" fmla="*/ 1 w 23"/>
                    <a:gd name="T55" fmla="*/ 19 h 23"/>
                    <a:gd name="T56" fmla="*/ 3 w 23"/>
                    <a:gd name="T57" fmla="*/ 20 h 23"/>
                    <a:gd name="T58" fmla="*/ 4 w 23"/>
                    <a:gd name="T59" fmla="*/ 21 h 23"/>
                    <a:gd name="T60" fmla="*/ 6 w 23"/>
                    <a:gd name="T61" fmla="*/ 22 h 23"/>
                    <a:gd name="T62" fmla="*/ 8 w 23"/>
                    <a:gd name="T63" fmla="*/ 22 h 23"/>
                    <a:gd name="T64" fmla="*/ 10 w 23"/>
                    <a:gd name="T65" fmla="*/ 21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3"/>
                    <a:gd name="T101" fmla="*/ 23 w 23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3">
                      <a:moveTo>
                        <a:pt x="10" y="21"/>
                      </a:move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10" y="21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53" name="Freeform 45"/>
                <p:cNvSpPr>
                  <a:spLocks/>
                </p:cNvSpPr>
                <p:nvPr/>
              </p:nvSpPr>
              <p:spPr bwMode="auto">
                <a:xfrm>
                  <a:off x="3338" y="2922"/>
                  <a:ext cx="191" cy="87"/>
                </a:xfrm>
                <a:custGeom>
                  <a:avLst/>
                  <a:gdLst>
                    <a:gd name="T0" fmla="*/ 190 w 191"/>
                    <a:gd name="T1" fmla="*/ 33 h 87"/>
                    <a:gd name="T2" fmla="*/ 190 w 191"/>
                    <a:gd name="T3" fmla="*/ 0 h 87"/>
                    <a:gd name="T4" fmla="*/ 0 w 191"/>
                    <a:gd name="T5" fmla="*/ 52 h 87"/>
                    <a:gd name="T6" fmla="*/ 0 w 191"/>
                    <a:gd name="T7" fmla="*/ 86 h 87"/>
                    <a:gd name="T8" fmla="*/ 190 w 191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87"/>
                    <a:gd name="T17" fmla="*/ 191 w 191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87">
                      <a:moveTo>
                        <a:pt x="190" y="33"/>
                      </a:moveTo>
                      <a:lnTo>
                        <a:pt x="190" y="0"/>
                      </a:lnTo>
                      <a:lnTo>
                        <a:pt x="0" y="52"/>
                      </a:lnTo>
                      <a:lnTo>
                        <a:pt x="0" y="86"/>
                      </a:lnTo>
                      <a:lnTo>
                        <a:pt x="190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54" name="Freeform 46"/>
                <p:cNvSpPr>
                  <a:spLocks/>
                </p:cNvSpPr>
                <p:nvPr/>
              </p:nvSpPr>
              <p:spPr bwMode="auto">
                <a:xfrm>
                  <a:off x="3251" y="2984"/>
                  <a:ext cx="53" cy="51"/>
                </a:xfrm>
                <a:custGeom>
                  <a:avLst/>
                  <a:gdLst>
                    <a:gd name="T0" fmla="*/ 52 w 53"/>
                    <a:gd name="T1" fmla="*/ 33 h 51"/>
                    <a:gd name="T2" fmla="*/ 52 w 53"/>
                    <a:gd name="T3" fmla="*/ 0 h 51"/>
                    <a:gd name="T4" fmla="*/ 0 w 53"/>
                    <a:gd name="T5" fmla="*/ 16 h 51"/>
                    <a:gd name="T6" fmla="*/ 0 w 53"/>
                    <a:gd name="T7" fmla="*/ 50 h 51"/>
                    <a:gd name="T8" fmla="*/ 52 w 53"/>
                    <a:gd name="T9" fmla="*/ 3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1"/>
                    <a:gd name="T17" fmla="*/ 53 w 53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1">
                      <a:moveTo>
                        <a:pt x="52" y="33"/>
                      </a:moveTo>
                      <a:lnTo>
                        <a:pt x="52" y="0"/>
                      </a:lnTo>
                      <a:lnTo>
                        <a:pt x="0" y="16"/>
                      </a:lnTo>
                      <a:lnTo>
                        <a:pt x="0" y="50"/>
                      </a:lnTo>
                      <a:lnTo>
                        <a:pt x="52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55" name="Freeform 47"/>
                <p:cNvSpPr>
                  <a:spLocks/>
                </p:cNvSpPr>
                <p:nvPr/>
              </p:nvSpPr>
              <p:spPr bwMode="auto">
                <a:xfrm>
                  <a:off x="3534" y="2997"/>
                  <a:ext cx="63" cy="85"/>
                </a:xfrm>
                <a:custGeom>
                  <a:avLst/>
                  <a:gdLst>
                    <a:gd name="T0" fmla="*/ 62 w 63"/>
                    <a:gd name="T1" fmla="*/ 22 h 85"/>
                    <a:gd name="T2" fmla="*/ 62 w 63"/>
                    <a:gd name="T3" fmla="*/ 17 h 85"/>
                    <a:gd name="T4" fmla="*/ 60 w 63"/>
                    <a:gd name="T5" fmla="*/ 12 h 85"/>
                    <a:gd name="T6" fmla="*/ 57 w 63"/>
                    <a:gd name="T7" fmla="*/ 8 h 85"/>
                    <a:gd name="T8" fmla="*/ 55 w 63"/>
                    <a:gd name="T9" fmla="*/ 6 h 85"/>
                    <a:gd name="T10" fmla="*/ 53 w 63"/>
                    <a:gd name="T11" fmla="*/ 6 h 85"/>
                    <a:gd name="T12" fmla="*/ 52 w 63"/>
                    <a:gd name="T13" fmla="*/ 5 h 85"/>
                    <a:gd name="T14" fmla="*/ 52 w 63"/>
                    <a:gd name="T15" fmla="*/ 4 h 85"/>
                    <a:gd name="T16" fmla="*/ 49 w 63"/>
                    <a:gd name="T17" fmla="*/ 2 h 85"/>
                    <a:gd name="T18" fmla="*/ 45 w 63"/>
                    <a:gd name="T19" fmla="*/ 1 h 85"/>
                    <a:gd name="T20" fmla="*/ 39 w 63"/>
                    <a:gd name="T21" fmla="*/ 0 h 85"/>
                    <a:gd name="T22" fmla="*/ 33 w 63"/>
                    <a:gd name="T23" fmla="*/ 0 h 85"/>
                    <a:gd name="T24" fmla="*/ 28 w 63"/>
                    <a:gd name="T25" fmla="*/ 2 h 85"/>
                    <a:gd name="T26" fmla="*/ 22 w 63"/>
                    <a:gd name="T27" fmla="*/ 4 h 85"/>
                    <a:gd name="T28" fmla="*/ 17 w 63"/>
                    <a:gd name="T29" fmla="*/ 8 h 85"/>
                    <a:gd name="T30" fmla="*/ 12 w 63"/>
                    <a:gd name="T31" fmla="*/ 12 h 85"/>
                    <a:gd name="T32" fmla="*/ 8 w 63"/>
                    <a:gd name="T33" fmla="*/ 17 h 85"/>
                    <a:gd name="T34" fmla="*/ 4 w 63"/>
                    <a:gd name="T35" fmla="*/ 23 h 85"/>
                    <a:gd name="T36" fmla="*/ 2 w 63"/>
                    <a:gd name="T37" fmla="*/ 28 h 85"/>
                    <a:gd name="T38" fmla="*/ 1 w 63"/>
                    <a:gd name="T39" fmla="*/ 34 h 85"/>
                    <a:gd name="T40" fmla="*/ 0 w 63"/>
                    <a:gd name="T41" fmla="*/ 39 h 85"/>
                    <a:gd name="T42" fmla="*/ 17 w 63"/>
                    <a:gd name="T43" fmla="*/ 39 h 85"/>
                    <a:gd name="T44" fmla="*/ 19 w 63"/>
                    <a:gd name="T45" fmla="*/ 36 h 85"/>
                    <a:gd name="T46" fmla="*/ 20 w 63"/>
                    <a:gd name="T47" fmla="*/ 30 h 85"/>
                    <a:gd name="T48" fmla="*/ 24 w 63"/>
                    <a:gd name="T49" fmla="*/ 25 h 85"/>
                    <a:gd name="T50" fmla="*/ 29 w 63"/>
                    <a:gd name="T51" fmla="*/ 20 h 85"/>
                    <a:gd name="T52" fmla="*/ 34 w 63"/>
                    <a:gd name="T53" fmla="*/ 18 h 85"/>
                    <a:gd name="T54" fmla="*/ 36 w 63"/>
                    <a:gd name="T55" fmla="*/ 17 h 85"/>
                    <a:gd name="T56" fmla="*/ 38 w 63"/>
                    <a:gd name="T57" fmla="*/ 17 h 85"/>
                    <a:gd name="T58" fmla="*/ 40 w 63"/>
                    <a:gd name="T59" fmla="*/ 17 h 85"/>
                    <a:gd name="T60" fmla="*/ 42 w 63"/>
                    <a:gd name="T61" fmla="*/ 17 h 85"/>
                    <a:gd name="T62" fmla="*/ 43 w 63"/>
                    <a:gd name="T63" fmla="*/ 19 h 85"/>
                    <a:gd name="T64" fmla="*/ 43 w 63"/>
                    <a:gd name="T65" fmla="*/ 21 h 85"/>
                    <a:gd name="T66" fmla="*/ 44 w 63"/>
                    <a:gd name="T67" fmla="*/ 23 h 85"/>
                    <a:gd name="T68" fmla="*/ 44 w 63"/>
                    <a:gd name="T69" fmla="*/ 25 h 85"/>
                    <a:gd name="T70" fmla="*/ 43 w 63"/>
                    <a:gd name="T71" fmla="*/ 29 h 85"/>
                    <a:gd name="T72" fmla="*/ 41 w 63"/>
                    <a:gd name="T73" fmla="*/ 34 h 85"/>
                    <a:gd name="T74" fmla="*/ 39 w 63"/>
                    <a:gd name="T75" fmla="*/ 37 h 85"/>
                    <a:gd name="T76" fmla="*/ 35 w 63"/>
                    <a:gd name="T77" fmla="*/ 41 h 85"/>
                    <a:gd name="T78" fmla="*/ 32 w 63"/>
                    <a:gd name="T79" fmla="*/ 43 h 85"/>
                    <a:gd name="T80" fmla="*/ 26 w 63"/>
                    <a:gd name="T81" fmla="*/ 49 h 85"/>
                    <a:gd name="T82" fmla="*/ 22 w 63"/>
                    <a:gd name="T83" fmla="*/ 56 h 85"/>
                    <a:gd name="T84" fmla="*/ 19 w 63"/>
                    <a:gd name="T85" fmla="*/ 64 h 85"/>
                    <a:gd name="T86" fmla="*/ 17 w 63"/>
                    <a:gd name="T87" fmla="*/ 81 h 85"/>
                    <a:gd name="T88" fmla="*/ 24 w 63"/>
                    <a:gd name="T89" fmla="*/ 84 h 85"/>
                    <a:gd name="T90" fmla="*/ 36 w 63"/>
                    <a:gd name="T91" fmla="*/ 81 h 85"/>
                    <a:gd name="T92" fmla="*/ 37 w 63"/>
                    <a:gd name="T93" fmla="*/ 65 h 85"/>
                    <a:gd name="T94" fmla="*/ 39 w 63"/>
                    <a:gd name="T95" fmla="*/ 62 h 85"/>
                    <a:gd name="T96" fmla="*/ 41 w 63"/>
                    <a:gd name="T97" fmla="*/ 58 h 85"/>
                    <a:gd name="T98" fmla="*/ 44 w 63"/>
                    <a:gd name="T99" fmla="*/ 55 h 85"/>
                    <a:gd name="T100" fmla="*/ 46 w 63"/>
                    <a:gd name="T101" fmla="*/ 54 h 85"/>
                    <a:gd name="T102" fmla="*/ 50 w 63"/>
                    <a:gd name="T103" fmla="*/ 50 h 85"/>
                    <a:gd name="T104" fmla="*/ 55 w 63"/>
                    <a:gd name="T105" fmla="*/ 44 h 85"/>
                    <a:gd name="T106" fmla="*/ 60 w 63"/>
                    <a:gd name="T107" fmla="*/ 36 h 85"/>
                    <a:gd name="T108" fmla="*/ 62 w 63"/>
                    <a:gd name="T109" fmla="*/ 28 h 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85"/>
                    <a:gd name="T167" fmla="*/ 63 w 63"/>
                    <a:gd name="T168" fmla="*/ 85 h 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85">
                      <a:moveTo>
                        <a:pt x="62" y="24"/>
                      </a:moveTo>
                      <a:lnTo>
                        <a:pt x="62" y="22"/>
                      </a:lnTo>
                      <a:lnTo>
                        <a:pt x="62" y="19"/>
                      </a:lnTo>
                      <a:lnTo>
                        <a:pt x="62" y="17"/>
                      </a:lnTo>
                      <a:lnTo>
                        <a:pt x="61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5" y="6"/>
                      </a:lnTo>
                      <a:lnTo>
                        <a:pt x="54" y="6"/>
                      </a:lnTo>
                      <a:lnTo>
                        <a:pt x="53" y="6"/>
                      </a:lnTo>
                      <a:lnTo>
                        <a:pt x="53" y="5"/>
                      </a:lnTo>
                      <a:lnTo>
                        <a:pt x="52" y="5"/>
                      </a:lnTo>
                      <a:lnTo>
                        <a:pt x="52" y="4"/>
                      </a:lnTo>
                      <a:lnTo>
                        <a:pt x="49" y="2"/>
                      </a:lnTo>
                      <a:lnTo>
                        <a:pt x="47" y="1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4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5" y="42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20" y="30"/>
                      </a:lnTo>
                      <a:lnTo>
                        <a:pt x="22" y="27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4" y="18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1" y="17"/>
                      </a:lnTo>
                      <a:lnTo>
                        <a:pt x="42" y="17"/>
                      </a:lnTo>
                      <a:lnTo>
                        <a:pt x="42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2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27"/>
                      </a:lnTo>
                      <a:lnTo>
                        <a:pt x="43" y="29"/>
                      </a:lnTo>
                      <a:lnTo>
                        <a:pt x="42" y="31"/>
                      </a:lnTo>
                      <a:lnTo>
                        <a:pt x="41" y="34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1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49"/>
                      </a:lnTo>
                      <a:lnTo>
                        <a:pt x="24" y="53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9" y="64"/>
                      </a:lnTo>
                      <a:lnTo>
                        <a:pt x="18" y="67"/>
                      </a:lnTo>
                      <a:lnTo>
                        <a:pt x="17" y="81"/>
                      </a:lnTo>
                      <a:lnTo>
                        <a:pt x="22" y="84"/>
                      </a:lnTo>
                      <a:lnTo>
                        <a:pt x="24" y="84"/>
                      </a:lnTo>
                      <a:lnTo>
                        <a:pt x="34" y="81"/>
                      </a:lnTo>
                      <a:lnTo>
                        <a:pt x="36" y="81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8" y="63"/>
                      </a:lnTo>
                      <a:lnTo>
                        <a:pt x="39" y="62"/>
                      </a:lnTo>
                      <a:lnTo>
                        <a:pt x="40" y="60"/>
                      </a:lnTo>
                      <a:lnTo>
                        <a:pt x="41" y="58"/>
                      </a:lnTo>
                      <a:lnTo>
                        <a:pt x="42" y="57"/>
                      </a:lnTo>
                      <a:lnTo>
                        <a:pt x="44" y="55"/>
                      </a:lnTo>
                      <a:lnTo>
                        <a:pt x="46" y="54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3" y="47"/>
                      </a:lnTo>
                      <a:lnTo>
                        <a:pt x="55" y="44"/>
                      </a:lnTo>
                      <a:lnTo>
                        <a:pt x="58" y="40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2" y="28"/>
                      </a:lnTo>
                      <a:lnTo>
                        <a:pt x="62" y="24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56" name="Freeform 48"/>
                <p:cNvSpPr>
                  <a:spLocks/>
                </p:cNvSpPr>
                <p:nvPr/>
              </p:nvSpPr>
              <p:spPr bwMode="auto">
                <a:xfrm>
                  <a:off x="3547" y="3080"/>
                  <a:ext cx="28" cy="27"/>
                </a:xfrm>
                <a:custGeom>
                  <a:avLst/>
                  <a:gdLst>
                    <a:gd name="T0" fmla="*/ 21 w 28"/>
                    <a:gd name="T1" fmla="*/ 3 h 27"/>
                    <a:gd name="T2" fmla="*/ 20 w 28"/>
                    <a:gd name="T3" fmla="*/ 2 h 27"/>
                    <a:gd name="T4" fmla="*/ 19 w 28"/>
                    <a:gd name="T5" fmla="*/ 1 h 27"/>
                    <a:gd name="T6" fmla="*/ 18 w 28"/>
                    <a:gd name="T7" fmla="*/ 1 h 27"/>
                    <a:gd name="T8" fmla="*/ 17 w 28"/>
                    <a:gd name="T9" fmla="*/ 1 h 27"/>
                    <a:gd name="T10" fmla="*/ 15 w 28"/>
                    <a:gd name="T11" fmla="*/ 0 h 27"/>
                    <a:gd name="T12" fmla="*/ 14 w 28"/>
                    <a:gd name="T13" fmla="*/ 0 h 27"/>
                    <a:gd name="T14" fmla="*/ 13 w 28"/>
                    <a:gd name="T15" fmla="*/ 0 h 27"/>
                    <a:gd name="T16" fmla="*/ 12 w 28"/>
                    <a:gd name="T17" fmla="*/ 1 h 27"/>
                    <a:gd name="T18" fmla="*/ 9 w 28"/>
                    <a:gd name="T19" fmla="*/ 2 h 27"/>
                    <a:gd name="T20" fmla="*/ 7 w 28"/>
                    <a:gd name="T21" fmla="*/ 3 h 27"/>
                    <a:gd name="T22" fmla="*/ 5 w 28"/>
                    <a:gd name="T23" fmla="*/ 4 h 27"/>
                    <a:gd name="T24" fmla="*/ 4 w 28"/>
                    <a:gd name="T25" fmla="*/ 6 h 27"/>
                    <a:gd name="T26" fmla="*/ 2 w 28"/>
                    <a:gd name="T27" fmla="*/ 8 h 27"/>
                    <a:gd name="T28" fmla="*/ 1 w 28"/>
                    <a:gd name="T29" fmla="*/ 10 h 27"/>
                    <a:gd name="T30" fmla="*/ 1 w 28"/>
                    <a:gd name="T31" fmla="*/ 12 h 27"/>
                    <a:gd name="T32" fmla="*/ 0 w 28"/>
                    <a:gd name="T33" fmla="*/ 14 h 27"/>
                    <a:gd name="T34" fmla="*/ 0 w 28"/>
                    <a:gd name="T35" fmla="*/ 16 h 27"/>
                    <a:gd name="T36" fmla="*/ 0 w 28"/>
                    <a:gd name="T37" fmla="*/ 17 h 27"/>
                    <a:gd name="T38" fmla="*/ 1 w 28"/>
                    <a:gd name="T39" fmla="*/ 19 h 27"/>
                    <a:gd name="T40" fmla="*/ 1 w 28"/>
                    <a:gd name="T41" fmla="*/ 20 h 27"/>
                    <a:gd name="T42" fmla="*/ 2 w 28"/>
                    <a:gd name="T43" fmla="*/ 21 h 27"/>
                    <a:gd name="T44" fmla="*/ 3 w 28"/>
                    <a:gd name="T45" fmla="*/ 21 h 27"/>
                    <a:gd name="T46" fmla="*/ 4 w 28"/>
                    <a:gd name="T47" fmla="*/ 22 h 27"/>
                    <a:gd name="T48" fmla="*/ 6 w 28"/>
                    <a:gd name="T49" fmla="*/ 23 h 27"/>
                    <a:gd name="T50" fmla="*/ 7 w 28"/>
                    <a:gd name="T51" fmla="*/ 24 h 27"/>
                    <a:gd name="T52" fmla="*/ 8 w 28"/>
                    <a:gd name="T53" fmla="*/ 25 h 27"/>
                    <a:gd name="T54" fmla="*/ 9 w 28"/>
                    <a:gd name="T55" fmla="*/ 25 h 27"/>
                    <a:gd name="T56" fmla="*/ 10 w 28"/>
                    <a:gd name="T57" fmla="*/ 26 h 27"/>
                    <a:gd name="T58" fmla="*/ 12 w 28"/>
                    <a:gd name="T59" fmla="*/ 26 h 27"/>
                    <a:gd name="T60" fmla="*/ 13 w 28"/>
                    <a:gd name="T61" fmla="*/ 26 h 27"/>
                    <a:gd name="T62" fmla="*/ 14 w 28"/>
                    <a:gd name="T63" fmla="*/ 26 h 27"/>
                    <a:gd name="T64" fmla="*/ 15 w 28"/>
                    <a:gd name="T65" fmla="*/ 25 h 27"/>
                    <a:gd name="T66" fmla="*/ 17 w 28"/>
                    <a:gd name="T67" fmla="*/ 24 h 27"/>
                    <a:gd name="T68" fmla="*/ 20 w 28"/>
                    <a:gd name="T69" fmla="*/ 23 h 27"/>
                    <a:gd name="T70" fmla="*/ 21 w 28"/>
                    <a:gd name="T71" fmla="*/ 22 h 27"/>
                    <a:gd name="T72" fmla="*/ 23 w 28"/>
                    <a:gd name="T73" fmla="*/ 20 h 27"/>
                    <a:gd name="T74" fmla="*/ 25 w 28"/>
                    <a:gd name="T75" fmla="*/ 18 h 27"/>
                    <a:gd name="T76" fmla="*/ 26 w 28"/>
                    <a:gd name="T77" fmla="*/ 16 h 27"/>
                    <a:gd name="T78" fmla="*/ 26 w 28"/>
                    <a:gd name="T79" fmla="*/ 14 h 27"/>
                    <a:gd name="T80" fmla="*/ 27 w 28"/>
                    <a:gd name="T81" fmla="*/ 12 h 27"/>
                    <a:gd name="T82" fmla="*/ 27 w 28"/>
                    <a:gd name="T83" fmla="*/ 10 h 27"/>
                    <a:gd name="T84" fmla="*/ 26 w 28"/>
                    <a:gd name="T85" fmla="*/ 9 h 27"/>
                    <a:gd name="T86" fmla="*/ 26 w 28"/>
                    <a:gd name="T87" fmla="*/ 8 h 27"/>
                    <a:gd name="T88" fmla="*/ 25 w 28"/>
                    <a:gd name="T89" fmla="*/ 7 h 27"/>
                    <a:gd name="T90" fmla="*/ 25 w 28"/>
                    <a:gd name="T91" fmla="*/ 6 h 27"/>
                    <a:gd name="T92" fmla="*/ 24 w 28"/>
                    <a:gd name="T93" fmla="*/ 5 h 27"/>
                    <a:gd name="T94" fmla="*/ 23 w 28"/>
                    <a:gd name="T95" fmla="*/ 4 h 27"/>
                    <a:gd name="T96" fmla="*/ 21 w 28"/>
                    <a:gd name="T97" fmla="*/ 3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27"/>
                    <a:gd name="T149" fmla="*/ 28 w 28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27">
                      <a:moveTo>
                        <a:pt x="21" y="3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5" y="25"/>
                      </a:lnTo>
                      <a:lnTo>
                        <a:pt x="17" y="24"/>
                      </a:lnTo>
                      <a:lnTo>
                        <a:pt x="20" y="23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6" y="8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1" y="3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57" name="Freeform 49"/>
                <p:cNvSpPr>
                  <a:spLocks/>
                </p:cNvSpPr>
                <p:nvPr/>
              </p:nvSpPr>
              <p:spPr bwMode="auto">
                <a:xfrm>
                  <a:off x="3539" y="3000"/>
                  <a:ext cx="58" cy="83"/>
                </a:xfrm>
                <a:custGeom>
                  <a:avLst/>
                  <a:gdLst>
                    <a:gd name="T0" fmla="*/ 57 w 58"/>
                    <a:gd name="T1" fmla="*/ 26 h 83"/>
                    <a:gd name="T2" fmla="*/ 54 w 58"/>
                    <a:gd name="T3" fmla="*/ 33 h 83"/>
                    <a:gd name="T4" fmla="*/ 50 w 58"/>
                    <a:gd name="T5" fmla="*/ 41 h 83"/>
                    <a:gd name="T6" fmla="*/ 44 w 58"/>
                    <a:gd name="T7" fmla="*/ 48 h 83"/>
                    <a:gd name="T8" fmla="*/ 41 w 58"/>
                    <a:gd name="T9" fmla="*/ 50 h 83"/>
                    <a:gd name="T10" fmla="*/ 41 w 58"/>
                    <a:gd name="T11" fmla="*/ 51 h 83"/>
                    <a:gd name="T12" fmla="*/ 39 w 58"/>
                    <a:gd name="T13" fmla="*/ 52 h 83"/>
                    <a:gd name="T14" fmla="*/ 36 w 58"/>
                    <a:gd name="T15" fmla="*/ 55 h 83"/>
                    <a:gd name="T16" fmla="*/ 34 w 58"/>
                    <a:gd name="T17" fmla="*/ 59 h 83"/>
                    <a:gd name="T18" fmla="*/ 32 w 58"/>
                    <a:gd name="T19" fmla="*/ 62 h 83"/>
                    <a:gd name="T20" fmla="*/ 31 w 58"/>
                    <a:gd name="T21" fmla="*/ 78 h 83"/>
                    <a:gd name="T22" fmla="*/ 19 w 58"/>
                    <a:gd name="T23" fmla="*/ 81 h 83"/>
                    <a:gd name="T24" fmla="*/ 18 w 58"/>
                    <a:gd name="T25" fmla="*/ 68 h 83"/>
                    <a:gd name="T26" fmla="*/ 20 w 58"/>
                    <a:gd name="T27" fmla="*/ 60 h 83"/>
                    <a:gd name="T28" fmla="*/ 23 w 58"/>
                    <a:gd name="T29" fmla="*/ 53 h 83"/>
                    <a:gd name="T30" fmla="*/ 28 w 58"/>
                    <a:gd name="T31" fmla="*/ 46 h 83"/>
                    <a:gd name="T32" fmla="*/ 35 w 58"/>
                    <a:gd name="T33" fmla="*/ 41 h 83"/>
                    <a:gd name="T34" fmla="*/ 36 w 58"/>
                    <a:gd name="T35" fmla="*/ 39 h 83"/>
                    <a:gd name="T36" fmla="*/ 40 w 58"/>
                    <a:gd name="T37" fmla="*/ 36 h 83"/>
                    <a:gd name="T38" fmla="*/ 42 w 58"/>
                    <a:gd name="T39" fmla="*/ 32 h 83"/>
                    <a:gd name="T40" fmla="*/ 43 w 58"/>
                    <a:gd name="T41" fmla="*/ 27 h 83"/>
                    <a:gd name="T42" fmla="*/ 43 w 58"/>
                    <a:gd name="T43" fmla="*/ 24 h 83"/>
                    <a:gd name="T44" fmla="*/ 43 w 58"/>
                    <a:gd name="T45" fmla="*/ 21 h 83"/>
                    <a:gd name="T46" fmla="*/ 42 w 58"/>
                    <a:gd name="T47" fmla="*/ 19 h 83"/>
                    <a:gd name="T48" fmla="*/ 41 w 58"/>
                    <a:gd name="T49" fmla="*/ 17 h 83"/>
                    <a:gd name="T50" fmla="*/ 39 w 58"/>
                    <a:gd name="T51" fmla="*/ 16 h 83"/>
                    <a:gd name="T52" fmla="*/ 36 w 58"/>
                    <a:gd name="T53" fmla="*/ 15 h 83"/>
                    <a:gd name="T54" fmla="*/ 34 w 58"/>
                    <a:gd name="T55" fmla="*/ 14 h 83"/>
                    <a:gd name="T56" fmla="*/ 31 w 58"/>
                    <a:gd name="T57" fmla="*/ 14 h 83"/>
                    <a:gd name="T58" fmla="*/ 26 w 58"/>
                    <a:gd name="T59" fmla="*/ 16 h 83"/>
                    <a:gd name="T60" fmla="*/ 21 w 58"/>
                    <a:gd name="T61" fmla="*/ 20 h 83"/>
                    <a:gd name="T62" fmla="*/ 17 w 58"/>
                    <a:gd name="T63" fmla="*/ 25 h 83"/>
                    <a:gd name="T64" fmla="*/ 14 w 58"/>
                    <a:gd name="T65" fmla="*/ 30 h 83"/>
                    <a:gd name="T66" fmla="*/ 14 w 58"/>
                    <a:gd name="T67" fmla="*/ 35 h 83"/>
                    <a:gd name="T68" fmla="*/ 2 w 58"/>
                    <a:gd name="T69" fmla="*/ 39 h 83"/>
                    <a:gd name="T70" fmla="*/ 0 w 58"/>
                    <a:gd name="T71" fmla="*/ 37 h 83"/>
                    <a:gd name="T72" fmla="*/ 1 w 58"/>
                    <a:gd name="T73" fmla="*/ 31 h 83"/>
                    <a:gd name="T74" fmla="*/ 3 w 58"/>
                    <a:gd name="T75" fmla="*/ 26 h 83"/>
                    <a:gd name="T76" fmla="*/ 5 w 58"/>
                    <a:gd name="T77" fmla="*/ 20 h 83"/>
                    <a:gd name="T78" fmla="*/ 9 w 58"/>
                    <a:gd name="T79" fmla="*/ 15 h 83"/>
                    <a:gd name="T80" fmla="*/ 14 w 58"/>
                    <a:gd name="T81" fmla="*/ 10 h 83"/>
                    <a:gd name="T82" fmla="*/ 19 w 58"/>
                    <a:gd name="T83" fmla="*/ 6 h 83"/>
                    <a:gd name="T84" fmla="*/ 24 w 58"/>
                    <a:gd name="T85" fmla="*/ 3 h 83"/>
                    <a:gd name="T86" fmla="*/ 30 w 58"/>
                    <a:gd name="T87" fmla="*/ 1 h 83"/>
                    <a:gd name="T88" fmla="*/ 36 w 58"/>
                    <a:gd name="T89" fmla="*/ 0 h 83"/>
                    <a:gd name="T90" fmla="*/ 41 w 58"/>
                    <a:gd name="T91" fmla="*/ 0 h 83"/>
                    <a:gd name="T92" fmla="*/ 46 w 58"/>
                    <a:gd name="T93" fmla="*/ 2 h 83"/>
                    <a:gd name="T94" fmla="*/ 50 w 58"/>
                    <a:gd name="T95" fmla="*/ 4 h 83"/>
                    <a:gd name="T96" fmla="*/ 53 w 58"/>
                    <a:gd name="T97" fmla="*/ 7 h 83"/>
                    <a:gd name="T98" fmla="*/ 56 w 58"/>
                    <a:gd name="T99" fmla="*/ 11 h 83"/>
                    <a:gd name="T100" fmla="*/ 57 w 58"/>
                    <a:gd name="T101" fmla="*/ 16 h 83"/>
                    <a:gd name="T102" fmla="*/ 57 w 58"/>
                    <a:gd name="T103" fmla="*/ 22 h 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83"/>
                    <a:gd name="T158" fmla="*/ 58 w 58"/>
                    <a:gd name="T159" fmla="*/ 83 h 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83">
                      <a:moveTo>
                        <a:pt x="57" y="22"/>
                      </a:moveTo>
                      <a:lnTo>
                        <a:pt x="57" y="26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2" y="37"/>
                      </a:lnTo>
                      <a:lnTo>
                        <a:pt x="50" y="41"/>
                      </a:lnTo>
                      <a:lnTo>
                        <a:pt x="47" y="44"/>
                      </a:lnTo>
                      <a:lnTo>
                        <a:pt x="44" y="48"/>
                      </a:lnTo>
                      <a:lnTo>
                        <a:pt x="41" y="51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39" y="52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5" y="57"/>
                      </a:lnTo>
                      <a:lnTo>
                        <a:pt x="34" y="59"/>
                      </a:lnTo>
                      <a:lnTo>
                        <a:pt x="33" y="61"/>
                      </a:lnTo>
                      <a:lnTo>
                        <a:pt x="32" y="62"/>
                      </a:lnTo>
                      <a:lnTo>
                        <a:pt x="32" y="64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19" y="81"/>
                      </a:lnTo>
                      <a:lnTo>
                        <a:pt x="17" y="82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60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28" y="46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6" y="39"/>
                      </a:lnTo>
                      <a:lnTo>
                        <a:pt x="38" y="37"/>
                      </a:lnTo>
                      <a:lnTo>
                        <a:pt x="40" y="36"/>
                      </a:lnTo>
                      <a:lnTo>
                        <a:pt x="41" y="34"/>
                      </a:lnTo>
                      <a:lnTo>
                        <a:pt x="42" y="32"/>
                      </a:lnTo>
                      <a:lnTo>
                        <a:pt x="43" y="30"/>
                      </a:lnTo>
                      <a:lnTo>
                        <a:pt x="43" y="27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2" y="19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6"/>
                      </a:lnTo>
                      <a:lnTo>
                        <a:pt x="37" y="15"/>
                      </a:lnTo>
                      <a:lnTo>
                        <a:pt x="36" y="15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7"/>
                      </a:lnTo>
                      <a:lnTo>
                        <a:pt x="21" y="20"/>
                      </a:lnTo>
                      <a:lnTo>
                        <a:pt x="19" y="22"/>
                      </a:lnTo>
                      <a:lnTo>
                        <a:pt x="17" y="25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2" y="39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1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7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5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57" y="22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58" name="Freeform 50"/>
                <p:cNvSpPr>
                  <a:spLocks/>
                </p:cNvSpPr>
                <p:nvPr/>
              </p:nvSpPr>
              <p:spPr bwMode="auto">
                <a:xfrm>
                  <a:off x="3552" y="3084"/>
                  <a:ext cx="23" cy="23"/>
                </a:xfrm>
                <a:custGeom>
                  <a:avLst/>
                  <a:gdLst>
                    <a:gd name="T0" fmla="*/ 10 w 23"/>
                    <a:gd name="T1" fmla="*/ 21 h 23"/>
                    <a:gd name="T2" fmla="*/ 12 w 23"/>
                    <a:gd name="T3" fmla="*/ 21 h 23"/>
                    <a:gd name="T4" fmla="*/ 14 w 23"/>
                    <a:gd name="T5" fmla="*/ 19 h 23"/>
                    <a:gd name="T6" fmla="*/ 16 w 23"/>
                    <a:gd name="T7" fmla="*/ 18 h 23"/>
                    <a:gd name="T8" fmla="*/ 18 w 23"/>
                    <a:gd name="T9" fmla="*/ 16 h 23"/>
                    <a:gd name="T10" fmla="*/ 19 w 23"/>
                    <a:gd name="T11" fmla="*/ 14 h 23"/>
                    <a:gd name="T12" fmla="*/ 21 w 23"/>
                    <a:gd name="T13" fmla="*/ 12 h 23"/>
                    <a:gd name="T14" fmla="*/ 21 w 23"/>
                    <a:gd name="T15" fmla="*/ 10 h 23"/>
                    <a:gd name="T16" fmla="*/ 22 w 23"/>
                    <a:gd name="T17" fmla="*/ 8 h 23"/>
                    <a:gd name="T18" fmla="*/ 21 w 23"/>
                    <a:gd name="T19" fmla="*/ 6 h 23"/>
                    <a:gd name="T20" fmla="*/ 21 w 23"/>
                    <a:gd name="T21" fmla="*/ 4 h 23"/>
                    <a:gd name="T22" fmla="*/ 20 w 23"/>
                    <a:gd name="T23" fmla="*/ 2 h 23"/>
                    <a:gd name="T24" fmla="*/ 19 w 23"/>
                    <a:gd name="T25" fmla="*/ 1 h 23"/>
                    <a:gd name="T26" fmla="*/ 17 w 23"/>
                    <a:gd name="T27" fmla="*/ 0 h 23"/>
                    <a:gd name="T28" fmla="*/ 15 w 23"/>
                    <a:gd name="T29" fmla="*/ 0 h 23"/>
                    <a:gd name="T30" fmla="*/ 13 w 23"/>
                    <a:gd name="T31" fmla="*/ 0 h 23"/>
                    <a:gd name="T32" fmla="*/ 11 w 23"/>
                    <a:gd name="T33" fmla="*/ 0 h 23"/>
                    <a:gd name="T34" fmla="*/ 9 w 23"/>
                    <a:gd name="T35" fmla="*/ 1 h 23"/>
                    <a:gd name="T36" fmla="*/ 7 w 23"/>
                    <a:gd name="T37" fmla="*/ 2 h 23"/>
                    <a:gd name="T38" fmla="*/ 5 w 23"/>
                    <a:gd name="T39" fmla="*/ 3 h 23"/>
                    <a:gd name="T40" fmla="*/ 3 w 23"/>
                    <a:gd name="T41" fmla="*/ 5 h 23"/>
                    <a:gd name="T42" fmla="*/ 2 w 23"/>
                    <a:gd name="T43" fmla="*/ 7 h 23"/>
                    <a:gd name="T44" fmla="*/ 1 w 23"/>
                    <a:gd name="T45" fmla="*/ 9 h 23"/>
                    <a:gd name="T46" fmla="*/ 0 w 23"/>
                    <a:gd name="T47" fmla="*/ 11 h 23"/>
                    <a:gd name="T48" fmla="*/ 0 w 23"/>
                    <a:gd name="T49" fmla="*/ 14 h 23"/>
                    <a:gd name="T50" fmla="*/ 0 w 23"/>
                    <a:gd name="T51" fmla="*/ 16 h 23"/>
                    <a:gd name="T52" fmla="*/ 0 w 23"/>
                    <a:gd name="T53" fmla="*/ 18 h 23"/>
                    <a:gd name="T54" fmla="*/ 1 w 23"/>
                    <a:gd name="T55" fmla="*/ 19 h 23"/>
                    <a:gd name="T56" fmla="*/ 3 w 23"/>
                    <a:gd name="T57" fmla="*/ 20 h 23"/>
                    <a:gd name="T58" fmla="*/ 4 w 23"/>
                    <a:gd name="T59" fmla="*/ 21 h 23"/>
                    <a:gd name="T60" fmla="*/ 6 w 23"/>
                    <a:gd name="T61" fmla="*/ 22 h 23"/>
                    <a:gd name="T62" fmla="*/ 8 w 23"/>
                    <a:gd name="T63" fmla="*/ 22 h 23"/>
                    <a:gd name="T64" fmla="*/ 10 w 23"/>
                    <a:gd name="T65" fmla="*/ 21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3"/>
                    <a:gd name="T101" fmla="*/ 23 w 23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3">
                      <a:moveTo>
                        <a:pt x="10" y="21"/>
                      </a:move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10" y="21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59" name="Freeform 51"/>
                <p:cNvSpPr>
                  <a:spLocks/>
                </p:cNvSpPr>
                <p:nvPr/>
              </p:nvSpPr>
              <p:spPr bwMode="auto">
                <a:xfrm>
                  <a:off x="3338" y="3050"/>
                  <a:ext cx="191" cy="87"/>
                </a:xfrm>
                <a:custGeom>
                  <a:avLst/>
                  <a:gdLst>
                    <a:gd name="T0" fmla="*/ 190 w 191"/>
                    <a:gd name="T1" fmla="*/ 33 h 87"/>
                    <a:gd name="T2" fmla="*/ 190 w 191"/>
                    <a:gd name="T3" fmla="*/ 0 h 87"/>
                    <a:gd name="T4" fmla="*/ 0 w 191"/>
                    <a:gd name="T5" fmla="*/ 52 h 87"/>
                    <a:gd name="T6" fmla="*/ 0 w 191"/>
                    <a:gd name="T7" fmla="*/ 86 h 87"/>
                    <a:gd name="T8" fmla="*/ 190 w 191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87"/>
                    <a:gd name="T17" fmla="*/ 191 w 191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87">
                      <a:moveTo>
                        <a:pt x="190" y="33"/>
                      </a:moveTo>
                      <a:lnTo>
                        <a:pt x="190" y="0"/>
                      </a:lnTo>
                      <a:lnTo>
                        <a:pt x="0" y="52"/>
                      </a:lnTo>
                      <a:lnTo>
                        <a:pt x="0" y="86"/>
                      </a:lnTo>
                      <a:lnTo>
                        <a:pt x="190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60" name="Freeform 52"/>
                <p:cNvSpPr>
                  <a:spLocks/>
                </p:cNvSpPr>
                <p:nvPr/>
              </p:nvSpPr>
              <p:spPr bwMode="auto">
                <a:xfrm>
                  <a:off x="3251" y="3112"/>
                  <a:ext cx="53" cy="51"/>
                </a:xfrm>
                <a:custGeom>
                  <a:avLst/>
                  <a:gdLst>
                    <a:gd name="T0" fmla="*/ 52 w 53"/>
                    <a:gd name="T1" fmla="*/ 33 h 51"/>
                    <a:gd name="T2" fmla="*/ 52 w 53"/>
                    <a:gd name="T3" fmla="*/ 0 h 51"/>
                    <a:gd name="T4" fmla="*/ 0 w 53"/>
                    <a:gd name="T5" fmla="*/ 16 h 51"/>
                    <a:gd name="T6" fmla="*/ 0 w 53"/>
                    <a:gd name="T7" fmla="*/ 50 h 51"/>
                    <a:gd name="T8" fmla="*/ 52 w 53"/>
                    <a:gd name="T9" fmla="*/ 3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1"/>
                    <a:gd name="T17" fmla="*/ 53 w 53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1">
                      <a:moveTo>
                        <a:pt x="52" y="33"/>
                      </a:moveTo>
                      <a:lnTo>
                        <a:pt x="52" y="0"/>
                      </a:lnTo>
                      <a:lnTo>
                        <a:pt x="0" y="16"/>
                      </a:lnTo>
                      <a:lnTo>
                        <a:pt x="0" y="50"/>
                      </a:lnTo>
                      <a:lnTo>
                        <a:pt x="52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61" name="Freeform 53"/>
                <p:cNvSpPr>
                  <a:spLocks/>
                </p:cNvSpPr>
                <p:nvPr/>
              </p:nvSpPr>
              <p:spPr bwMode="auto">
                <a:xfrm>
                  <a:off x="3534" y="3125"/>
                  <a:ext cx="63" cy="85"/>
                </a:xfrm>
                <a:custGeom>
                  <a:avLst/>
                  <a:gdLst>
                    <a:gd name="T0" fmla="*/ 62 w 63"/>
                    <a:gd name="T1" fmla="*/ 22 h 85"/>
                    <a:gd name="T2" fmla="*/ 62 w 63"/>
                    <a:gd name="T3" fmla="*/ 17 h 85"/>
                    <a:gd name="T4" fmla="*/ 60 w 63"/>
                    <a:gd name="T5" fmla="*/ 12 h 85"/>
                    <a:gd name="T6" fmla="*/ 57 w 63"/>
                    <a:gd name="T7" fmla="*/ 8 h 85"/>
                    <a:gd name="T8" fmla="*/ 55 w 63"/>
                    <a:gd name="T9" fmla="*/ 6 h 85"/>
                    <a:gd name="T10" fmla="*/ 53 w 63"/>
                    <a:gd name="T11" fmla="*/ 5 h 85"/>
                    <a:gd name="T12" fmla="*/ 52 w 63"/>
                    <a:gd name="T13" fmla="*/ 5 h 85"/>
                    <a:gd name="T14" fmla="*/ 52 w 63"/>
                    <a:gd name="T15" fmla="*/ 4 h 85"/>
                    <a:gd name="T16" fmla="*/ 49 w 63"/>
                    <a:gd name="T17" fmla="*/ 2 h 85"/>
                    <a:gd name="T18" fmla="*/ 45 w 63"/>
                    <a:gd name="T19" fmla="*/ 1 h 85"/>
                    <a:gd name="T20" fmla="*/ 39 w 63"/>
                    <a:gd name="T21" fmla="*/ 0 h 85"/>
                    <a:gd name="T22" fmla="*/ 33 w 63"/>
                    <a:gd name="T23" fmla="*/ 0 h 85"/>
                    <a:gd name="T24" fmla="*/ 28 w 63"/>
                    <a:gd name="T25" fmla="*/ 2 h 85"/>
                    <a:gd name="T26" fmla="*/ 22 w 63"/>
                    <a:gd name="T27" fmla="*/ 4 h 85"/>
                    <a:gd name="T28" fmla="*/ 17 w 63"/>
                    <a:gd name="T29" fmla="*/ 8 h 85"/>
                    <a:gd name="T30" fmla="*/ 12 w 63"/>
                    <a:gd name="T31" fmla="*/ 12 h 85"/>
                    <a:gd name="T32" fmla="*/ 8 w 63"/>
                    <a:gd name="T33" fmla="*/ 17 h 85"/>
                    <a:gd name="T34" fmla="*/ 4 w 63"/>
                    <a:gd name="T35" fmla="*/ 23 h 85"/>
                    <a:gd name="T36" fmla="*/ 2 w 63"/>
                    <a:gd name="T37" fmla="*/ 28 h 85"/>
                    <a:gd name="T38" fmla="*/ 1 w 63"/>
                    <a:gd name="T39" fmla="*/ 34 h 85"/>
                    <a:gd name="T40" fmla="*/ 0 w 63"/>
                    <a:gd name="T41" fmla="*/ 39 h 85"/>
                    <a:gd name="T42" fmla="*/ 17 w 63"/>
                    <a:gd name="T43" fmla="*/ 39 h 85"/>
                    <a:gd name="T44" fmla="*/ 19 w 63"/>
                    <a:gd name="T45" fmla="*/ 36 h 85"/>
                    <a:gd name="T46" fmla="*/ 20 w 63"/>
                    <a:gd name="T47" fmla="*/ 30 h 85"/>
                    <a:gd name="T48" fmla="*/ 24 w 63"/>
                    <a:gd name="T49" fmla="*/ 25 h 85"/>
                    <a:gd name="T50" fmla="*/ 29 w 63"/>
                    <a:gd name="T51" fmla="*/ 20 h 85"/>
                    <a:gd name="T52" fmla="*/ 34 w 63"/>
                    <a:gd name="T53" fmla="*/ 18 h 85"/>
                    <a:gd name="T54" fmla="*/ 36 w 63"/>
                    <a:gd name="T55" fmla="*/ 17 h 85"/>
                    <a:gd name="T56" fmla="*/ 38 w 63"/>
                    <a:gd name="T57" fmla="*/ 17 h 85"/>
                    <a:gd name="T58" fmla="*/ 40 w 63"/>
                    <a:gd name="T59" fmla="*/ 17 h 85"/>
                    <a:gd name="T60" fmla="*/ 42 w 63"/>
                    <a:gd name="T61" fmla="*/ 17 h 85"/>
                    <a:gd name="T62" fmla="*/ 43 w 63"/>
                    <a:gd name="T63" fmla="*/ 19 h 85"/>
                    <a:gd name="T64" fmla="*/ 43 w 63"/>
                    <a:gd name="T65" fmla="*/ 21 h 85"/>
                    <a:gd name="T66" fmla="*/ 44 w 63"/>
                    <a:gd name="T67" fmla="*/ 23 h 85"/>
                    <a:gd name="T68" fmla="*/ 44 w 63"/>
                    <a:gd name="T69" fmla="*/ 25 h 85"/>
                    <a:gd name="T70" fmla="*/ 43 w 63"/>
                    <a:gd name="T71" fmla="*/ 29 h 85"/>
                    <a:gd name="T72" fmla="*/ 41 w 63"/>
                    <a:gd name="T73" fmla="*/ 34 h 85"/>
                    <a:gd name="T74" fmla="*/ 39 w 63"/>
                    <a:gd name="T75" fmla="*/ 37 h 85"/>
                    <a:gd name="T76" fmla="*/ 35 w 63"/>
                    <a:gd name="T77" fmla="*/ 40 h 85"/>
                    <a:gd name="T78" fmla="*/ 32 w 63"/>
                    <a:gd name="T79" fmla="*/ 43 h 85"/>
                    <a:gd name="T80" fmla="*/ 26 w 63"/>
                    <a:gd name="T81" fmla="*/ 49 h 85"/>
                    <a:gd name="T82" fmla="*/ 22 w 63"/>
                    <a:gd name="T83" fmla="*/ 56 h 85"/>
                    <a:gd name="T84" fmla="*/ 19 w 63"/>
                    <a:gd name="T85" fmla="*/ 64 h 85"/>
                    <a:gd name="T86" fmla="*/ 17 w 63"/>
                    <a:gd name="T87" fmla="*/ 81 h 85"/>
                    <a:gd name="T88" fmla="*/ 24 w 63"/>
                    <a:gd name="T89" fmla="*/ 84 h 85"/>
                    <a:gd name="T90" fmla="*/ 36 w 63"/>
                    <a:gd name="T91" fmla="*/ 81 h 85"/>
                    <a:gd name="T92" fmla="*/ 37 w 63"/>
                    <a:gd name="T93" fmla="*/ 65 h 85"/>
                    <a:gd name="T94" fmla="*/ 39 w 63"/>
                    <a:gd name="T95" fmla="*/ 62 h 85"/>
                    <a:gd name="T96" fmla="*/ 41 w 63"/>
                    <a:gd name="T97" fmla="*/ 58 h 85"/>
                    <a:gd name="T98" fmla="*/ 44 w 63"/>
                    <a:gd name="T99" fmla="*/ 55 h 85"/>
                    <a:gd name="T100" fmla="*/ 46 w 63"/>
                    <a:gd name="T101" fmla="*/ 54 h 85"/>
                    <a:gd name="T102" fmla="*/ 50 w 63"/>
                    <a:gd name="T103" fmla="*/ 50 h 85"/>
                    <a:gd name="T104" fmla="*/ 55 w 63"/>
                    <a:gd name="T105" fmla="*/ 44 h 85"/>
                    <a:gd name="T106" fmla="*/ 60 w 63"/>
                    <a:gd name="T107" fmla="*/ 36 h 85"/>
                    <a:gd name="T108" fmla="*/ 62 w 63"/>
                    <a:gd name="T109" fmla="*/ 28 h 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85"/>
                    <a:gd name="T167" fmla="*/ 63 w 63"/>
                    <a:gd name="T168" fmla="*/ 85 h 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85">
                      <a:moveTo>
                        <a:pt x="62" y="24"/>
                      </a:moveTo>
                      <a:lnTo>
                        <a:pt x="62" y="22"/>
                      </a:lnTo>
                      <a:lnTo>
                        <a:pt x="62" y="19"/>
                      </a:lnTo>
                      <a:lnTo>
                        <a:pt x="62" y="17"/>
                      </a:lnTo>
                      <a:lnTo>
                        <a:pt x="61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5" y="6"/>
                      </a:lnTo>
                      <a:lnTo>
                        <a:pt x="54" y="6"/>
                      </a:lnTo>
                      <a:lnTo>
                        <a:pt x="53" y="5"/>
                      </a:lnTo>
                      <a:lnTo>
                        <a:pt x="52" y="5"/>
                      </a:lnTo>
                      <a:lnTo>
                        <a:pt x="52" y="4"/>
                      </a:lnTo>
                      <a:lnTo>
                        <a:pt x="49" y="2"/>
                      </a:lnTo>
                      <a:lnTo>
                        <a:pt x="47" y="1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4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5" y="42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20" y="30"/>
                      </a:lnTo>
                      <a:lnTo>
                        <a:pt x="22" y="27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4" y="18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1" y="17"/>
                      </a:lnTo>
                      <a:lnTo>
                        <a:pt x="42" y="17"/>
                      </a:lnTo>
                      <a:lnTo>
                        <a:pt x="42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2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27"/>
                      </a:lnTo>
                      <a:lnTo>
                        <a:pt x="43" y="29"/>
                      </a:lnTo>
                      <a:lnTo>
                        <a:pt x="42" y="32"/>
                      </a:lnTo>
                      <a:lnTo>
                        <a:pt x="41" y="34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0"/>
                      </a:lnTo>
                      <a:lnTo>
                        <a:pt x="35" y="41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49"/>
                      </a:lnTo>
                      <a:lnTo>
                        <a:pt x="24" y="53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9" y="64"/>
                      </a:lnTo>
                      <a:lnTo>
                        <a:pt x="18" y="67"/>
                      </a:lnTo>
                      <a:lnTo>
                        <a:pt x="17" y="81"/>
                      </a:lnTo>
                      <a:lnTo>
                        <a:pt x="22" y="84"/>
                      </a:lnTo>
                      <a:lnTo>
                        <a:pt x="24" y="84"/>
                      </a:lnTo>
                      <a:lnTo>
                        <a:pt x="34" y="81"/>
                      </a:lnTo>
                      <a:lnTo>
                        <a:pt x="36" y="81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8" y="63"/>
                      </a:lnTo>
                      <a:lnTo>
                        <a:pt x="39" y="62"/>
                      </a:lnTo>
                      <a:lnTo>
                        <a:pt x="40" y="60"/>
                      </a:lnTo>
                      <a:lnTo>
                        <a:pt x="41" y="58"/>
                      </a:lnTo>
                      <a:lnTo>
                        <a:pt x="42" y="57"/>
                      </a:lnTo>
                      <a:lnTo>
                        <a:pt x="44" y="55"/>
                      </a:lnTo>
                      <a:lnTo>
                        <a:pt x="46" y="54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3" y="47"/>
                      </a:lnTo>
                      <a:lnTo>
                        <a:pt x="55" y="44"/>
                      </a:lnTo>
                      <a:lnTo>
                        <a:pt x="58" y="40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2" y="28"/>
                      </a:lnTo>
                      <a:lnTo>
                        <a:pt x="62" y="24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62" name="Freeform 54"/>
                <p:cNvSpPr>
                  <a:spLocks/>
                </p:cNvSpPr>
                <p:nvPr/>
              </p:nvSpPr>
              <p:spPr bwMode="auto">
                <a:xfrm>
                  <a:off x="3547" y="3208"/>
                  <a:ext cx="28" cy="27"/>
                </a:xfrm>
                <a:custGeom>
                  <a:avLst/>
                  <a:gdLst>
                    <a:gd name="T0" fmla="*/ 21 w 28"/>
                    <a:gd name="T1" fmla="*/ 3 h 27"/>
                    <a:gd name="T2" fmla="*/ 20 w 28"/>
                    <a:gd name="T3" fmla="*/ 2 h 27"/>
                    <a:gd name="T4" fmla="*/ 19 w 28"/>
                    <a:gd name="T5" fmla="*/ 2 h 27"/>
                    <a:gd name="T6" fmla="*/ 18 w 28"/>
                    <a:gd name="T7" fmla="*/ 1 h 27"/>
                    <a:gd name="T8" fmla="*/ 17 w 28"/>
                    <a:gd name="T9" fmla="*/ 1 h 27"/>
                    <a:gd name="T10" fmla="*/ 15 w 28"/>
                    <a:gd name="T11" fmla="*/ 0 h 27"/>
                    <a:gd name="T12" fmla="*/ 14 w 28"/>
                    <a:gd name="T13" fmla="*/ 0 h 27"/>
                    <a:gd name="T14" fmla="*/ 13 w 28"/>
                    <a:gd name="T15" fmla="*/ 0 h 27"/>
                    <a:gd name="T16" fmla="*/ 12 w 28"/>
                    <a:gd name="T17" fmla="*/ 1 h 27"/>
                    <a:gd name="T18" fmla="*/ 9 w 28"/>
                    <a:gd name="T19" fmla="*/ 2 h 27"/>
                    <a:gd name="T20" fmla="*/ 7 w 28"/>
                    <a:gd name="T21" fmla="*/ 3 h 27"/>
                    <a:gd name="T22" fmla="*/ 5 w 28"/>
                    <a:gd name="T23" fmla="*/ 4 h 27"/>
                    <a:gd name="T24" fmla="*/ 4 w 28"/>
                    <a:gd name="T25" fmla="*/ 6 h 27"/>
                    <a:gd name="T26" fmla="*/ 2 w 28"/>
                    <a:gd name="T27" fmla="*/ 8 h 27"/>
                    <a:gd name="T28" fmla="*/ 1 w 28"/>
                    <a:gd name="T29" fmla="*/ 10 h 27"/>
                    <a:gd name="T30" fmla="*/ 1 w 28"/>
                    <a:gd name="T31" fmla="*/ 12 h 27"/>
                    <a:gd name="T32" fmla="*/ 0 w 28"/>
                    <a:gd name="T33" fmla="*/ 15 h 27"/>
                    <a:gd name="T34" fmla="*/ 0 w 28"/>
                    <a:gd name="T35" fmla="*/ 16 h 27"/>
                    <a:gd name="T36" fmla="*/ 0 w 28"/>
                    <a:gd name="T37" fmla="*/ 17 h 27"/>
                    <a:gd name="T38" fmla="*/ 1 w 28"/>
                    <a:gd name="T39" fmla="*/ 19 h 27"/>
                    <a:gd name="T40" fmla="*/ 1 w 28"/>
                    <a:gd name="T41" fmla="*/ 20 h 27"/>
                    <a:gd name="T42" fmla="*/ 2 w 28"/>
                    <a:gd name="T43" fmla="*/ 21 h 27"/>
                    <a:gd name="T44" fmla="*/ 3 w 28"/>
                    <a:gd name="T45" fmla="*/ 21 h 27"/>
                    <a:gd name="T46" fmla="*/ 4 w 28"/>
                    <a:gd name="T47" fmla="*/ 22 h 27"/>
                    <a:gd name="T48" fmla="*/ 6 w 28"/>
                    <a:gd name="T49" fmla="*/ 23 h 27"/>
                    <a:gd name="T50" fmla="*/ 7 w 28"/>
                    <a:gd name="T51" fmla="*/ 24 h 27"/>
                    <a:gd name="T52" fmla="*/ 8 w 28"/>
                    <a:gd name="T53" fmla="*/ 25 h 27"/>
                    <a:gd name="T54" fmla="*/ 9 w 28"/>
                    <a:gd name="T55" fmla="*/ 25 h 27"/>
                    <a:gd name="T56" fmla="*/ 10 w 28"/>
                    <a:gd name="T57" fmla="*/ 26 h 27"/>
                    <a:gd name="T58" fmla="*/ 12 w 28"/>
                    <a:gd name="T59" fmla="*/ 26 h 27"/>
                    <a:gd name="T60" fmla="*/ 13 w 28"/>
                    <a:gd name="T61" fmla="*/ 26 h 27"/>
                    <a:gd name="T62" fmla="*/ 14 w 28"/>
                    <a:gd name="T63" fmla="*/ 26 h 27"/>
                    <a:gd name="T64" fmla="*/ 15 w 28"/>
                    <a:gd name="T65" fmla="*/ 25 h 27"/>
                    <a:gd name="T66" fmla="*/ 17 w 28"/>
                    <a:gd name="T67" fmla="*/ 25 h 27"/>
                    <a:gd name="T68" fmla="*/ 20 w 28"/>
                    <a:gd name="T69" fmla="*/ 23 h 27"/>
                    <a:gd name="T70" fmla="*/ 21 w 28"/>
                    <a:gd name="T71" fmla="*/ 22 h 27"/>
                    <a:gd name="T72" fmla="*/ 23 w 28"/>
                    <a:gd name="T73" fmla="*/ 20 h 27"/>
                    <a:gd name="T74" fmla="*/ 25 w 28"/>
                    <a:gd name="T75" fmla="*/ 18 h 27"/>
                    <a:gd name="T76" fmla="*/ 26 w 28"/>
                    <a:gd name="T77" fmla="*/ 16 h 27"/>
                    <a:gd name="T78" fmla="*/ 26 w 28"/>
                    <a:gd name="T79" fmla="*/ 14 h 27"/>
                    <a:gd name="T80" fmla="*/ 27 w 28"/>
                    <a:gd name="T81" fmla="*/ 12 h 27"/>
                    <a:gd name="T82" fmla="*/ 27 w 28"/>
                    <a:gd name="T83" fmla="*/ 10 h 27"/>
                    <a:gd name="T84" fmla="*/ 26 w 28"/>
                    <a:gd name="T85" fmla="*/ 9 h 27"/>
                    <a:gd name="T86" fmla="*/ 26 w 28"/>
                    <a:gd name="T87" fmla="*/ 8 h 27"/>
                    <a:gd name="T88" fmla="*/ 25 w 28"/>
                    <a:gd name="T89" fmla="*/ 7 h 27"/>
                    <a:gd name="T90" fmla="*/ 25 w 28"/>
                    <a:gd name="T91" fmla="*/ 6 h 27"/>
                    <a:gd name="T92" fmla="*/ 24 w 28"/>
                    <a:gd name="T93" fmla="*/ 5 h 27"/>
                    <a:gd name="T94" fmla="*/ 23 w 28"/>
                    <a:gd name="T95" fmla="*/ 4 h 27"/>
                    <a:gd name="T96" fmla="*/ 21 w 28"/>
                    <a:gd name="T97" fmla="*/ 3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27"/>
                    <a:gd name="T149" fmla="*/ 28 w 28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27">
                      <a:moveTo>
                        <a:pt x="21" y="3"/>
                      </a:moveTo>
                      <a:lnTo>
                        <a:pt x="20" y="2"/>
                      </a:lnTo>
                      <a:lnTo>
                        <a:pt x="19" y="2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20" y="23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6" y="8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1" y="3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63" name="Freeform 55"/>
                <p:cNvSpPr>
                  <a:spLocks/>
                </p:cNvSpPr>
                <p:nvPr/>
              </p:nvSpPr>
              <p:spPr bwMode="auto">
                <a:xfrm>
                  <a:off x="3539" y="3128"/>
                  <a:ext cx="58" cy="83"/>
                </a:xfrm>
                <a:custGeom>
                  <a:avLst/>
                  <a:gdLst>
                    <a:gd name="T0" fmla="*/ 57 w 58"/>
                    <a:gd name="T1" fmla="*/ 26 h 83"/>
                    <a:gd name="T2" fmla="*/ 54 w 58"/>
                    <a:gd name="T3" fmla="*/ 33 h 83"/>
                    <a:gd name="T4" fmla="*/ 50 w 58"/>
                    <a:gd name="T5" fmla="*/ 41 h 83"/>
                    <a:gd name="T6" fmla="*/ 44 w 58"/>
                    <a:gd name="T7" fmla="*/ 48 h 83"/>
                    <a:gd name="T8" fmla="*/ 41 w 58"/>
                    <a:gd name="T9" fmla="*/ 50 h 83"/>
                    <a:gd name="T10" fmla="*/ 41 w 58"/>
                    <a:gd name="T11" fmla="*/ 51 h 83"/>
                    <a:gd name="T12" fmla="*/ 39 w 58"/>
                    <a:gd name="T13" fmla="*/ 52 h 83"/>
                    <a:gd name="T14" fmla="*/ 36 w 58"/>
                    <a:gd name="T15" fmla="*/ 55 h 83"/>
                    <a:gd name="T16" fmla="*/ 34 w 58"/>
                    <a:gd name="T17" fmla="*/ 59 h 83"/>
                    <a:gd name="T18" fmla="*/ 32 w 58"/>
                    <a:gd name="T19" fmla="*/ 62 h 83"/>
                    <a:gd name="T20" fmla="*/ 31 w 58"/>
                    <a:gd name="T21" fmla="*/ 78 h 83"/>
                    <a:gd name="T22" fmla="*/ 19 w 58"/>
                    <a:gd name="T23" fmla="*/ 81 h 83"/>
                    <a:gd name="T24" fmla="*/ 18 w 58"/>
                    <a:gd name="T25" fmla="*/ 68 h 83"/>
                    <a:gd name="T26" fmla="*/ 20 w 58"/>
                    <a:gd name="T27" fmla="*/ 60 h 83"/>
                    <a:gd name="T28" fmla="*/ 23 w 58"/>
                    <a:gd name="T29" fmla="*/ 53 h 83"/>
                    <a:gd name="T30" fmla="*/ 28 w 58"/>
                    <a:gd name="T31" fmla="*/ 46 h 83"/>
                    <a:gd name="T32" fmla="*/ 35 w 58"/>
                    <a:gd name="T33" fmla="*/ 41 h 83"/>
                    <a:gd name="T34" fmla="*/ 36 w 58"/>
                    <a:gd name="T35" fmla="*/ 39 h 83"/>
                    <a:gd name="T36" fmla="*/ 40 w 58"/>
                    <a:gd name="T37" fmla="*/ 36 h 83"/>
                    <a:gd name="T38" fmla="*/ 42 w 58"/>
                    <a:gd name="T39" fmla="*/ 32 h 83"/>
                    <a:gd name="T40" fmla="*/ 43 w 58"/>
                    <a:gd name="T41" fmla="*/ 27 h 83"/>
                    <a:gd name="T42" fmla="*/ 43 w 58"/>
                    <a:gd name="T43" fmla="*/ 24 h 83"/>
                    <a:gd name="T44" fmla="*/ 43 w 58"/>
                    <a:gd name="T45" fmla="*/ 21 h 83"/>
                    <a:gd name="T46" fmla="*/ 42 w 58"/>
                    <a:gd name="T47" fmla="*/ 19 h 83"/>
                    <a:gd name="T48" fmla="*/ 41 w 58"/>
                    <a:gd name="T49" fmla="*/ 17 h 83"/>
                    <a:gd name="T50" fmla="*/ 39 w 58"/>
                    <a:gd name="T51" fmla="*/ 16 h 83"/>
                    <a:gd name="T52" fmla="*/ 36 w 58"/>
                    <a:gd name="T53" fmla="*/ 15 h 83"/>
                    <a:gd name="T54" fmla="*/ 34 w 58"/>
                    <a:gd name="T55" fmla="*/ 14 h 83"/>
                    <a:gd name="T56" fmla="*/ 31 w 58"/>
                    <a:gd name="T57" fmla="*/ 14 h 83"/>
                    <a:gd name="T58" fmla="*/ 26 w 58"/>
                    <a:gd name="T59" fmla="*/ 16 h 83"/>
                    <a:gd name="T60" fmla="*/ 21 w 58"/>
                    <a:gd name="T61" fmla="*/ 20 h 83"/>
                    <a:gd name="T62" fmla="*/ 17 w 58"/>
                    <a:gd name="T63" fmla="*/ 25 h 83"/>
                    <a:gd name="T64" fmla="*/ 14 w 58"/>
                    <a:gd name="T65" fmla="*/ 30 h 83"/>
                    <a:gd name="T66" fmla="*/ 14 w 58"/>
                    <a:gd name="T67" fmla="*/ 35 h 83"/>
                    <a:gd name="T68" fmla="*/ 2 w 58"/>
                    <a:gd name="T69" fmla="*/ 39 h 83"/>
                    <a:gd name="T70" fmla="*/ 0 w 58"/>
                    <a:gd name="T71" fmla="*/ 37 h 83"/>
                    <a:gd name="T72" fmla="*/ 1 w 58"/>
                    <a:gd name="T73" fmla="*/ 31 h 83"/>
                    <a:gd name="T74" fmla="*/ 3 w 58"/>
                    <a:gd name="T75" fmla="*/ 26 h 83"/>
                    <a:gd name="T76" fmla="*/ 5 w 58"/>
                    <a:gd name="T77" fmla="*/ 20 h 83"/>
                    <a:gd name="T78" fmla="*/ 9 w 58"/>
                    <a:gd name="T79" fmla="*/ 15 h 83"/>
                    <a:gd name="T80" fmla="*/ 14 w 58"/>
                    <a:gd name="T81" fmla="*/ 10 h 83"/>
                    <a:gd name="T82" fmla="*/ 19 w 58"/>
                    <a:gd name="T83" fmla="*/ 6 h 83"/>
                    <a:gd name="T84" fmla="*/ 24 w 58"/>
                    <a:gd name="T85" fmla="*/ 3 h 83"/>
                    <a:gd name="T86" fmla="*/ 30 w 58"/>
                    <a:gd name="T87" fmla="*/ 1 h 83"/>
                    <a:gd name="T88" fmla="*/ 36 w 58"/>
                    <a:gd name="T89" fmla="*/ 0 h 83"/>
                    <a:gd name="T90" fmla="*/ 41 w 58"/>
                    <a:gd name="T91" fmla="*/ 0 h 83"/>
                    <a:gd name="T92" fmla="*/ 46 w 58"/>
                    <a:gd name="T93" fmla="*/ 2 h 83"/>
                    <a:gd name="T94" fmla="*/ 50 w 58"/>
                    <a:gd name="T95" fmla="*/ 4 h 83"/>
                    <a:gd name="T96" fmla="*/ 53 w 58"/>
                    <a:gd name="T97" fmla="*/ 7 h 83"/>
                    <a:gd name="T98" fmla="*/ 56 w 58"/>
                    <a:gd name="T99" fmla="*/ 11 h 83"/>
                    <a:gd name="T100" fmla="*/ 57 w 58"/>
                    <a:gd name="T101" fmla="*/ 16 h 83"/>
                    <a:gd name="T102" fmla="*/ 57 w 58"/>
                    <a:gd name="T103" fmla="*/ 22 h 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83"/>
                    <a:gd name="T158" fmla="*/ 58 w 58"/>
                    <a:gd name="T159" fmla="*/ 83 h 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83">
                      <a:moveTo>
                        <a:pt x="57" y="22"/>
                      </a:moveTo>
                      <a:lnTo>
                        <a:pt x="57" y="26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2" y="37"/>
                      </a:lnTo>
                      <a:lnTo>
                        <a:pt x="50" y="41"/>
                      </a:lnTo>
                      <a:lnTo>
                        <a:pt x="47" y="44"/>
                      </a:lnTo>
                      <a:lnTo>
                        <a:pt x="44" y="48"/>
                      </a:lnTo>
                      <a:lnTo>
                        <a:pt x="41" y="51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39" y="52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5" y="57"/>
                      </a:lnTo>
                      <a:lnTo>
                        <a:pt x="34" y="59"/>
                      </a:lnTo>
                      <a:lnTo>
                        <a:pt x="33" y="61"/>
                      </a:lnTo>
                      <a:lnTo>
                        <a:pt x="32" y="62"/>
                      </a:lnTo>
                      <a:lnTo>
                        <a:pt x="32" y="64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19" y="81"/>
                      </a:lnTo>
                      <a:lnTo>
                        <a:pt x="17" y="82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60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28" y="46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6" y="39"/>
                      </a:lnTo>
                      <a:lnTo>
                        <a:pt x="38" y="37"/>
                      </a:lnTo>
                      <a:lnTo>
                        <a:pt x="40" y="36"/>
                      </a:lnTo>
                      <a:lnTo>
                        <a:pt x="41" y="34"/>
                      </a:lnTo>
                      <a:lnTo>
                        <a:pt x="42" y="32"/>
                      </a:lnTo>
                      <a:lnTo>
                        <a:pt x="43" y="30"/>
                      </a:lnTo>
                      <a:lnTo>
                        <a:pt x="43" y="27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2" y="19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6"/>
                      </a:lnTo>
                      <a:lnTo>
                        <a:pt x="37" y="15"/>
                      </a:lnTo>
                      <a:lnTo>
                        <a:pt x="36" y="15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8"/>
                      </a:lnTo>
                      <a:lnTo>
                        <a:pt x="21" y="20"/>
                      </a:lnTo>
                      <a:lnTo>
                        <a:pt x="19" y="22"/>
                      </a:lnTo>
                      <a:lnTo>
                        <a:pt x="17" y="25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2" y="39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1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8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5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57" y="22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64" name="Freeform 56"/>
                <p:cNvSpPr>
                  <a:spLocks/>
                </p:cNvSpPr>
                <p:nvPr/>
              </p:nvSpPr>
              <p:spPr bwMode="auto">
                <a:xfrm>
                  <a:off x="3552" y="3212"/>
                  <a:ext cx="23" cy="23"/>
                </a:xfrm>
                <a:custGeom>
                  <a:avLst/>
                  <a:gdLst>
                    <a:gd name="T0" fmla="*/ 10 w 23"/>
                    <a:gd name="T1" fmla="*/ 21 h 23"/>
                    <a:gd name="T2" fmla="*/ 12 w 23"/>
                    <a:gd name="T3" fmla="*/ 21 h 23"/>
                    <a:gd name="T4" fmla="*/ 14 w 23"/>
                    <a:gd name="T5" fmla="*/ 19 h 23"/>
                    <a:gd name="T6" fmla="*/ 16 w 23"/>
                    <a:gd name="T7" fmla="*/ 18 h 23"/>
                    <a:gd name="T8" fmla="*/ 18 w 23"/>
                    <a:gd name="T9" fmla="*/ 16 h 23"/>
                    <a:gd name="T10" fmla="*/ 19 w 23"/>
                    <a:gd name="T11" fmla="*/ 14 h 23"/>
                    <a:gd name="T12" fmla="*/ 21 w 23"/>
                    <a:gd name="T13" fmla="*/ 12 h 23"/>
                    <a:gd name="T14" fmla="*/ 21 w 23"/>
                    <a:gd name="T15" fmla="*/ 10 h 23"/>
                    <a:gd name="T16" fmla="*/ 22 w 23"/>
                    <a:gd name="T17" fmla="*/ 8 h 23"/>
                    <a:gd name="T18" fmla="*/ 21 w 23"/>
                    <a:gd name="T19" fmla="*/ 6 h 23"/>
                    <a:gd name="T20" fmla="*/ 21 w 23"/>
                    <a:gd name="T21" fmla="*/ 4 h 23"/>
                    <a:gd name="T22" fmla="*/ 20 w 23"/>
                    <a:gd name="T23" fmla="*/ 2 h 23"/>
                    <a:gd name="T24" fmla="*/ 19 w 23"/>
                    <a:gd name="T25" fmla="*/ 1 h 23"/>
                    <a:gd name="T26" fmla="*/ 17 w 23"/>
                    <a:gd name="T27" fmla="*/ 0 h 23"/>
                    <a:gd name="T28" fmla="*/ 15 w 23"/>
                    <a:gd name="T29" fmla="*/ 0 h 23"/>
                    <a:gd name="T30" fmla="*/ 13 w 23"/>
                    <a:gd name="T31" fmla="*/ 0 h 23"/>
                    <a:gd name="T32" fmla="*/ 11 w 23"/>
                    <a:gd name="T33" fmla="*/ 0 h 23"/>
                    <a:gd name="T34" fmla="*/ 9 w 23"/>
                    <a:gd name="T35" fmla="*/ 1 h 23"/>
                    <a:gd name="T36" fmla="*/ 7 w 23"/>
                    <a:gd name="T37" fmla="*/ 2 h 23"/>
                    <a:gd name="T38" fmla="*/ 5 w 23"/>
                    <a:gd name="T39" fmla="*/ 3 h 23"/>
                    <a:gd name="T40" fmla="*/ 3 w 23"/>
                    <a:gd name="T41" fmla="*/ 5 h 23"/>
                    <a:gd name="T42" fmla="*/ 2 w 23"/>
                    <a:gd name="T43" fmla="*/ 7 h 23"/>
                    <a:gd name="T44" fmla="*/ 1 w 23"/>
                    <a:gd name="T45" fmla="*/ 9 h 23"/>
                    <a:gd name="T46" fmla="*/ 0 w 23"/>
                    <a:gd name="T47" fmla="*/ 11 h 23"/>
                    <a:gd name="T48" fmla="*/ 0 w 23"/>
                    <a:gd name="T49" fmla="*/ 14 h 23"/>
                    <a:gd name="T50" fmla="*/ 0 w 23"/>
                    <a:gd name="T51" fmla="*/ 16 h 23"/>
                    <a:gd name="T52" fmla="*/ 0 w 23"/>
                    <a:gd name="T53" fmla="*/ 18 h 23"/>
                    <a:gd name="T54" fmla="*/ 1 w 23"/>
                    <a:gd name="T55" fmla="*/ 19 h 23"/>
                    <a:gd name="T56" fmla="*/ 3 w 23"/>
                    <a:gd name="T57" fmla="*/ 20 h 23"/>
                    <a:gd name="T58" fmla="*/ 4 w 23"/>
                    <a:gd name="T59" fmla="*/ 21 h 23"/>
                    <a:gd name="T60" fmla="*/ 6 w 23"/>
                    <a:gd name="T61" fmla="*/ 22 h 23"/>
                    <a:gd name="T62" fmla="*/ 8 w 23"/>
                    <a:gd name="T63" fmla="*/ 22 h 23"/>
                    <a:gd name="T64" fmla="*/ 10 w 23"/>
                    <a:gd name="T65" fmla="*/ 21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3"/>
                    <a:gd name="T101" fmla="*/ 23 w 23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3">
                      <a:moveTo>
                        <a:pt x="10" y="21"/>
                      </a:move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10" y="21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65" name="Freeform 57"/>
                <p:cNvSpPr>
                  <a:spLocks/>
                </p:cNvSpPr>
                <p:nvPr/>
              </p:nvSpPr>
              <p:spPr bwMode="auto">
                <a:xfrm>
                  <a:off x="3338" y="3178"/>
                  <a:ext cx="191" cy="87"/>
                </a:xfrm>
                <a:custGeom>
                  <a:avLst/>
                  <a:gdLst>
                    <a:gd name="T0" fmla="*/ 190 w 191"/>
                    <a:gd name="T1" fmla="*/ 33 h 87"/>
                    <a:gd name="T2" fmla="*/ 190 w 191"/>
                    <a:gd name="T3" fmla="*/ 0 h 87"/>
                    <a:gd name="T4" fmla="*/ 0 w 191"/>
                    <a:gd name="T5" fmla="*/ 52 h 87"/>
                    <a:gd name="T6" fmla="*/ 0 w 191"/>
                    <a:gd name="T7" fmla="*/ 86 h 87"/>
                    <a:gd name="T8" fmla="*/ 190 w 191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87"/>
                    <a:gd name="T17" fmla="*/ 191 w 191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87">
                      <a:moveTo>
                        <a:pt x="190" y="33"/>
                      </a:moveTo>
                      <a:lnTo>
                        <a:pt x="190" y="0"/>
                      </a:lnTo>
                      <a:lnTo>
                        <a:pt x="0" y="52"/>
                      </a:lnTo>
                      <a:lnTo>
                        <a:pt x="0" y="86"/>
                      </a:lnTo>
                      <a:lnTo>
                        <a:pt x="190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66" name="Freeform 58"/>
                <p:cNvSpPr>
                  <a:spLocks/>
                </p:cNvSpPr>
                <p:nvPr/>
              </p:nvSpPr>
              <p:spPr bwMode="auto">
                <a:xfrm>
                  <a:off x="3251" y="3240"/>
                  <a:ext cx="53" cy="51"/>
                </a:xfrm>
                <a:custGeom>
                  <a:avLst/>
                  <a:gdLst>
                    <a:gd name="T0" fmla="*/ 52 w 53"/>
                    <a:gd name="T1" fmla="*/ 33 h 51"/>
                    <a:gd name="T2" fmla="*/ 52 w 53"/>
                    <a:gd name="T3" fmla="*/ 0 h 51"/>
                    <a:gd name="T4" fmla="*/ 0 w 53"/>
                    <a:gd name="T5" fmla="*/ 16 h 51"/>
                    <a:gd name="T6" fmla="*/ 0 w 53"/>
                    <a:gd name="T7" fmla="*/ 50 h 51"/>
                    <a:gd name="T8" fmla="*/ 52 w 53"/>
                    <a:gd name="T9" fmla="*/ 3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1"/>
                    <a:gd name="T17" fmla="*/ 53 w 53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1">
                      <a:moveTo>
                        <a:pt x="52" y="33"/>
                      </a:moveTo>
                      <a:lnTo>
                        <a:pt x="52" y="0"/>
                      </a:lnTo>
                      <a:lnTo>
                        <a:pt x="0" y="16"/>
                      </a:lnTo>
                      <a:lnTo>
                        <a:pt x="0" y="50"/>
                      </a:lnTo>
                      <a:lnTo>
                        <a:pt x="52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67" name="Freeform 59"/>
                <p:cNvSpPr>
                  <a:spLocks/>
                </p:cNvSpPr>
                <p:nvPr/>
              </p:nvSpPr>
              <p:spPr bwMode="auto">
                <a:xfrm>
                  <a:off x="3534" y="3253"/>
                  <a:ext cx="63" cy="86"/>
                </a:xfrm>
                <a:custGeom>
                  <a:avLst/>
                  <a:gdLst>
                    <a:gd name="T0" fmla="*/ 62 w 63"/>
                    <a:gd name="T1" fmla="*/ 22 h 86"/>
                    <a:gd name="T2" fmla="*/ 62 w 63"/>
                    <a:gd name="T3" fmla="*/ 17 h 86"/>
                    <a:gd name="T4" fmla="*/ 60 w 63"/>
                    <a:gd name="T5" fmla="*/ 12 h 86"/>
                    <a:gd name="T6" fmla="*/ 57 w 63"/>
                    <a:gd name="T7" fmla="*/ 8 h 86"/>
                    <a:gd name="T8" fmla="*/ 55 w 63"/>
                    <a:gd name="T9" fmla="*/ 7 h 86"/>
                    <a:gd name="T10" fmla="*/ 53 w 63"/>
                    <a:gd name="T11" fmla="*/ 6 h 86"/>
                    <a:gd name="T12" fmla="*/ 52 w 63"/>
                    <a:gd name="T13" fmla="*/ 5 h 86"/>
                    <a:gd name="T14" fmla="*/ 52 w 63"/>
                    <a:gd name="T15" fmla="*/ 4 h 86"/>
                    <a:gd name="T16" fmla="*/ 49 w 63"/>
                    <a:gd name="T17" fmla="*/ 2 h 86"/>
                    <a:gd name="T18" fmla="*/ 45 w 63"/>
                    <a:gd name="T19" fmla="*/ 1 h 86"/>
                    <a:gd name="T20" fmla="*/ 39 w 63"/>
                    <a:gd name="T21" fmla="*/ 0 h 86"/>
                    <a:gd name="T22" fmla="*/ 33 w 63"/>
                    <a:gd name="T23" fmla="*/ 0 h 86"/>
                    <a:gd name="T24" fmla="*/ 28 w 63"/>
                    <a:gd name="T25" fmla="*/ 2 h 86"/>
                    <a:gd name="T26" fmla="*/ 22 w 63"/>
                    <a:gd name="T27" fmla="*/ 5 h 86"/>
                    <a:gd name="T28" fmla="*/ 17 w 63"/>
                    <a:gd name="T29" fmla="*/ 8 h 86"/>
                    <a:gd name="T30" fmla="*/ 12 w 63"/>
                    <a:gd name="T31" fmla="*/ 12 h 86"/>
                    <a:gd name="T32" fmla="*/ 8 w 63"/>
                    <a:gd name="T33" fmla="*/ 17 h 86"/>
                    <a:gd name="T34" fmla="*/ 4 w 63"/>
                    <a:gd name="T35" fmla="*/ 23 h 86"/>
                    <a:gd name="T36" fmla="*/ 2 w 63"/>
                    <a:gd name="T37" fmla="*/ 29 h 86"/>
                    <a:gd name="T38" fmla="*/ 1 w 63"/>
                    <a:gd name="T39" fmla="*/ 34 h 86"/>
                    <a:gd name="T40" fmla="*/ 0 w 63"/>
                    <a:gd name="T41" fmla="*/ 39 h 86"/>
                    <a:gd name="T42" fmla="*/ 17 w 63"/>
                    <a:gd name="T43" fmla="*/ 39 h 86"/>
                    <a:gd name="T44" fmla="*/ 19 w 63"/>
                    <a:gd name="T45" fmla="*/ 36 h 86"/>
                    <a:gd name="T46" fmla="*/ 20 w 63"/>
                    <a:gd name="T47" fmla="*/ 30 h 86"/>
                    <a:gd name="T48" fmla="*/ 24 w 63"/>
                    <a:gd name="T49" fmla="*/ 25 h 86"/>
                    <a:gd name="T50" fmla="*/ 29 w 63"/>
                    <a:gd name="T51" fmla="*/ 20 h 86"/>
                    <a:gd name="T52" fmla="*/ 34 w 63"/>
                    <a:gd name="T53" fmla="*/ 18 h 86"/>
                    <a:gd name="T54" fmla="*/ 36 w 63"/>
                    <a:gd name="T55" fmla="*/ 17 h 86"/>
                    <a:gd name="T56" fmla="*/ 38 w 63"/>
                    <a:gd name="T57" fmla="*/ 17 h 86"/>
                    <a:gd name="T58" fmla="*/ 40 w 63"/>
                    <a:gd name="T59" fmla="*/ 17 h 86"/>
                    <a:gd name="T60" fmla="*/ 42 w 63"/>
                    <a:gd name="T61" fmla="*/ 18 h 86"/>
                    <a:gd name="T62" fmla="*/ 43 w 63"/>
                    <a:gd name="T63" fmla="*/ 19 h 86"/>
                    <a:gd name="T64" fmla="*/ 43 w 63"/>
                    <a:gd name="T65" fmla="*/ 21 h 86"/>
                    <a:gd name="T66" fmla="*/ 44 w 63"/>
                    <a:gd name="T67" fmla="*/ 23 h 86"/>
                    <a:gd name="T68" fmla="*/ 44 w 63"/>
                    <a:gd name="T69" fmla="*/ 25 h 86"/>
                    <a:gd name="T70" fmla="*/ 43 w 63"/>
                    <a:gd name="T71" fmla="*/ 30 h 86"/>
                    <a:gd name="T72" fmla="*/ 41 w 63"/>
                    <a:gd name="T73" fmla="*/ 34 h 86"/>
                    <a:gd name="T74" fmla="*/ 39 w 63"/>
                    <a:gd name="T75" fmla="*/ 37 h 86"/>
                    <a:gd name="T76" fmla="*/ 35 w 63"/>
                    <a:gd name="T77" fmla="*/ 41 h 86"/>
                    <a:gd name="T78" fmla="*/ 32 w 63"/>
                    <a:gd name="T79" fmla="*/ 43 h 86"/>
                    <a:gd name="T80" fmla="*/ 26 w 63"/>
                    <a:gd name="T81" fmla="*/ 50 h 86"/>
                    <a:gd name="T82" fmla="*/ 22 w 63"/>
                    <a:gd name="T83" fmla="*/ 56 h 86"/>
                    <a:gd name="T84" fmla="*/ 19 w 63"/>
                    <a:gd name="T85" fmla="*/ 64 h 86"/>
                    <a:gd name="T86" fmla="*/ 17 w 63"/>
                    <a:gd name="T87" fmla="*/ 82 h 86"/>
                    <a:gd name="T88" fmla="*/ 24 w 63"/>
                    <a:gd name="T89" fmla="*/ 84 h 86"/>
                    <a:gd name="T90" fmla="*/ 36 w 63"/>
                    <a:gd name="T91" fmla="*/ 81 h 86"/>
                    <a:gd name="T92" fmla="*/ 37 w 63"/>
                    <a:gd name="T93" fmla="*/ 65 h 86"/>
                    <a:gd name="T94" fmla="*/ 39 w 63"/>
                    <a:gd name="T95" fmla="*/ 62 h 86"/>
                    <a:gd name="T96" fmla="*/ 41 w 63"/>
                    <a:gd name="T97" fmla="*/ 58 h 86"/>
                    <a:gd name="T98" fmla="*/ 44 w 63"/>
                    <a:gd name="T99" fmla="*/ 55 h 86"/>
                    <a:gd name="T100" fmla="*/ 46 w 63"/>
                    <a:gd name="T101" fmla="*/ 54 h 86"/>
                    <a:gd name="T102" fmla="*/ 50 w 63"/>
                    <a:gd name="T103" fmla="*/ 50 h 86"/>
                    <a:gd name="T104" fmla="*/ 55 w 63"/>
                    <a:gd name="T105" fmla="*/ 44 h 86"/>
                    <a:gd name="T106" fmla="*/ 60 w 63"/>
                    <a:gd name="T107" fmla="*/ 36 h 86"/>
                    <a:gd name="T108" fmla="*/ 62 w 63"/>
                    <a:gd name="T109" fmla="*/ 29 h 8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86"/>
                    <a:gd name="T167" fmla="*/ 63 w 63"/>
                    <a:gd name="T168" fmla="*/ 86 h 8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86">
                      <a:moveTo>
                        <a:pt x="62" y="25"/>
                      </a:moveTo>
                      <a:lnTo>
                        <a:pt x="62" y="22"/>
                      </a:lnTo>
                      <a:lnTo>
                        <a:pt x="62" y="19"/>
                      </a:lnTo>
                      <a:lnTo>
                        <a:pt x="62" y="17"/>
                      </a:lnTo>
                      <a:lnTo>
                        <a:pt x="61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4" y="6"/>
                      </a:lnTo>
                      <a:lnTo>
                        <a:pt x="53" y="6"/>
                      </a:lnTo>
                      <a:lnTo>
                        <a:pt x="53" y="5"/>
                      </a:lnTo>
                      <a:lnTo>
                        <a:pt x="52" y="5"/>
                      </a:lnTo>
                      <a:lnTo>
                        <a:pt x="52" y="4"/>
                      </a:lnTo>
                      <a:lnTo>
                        <a:pt x="49" y="2"/>
                      </a:lnTo>
                      <a:lnTo>
                        <a:pt x="47" y="1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5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6"/>
                      </a:lnTo>
                      <a:lnTo>
                        <a:pt x="2" y="29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5" y="42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20" y="30"/>
                      </a:lnTo>
                      <a:lnTo>
                        <a:pt x="22" y="28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4" y="18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1" y="17"/>
                      </a:lnTo>
                      <a:lnTo>
                        <a:pt x="42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2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27"/>
                      </a:lnTo>
                      <a:lnTo>
                        <a:pt x="43" y="30"/>
                      </a:lnTo>
                      <a:lnTo>
                        <a:pt x="42" y="32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1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50"/>
                      </a:lnTo>
                      <a:lnTo>
                        <a:pt x="24" y="53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9" y="64"/>
                      </a:lnTo>
                      <a:lnTo>
                        <a:pt x="18" y="68"/>
                      </a:lnTo>
                      <a:lnTo>
                        <a:pt x="17" y="82"/>
                      </a:lnTo>
                      <a:lnTo>
                        <a:pt x="22" y="85"/>
                      </a:lnTo>
                      <a:lnTo>
                        <a:pt x="24" y="84"/>
                      </a:lnTo>
                      <a:lnTo>
                        <a:pt x="34" y="81"/>
                      </a:lnTo>
                      <a:lnTo>
                        <a:pt x="36" y="81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8" y="63"/>
                      </a:lnTo>
                      <a:lnTo>
                        <a:pt x="39" y="62"/>
                      </a:lnTo>
                      <a:lnTo>
                        <a:pt x="40" y="60"/>
                      </a:lnTo>
                      <a:lnTo>
                        <a:pt x="41" y="58"/>
                      </a:lnTo>
                      <a:lnTo>
                        <a:pt x="42" y="57"/>
                      </a:lnTo>
                      <a:lnTo>
                        <a:pt x="44" y="55"/>
                      </a:lnTo>
                      <a:lnTo>
                        <a:pt x="46" y="54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3" y="47"/>
                      </a:lnTo>
                      <a:lnTo>
                        <a:pt x="55" y="44"/>
                      </a:lnTo>
                      <a:lnTo>
                        <a:pt x="58" y="40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2" y="29"/>
                      </a:lnTo>
                      <a:lnTo>
                        <a:pt x="62" y="25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68" name="Freeform 60"/>
                <p:cNvSpPr>
                  <a:spLocks/>
                </p:cNvSpPr>
                <p:nvPr/>
              </p:nvSpPr>
              <p:spPr bwMode="auto">
                <a:xfrm>
                  <a:off x="3547" y="3336"/>
                  <a:ext cx="28" cy="27"/>
                </a:xfrm>
                <a:custGeom>
                  <a:avLst/>
                  <a:gdLst>
                    <a:gd name="T0" fmla="*/ 21 w 28"/>
                    <a:gd name="T1" fmla="*/ 3 h 27"/>
                    <a:gd name="T2" fmla="*/ 20 w 28"/>
                    <a:gd name="T3" fmla="*/ 2 h 27"/>
                    <a:gd name="T4" fmla="*/ 19 w 28"/>
                    <a:gd name="T5" fmla="*/ 2 h 27"/>
                    <a:gd name="T6" fmla="*/ 18 w 28"/>
                    <a:gd name="T7" fmla="*/ 1 h 27"/>
                    <a:gd name="T8" fmla="*/ 17 w 28"/>
                    <a:gd name="T9" fmla="*/ 1 h 27"/>
                    <a:gd name="T10" fmla="*/ 15 w 28"/>
                    <a:gd name="T11" fmla="*/ 1 h 27"/>
                    <a:gd name="T12" fmla="*/ 14 w 28"/>
                    <a:gd name="T13" fmla="*/ 0 h 27"/>
                    <a:gd name="T14" fmla="*/ 13 w 28"/>
                    <a:gd name="T15" fmla="*/ 1 h 27"/>
                    <a:gd name="T16" fmla="*/ 12 w 28"/>
                    <a:gd name="T17" fmla="*/ 1 h 27"/>
                    <a:gd name="T18" fmla="*/ 9 w 28"/>
                    <a:gd name="T19" fmla="*/ 2 h 27"/>
                    <a:gd name="T20" fmla="*/ 7 w 28"/>
                    <a:gd name="T21" fmla="*/ 3 h 27"/>
                    <a:gd name="T22" fmla="*/ 5 w 28"/>
                    <a:gd name="T23" fmla="*/ 4 h 27"/>
                    <a:gd name="T24" fmla="*/ 4 w 28"/>
                    <a:gd name="T25" fmla="*/ 6 h 27"/>
                    <a:gd name="T26" fmla="*/ 2 w 28"/>
                    <a:gd name="T27" fmla="*/ 8 h 27"/>
                    <a:gd name="T28" fmla="*/ 1 w 28"/>
                    <a:gd name="T29" fmla="*/ 10 h 27"/>
                    <a:gd name="T30" fmla="*/ 1 w 28"/>
                    <a:gd name="T31" fmla="*/ 12 h 27"/>
                    <a:gd name="T32" fmla="*/ 0 w 28"/>
                    <a:gd name="T33" fmla="*/ 15 h 27"/>
                    <a:gd name="T34" fmla="*/ 0 w 28"/>
                    <a:gd name="T35" fmla="*/ 16 h 27"/>
                    <a:gd name="T36" fmla="*/ 0 w 28"/>
                    <a:gd name="T37" fmla="*/ 17 h 27"/>
                    <a:gd name="T38" fmla="*/ 1 w 28"/>
                    <a:gd name="T39" fmla="*/ 19 h 27"/>
                    <a:gd name="T40" fmla="*/ 1 w 28"/>
                    <a:gd name="T41" fmla="*/ 20 h 27"/>
                    <a:gd name="T42" fmla="*/ 2 w 28"/>
                    <a:gd name="T43" fmla="*/ 21 h 27"/>
                    <a:gd name="T44" fmla="*/ 3 w 28"/>
                    <a:gd name="T45" fmla="*/ 22 h 27"/>
                    <a:gd name="T46" fmla="*/ 4 w 28"/>
                    <a:gd name="T47" fmla="*/ 22 h 27"/>
                    <a:gd name="T48" fmla="*/ 6 w 28"/>
                    <a:gd name="T49" fmla="*/ 23 h 27"/>
                    <a:gd name="T50" fmla="*/ 7 w 28"/>
                    <a:gd name="T51" fmla="*/ 24 h 27"/>
                    <a:gd name="T52" fmla="*/ 8 w 28"/>
                    <a:gd name="T53" fmla="*/ 25 h 27"/>
                    <a:gd name="T54" fmla="*/ 9 w 28"/>
                    <a:gd name="T55" fmla="*/ 25 h 27"/>
                    <a:gd name="T56" fmla="*/ 10 w 28"/>
                    <a:gd name="T57" fmla="*/ 26 h 27"/>
                    <a:gd name="T58" fmla="*/ 12 w 28"/>
                    <a:gd name="T59" fmla="*/ 26 h 27"/>
                    <a:gd name="T60" fmla="*/ 13 w 28"/>
                    <a:gd name="T61" fmla="*/ 26 h 27"/>
                    <a:gd name="T62" fmla="*/ 14 w 28"/>
                    <a:gd name="T63" fmla="*/ 26 h 27"/>
                    <a:gd name="T64" fmla="*/ 15 w 28"/>
                    <a:gd name="T65" fmla="*/ 25 h 27"/>
                    <a:gd name="T66" fmla="*/ 17 w 28"/>
                    <a:gd name="T67" fmla="*/ 25 h 27"/>
                    <a:gd name="T68" fmla="*/ 20 w 28"/>
                    <a:gd name="T69" fmla="*/ 23 h 27"/>
                    <a:gd name="T70" fmla="*/ 21 w 28"/>
                    <a:gd name="T71" fmla="*/ 22 h 27"/>
                    <a:gd name="T72" fmla="*/ 23 w 28"/>
                    <a:gd name="T73" fmla="*/ 20 h 27"/>
                    <a:gd name="T74" fmla="*/ 25 w 28"/>
                    <a:gd name="T75" fmla="*/ 18 h 27"/>
                    <a:gd name="T76" fmla="*/ 26 w 28"/>
                    <a:gd name="T77" fmla="*/ 16 h 27"/>
                    <a:gd name="T78" fmla="*/ 26 w 28"/>
                    <a:gd name="T79" fmla="*/ 14 h 27"/>
                    <a:gd name="T80" fmla="*/ 27 w 28"/>
                    <a:gd name="T81" fmla="*/ 12 h 27"/>
                    <a:gd name="T82" fmla="*/ 27 w 28"/>
                    <a:gd name="T83" fmla="*/ 10 h 27"/>
                    <a:gd name="T84" fmla="*/ 26 w 28"/>
                    <a:gd name="T85" fmla="*/ 9 h 27"/>
                    <a:gd name="T86" fmla="*/ 26 w 28"/>
                    <a:gd name="T87" fmla="*/ 8 h 27"/>
                    <a:gd name="T88" fmla="*/ 25 w 28"/>
                    <a:gd name="T89" fmla="*/ 7 h 27"/>
                    <a:gd name="T90" fmla="*/ 25 w 28"/>
                    <a:gd name="T91" fmla="*/ 6 h 27"/>
                    <a:gd name="T92" fmla="*/ 24 w 28"/>
                    <a:gd name="T93" fmla="*/ 5 h 27"/>
                    <a:gd name="T94" fmla="*/ 23 w 28"/>
                    <a:gd name="T95" fmla="*/ 4 h 27"/>
                    <a:gd name="T96" fmla="*/ 21 w 28"/>
                    <a:gd name="T97" fmla="*/ 3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27"/>
                    <a:gd name="T149" fmla="*/ 28 w 28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27">
                      <a:moveTo>
                        <a:pt x="21" y="3"/>
                      </a:moveTo>
                      <a:lnTo>
                        <a:pt x="20" y="2"/>
                      </a:lnTo>
                      <a:lnTo>
                        <a:pt x="19" y="2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20" y="23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6" y="8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1" y="3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69" name="Freeform 61"/>
                <p:cNvSpPr>
                  <a:spLocks/>
                </p:cNvSpPr>
                <p:nvPr/>
              </p:nvSpPr>
              <p:spPr bwMode="auto">
                <a:xfrm>
                  <a:off x="3539" y="3256"/>
                  <a:ext cx="58" cy="83"/>
                </a:xfrm>
                <a:custGeom>
                  <a:avLst/>
                  <a:gdLst>
                    <a:gd name="T0" fmla="*/ 57 w 58"/>
                    <a:gd name="T1" fmla="*/ 26 h 83"/>
                    <a:gd name="T2" fmla="*/ 54 w 58"/>
                    <a:gd name="T3" fmla="*/ 34 h 83"/>
                    <a:gd name="T4" fmla="*/ 50 w 58"/>
                    <a:gd name="T5" fmla="*/ 41 h 83"/>
                    <a:gd name="T6" fmla="*/ 44 w 58"/>
                    <a:gd name="T7" fmla="*/ 48 h 83"/>
                    <a:gd name="T8" fmla="*/ 41 w 58"/>
                    <a:gd name="T9" fmla="*/ 50 h 83"/>
                    <a:gd name="T10" fmla="*/ 41 w 58"/>
                    <a:gd name="T11" fmla="*/ 51 h 83"/>
                    <a:gd name="T12" fmla="*/ 39 w 58"/>
                    <a:gd name="T13" fmla="*/ 52 h 83"/>
                    <a:gd name="T14" fmla="*/ 36 w 58"/>
                    <a:gd name="T15" fmla="*/ 55 h 83"/>
                    <a:gd name="T16" fmla="*/ 34 w 58"/>
                    <a:gd name="T17" fmla="*/ 59 h 83"/>
                    <a:gd name="T18" fmla="*/ 32 w 58"/>
                    <a:gd name="T19" fmla="*/ 63 h 83"/>
                    <a:gd name="T20" fmla="*/ 31 w 58"/>
                    <a:gd name="T21" fmla="*/ 78 h 83"/>
                    <a:gd name="T22" fmla="*/ 19 w 58"/>
                    <a:gd name="T23" fmla="*/ 81 h 83"/>
                    <a:gd name="T24" fmla="*/ 18 w 58"/>
                    <a:gd name="T25" fmla="*/ 68 h 83"/>
                    <a:gd name="T26" fmla="*/ 20 w 58"/>
                    <a:gd name="T27" fmla="*/ 60 h 83"/>
                    <a:gd name="T28" fmla="*/ 23 w 58"/>
                    <a:gd name="T29" fmla="*/ 53 h 83"/>
                    <a:gd name="T30" fmla="*/ 28 w 58"/>
                    <a:gd name="T31" fmla="*/ 47 h 83"/>
                    <a:gd name="T32" fmla="*/ 35 w 58"/>
                    <a:gd name="T33" fmla="*/ 41 h 83"/>
                    <a:gd name="T34" fmla="*/ 36 w 58"/>
                    <a:gd name="T35" fmla="*/ 39 h 83"/>
                    <a:gd name="T36" fmla="*/ 40 w 58"/>
                    <a:gd name="T37" fmla="*/ 36 h 83"/>
                    <a:gd name="T38" fmla="*/ 42 w 58"/>
                    <a:gd name="T39" fmla="*/ 32 h 83"/>
                    <a:gd name="T40" fmla="*/ 43 w 58"/>
                    <a:gd name="T41" fmla="*/ 28 h 83"/>
                    <a:gd name="T42" fmla="*/ 43 w 58"/>
                    <a:gd name="T43" fmla="*/ 24 h 83"/>
                    <a:gd name="T44" fmla="*/ 43 w 58"/>
                    <a:gd name="T45" fmla="*/ 21 h 83"/>
                    <a:gd name="T46" fmla="*/ 42 w 58"/>
                    <a:gd name="T47" fmla="*/ 19 h 83"/>
                    <a:gd name="T48" fmla="*/ 41 w 58"/>
                    <a:gd name="T49" fmla="*/ 17 h 83"/>
                    <a:gd name="T50" fmla="*/ 39 w 58"/>
                    <a:gd name="T51" fmla="*/ 16 h 83"/>
                    <a:gd name="T52" fmla="*/ 36 w 58"/>
                    <a:gd name="T53" fmla="*/ 15 h 83"/>
                    <a:gd name="T54" fmla="*/ 34 w 58"/>
                    <a:gd name="T55" fmla="*/ 14 h 83"/>
                    <a:gd name="T56" fmla="*/ 31 w 58"/>
                    <a:gd name="T57" fmla="*/ 15 h 83"/>
                    <a:gd name="T58" fmla="*/ 26 w 58"/>
                    <a:gd name="T59" fmla="*/ 16 h 83"/>
                    <a:gd name="T60" fmla="*/ 21 w 58"/>
                    <a:gd name="T61" fmla="*/ 20 h 83"/>
                    <a:gd name="T62" fmla="*/ 17 w 58"/>
                    <a:gd name="T63" fmla="*/ 25 h 83"/>
                    <a:gd name="T64" fmla="*/ 14 w 58"/>
                    <a:gd name="T65" fmla="*/ 30 h 83"/>
                    <a:gd name="T66" fmla="*/ 14 w 58"/>
                    <a:gd name="T67" fmla="*/ 35 h 83"/>
                    <a:gd name="T68" fmla="*/ 2 w 58"/>
                    <a:gd name="T69" fmla="*/ 39 h 83"/>
                    <a:gd name="T70" fmla="*/ 0 w 58"/>
                    <a:gd name="T71" fmla="*/ 37 h 83"/>
                    <a:gd name="T72" fmla="*/ 1 w 58"/>
                    <a:gd name="T73" fmla="*/ 32 h 83"/>
                    <a:gd name="T74" fmla="*/ 3 w 58"/>
                    <a:gd name="T75" fmla="*/ 26 h 83"/>
                    <a:gd name="T76" fmla="*/ 5 w 58"/>
                    <a:gd name="T77" fmla="*/ 20 h 83"/>
                    <a:gd name="T78" fmla="*/ 9 w 58"/>
                    <a:gd name="T79" fmla="*/ 15 h 83"/>
                    <a:gd name="T80" fmla="*/ 14 w 58"/>
                    <a:gd name="T81" fmla="*/ 10 h 83"/>
                    <a:gd name="T82" fmla="*/ 19 w 58"/>
                    <a:gd name="T83" fmla="*/ 6 h 83"/>
                    <a:gd name="T84" fmla="*/ 24 w 58"/>
                    <a:gd name="T85" fmla="*/ 3 h 83"/>
                    <a:gd name="T86" fmla="*/ 30 w 58"/>
                    <a:gd name="T87" fmla="*/ 1 h 83"/>
                    <a:gd name="T88" fmla="*/ 36 w 58"/>
                    <a:gd name="T89" fmla="*/ 0 h 83"/>
                    <a:gd name="T90" fmla="*/ 41 w 58"/>
                    <a:gd name="T91" fmla="*/ 0 h 83"/>
                    <a:gd name="T92" fmla="*/ 46 w 58"/>
                    <a:gd name="T93" fmla="*/ 2 h 83"/>
                    <a:gd name="T94" fmla="*/ 50 w 58"/>
                    <a:gd name="T95" fmla="*/ 4 h 83"/>
                    <a:gd name="T96" fmla="*/ 53 w 58"/>
                    <a:gd name="T97" fmla="*/ 7 h 83"/>
                    <a:gd name="T98" fmla="*/ 56 w 58"/>
                    <a:gd name="T99" fmla="*/ 11 h 83"/>
                    <a:gd name="T100" fmla="*/ 57 w 58"/>
                    <a:gd name="T101" fmla="*/ 16 h 83"/>
                    <a:gd name="T102" fmla="*/ 57 w 58"/>
                    <a:gd name="T103" fmla="*/ 22 h 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83"/>
                    <a:gd name="T158" fmla="*/ 58 w 58"/>
                    <a:gd name="T159" fmla="*/ 83 h 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83">
                      <a:moveTo>
                        <a:pt x="57" y="22"/>
                      </a:moveTo>
                      <a:lnTo>
                        <a:pt x="57" y="26"/>
                      </a:lnTo>
                      <a:lnTo>
                        <a:pt x="56" y="30"/>
                      </a:lnTo>
                      <a:lnTo>
                        <a:pt x="54" y="34"/>
                      </a:lnTo>
                      <a:lnTo>
                        <a:pt x="52" y="37"/>
                      </a:lnTo>
                      <a:lnTo>
                        <a:pt x="50" y="41"/>
                      </a:lnTo>
                      <a:lnTo>
                        <a:pt x="47" y="45"/>
                      </a:lnTo>
                      <a:lnTo>
                        <a:pt x="44" y="48"/>
                      </a:lnTo>
                      <a:lnTo>
                        <a:pt x="41" y="51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39" y="52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5" y="57"/>
                      </a:lnTo>
                      <a:lnTo>
                        <a:pt x="34" y="59"/>
                      </a:lnTo>
                      <a:lnTo>
                        <a:pt x="33" y="61"/>
                      </a:lnTo>
                      <a:lnTo>
                        <a:pt x="32" y="63"/>
                      </a:lnTo>
                      <a:lnTo>
                        <a:pt x="32" y="64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19" y="81"/>
                      </a:lnTo>
                      <a:lnTo>
                        <a:pt x="17" y="82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60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28" y="47"/>
                      </a:lnTo>
                      <a:lnTo>
                        <a:pt x="31" y="44"/>
                      </a:lnTo>
                      <a:lnTo>
                        <a:pt x="35" y="41"/>
                      </a:lnTo>
                      <a:lnTo>
                        <a:pt x="36" y="39"/>
                      </a:lnTo>
                      <a:lnTo>
                        <a:pt x="38" y="38"/>
                      </a:lnTo>
                      <a:lnTo>
                        <a:pt x="40" y="36"/>
                      </a:lnTo>
                      <a:lnTo>
                        <a:pt x="41" y="34"/>
                      </a:lnTo>
                      <a:lnTo>
                        <a:pt x="42" y="32"/>
                      </a:lnTo>
                      <a:lnTo>
                        <a:pt x="43" y="30"/>
                      </a:lnTo>
                      <a:lnTo>
                        <a:pt x="43" y="28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2" y="19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6"/>
                      </a:lnTo>
                      <a:lnTo>
                        <a:pt x="37" y="15"/>
                      </a:lnTo>
                      <a:lnTo>
                        <a:pt x="36" y="15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5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8"/>
                      </a:lnTo>
                      <a:lnTo>
                        <a:pt x="21" y="20"/>
                      </a:lnTo>
                      <a:lnTo>
                        <a:pt x="19" y="22"/>
                      </a:lnTo>
                      <a:lnTo>
                        <a:pt x="17" y="25"/>
                      </a:lnTo>
                      <a:lnTo>
                        <a:pt x="15" y="28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2" y="39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1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8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6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57" y="22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70" name="Freeform 62"/>
                <p:cNvSpPr>
                  <a:spLocks/>
                </p:cNvSpPr>
                <p:nvPr/>
              </p:nvSpPr>
              <p:spPr bwMode="auto">
                <a:xfrm>
                  <a:off x="3552" y="3340"/>
                  <a:ext cx="23" cy="23"/>
                </a:xfrm>
                <a:custGeom>
                  <a:avLst/>
                  <a:gdLst>
                    <a:gd name="T0" fmla="*/ 10 w 23"/>
                    <a:gd name="T1" fmla="*/ 21 h 23"/>
                    <a:gd name="T2" fmla="*/ 12 w 23"/>
                    <a:gd name="T3" fmla="*/ 21 h 23"/>
                    <a:gd name="T4" fmla="*/ 14 w 23"/>
                    <a:gd name="T5" fmla="*/ 20 h 23"/>
                    <a:gd name="T6" fmla="*/ 16 w 23"/>
                    <a:gd name="T7" fmla="*/ 18 h 23"/>
                    <a:gd name="T8" fmla="*/ 18 w 23"/>
                    <a:gd name="T9" fmla="*/ 16 h 23"/>
                    <a:gd name="T10" fmla="*/ 19 w 23"/>
                    <a:gd name="T11" fmla="*/ 14 h 23"/>
                    <a:gd name="T12" fmla="*/ 21 w 23"/>
                    <a:gd name="T13" fmla="*/ 12 h 23"/>
                    <a:gd name="T14" fmla="*/ 21 w 23"/>
                    <a:gd name="T15" fmla="*/ 10 h 23"/>
                    <a:gd name="T16" fmla="*/ 22 w 23"/>
                    <a:gd name="T17" fmla="*/ 8 h 23"/>
                    <a:gd name="T18" fmla="*/ 21 w 23"/>
                    <a:gd name="T19" fmla="*/ 6 h 23"/>
                    <a:gd name="T20" fmla="*/ 21 w 23"/>
                    <a:gd name="T21" fmla="*/ 4 h 23"/>
                    <a:gd name="T22" fmla="*/ 20 w 23"/>
                    <a:gd name="T23" fmla="*/ 2 h 23"/>
                    <a:gd name="T24" fmla="*/ 19 w 23"/>
                    <a:gd name="T25" fmla="*/ 1 h 23"/>
                    <a:gd name="T26" fmla="*/ 17 w 23"/>
                    <a:gd name="T27" fmla="*/ 0 h 23"/>
                    <a:gd name="T28" fmla="*/ 15 w 23"/>
                    <a:gd name="T29" fmla="*/ 0 h 23"/>
                    <a:gd name="T30" fmla="*/ 13 w 23"/>
                    <a:gd name="T31" fmla="*/ 0 h 23"/>
                    <a:gd name="T32" fmla="*/ 11 w 23"/>
                    <a:gd name="T33" fmla="*/ 0 h 23"/>
                    <a:gd name="T34" fmla="*/ 9 w 23"/>
                    <a:gd name="T35" fmla="*/ 1 h 23"/>
                    <a:gd name="T36" fmla="*/ 7 w 23"/>
                    <a:gd name="T37" fmla="*/ 2 h 23"/>
                    <a:gd name="T38" fmla="*/ 5 w 23"/>
                    <a:gd name="T39" fmla="*/ 3 h 23"/>
                    <a:gd name="T40" fmla="*/ 3 w 23"/>
                    <a:gd name="T41" fmla="*/ 5 h 23"/>
                    <a:gd name="T42" fmla="*/ 2 w 23"/>
                    <a:gd name="T43" fmla="*/ 7 h 23"/>
                    <a:gd name="T44" fmla="*/ 1 w 23"/>
                    <a:gd name="T45" fmla="*/ 9 h 23"/>
                    <a:gd name="T46" fmla="*/ 0 w 23"/>
                    <a:gd name="T47" fmla="*/ 11 h 23"/>
                    <a:gd name="T48" fmla="*/ 0 w 23"/>
                    <a:gd name="T49" fmla="*/ 14 h 23"/>
                    <a:gd name="T50" fmla="*/ 0 w 23"/>
                    <a:gd name="T51" fmla="*/ 16 h 23"/>
                    <a:gd name="T52" fmla="*/ 0 w 23"/>
                    <a:gd name="T53" fmla="*/ 18 h 23"/>
                    <a:gd name="T54" fmla="*/ 1 w 23"/>
                    <a:gd name="T55" fmla="*/ 19 h 23"/>
                    <a:gd name="T56" fmla="*/ 3 w 23"/>
                    <a:gd name="T57" fmla="*/ 20 h 23"/>
                    <a:gd name="T58" fmla="*/ 4 w 23"/>
                    <a:gd name="T59" fmla="*/ 21 h 23"/>
                    <a:gd name="T60" fmla="*/ 6 w 23"/>
                    <a:gd name="T61" fmla="*/ 22 h 23"/>
                    <a:gd name="T62" fmla="*/ 8 w 23"/>
                    <a:gd name="T63" fmla="*/ 22 h 23"/>
                    <a:gd name="T64" fmla="*/ 10 w 23"/>
                    <a:gd name="T65" fmla="*/ 21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3"/>
                    <a:gd name="T101" fmla="*/ 23 w 23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3">
                      <a:moveTo>
                        <a:pt x="10" y="21"/>
                      </a:moveTo>
                      <a:lnTo>
                        <a:pt x="12" y="21"/>
                      </a:lnTo>
                      <a:lnTo>
                        <a:pt x="14" y="20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10" y="21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71" name="Freeform 63"/>
                <p:cNvSpPr>
                  <a:spLocks/>
                </p:cNvSpPr>
                <p:nvPr/>
              </p:nvSpPr>
              <p:spPr bwMode="auto">
                <a:xfrm>
                  <a:off x="3338" y="3306"/>
                  <a:ext cx="191" cy="87"/>
                </a:xfrm>
                <a:custGeom>
                  <a:avLst/>
                  <a:gdLst>
                    <a:gd name="T0" fmla="*/ 190 w 191"/>
                    <a:gd name="T1" fmla="*/ 33 h 87"/>
                    <a:gd name="T2" fmla="*/ 190 w 191"/>
                    <a:gd name="T3" fmla="*/ 0 h 87"/>
                    <a:gd name="T4" fmla="*/ 0 w 191"/>
                    <a:gd name="T5" fmla="*/ 52 h 87"/>
                    <a:gd name="T6" fmla="*/ 0 w 191"/>
                    <a:gd name="T7" fmla="*/ 86 h 87"/>
                    <a:gd name="T8" fmla="*/ 190 w 191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87"/>
                    <a:gd name="T17" fmla="*/ 191 w 191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87">
                      <a:moveTo>
                        <a:pt x="190" y="33"/>
                      </a:moveTo>
                      <a:lnTo>
                        <a:pt x="190" y="0"/>
                      </a:lnTo>
                      <a:lnTo>
                        <a:pt x="0" y="52"/>
                      </a:lnTo>
                      <a:lnTo>
                        <a:pt x="0" y="86"/>
                      </a:lnTo>
                      <a:lnTo>
                        <a:pt x="190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72" name="Freeform 64"/>
                <p:cNvSpPr>
                  <a:spLocks/>
                </p:cNvSpPr>
                <p:nvPr/>
              </p:nvSpPr>
              <p:spPr bwMode="auto">
                <a:xfrm>
                  <a:off x="3251" y="3368"/>
                  <a:ext cx="53" cy="51"/>
                </a:xfrm>
                <a:custGeom>
                  <a:avLst/>
                  <a:gdLst>
                    <a:gd name="T0" fmla="*/ 52 w 53"/>
                    <a:gd name="T1" fmla="*/ 33 h 51"/>
                    <a:gd name="T2" fmla="*/ 52 w 53"/>
                    <a:gd name="T3" fmla="*/ 0 h 51"/>
                    <a:gd name="T4" fmla="*/ 0 w 53"/>
                    <a:gd name="T5" fmla="*/ 17 h 51"/>
                    <a:gd name="T6" fmla="*/ 0 w 53"/>
                    <a:gd name="T7" fmla="*/ 50 h 51"/>
                    <a:gd name="T8" fmla="*/ 52 w 53"/>
                    <a:gd name="T9" fmla="*/ 3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1"/>
                    <a:gd name="T17" fmla="*/ 53 w 53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1">
                      <a:moveTo>
                        <a:pt x="52" y="33"/>
                      </a:moveTo>
                      <a:lnTo>
                        <a:pt x="52" y="0"/>
                      </a:lnTo>
                      <a:lnTo>
                        <a:pt x="0" y="17"/>
                      </a:lnTo>
                      <a:lnTo>
                        <a:pt x="0" y="50"/>
                      </a:lnTo>
                      <a:lnTo>
                        <a:pt x="52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</p:grpSp>
        </p:grpSp>
        <p:sp>
          <p:nvSpPr>
            <p:cNvPr id="60473" name="Text Box 10"/>
            <p:cNvSpPr txBox="1">
              <a:spLocks noChangeArrowheads="1"/>
            </p:cNvSpPr>
            <p:nvPr/>
          </p:nvSpPr>
          <p:spPr bwMode="auto">
            <a:xfrm>
              <a:off x="1110" y="3412"/>
              <a:ext cx="864" cy="1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defTabSz="914400">
                <a:lnSpc>
                  <a:spcPts val="1200"/>
                </a:lnSpc>
              </a:pPr>
              <a:r>
                <a:rPr lang="zh-CN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答复</a:t>
              </a:r>
            </a:p>
          </p:txBody>
        </p:sp>
        <p:grpSp>
          <p:nvGrpSpPr>
            <p:cNvPr id="60474" name="Group 119"/>
            <p:cNvGrpSpPr>
              <a:grpSpLocks/>
            </p:cNvGrpSpPr>
            <p:nvPr/>
          </p:nvGrpSpPr>
          <p:grpSpPr bwMode="auto">
            <a:xfrm>
              <a:off x="1334" y="2932"/>
              <a:ext cx="415" cy="436"/>
              <a:chOff x="1516" y="2841"/>
              <a:chExt cx="415" cy="436"/>
            </a:xfrm>
          </p:grpSpPr>
          <p:sp>
            <p:nvSpPr>
              <p:cNvPr id="60475" name="AutoShape 20"/>
              <p:cNvSpPr>
                <a:spLocks noChangeArrowheads="1"/>
              </p:cNvSpPr>
              <p:nvPr/>
            </p:nvSpPr>
            <p:spPr bwMode="auto">
              <a:xfrm>
                <a:off x="1516" y="2841"/>
                <a:ext cx="415" cy="436"/>
              </a:xfrm>
              <a:prstGeom prst="roundRect">
                <a:avLst>
                  <a:gd name="adj" fmla="val 16667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zh-CN" altLang="en-US" sz="1400"/>
              </a:p>
              <a:p>
                <a:pPr algn="ctr">
                  <a:spcBef>
                    <a:spcPct val="50000"/>
                  </a:spcBef>
                </a:pPr>
                <a:endParaRPr lang="zh-CN" altLang="en-US" sz="1200"/>
              </a:p>
            </p:txBody>
          </p:sp>
          <p:grpSp>
            <p:nvGrpSpPr>
              <p:cNvPr id="60476" name="Group 81"/>
              <p:cNvGrpSpPr>
                <a:grpSpLocks/>
              </p:cNvGrpSpPr>
              <p:nvPr/>
            </p:nvGrpSpPr>
            <p:grpSpPr bwMode="auto">
              <a:xfrm>
                <a:off x="1565" y="2866"/>
                <a:ext cx="317" cy="386"/>
                <a:chOff x="4126" y="2586"/>
                <a:chExt cx="781" cy="947"/>
              </a:xfrm>
            </p:grpSpPr>
            <p:sp>
              <p:nvSpPr>
                <p:cNvPr id="60477" name="Freeform 82"/>
                <p:cNvSpPr>
                  <a:spLocks/>
                </p:cNvSpPr>
                <p:nvPr/>
              </p:nvSpPr>
              <p:spPr bwMode="auto">
                <a:xfrm>
                  <a:off x="4126" y="2586"/>
                  <a:ext cx="781" cy="947"/>
                </a:xfrm>
                <a:custGeom>
                  <a:avLst/>
                  <a:gdLst>
                    <a:gd name="T0" fmla="*/ 780 w 781"/>
                    <a:gd name="T1" fmla="*/ 732 h 947"/>
                    <a:gd name="T2" fmla="*/ 780 w 781"/>
                    <a:gd name="T3" fmla="*/ 0 h 947"/>
                    <a:gd name="T4" fmla="*/ 0 w 781"/>
                    <a:gd name="T5" fmla="*/ 212 h 947"/>
                    <a:gd name="T6" fmla="*/ 0 w 781"/>
                    <a:gd name="T7" fmla="*/ 946 h 947"/>
                    <a:gd name="T8" fmla="*/ 780 w 781"/>
                    <a:gd name="T9" fmla="*/ 732 h 9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1"/>
                    <a:gd name="T16" fmla="*/ 0 h 947"/>
                    <a:gd name="T17" fmla="*/ 781 w 781"/>
                    <a:gd name="T18" fmla="*/ 947 h 9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1" h="947">
                      <a:moveTo>
                        <a:pt x="780" y="732"/>
                      </a:moveTo>
                      <a:lnTo>
                        <a:pt x="780" y="0"/>
                      </a:lnTo>
                      <a:lnTo>
                        <a:pt x="0" y="212"/>
                      </a:lnTo>
                      <a:lnTo>
                        <a:pt x="0" y="946"/>
                      </a:lnTo>
                      <a:lnTo>
                        <a:pt x="780" y="732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78" name="Freeform 83"/>
                <p:cNvSpPr>
                  <a:spLocks/>
                </p:cNvSpPr>
                <p:nvPr/>
              </p:nvSpPr>
              <p:spPr bwMode="white">
                <a:xfrm>
                  <a:off x="4153" y="2621"/>
                  <a:ext cx="726" cy="876"/>
                </a:xfrm>
                <a:custGeom>
                  <a:avLst/>
                  <a:gdLst>
                    <a:gd name="T0" fmla="*/ 725 w 726"/>
                    <a:gd name="T1" fmla="*/ 680 h 876"/>
                    <a:gd name="T2" fmla="*/ 725 w 726"/>
                    <a:gd name="T3" fmla="*/ 0 h 876"/>
                    <a:gd name="T4" fmla="*/ 0 w 726"/>
                    <a:gd name="T5" fmla="*/ 194 h 876"/>
                    <a:gd name="T6" fmla="*/ 0 w 726"/>
                    <a:gd name="T7" fmla="*/ 875 h 876"/>
                    <a:gd name="T8" fmla="*/ 725 w 726"/>
                    <a:gd name="T9" fmla="*/ 680 h 8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876"/>
                    <a:gd name="T17" fmla="*/ 726 w 726"/>
                    <a:gd name="T18" fmla="*/ 876 h 8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876">
                      <a:moveTo>
                        <a:pt x="725" y="680"/>
                      </a:moveTo>
                      <a:lnTo>
                        <a:pt x="725" y="0"/>
                      </a:lnTo>
                      <a:lnTo>
                        <a:pt x="0" y="194"/>
                      </a:lnTo>
                      <a:lnTo>
                        <a:pt x="0" y="875"/>
                      </a:lnTo>
                      <a:lnTo>
                        <a:pt x="725" y="680"/>
                      </a:lnTo>
                    </a:path>
                  </a:pathLst>
                </a:custGeom>
                <a:solidFill>
                  <a:srgbClr val="EAEAE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79" name="Freeform 84"/>
                <p:cNvSpPr>
                  <a:spLocks/>
                </p:cNvSpPr>
                <p:nvPr/>
              </p:nvSpPr>
              <p:spPr bwMode="auto">
                <a:xfrm>
                  <a:off x="4271" y="3207"/>
                  <a:ext cx="66" cy="195"/>
                </a:xfrm>
                <a:custGeom>
                  <a:avLst/>
                  <a:gdLst>
                    <a:gd name="T0" fmla="*/ 65 w 66"/>
                    <a:gd name="T1" fmla="*/ 176 h 195"/>
                    <a:gd name="T2" fmla="*/ 65 w 66"/>
                    <a:gd name="T3" fmla="*/ 0 h 195"/>
                    <a:gd name="T4" fmla="*/ 0 w 66"/>
                    <a:gd name="T5" fmla="*/ 18 h 195"/>
                    <a:gd name="T6" fmla="*/ 0 w 66"/>
                    <a:gd name="T7" fmla="*/ 194 h 195"/>
                    <a:gd name="T8" fmla="*/ 65 w 66"/>
                    <a:gd name="T9" fmla="*/ 176 h 1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195"/>
                    <a:gd name="T17" fmla="*/ 66 w 66"/>
                    <a:gd name="T18" fmla="*/ 195 h 1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195">
                      <a:moveTo>
                        <a:pt x="65" y="176"/>
                      </a:moveTo>
                      <a:lnTo>
                        <a:pt x="65" y="0"/>
                      </a:lnTo>
                      <a:lnTo>
                        <a:pt x="0" y="18"/>
                      </a:lnTo>
                      <a:lnTo>
                        <a:pt x="0" y="194"/>
                      </a:lnTo>
                      <a:lnTo>
                        <a:pt x="65" y="176"/>
                      </a:lnTo>
                    </a:path>
                  </a:pathLst>
                </a:custGeom>
                <a:solidFill>
                  <a:srgbClr val="66CC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80" name="Freeform 85"/>
                <p:cNvSpPr>
                  <a:spLocks/>
                </p:cNvSpPr>
                <p:nvPr/>
              </p:nvSpPr>
              <p:spPr bwMode="auto">
                <a:xfrm>
                  <a:off x="4356" y="2972"/>
                  <a:ext cx="67" cy="405"/>
                </a:xfrm>
                <a:custGeom>
                  <a:avLst/>
                  <a:gdLst>
                    <a:gd name="T0" fmla="*/ 66 w 67"/>
                    <a:gd name="T1" fmla="*/ 387 h 405"/>
                    <a:gd name="T2" fmla="*/ 66 w 67"/>
                    <a:gd name="T3" fmla="*/ 0 h 405"/>
                    <a:gd name="T4" fmla="*/ 0 w 67"/>
                    <a:gd name="T5" fmla="*/ 16 h 405"/>
                    <a:gd name="T6" fmla="*/ 0 w 67"/>
                    <a:gd name="T7" fmla="*/ 404 h 405"/>
                    <a:gd name="T8" fmla="*/ 66 w 67"/>
                    <a:gd name="T9" fmla="*/ 387 h 4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405"/>
                    <a:gd name="T17" fmla="*/ 67 w 67"/>
                    <a:gd name="T18" fmla="*/ 405 h 4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405">
                      <a:moveTo>
                        <a:pt x="66" y="387"/>
                      </a:moveTo>
                      <a:lnTo>
                        <a:pt x="66" y="0"/>
                      </a:lnTo>
                      <a:lnTo>
                        <a:pt x="0" y="16"/>
                      </a:lnTo>
                      <a:lnTo>
                        <a:pt x="0" y="404"/>
                      </a:lnTo>
                      <a:lnTo>
                        <a:pt x="66" y="387"/>
                      </a:lnTo>
                    </a:path>
                  </a:pathLst>
                </a:custGeom>
                <a:solidFill>
                  <a:srgbClr val="00CC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81" name="Freeform 86"/>
                <p:cNvSpPr>
                  <a:spLocks/>
                </p:cNvSpPr>
                <p:nvPr/>
              </p:nvSpPr>
              <p:spPr bwMode="auto">
                <a:xfrm>
                  <a:off x="4441" y="3075"/>
                  <a:ext cx="67" cy="278"/>
                </a:xfrm>
                <a:custGeom>
                  <a:avLst/>
                  <a:gdLst>
                    <a:gd name="T0" fmla="*/ 66 w 67"/>
                    <a:gd name="T1" fmla="*/ 258 h 278"/>
                    <a:gd name="T2" fmla="*/ 66 w 67"/>
                    <a:gd name="T3" fmla="*/ 0 h 278"/>
                    <a:gd name="T4" fmla="*/ 0 w 67"/>
                    <a:gd name="T5" fmla="*/ 18 h 278"/>
                    <a:gd name="T6" fmla="*/ 0 w 67"/>
                    <a:gd name="T7" fmla="*/ 277 h 278"/>
                    <a:gd name="T8" fmla="*/ 66 w 67"/>
                    <a:gd name="T9" fmla="*/ 258 h 2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78"/>
                    <a:gd name="T17" fmla="*/ 67 w 67"/>
                    <a:gd name="T18" fmla="*/ 278 h 2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78">
                      <a:moveTo>
                        <a:pt x="66" y="258"/>
                      </a:moveTo>
                      <a:lnTo>
                        <a:pt x="66" y="0"/>
                      </a:lnTo>
                      <a:lnTo>
                        <a:pt x="0" y="18"/>
                      </a:lnTo>
                      <a:lnTo>
                        <a:pt x="0" y="277"/>
                      </a:lnTo>
                      <a:lnTo>
                        <a:pt x="66" y="258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82" name="Freeform 87"/>
                <p:cNvSpPr>
                  <a:spLocks/>
                </p:cNvSpPr>
                <p:nvPr/>
              </p:nvSpPr>
              <p:spPr bwMode="auto">
                <a:xfrm>
                  <a:off x="4563" y="3129"/>
                  <a:ext cx="66" cy="195"/>
                </a:xfrm>
                <a:custGeom>
                  <a:avLst/>
                  <a:gdLst>
                    <a:gd name="T0" fmla="*/ 65 w 66"/>
                    <a:gd name="T1" fmla="*/ 175 h 195"/>
                    <a:gd name="T2" fmla="*/ 65 w 66"/>
                    <a:gd name="T3" fmla="*/ 0 h 195"/>
                    <a:gd name="T4" fmla="*/ 0 w 66"/>
                    <a:gd name="T5" fmla="*/ 18 h 195"/>
                    <a:gd name="T6" fmla="*/ 0 w 66"/>
                    <a:gd name="T7" fmla="*/ 194 h 195"/>
                    <a:gd name="T8" fmla="*/ 65 w 66"/>
                    <a:gd name="T9" fmla="*/ 175 h 1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195"/>
                    <a:gd name="T17" fmla="*/ 66 w 66"/>
                    <a:gd name="T18" fmla="*/ 195 h 1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195">
                      <a:moveTo>
                        <a:pt x="65" y="175"/>
                      </a:moveTo>
                      <a:lnTo>
                        <a:pt x="65" y="0"/>
                      </a:lnTo>
                      <a:lnTo>
                        <a:pt x="0" y="18"/>
                      </a:lnTo>
                      <a:lnTo>
                        <a:pt x="0" y="194"/>
                      </a:lnTo>
                      <a:lnTo>
                        <a:pt x="65" y="175"/>
                      </a:lnTo>
                    </a:path>
                  </a:pathLst>
                </a:custGeom>
                <a:solidFill>
                  <a:srgbClr val="66CC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83" name="Freeform 88"/>
                <p:cNvSpPr>
                  <a:spLocks/>
                </p:cNvSpPr>
                <p:nvPr/>
              </p:nvSpPr>
              <p:spPr bwMode="auto">
                <a:xfrm>
                  <a:off x="4648" y="2983"/>
                  <a:ext cx="67" cy="316"/>
                </a:xfrm>
                <a:custGeom>
                  <a:avLst/>
                  <a:gdLst>
                    <a:gd name="T0" fmla="*/ 66 w 67"/>
                    <a:gd name="T1" fmla="*/ 296 h 316"/>
                    <a:gd name="T2" fmla="*/ 66 w 67"/>
                    <a:gd name="T3" fmla="*/ 0 h 316"/>
                    <a:gd name="T4" fmla="*/ 0 w 67"/>
                    <a:gd name="T5" fmla="*/ 16 h 316"/>
                    <a:gd name="T6" fmla="*/ 0 w 67"/>
                    <a:gd name="T7" fmla="*/ 315 h 316"/>
                    <a:gd name="T8" fmla="*/ 66 w 67"/>
                    <a:gd name="T9" fmla="*/ 296 h 3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316"/>
                    <a:gd name="T17" fmla="*/ 67 w 67"/>
                    <a:gd name="T18" fmla="*/ 316 h 3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316">
                      <a:moveTo>
                        <a:pt x="66" y="296"/>
                      </a:moveTo>
                      <a:lnTo>
                        <a:pt x="66" y="0"/>
                      </a:lnTo>
                      <a:lnTo>
                        <a:pt x="0" y="16"/>
                      </a:lnTo>
                      <a:lnTo>
                        <a:pt x="0" y="315"/>
                      </a:lnTo>
                      <a:lnTo>
                        <a:pt x="66" y="296"/>
                      </a:lnTo>
                    </a:path>
                  </a:pathLst>
                </a:custGeom>
                <a:solidFill>
                  <a:srgbClr val="00CC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84" name="Freeform 89"/>
                <p:cNvSpPr>
                  <a:spLocks/>
                </p:cNvSpPr>
                <p:nvPr/>
              </p:nvSpPr>
              <p:spPr bwMode="auto">
                <a:xfrm>
                  <a:off x="4734" y="2884"/>
                  <a:ext cx="66" cy="390"/>
                </a:xfrm>
                <a:custGeom>
                  <a:avLst/>
                  <a:gdLst>
                    <a:gd name="T0" fmla="*/ 65 w 66"/>
                    <a:gd name="T1" fmla="*/ 370 h 390"/>
                    <a:gd name="T2" fmla="*/ 65 w 66"/>
                    <a:gd name="T3" fmla="*/ 0 h 390"/>
                    <a:gd name="T4" fmla="*/ 0 w 66"/>
                    <a:gd name="T5" fmla="*/ 18 h 390"/>
                    <a:gd name="T6" fmla="*/ 0 w 66"/>
                    <a:gd name="T7" fmla="*/ 389 h 390"/>
                    <a:gd name="T8" fmla="*/ 65 w 66"/>
                    <a:gd name="T9" fmla="*/ 370 h 3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390"/>
                    <a:gd name="T17" fmla="*/ 66 w 66"/>
                    <a:gd name="T18" fmla="*/ 390 h 3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390">
                      <a:moveTo>
                        <a:pt x="65" y="370"/>
                      </a:moveTo>
                      <a:lnTo>
                        <a:pt x="65" y="0"/>
                      </a:lnTo>
                      <a:lnTo>
                        <a:pt x="0" y="18"/>
                      </a:lnTo>
                      <a:lnTo>
                        <a:pt x="0" y="389"/>
                      </a:lnTo>
                      <a:lnTo>
                        <a:pt x="65" y="370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85" name="Freeform 90"/>
                <p:cNvSpPr>
                  <a:spLocks/>
                </p:cNvSpPr>
                <p:nvPr/>
              </p:nvSpPr>
              <p:spPr bwMode="auto">
                <a:xfrm>
                  <a:off x="4192" y="3241"/>
                  <a:ext cx="653" cy="213"/>
                </a:xfrm>
                <a:custGeom>
                  <a:avLst/>
                  <a:gdLst>
                    <a:gd name="T0" fmla="*/ 652 w 653"/>
                    <a:gd name="T1" fmla="*/ 36 h 213"/>
                    <a:gd name="T2" fmla="*/ 652 w 653"/>
                    <a:gd name="T3" fmla="*/ 0 h 213"/>
                    <a:gd name="T4" fmla="*/ 0 w 653"/>
                    <a:gd name="T5" fmla="*/ 175 h 213"/>
                    <a:gd name="T6" fmla="*/ 0 w 653"/>
                    <a:gd name="T7" fmla="*/ 212 h 213"/>
                    <a:gd name="T8" fmla="*/ 652 w 653"/>
                    <a:gd name="T9" fmla="*/ 36 h 2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3"/>
                    <a:gd name="T16" fmla="*/ 0 h 213"/>
                    <a:gd name="T17" fmla="*/ 653 w 653"/>
                    <a:gd name="T18" fmla="*/ 213 h 2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3" h="213">
                      <a:moveTo>
                        <a:pt x="652" y="36"/>
                      </a:moveTo>
                      <a:lnTo>
                        <a:pt x="652" y="0"/>
                      </a:lnTo>
                      <a:lnTo>
                        <a:pt x="0" y="175"/>
                      </a:lnTo>
                      <a:lnTo>
                        <a:pt x="0" y="212"/>
                      </a:lnTo>
                      <a:lnTo>
                        <a:pt x="652" y="36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86" name="Freeform 91"/>
                <p:cNvSpPr>
                  <a:spLocks/>
                </p:cNvSpPr>
                <p:nvPr/>
              </p:nvSpPr>
              <p:spPr bwMode="auto">
                <a:xfrm>
                  <a:off x="4192" y="2832"/>
                  <a:ext cx="42" cy="622"/>
                </a:xfrm>
                <a:custGeom>
                  <a:avLst/>
                  <a:gdLst>
                    <a:gd name="T0" fmla="*/ 41 w 42"/>
                    <a:gd name="T1" fmla="*/ 611 h 622"/>
                    <a:gd name="T2" fmla="*/ 41 w 42"/>
                    <a:gd name="T3" fmla="*/ 0 h 622"/>
                    <a:gd name="T4" fmla="*/ 0 w 42"/>
                    <a:gd name="T5" fmla="*/ 9 h 622"/>
                    <a:gd name="T6" fmla="*/ 0 w 42"/>
                    <a:gd name="T7" fmla="*/ 621 h 622"/>
                    <a:gd name="T8" fmla="*/ 41 w 42"/>
                    <a:gd name="T9" fmla="*/ 611 h 6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622"/>
                    <a:gd name="T17" fmla="*/ 42 w 42"/>
                    <a:gd name="T18" fmla="*/ 622 h 6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622">
                      <a:moveTo>
                        <a:pt x="41" y="611"/>
                      </a:moveTo>
                      <a:lnTo>
                        <a:pt x="41" y="0"/>
                      </a:lnTo>
                      <a:lnTo>
                        <a:pt x="0" y="9"/>
                      </a:lnTo>
                      <a:lnTo>
                        <a:pt x="0" y="621"/>
                      </a:lnTo>
                      <a:lnTo>
                        <a:pt x="41" y="611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</p:grpSp>
        </p:grpSp>
        <p:sp>
          <p:nvSpPr>
            <p:cNvPr id="60487" name="Text Box 30"/>
            <p:cNvSpPr txBox="1">
              <a:spLocks noChangeArrowheads="1"/>
            </p:cNvSpPr>
            <p:nvPr/>
          </p:nvSpPr>
          <p:spPr bwMode="auto">
            <a:xfrm>
              <a:off x="3787" y="3411"/>
              <a:ext cx="864" cy="1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defTabSz="914400">
                <a:lnSpc>
                  <a:spcPts val="1200"/>
                </a:lnSpc>
              </a:pPr>
              <a:r>
                <a:rPr lang="zh-CN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在线回复</a:t>
              </a:r>
            </a:p>
          </p:txBody>
        </p:sp>
        <p:grpSp>
          <p:nvGrpSpPr>
            <p:cNvPr id="60488" name="Group 117"/>
            <p:cNvGrpSpPr>
              <a:grpSpLocks/>
            </p:cNvGrpSpPr>
            <p:nvPr/>
          </p:nvGrpSpPr>
          <p:grpSpPr bwMode="auto">
            <a:xfrm>
              <a:off x="4012" y="2931"/>
              <a:ext cx="415" cy="436"/>
              <a:chOff x="3921" y="2841"/>
              <a:chExt cx="415" cy="436"/>
            </a:xfrm>
          </p:grpSpPr>
          <p:sp>
            <p:nvSpPr>
              <p:cNvPr id="60489" name="AutoShape 22"/>
              <p:cNvSpPr>
                <a:spLocks noChangeArrowheads="1"/>
              </p:cNvSpPr>
              <p:nvPr/>
            </p:nvSpPr>
            <p:spPr bwMode="auto">
              <a:xfrm>
                <a:off x="3921" y="2841"/>
                <a:ext cx="415" cy="436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zh-CN" altLang="en-US" sz="1200"/>
              </a:p>
            </p:txBody>
          </p:sp>
          <p:grpSp>
            <p:nvGrpSpPr>
              <p:cNvPr id="60490" name="Group 65"/>
              <p:cNvGrpSpPr>
                <a:grpSpLocks/>
              </p:cNvGrpSpPr>
              <p:nvPr/>
            </p:nvGrpSpPr>
            <p:grpSpPr bwMode="auto">
              <a:xfrm>
                <a:off x="3992" y="2887"/>
                <a:ext cx="273" cy="344"/>
                <a:chOff x="3514" y="1226"/>
                <a:chExt cx="444" cy="831"/>
              </a:xfrm>
            </p:grpSpPr>
            <p:sp>
              <p:nvSpPr>
                <p:cNvPr id="60491" name="Freeform 66"/>
                <p:cNvSpPr>
                  <a:spLocks/>
                </p:cNvSpPr>
                <p:nvPr/>
              </p:nvSpPr>
              <p:spPr bwMode="auto">
                <a:xfrm>
                  <a:off x="3514" y="1226"/>
                  <a:ext cx="444" cy="831"/>
                </a:xfrm>
                <a:custGeom>
                  <a:avLst/>
                  <a:gdLst>
                    <a:gd name="T0" fmla="*/ 443 w 444"/>
                    <a:gd name="T1" fmla="*/ 711 h 831"/>
                    <a:gd name="T2" fmla="*/ 443 w 444"/>
                    <a:gd name="T3" fmla="*/ 0 h 831"/>
                    <a:gd name="T4" fmla="*/ 0 w 444"/>
                    <a:gd name="T5" fmla="*/ 119 h 831"/>
                    <a:gd name="T6" fmla="*/ 0 w 444"/>
                    <a:gd name="T7" fmla="*/ 830 h 831"/>
                    <a:gd name="T8" fmla="*/ 443 w 444"/>
                    <a:gd name="T9" fmla="*/ 711 h 8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4"/>
                    <a:gd name="T16" fmla="*/ 0 h 831"/>
                    <a:gd name="T17" fmla="*/ 444 w 444"/>
                    <a:gd name="T18" fmla="*/ 831 h 8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4" h="831">
                      <a:moveTo>
                        <a:pt x="443" y="711"/>
                      </a:moveTo>
                      <a:lnTo>
                        <a:pt x="443" y="0"/>
                      </a:lnTo>
                      <a:lnTo>
                        <a:pt x="0" y="119"/>
                      </a:lnTo>
                      <a:lnTo>
                        <a:pt x="0" y="830"/>
                      </a:lnTo>
                      <a:lnTo>
                        <a:pt x="443" y="711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92" name="Freeform 67"/>
                <p:cNvSpPr>
                  <a:spLocks/>
                </p:cNvSpPr>
                <p:nvPr/>
              </p:nvSpPr>
              <p:spPr bwMode="white">
                <a:xfrm>
                  <a:off x="3540" y="1260"/>
                  <a:ext cx="391" cy="763"/>
                </a:xfrm>
                <a:custGeom>
                  <a:avLst/>
                  <a:gdLst>
                    <a:gd name="T0" fmla="*/ 390 w 391"/>
                    <a:gd name="T1" fmla="*/ 661 h 763"/>
                    <a:gd name="T2" fmla="*/ 390 w 391"/>
                    <a:gd name="T3" fmla="*/ 0 h 763"/>
                    <a:gd name="T4" fmla="*/ 0 w 391"/>
                    <a:gd name="T5" fmla="*/ 101 h 763"/>
                    <a:gd name="T6" fmla="*/ 0 w 391"/>
                    <a:gd name="T7" fmla="*/ 762 h 763"/>
                    <a:gd name="T8" fmla="*/ 390 w 391"/>
                    <a:gd name="T9" fmla="*/ 661 h 7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1"/>
                    <a:gd name="T16" fmla="*/ 0 h 763"/>
                    <a:gd name="T17" fmla="*/ 391 w 391"/>
                    <a:gd name="T18" fmla="*/ 763 h 7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1" h="763">
                      <a:moveTo>
                        <a:pt x="390" y="661"/>
                      </a:moveTo>
                      <a:lnTo>
                        <a:pt x="390" y="0"/>
                      </a:lnTo>
                      <a:lnTo>
                        <a:pt x="0" y="101"/>
                      </a:lnTo>
                      <a:lnTo>
                        <a:pt x="0" y="762"/>
                      </a:lnTo>
                      <a:lnTo>
                        <a:pt x="390" y="661"/>
                      </a:lnTo>
                    </a:path>
                  </a:pathLst>
                </a:custGeom>
                <a:solidFill>
                  <a:srgbClr val="EAEAE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93" name="Freeform 68"/>
                <p:cNvSpPr>
                  <a:spLocks/>
                </p:cNvSpPr>
                <p:nvPr/>
              </p:nvSpPr>
              <p:spPr bwMode="auto">
                <a:xfrm>
                  <a:off x="3687" y="1356"/>
                  <a:ext cx="206" cy="86"/>
                </a:xfrm>
                <a:custGeom>
                  <a:avLst/>
                  <a:gdLst>
                    <a:gd name="T0" fmla="*/ 205 w 206"/>
                    <a:gd name="T1" fmla="*/ 33 h 86"/>
                    <a:gd name="T2" fmla="*/ 205 w 206"/>
                    <a:gd name="T3" fmla="*/ 0 h 86"/>
                    <a:gd name="T4" fmla="*/ 0 w 206"/>
                    <a:gd name="T5" fmla="*/ 52 h 86"/>
                    <a:gd name="T6" fmla="*/ 0 w 206"/>
                    <a:gd name="T7" fmla="*/ 85 h 86"/>
                    <a:gd name="T8" fmla="*/ 205 w 206"/>
                    <a:gd name="T9" fmla="*/ 33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86"/>
                    <a:gd name="T17" fmla="*/ 206 w 206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86">
                      <a:moveTo>
                        <a:pt x="205" y="33"/>
                      </a:moveTo>
                      <a:lnTo>
                        <a:pt x="205" y="0"/>
                      </a:lnTo>
                      <a:lnTo>
                        <a:pt x="0" y="52"/>
                      </a:lnTo>
                      <a:lnTo>
                        <a:pt x="0" y="85"/>
                      </a:lnTo>
                      <a:lnTo>
                        <a:pt x="205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94" name="Freeform 69"/>
                <p:cNvSpPr>
                  <a:spLocks/>
                </p:cNvSpPr>
                <p:nvPr/>
              </p:nvSpPr>
              <p:spPr bwMode="auto">
                <a:xfrm>
                  <a:off x="3687" y="1470"/>
                  <a:ext cx="206" cy="87"/>
                </a:xfrm>
                <a:custGeom>
                  <a:avLst/>
                  <a:gdLst>
                    <a:gd name="T0" fmla="*/ 205 w 206"/>
                    <a:gd name="T1" fmla="*/ 33 h 87"/>
                    <a:gd name="T2" fmla="*/ 205 w 206"/>
                    <a:gd name="T3" fmla="*/ 0 h 87"/>
                    <a:gd name="T4" fmla="*/ 0 w 206"/>
                    <a:gd name="T5" fmla="*/ 53 h 87"/>
                    <a:gd name="T6" fmla="*/ 0 w 206"/>
                    <a:gd name="T7" fmla="*/ 86 h 87"/>
                    <a:gd name="T8" fmla="*/ 205 w 206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87"/>
                    <a:gd name="T17" fmla="*/ 206 w 206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87">
                      <a:moveTo>
                        <a:pt x="205" y="33"/>
                      </a:moveTo>
                      <a:lnTo>
                        <a:pt x="205" y="0"/>
                      </a:lnTo>
                      <a:lnTo>
                        <a:pt x="0" y="53"/>
                      </a:lnTo>
                      <a:lnTo>
                        <a:pt x="0" y="86"/>
                      </a:lnTo>
                      <a:lnTo>
                        <a:pt x="205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95" name="Freeform 70"/>
                <p:cNvSpPr>
                  <a:spLocks/>
                </p:cNvSpPr>
                <p:nvPr/>
              </p:nvSpPr>
              <p:spPr bwMode="auto">
                <a:xfrm>
                  <a:off x="3687" y="1585"/>
                  <a:ext cx="206" cy="86"/>
                </a:xfrm>
                <a:custGeom>
                  <a:avLst/>
                  <a:gdLst>
                    <a:gd name="T0" fmla="*/ 205 w 206"/>
                    <a:gd name="T1" fmla="*/ 33 h 86"/>
                    <a:gd name="T2" fmla="*/ 205 w 206"/>
                    <a:gd name="T3" fmla="*/ 0 h 86"/>
                    <a:gd name="T4" fmla="*/ 0 w 206"/>
                    <a:gd name="T5" fmla="*/ 52 h 86"/>
                    <a:gd name="T6" fmla="*/ 0 w 206"/>
                    <a:gd name="T7" fmla="*/ 85 h 86"/>
                    <a:gd name="T8" fmla="*/ 205 w 206"/>
                    <a:gd name="T9" fmla="*/ 33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86"/>
                    <a:gd name="T17" fmla="*/ 206 w 206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86">
                      <a:moveTo>
                        <a:pt x="205" y="33"/>
                      </a:moveTo>
                      <a:lnTo>
                        <a:pt x="205" y="0"/>
                      </a:lnTo>
                      <a:lnTo>
                        <a:pt x="0" y="52"/>
                      </a:lnTo>
                      <a:lnTo>
                        <a:pt x="0" y="85"/>
                      </a:lnTo>
                      <a:lnTo>
                        <a:pt x="205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96" name="Freeform 71"/>
                <p:cNvSpPr>
                  <a:spLocks/>
                </p:cNvSpPr>
                <p:nvPr/>
              </p:nvSpPr>
              <p:spPr bwMode="auto">
                <a:xfrm>
                  <a:off x="3687" y="1699"/>
                  <a:ext cx="206" cy="87"/>
                </a:xfrm>
                <a:custGeom>
                  <a:avLst/>
                  <a:gdLst>
                    <a:gd name="T0" fmla="*/ 205 w 206"/>
                    <a:gd name="T1" fmla="*/ 33 h 87"/>
                    <a:gd name="T2" fmla="*/ 205 w 206"/>
                    <a:gd name="T3" fmla="*/ 0 h 87"/>
                    <a:gd name="T4" fmla="*/ 0 w 206"/>
                    <a:gd name="T5" fmla="*/ 53 h 87"/>
                    <a:gd name="T6" fmla="*/ 0 w 206"/>
                    <a:gd name="T7" fmla="*/ 86 h 87"/>
                    <a:gd name="T8" fmla="*/ 205 w 206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87"/>
                    <a:gd name="T17" fmla="*/ 206 w 206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87">
                      <a:moveTo>
                        <a:pt x="205" y="33"/>
                      </a:moveTo>
                      <a:lnTo>
                        <a:pt x="205" y="0"/>
                      </a:lnTo>
                      <a:lnTo>
                        <a:pt x="0" y="53"/>
                      </a:lnTo>
                      <a:lnTo>
                        <a:pt x="0" y="86"/>
                      </a:lnTo>
                      <a:lnTo>
                        <a:pt x="205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97" name="Freeform 72"/>
                <p:cNvSpPr>
                  <a:spLocks/>
                </p:cNvSpPr>
                <p:nvPr/>
              </p:nvSpPr>
              <p:spPr bwMode="auto">
                <a:xfrm>
                  <a:off x="3687" y="1816"/>
                  <a:ext cx="206" cy="86"/>
                </a:xfrm>
                <a:custGeom>
                  <a:avLst/>
                  <a:gdLst>
                    <a:gd name="T0" fmla="*/ 205 w 206"/>
                    <a:gd name="T1" fmla="*/ 33 h 86"/>
                    <a:gd name="T2" fmla="*/ 205 w 206"/>
                    <a:gd name="T3" fmla="*/ 0 h 86"/>
                    <a:gd name="T4" fmla="*/ 0 w 206"/>
                    <a:gd name="T5" fmla="*/ 52 h 86"/>
                    <a:gd name="T6" fmla="*/ 0 w 206"/>
                    <a:gd name="T7" fmla="*/ 85 h 86"/>
                    <a:gd name="T8" fmla="*/ 205 w 206"/>
                    <a:gd name="T9" fmla="*/ 33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86"/>
                    <a:gd name="T17" fmla="*/ 206 w 206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86">
                      <a:moveTo>
                        <a:pt x="205" y="33"/>
                      </a:moveTo>
                      <a:lnTo>
                        <a:pt x="205" y="0"/>
                      </a:lnTo>
                      <a:lnTo>
                        <a:pt x="0" y="52"/>
                      </a:lnTo>
                      <a:lnTo>
                        <a:pt x="0" y="85"/>
                      </a:lnTo>
                      <a:lnTo>
                        <a:pt x="205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98" name="Freeform 73"/>
                <p:cNvSpPr>
                  <a:spLocks/>
                </p:cNvSpPr>
                <p:nvPr/>
              </p:nvSpPr>
              <p:spPr bwMode="auto">
                <a:xfrm>
                  <a:off x="3579" y="1395"/>
                  <a:ext cx="71" cy="85"/>
                </a:xfrm>
                <a:custGeom>
                  <a:avLst/>
                  <a:gdLst>
                    <a:gd name="T0" fmla="*/ 70 w 71"/>
                    <a:gd name="T1" fmla="*/ 66 h 85"/>
                    <a:gd name="T2" fmla="*/ 70 w 71"/>
                    <a:gd name="T3" fmla="*/ 0 h 85"/>
                    <a:gd name="T4" fmla="*/ 0 w 71"/>
                    <a:gd name="T5" fmla="*/ 18 h 85"/>
                    <a:gd name="T6" fmla="*/ 0 w 71"/>
                    <a:gd name="T7" fmla="*/ 84 h 85"/>
                    <a:gd name="T8" fmla="*/ 70 w 71"/>
                    <a:gd name="T9" fmla="*/ 66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5"/>
                    <a:gd name="T17" fmla="*/ 71 w 71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5">
                      <a:moveTo>
                        <a:pt x="70" y="66"/>
                      </a:moveTo>
                      <a:lnTo>
                        <a:pt x="70" y="0"/>
                      </a:lnTo>
                      <a:lnTo>
                        <a:pt x="0" y="18"/>
                      </a:lnTo>
                      <a:lnTo>
                        <a:pt x="0" y="84"/>
                      </a:lnTo>
                      <a:lnTo>
                        <a:pt x="70" y="6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499" name="Freeform 74"/>
                <p:cNvSpPr>
                  <a:spLocks/>
                </p:cNvSpPr>
                <p:nvPr/>
              </p:nvSpPr>
              <p:spPr bwMode="auto">
                <a:xfrm>
                  <a:off x="3579" y="1512"/>
                  <a:ext cx="71" cy="85"/>
                </a:xfrm>
                <a:custGeom>
                  <a:avLst/>
                  <a:gdLst>
                    <a:gd name="T0" fmla="*/ 70 w 71"/>
                    <a:gd name="T1" fmla="*/ 66 h 85"/>
                    <a:gd name="T2" fmla="*/ 70 w 71"/>
                    <a:gd name="T3" fmla="*/ 0 h 85"/>
                    <a:gd name="T4" fmla="*/ 0 w 71"/>
                    <a:gd name="T5" fmla="*/ 17 h 85"/>
                    <a:gd name="T6" fmla="*/ 0 w 71"/>
                    <a:gd name="T7" fmla="*/ 84 h 85"/>
                    <a:gd name="T8" fmla="*/ 70 w 71"/>
                    <a:gd name="T9" fmla="*/ 66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5"/>
                    <a:gd name="T17" fmla="*/ 71 w 71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5">
                      <a:moveTo>
                        <a:pt x="70" y="66"/>
                      </a:moveTo>
                      <a:lnTo>
                        <a:pt x="70" y="0"/>
                      </a:lnTo>
                      <a:lnTo>
                        <a:pt x="0" y="17"/>
                      </a:lnTo>
                      <a:lnTo>
                        <a:pt x="0" y="84"/>
                      </a:lnTo>
                      <a:lnTo>
                        <a:pt x="70" y="6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500" name="Freeform 75"/>
                <p:cNvSpPr>
                  <a:spLocks/>
                </p:cNvSpPr>
                <p:nvPr/>
              </p:nvSpPr>
              <p:spPr bwMode="auto">
                <a:xfrm>
                  <a:off x="3579" y="1624"/>
                  <a:ext cx="71" cy="86"/>
                </a:xfrm>
                <a:custGeom>
                  <a:avLst/>
                  <a:gdLst>
                    <a:gd name="T0" fmla="*/ 70 w 71"/>
                    <a:gd name="T1" fmla="*/ 67 h 86"/>
                    <a:gd name="T2" fmla="*/ 70 w 71"/>
                    <a:gd name="T3" fmla="*/ 0 h 86"/>
                    <a:gd name="T4" fmla="*/ 0 w 71"/>
                    <a:gd name="T5" fmla="*/ 18 h 86"/>
                    <a:gd name="T6" fmla="*/ 0 w 71"/>
                    <a:gd name="T7" fmla="*/ 85 h 86"/>
                    <a:gd name="T8" fmla="*/ 70 w 71"/>
                    <a:gd name="T9" fmla="*/ 67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6"/>
                    <a:gd name="T17" fmla="*/ 71 w 71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6">
                      <a:moveTo>
                        <a:pt x="70" y="67"/>
                      </a:moveTo>
                      <a:lnTo>
                        <a:pt x="70" y="0"/>
                      </a:lnTo>
                      <a:lnTo>
                        <a:pt x="0" y="18"/>
                      </a:lnTo>
                      <a:lnTo>
                        <a:pt x="0" y="85"/>
                      </a:lnTo>
                      <a:lnTo>
                        <a:pt x="70" y="67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501" name="Freeform 76"/>
                <p:cNvSpPr>
                  <a:spLocks/>
                </p:cNvSpPr>
                <p:nvPr/>
              </p:nvSpPr>
              <p:spPr bwMode="auto">
                <a:xfrm>
                  <a:off x="3579" y="1741"/>
                  <a:ext cx="71" cy="86"/>
                </a:xfrm>
                <a:custGeom>
                  <a:avLst/>
                  <a:gdLst>
                    <a:gd name="T0" fmla="*/ 70 w 71"/>
                    <a:gd name="T1" fmla="*/ 67 h 86"/>
                    <a:gd name="T2" fmla="*/ 70 w 71"/>
                    <a:gd name="T3" fmla="*/ 0 h 86"/>
                    <a:gd name="T4" fmla="*/ 0 w 71"/>
                    <a:gd name="T5" fmla="*/ 18 h 86"/>
                    <a:gd name="T6" fmla="*/ 0 w 71"/>
                    <a:gd name="T7" fmla="*/ 85 h 86"/>
                    <a:gd name="T8" fmla="*/ 70 w 71"/>
                    <a:gd name="T9" fmla="*/ 67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6"/>
                    <a:gd name="T17" fmla="*/ 71 w 71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6">
                      <a:moveTo>
                        <a:pt x="70" y="67"/>
                      </a:moveTo>
                      <a:lnTo>
                        <a:pt x="70" y="0"/>
                      </a:lnTo>
                      <a:lnTo>
                        <a:pt x="0" y="18"/>
                      </a:lnTo>
                      <a:lnTo>
                        <a:pt x="0" y="85"/>
                      </a:lnTo>
                      <a:lnTo>
                        <a:pt x="70" y="67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502" name="Freeform 77"/>
                <p:cNvSpPr>
                  <a:spLocks/>
                </p:cNvSpPr>
                <p:nvPr/>
              </p:nvSpPr>
              <p:spPr bwMode="auto">
                <a:xfrm>
                  <a:off x="3579" y="1858"/>
                  <a:ext cx="71" cy="85"/>
                </a:xfrm>
                <a:custGeom>
                  <a:avLst/>
                  <a:gdLst>
                    <a:gd name="T0" fmla="*/ 70 w 71"/>
                    <a:gd name="T1" fmla="*/ 67 h 85"/>
                    <a:gd name="T2" fmla="*/ 70 w 71"/>
                    <a:gd name="T3" fmla="*/ 0 h 85"/>
                    <a:gd name="T4" fmla="*/ 0 w 71"/>
                    <a:gd name="T5" fmla="*/ 17 h 85"/>
                    <a:gd name="T6" fmla="*/ 0 w 71"/>
                    <a:gd name="T7" fmla="*/ 84 h 85"/>
                    <a:gd name="T8" fmla="*/ 70 w 71"/>
                    <a:gd name="T9" fmla="*/ 67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5"/>
                    <a:gd name="T17" fmla="*/ 71 w 71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5">
                      <a:moveTo>
                        <a:pt x="70" y="67"/>
                      </a:moveTo>
                      <a:lnTo>
                        <a:pt x="70" y="0"/>
                      </a:lnTo>
                      <a:lnTo>
                        <a:pt x="0" y="17"/>
                      </a:lnTo>
                      <a:lnTo>
                        <a:pt x="0" y="84"/>
                      </a:lnTo>
                      <a:lnTo>
                        <a:pt x="70" y="67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503" name="Freeform 78"/>
                <p:cNvSpPr>
                  <a:spLocks/>
                </p:cNvSpPr>
                <p:nvPr/>
              </p:nvSpPr>
              <p:spPr bwMode="black">
                <a:xfrm>
                  <a:off x="3575" y="1337"/>
                  <a:ext cx="122" cy="143"/>
                </a:xfrm>
                <a:custGeom>
                  <a:avLst/>
                  <a:gdLst>
                    <a:gd name="T0" fmla="*/ 11 w 122"/>
                    <a:gd name="T1" fmla="*/ 88 h 143"/>
                    <a:gd name="T2" fmla="*/ 0 w 122"/>
                    <a:gd name="T3" fmla="*/ 112 h 143"/>
                    <a:gd name="T4" fmla="*/ 26 w 122"/>
                    <a:gd name="T5" fmla="*/ 142 h 143"/>
                    <a:gd name="T6" fmla="*/ 121 w 122"/>
                    <a:gd name="T7" fmla="*/ 28 h 143"/>
                    <a:gd name="T8" fmla="*/ 101 w 122"/>
                    <a:gd name="T9" fmla="*/ 0 h 143"/>
                    <a:gd name="T10" fmla="*/ 30 w 122"/>
                    <a:gd name="T11" fmla="*/ 115 h 143"/>
                    <a:gd name="T12" fmla="*/ 11 w 122"/>
                    <a:gd name="T13" fmla="*/ 88 h 1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143"/>
                    <a:gd name="T23" fmla="*/ 122 w 122"/>
                    <a:gd name="T24" fmla="*/ 143 h 1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143">
                      <a:moveTo>
                        <a:pt x="11" y="88"/>
                      </a:moveTo>
                      <a:lnTo>
                        <a:pt x="0" y="112"/>
                      </a:lnTo>
                      <a:lnTo>
                        <a:pt x="26" y="142"/>
                      </a:lnTo>
                      <a:lnTo>
                        <a:pt x="121" y="28"/>
                      </a:lnTo>
                      <a:lnTo>
                        <a:pt x="101" y="0"/>
                      </a:lnTo>
                      <a:lnTo>
                        <a:pt x="30" y="115"/>
                      </a:lnTo>
                      <a:lnTo>
                        <a:pt x="11" y="88"/>
                      </a:lnTo>
                    </a:path>
                  </a:pathLst>
                </a:custGeom>
                <a:solidFill>
                  <a:srgbClr val="CC66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504" name="Freeform 79"/>
                <p:cNvSpPr>
                  <a:spLocks/>
                </p:cNvSpPr>
                <p:nvPr/>
              </p:nvSpPr>
              <p:spPr bwMode="black">
                <a:xfrm>
                  <a:off x="3575" y="1451"/>
                  <a:ext cx="122" cy="143"/>
                </a:xfrm>
                <a:custGeom>
                  <a:avLst/>
                  <a:gdLst>
                    <a:gd name="T0" fmla="*/ 11 w 122"/>
                    <a:gd name="T1" fmla="*/ 88 h 143"/>
                    <a:gd name="T2" fmla="*/ 0 w 122"/>
                    <a:gd name="T3" fmla="*/ 112 h 143"/>
                    <a:gd name="T4" fmla="*/ 26 w 122"/>
                    <a:gd name="T5" fmla="*/ 142 h 143"/>
                    <a:gd name="T6" fmla="*/ 121 w 122"/>
                    <a:gd name="T7" fmla="*/ 28 h 143"/>
                    <a:gd name="T8" fmla="*/ 101 w 122"/>
                    <a:gd name="T9" fmla="*/ 0 h 143"/>
                    <a:gd name="T10" fmla="*/ 30 w 122"/>
                    <a:gd name="T11" fmla="*/ 115 h 143"/>
                    <a:gd name="T12" fmla="*/ 11 w 122"/>
                    <a:gd name="T13" fmla="*/ 88 h 1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143"/>
                    <a:gd name="T23" fmla="*/ 122 w 122"/>
                    <a:gd name="T24" fmla="*/ 143 h 1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143">
                      <a:moveTo>
                        <a:pt x="11" y="88"/>
                      </a:moveTo>
                      <a:lnTo>
                        <a:pt x="0" y="112"/>
                      </a:lnTo>
                      <a:lnTo>
                        <a:pt x="26" y="142"/>
                      </a:lnTo>
                      <a:lnTo>
                        <a:pt x="121" y="28"/>
                      </a:lnTo>
                      <a:lnTo>
                        <a:pt x="101" y="0"/>
                      </a:lnTo>
                      <a:lnTo>
                        <a:pt x="30" y="115"/>
                      </a:lnTo>
                      <a:lnTo>
                        <a:pt x="11" y="88"/>
                      </a:lnTo>
                    </a:path>
                  </a:pathLst>
                </a:custGeom>
                <a:solidFill>
                  <a:srgbClr val="CC66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60505" name="Freeform 80"/>
                <p:cNvSpPr>
                  <a:spLocks/>
                </p:cNvSpPr>
                <p:nvPr/>
              </p:nvSpPr>
              <p:spPr bwMode="black">
                <a:xfrm>
                  <a:off x="3575" y="1562"/>
                  <a:ext cx="122" cy="143"/>
                </a:xfrm>
                <a:custGeom>
                  <a:avLst/>
                  <a:gdLst>
                    <a:gd name="T0" fmla="*/ 11 w 122"/>
                    <a:gd name="T1" fmla="*/ 88 h 143"/>
                    <a:gd name="T2" fmla="*/ 0 w 122"/>
                    <a:gd name="T3" fmla="*/ 112 h 143"/>
                    <a:gd name="T4" fmla="*/ 26 w 122"/>
                    <a:gd name="T5" fmla="*/ 142 h 143"/>
                    <a:gd name="T6" fmla="*/ 121 w 122"/>
                    <a:gd name="T7" fmla="*/ 28 h 143"/>
                    <a:gd name="T8" fmla="*/ 101 w 122"/>
                    <a:gd name="T9" fmla="*/ 0 h 143"/>
                    <a:gd name="T10" fmla="*/ 30 w 122"/>
                    <a:gd name="T11" fmla="*/ 115 h 143"/>
                    <a:gd name="T12" fmla="*/ 11 w 122"/>
                    <a:gd name="T13" fmla="*/ 88 h 1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143"/>
                    <a:gd name="T23" fmla="*/ 122 w 122"/>
                    <a:gd name="T24" fmla="*/ 143 h 1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143">
                      <a:moveTo>
                        <a:pt x="11" y="88"/>
                      </a:moveTo>
                      <a:lnTo>
                        <a:pt x="0" y="112"/>
                      </a:lnTo>
                      <a:lnTo>
                        <a:pt x="26" y="142"/>
                      </a:lnTo>
                      <a:lnTo>
                        <a:pt x="121" y="28"/>
                      </a:lnTo>
                      <a:lnTo>
                        <a:pt x="101" y="0"/>
                      </a:lnTo>
                      <a:lnTo>
                        <a:pt x="30" y="115"/>
                      </a:lnTo>
                      <a:lnTo>
                        <a:pt x="11" y="88"/>
                      </a:lnTo>
                    </a:path>
                  </a:pathLst>
                </a:custGeom>
                <a:solidFill>
                  <a:srgbClr val="CC66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</p:grpSp>
        </p:grpSp>
        <p:sp>
          <p:nvSpPr>
            <p:cNvPr id="60506" name="Arc 117"/>
            <p:cNvSpPr>
              <a:spLocks/>
            </p:cNvSpPr>
            <p:nvPr/>
          </p:nvSpPr>
          <p:spPr bwMode="auto">
            <a:xfrm>
              <a:off x="3313" y="1253"/>
              <a:ext cx="924" cy="949"/>
            </a:xfrm>
            <a:custGeom>
              <a:avLst/>
              <a:gdLst>
                <a:gd name="T0" fmla="*/ 0 w 19447"/>
                <a:gd name="T1" fmla="*/ 0 h 21094"/>
                <a:gd name="T2" fmla="*/ 0 w 19447"/>
                <a:gd name="T3" fmla="*/ 0 h 21094"/>
                <a:gd name="T4" fmla="*/ 0 w 19447"/>
                <a:gd name="T5" fmla="*/ 0 h 21094"/>
                <a:gd name="T6" fmla="*/ 0 60000 65536"/>
                <a:gd name="T7" fmla="*/ 0 60000 65536"/>
                <a:gd name="T8" fmla="*/ 0 60000 65536"/>
                <a:gd name="T9" fmla="*/ 0 w 19447"/>
                <a:gd name="T10" fmla="*/ 0 h 21094"/>
                <a:gd name="T11" fmla="*/ 19447 w 19447"/>
                <a:gd name="T12" fmla="*/ 21094 h 210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47" h="21094" fill="none" extrusionOk="0">
                  <a:moveTo>
                    <a:pt x="-1" y="11693"/>
                  </a:moveTo>
                  <a:cubicBezTo>
                    <a:pt x="2880" y="5733"/>
                    <a:pt x="8335" y="1423"/>
                    <a:pt x="14800" y="-1"/>
                  </a:cubicBezTo>
                </a:path>
                <a:path w="19447" h="21094" stroke="0" extrusionOk="0">
                  <a:moveTo>
                    <a:pt x="-1" y="11693"/>
                  </a:moveTo>
                  <a:cubicBezTo>
                    <a:pt x="2880" y="5733"/>
                    <a:pt x="8335" y="1423"/>
                    <a:pt x="14800" y="-1"/>
                  </a:cubicBezTo>
                  <a:lnTo>
                    <a:pt x="19447" y="21094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 sz="1600"/>
            </a:p>
          </p:txBody>
        </p:sp>
        <p:sp>
          <p:nvSpPr>
            <p:cNvPr id="60507" name="Arc 118"/>
            <p:cNvSpPr>
              <a:spLocks/>
            </p:cNvSpPr>
            <p:nvPr/>
          </p:nvSpPr>
          <p:spPr bwMode="auto">
            <a:xfrm>
              <a:off x="3304" y="2202"/>
              <a:ext cx="931" cy="945"/>
            </a:xfrm>
            <a:custGeom>
              <a:avLst/>
              <a:gdLst>
                <a:gd name="T0" fmla="*/ 0 w 19602"/>
                <a:gd name="T1" fmla="*/ 0 h 20993"/>
                <a:gd name="T2" fmla="*/ 0 w 19602"/>
                <a:gd name="T3" fmla="*/ 0 h 20993"/>
                <a:gd name="T4" fmla="*/ 0 w 19602"/>
                <a:gd name="T5" fmla="*/ 0 h 20993"/>
                <a:gd name="T6" fmla="*/ 0 60000 65536"/>
                <a:gd name="T7" fmla="*/ 0 60000 65536"/>
                <a:gd name="T8" fmla="*/ 0 60000 65536"/>
                <a:gd name="T9" fmla="*/ 0 w 19602"/>
                <a:gd name="T10" fmla="*/ 0 h 20993"/>
                <a:gd name="T11" fmla="*/ 19602 w 19602"/>
                <a:gd name="T12" fmla="*/ 20993 h 20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02" h="20993" fill="none" extrusionOk="0">
                  <a:moveTo>
                    <a:pt x="14517" y="20992"/>
                  </a:moveTo>
                  <a:cubicBezTo>
                    <a:pt x="8113" y="19441"/>
                    <a:pt x="2767" y="15052"/>
                    <a:pt x="-1" y="9073"/>
                  </a:cubicBezTo>
                </a:path>
                <a:path w="19602" h="20993" stroke="0" extrusionOk="0">
                  <a:moveTo>
                    <a:pt x="14517" y="20992"/>
                  </a:moveTo>
                  <a:cubicBezTo>
                    <a:pt x="8113" y="19441"/>
                    <a:pt x="2767" y="15052"/>
                    <a:pt x="-1" y="9073"/>
                  </a:cubicBezTo>
                  <a:lnTo>
                    <a:pt x="19602" y="0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 sz="1600"/>
            </a:p>
          </p:txBody>
        </p:sp>
        <p:sp>
          <p:nvSpPr>
            <p:cNvPr id="60508" name="Arc 119"/>
            <p:cNvSpPr>
              <a:spLocks/>
            </p:cNvSpPr>
            <p:nvPr/>
          </p:nvSpPr>
          <p:spPr bwMode="auto">
            <a:xfrm>
              <a:off x="4235" y="2201"/>
              <a:ext cx="915" cy="955"/>
            </a:xfrm>
            <a:custGeom>
              <a:avLst/>
              <a:gdLst>
                <a:gd name="T0" fmla="*/ 0 w 19264"/>
                <a:gd name="T1" fmla="*/ 0 h 21232"/>
                <a:gd name="T2" fmla="*/ 0 w 19264"/>
                <a:gd name="T3" fmla="*/ 0 h 21232"/>
                <a:gd name="T4" fmla="*/ 0 w 19264"/>
                <a:gd name="T5" fmla="*/ 0 h 21232"/>
                <a:gd name="T6" fmla="*/ 0 60000 65536"/>
                <a:gd name="T7" fmla="*/ 0 60000 65536"/>
                <a:gd name="T8" fmla="*/ 0 60000 65536"/>
                <a:gd name="T9" fmla="*/ 0 w 19264"/>
                <a:gd name="T10" fmla="*/ 0 h 21232"/>
                <a:gd name="T11" fmla="*/ 19264 w 19264"/>
                <a:gd name="T12" fmla="*/ 21232 h 21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64" h="21232" fill="none" extrusionOk="0">
                  <a:moveTo>
                    <a:pt x="19264" y="9770"/>
                  </a:moveTo>
                  <a:cubicBezTo>
                    <a:pt x="16225" y="15761"/>
                    <a:pt x="10572" y="19997"/>
                    <a:pt x="3970" y="21232"/>
                  </a:cubicBezTo>
                </a:path>
                <a:path w="19264" h="21232" stroke="0" extrusionOk="0">
                  <a:moveTo>
                    <a:pt x="19264" y="9770"/>
                  </a:moveTo>
                  <a:cubicBezTo>
                    <a:pt x="16225" y="15761"/>
                    <a:pt x="10572" y="19997"/>
                    <a:pt x="3970" y="2123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 sz="1600"/>
            </a:p>
          </p:txBody>
        </p:sp>
        <p:sp>
          <p:nvSpPr>
            <p:cNvPr id="60509" name="Arc 120"/>
            <p:cNvSpPr>
              <a:spLocks/>
            </p:cNvSpPr>
            <p:nvPr/>
          </p:nvSpPr>
          <p:spPr bwMode="auto">
            <a:xfrm>
              <a:off x="4235" y="1252"/>
              <a:ext cx="914" cy="952"/>
            </a:xfrm>
            <a:custGeom>
              <a:avLst/>
              <a:gdLst>
                <a:gd name="T0" fmla="*/ 0 w 19212"/>
                <a:gd name="T1" fmla="*/ 0 h 21142"/>
                <a:gd name="T2" fmla="*/ 0 w 19212"/>
                <a:gd name="T3" fmla="*/ 0 h 21142"/>
                <a:gd name="T4" fmla="*/ 0 w 19212"/>
                <a:gd name="T5" fmla="*/ 0 h 21142"/>
                <a:gd name="T6" fmla="*/ 0 60000 65536"/>
                <a:gd name="T7" fmla="*/ 0 60000 65536"/>
                <a:gd name="T8" fmla="*/ 0 60000 65536"/>
                <a:gd name="T9" fmla="*/ 0 w 19212"/>
                <a:gd name="T10" fmla="*/ 0 h 21142"/>
                <a:gd name="T11" fmla="*/ 19212 w 19212"/>
                <a:gd name="T12" fmla="*/ 21142 h 21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12" h="21142" fill="none" extrusionOk="0">
                  <a:moveTo>
                    <a:pt x="4423" y="-1"/>
                  </a:moveTo>
                  <a:cubicBezTo>
                    <a:pt x="10800" y="1333"/>
                    <a:pt x="16234" y="5475"/>
                    <a:pt x="19212" y="11270"/>
                  </a:cubicBezTo>
                </a:path>
                <a:path w="19212" h="21142" stroke="0" extrusionOk="0">
                  <a:moveTo>
                    <a:pt x="4423" y="-1"/>
                  </a:moveTo>
                  <a:cubicBezTo>
                    <a:pt x="10800" y="1333"/>
                    <a:pt x="16234" y="5475"/>
                    <a:pt x="19212" y="11270"/>
                  </a:cubicBezTo>
                  <a:lnTo>
                    <a:pt x="0" y="21142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 sz="1600"/>
            </a:p>
          </p:txBody>
        </p:sp>
        <p:grpSp>
          <p:nvGrpSpPr>
            <p:cNvPr id="60510" name="Group 134"/>
            <p:cNvGrpSpPr>
              <a:grpSpLocks/>
            </p:cNvGrpSpPr>
            <p:nvPr/>
          </p:nvGrpSpPr>
          <p:grpSpPr bwMode="auto">
            <a:xfrm>
              <a:off x="2282" y="1616"/>
              <a:ext cx="1188" cy="1134"/>
              <a:chOff x="2282" y="1616"/>
              <a:chExt cx="1188" cy="1134"/>
            </a:xfrm>
          </p:grpSpPr>
          <p:sp>
            <p:nvSpPr>
              <p:cNvPr id="60511" name="Oval 25"/>
              <p:cNvSpPr>
                <a:spLocks noChangeArrowheads="1"/>
              </p:cNvSpPr>
              <p:nvPr/>
            </p:nvSpPr>
            <p:spPr bwMode="auto">
              <a:xfrm>
                <a:off x="2292" y="1616"/>
                <a:ext cx="1178" cy="113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0512" name="Rectangle 46"/>
              <p:cNvSpPr>
                <a:spLocks noChangeArrowheads="1"/>
              </p:cNvSpPr>
              <p:nvPr/>
            </p:nvSpPr>
            <p:spPr bwMode="auto">
              <a:xfrm>
                <a:off x="2282" y="1860"/>
                <a:ext cx="118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762000" latinLnBrk="1"/>
                <a:r>
                  <a:rPr lang="en-US" altLang="zh-CN" sz="1400" b="1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rPr>
                  <a:t>findEASY</a:t>
                </a:r>
                <a:r>
                  <a:rPr lang="en-US" altLang="zh-CN" sz="1400" b="1" baseline="30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rPr>
                  <a:t>©</a:t>
                </a:r>
                <a:endParaRPr lang="zh-CN" altLang="en-US" sz="1400" b="1" baseline="30000">
                  <a:solidFill>
                    <a:schemeClr val="bg1"/>
                  </a:solidFill>
                  <a:latin typeface="Arial" charset="0"/>
                  <a:ea typeface="MS PGothic" pitchFamily="34" charset="-128"/>
                </a:endParaRPr>
              </a:p>
              <a:p>
                <a:pPr algn="ctr" defTabSz="762000" eaLnBrk="0" hangingPunct="0"/>
                <a:r>
                  <a:rPr lang="zh-CN" altLang="en-US" sz="1400" b="1">
                    <a:solidFill>
                      <a:schemeClr val="bg1"/>
                    </a:solidFill>
                    <a:latin typeface="Arial" charset="0"/>
                  </a:rPr>
                  <a:t>自动网络调查系统</a:t>
                </a:r>
                <a:endParaRPr lang="en-US" altLang="zh-CN" sz="14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0513" name="Rectangle 46"/>
              <p:cNvSpPr>
                <a:spLocks noChangeArrowheads="1"/>
              </p:cNvSpPr>
              <p:nvPr/>
            </p:nvSpPr>
            <p:spPr bwMode="auto">
              <a:xfrm>
                <a:off x="2283" y="2210"/>
                <a:ext cx="118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762000" latinLnBrk="1"/>
                <a:r>
                  <a:rPr lang="en-US" altLang="zh-CN" sz="1400" b="1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rPr>
                  <a:t>find</a:t>
                </a:r>
                <a:r>
                  <a:rPr lang="en-US" altLang="zh-CN" sz="1400" b="1">
                    <a:solidFill>
                      <a:schemeClr val="bg1"/>
                    </a:solidFill>
                    <a:latin typeface="Arial" charset="0"/>
                  </a:rPr>
                  <a:t>QUICK</a:t>
                </a:r>
                <a:r>
                  <a:rPr lang="en-US" altLang="zh-CN" sz="1400" b="1" baseline="30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rPr>
                  <a:t>©</a:t>
                </a:r>
                <a:endParaRPr lang="zh-CN" altLang="en-US" sz="1400" b="1" baseline="30000">
                  <a:solidFill>
                    <a:schemeClr val="bg1"/>
                  </a:solidFill>
                  <a:latin typeface="Arial" charset="0"/>
                  <a:ea typeface="MS PGothic" pitchFamily="34" charset="-128"/>
                </a:endParaRPr>
              </a:p>
              <a:p>
                <a:pPr algn="ctr" defTabSz="762000" eaLnBrk="0" hangingPunct="0"/>
                <a:r>
                  <a:rPr lang="zh-CN" altLang="en-US" sz="1400" b="1">
                    <a:solidFill>
                      <a:schemeClr val="bg1"/>
                    </a:solidFill>
                    <a:latin typeface="Arial" charset="0"/>
                  </a:rPr>
                  <a:t>御调查</a:t>
                </a:r>
                <a:endParaRPr lang="en-US" altLang="zh-CN" sz="14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0514" name="Line 32"/>
              <p:cNvSpPr>
                <a:spLocks noChangeShapeType="1"/>
              </p:cNvSpPr>
              <p:nvPr/>
            </p:nvSpPr>
            <p:spPr bwMode="auto">
              <a:xfrm>
                <a:off x="2439" y="2169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0515" name="Oval 131"/>
            <p:cNvSpPr>
              <a:spLocks noChangeArrowheads="1"/>
            </p:cNvSpPr>
            <p:nvPr/>
          </p:nvSpPr>
          <p:spPr bwMode="auto">
            <a:xfrm>
              <a:off x="3833" y="1824"/>
              <a:ext cx="776" cy="717"/>
            </a:xfrm>
            <a:prstGeom prst="ellipse">
              <a:avLst/>
            </a:prstGeom>
            <a:solidFill>
              <a:schemeClr val="accent1"/>
            </a:solidFill>
            <a:ln w="76200" cap="sq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sz="1400" b="1">
                  <a:solidFill>
                    <a:schemeClr val="bg1"/>
                  </a:solidFill>
                </a:rPr>
                <a:t>findREAL</a:t>
              </a:r>
              <a:r>
                <a:rPr lang="en-US" altLang="zh-CN" sz="1400" b="1" baseline="30000">
                  <a:solidFill>
                    <a:schemeClr val="bg1"/>
                  </a:solidFill>
                </a:rPr>
                <a:t>©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专属样本库</a:t>
              </a:r>
            </a:p>
            <a:p>
              <a:pPr algn="ctr"/>
              <a:r>
                <a:rPr lang="en-US" altLang="zh-CN" sz="1400" b="1">
                  <a:solidFill>
                    <a:schemeClr val="bg1"/>
                  </a:solidFill>
                </a:rPr>
                <a:t>1.6</a:t>
              </a:r>
              <a:r>
                <a:rPr lang="zh-CN" altLang="en-US" sz="1400" b="1">
                  <a:solidFill>
                    <a:schemeClr val="bg1"/>
                  </a:solidFill>
                </a:rPr>
                <a:t>百万</a:t>
              </a:r>
            </a:p>
          </p:txBody>
        </p:sp>
        <p:sp>
          <p:nvSpPr>
            <p:cNvPr id="60516" name="Oval 132"/>
            <p:cNvSpPr>
              <a:spLocks noChangeArrowheads="1"/>
            </p:cNvSpPr>
            <p:nvPr/>
          </p:nvSpPr>
          <p:spPr bwMode="auto">
            <a:xfrm>
              <a:off x="4740" y="1762"/>
              <a:ext cx="841" cy="842"/>
            </a:xfrm>
            <a:prstGeom prst="ellips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zh-CN" altLang="en-US" sz="1400" b="1">
                  <a:solidFill>
                    <a:srgbClr val="FF9900"/>
                  </a:solidFill>
                  <a:latin typeface="Arial" charset="0"/>
                </a:rPr>
                <a:t>部署</a:t>
              </a:r>
            </a:p>
            <a:p>
              <a:pPr algn="ctr" eaLnBrk="0" hangingPunct="0"/>
              <a:r>
                <a:rPr lang="zh-CN" altLang="en-US" sz="1400" b="1">
                  <a:solidFill>
                    <a:srgbClr val="FF9900"/>
                  </a:solidFill>
                  <a:latin typeface="Arial" charset="0"/>
                </a:rPr>
                <a:t>联盟</a:t>
              </a:r>
            </a:p>
          </p:txBody>
        </p:sp>
        <p:sp>
          <p:nvSpPr>
            <p:cNvPr id="60517" name="Oval 133"/>
            <p:cNvSpPr>
              <a:spLocks noChangeArrowheads="1"/>
            </p:cNvSpPr>
            <p:nvPr/>
          </p:nvSpPr>
          <p:spPr bwMode="auto">
            <a:xfrm>
              <a:off x="179" y="1762"/>
              <a:ext cx="841" cy="842"/>
            </a:xfrm>
            <a:prstGeom prst="ellips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kumimoji="1" lang="zh-CN" altLang="en-US" sz="1400" b="1">
                  <a:solidFill>
                    <a:srgbClr val="008000"/>
                  </a:solidFill>
                </a:rPr>
                <a:t>客户</a:t>
              </a:r>
            </a:p>
          </p:txBody>
        </p:sp>
        <p:sp>
          <p:nvSpPr>
            <p:cNvPr id="60518" name="Arc 8"/>
            <p:cNvSpPr>
              <a:spLocks/>
            </p:cNvSpPr>
            <p:nvPr/>
          </p:nvSpPr>
          <p:spPr bwMode="auto">
            <a:xfrm rot="10036086">
              <a:off x="3951" y="1318"/>
              <a:ext cx="576" cy="523"/>
            </a:xfrm>
            <a:custGeom>
              <a:avLst/>
              <a:gdLst>
                <a:gd name="T0" fmla="*/ 0 w 21600"/>
                <a:gd name="T1" fmla="*/ 0 h 19588"/>
                <a:gd name="T2" fmla="*/ 0 w 21600"/>
                <a:gd name="T3" fmla="*/ 0 h 19588"/>
                <a:gd name="T4" fmla="*/ 0 w 21600"/>
                <a:gd name="T5" fmla="*/ 0 h 195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588"/>
                <a:gd name="T11" fmla="*/ 21600 w 21600"/>
                <a:gd name="T12" fmla="*/ 19588 h 19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588" fill="none" extrusionOk="0">
                  <a:moveTo>
                    <a:pt x="101" y="19587"/>
                  </a:moveTo>
                  <a:cubicBezTo>
                    <a:pt x="33" y="18893"/>
                    <a:pt x="0" y="18195"/>
                    <a:pt x="0" y="17497"/>
                  </a:cubicBezTo>
                  <a:cubicBezTo>
                    <a:pt x="-1" y="10569"/>
                    <a:pt x="3322" y="4061"/>
                    <a:pt x="8934" y="-1"/>
                  </a:cubicBezTo>
                </a:path>
                <a:path w="21600" h="19588" stroke="0" extrusionOk="0">
                  <a:moveTo>
                    <a:pt x="101" y="19587"/>
                  </a:moveTo>
                  <a:cubicBezTo>
                    <a:pt x="33" y="18893"/>
                    <a:pt x="0" y="18195"/>
                    <a:pt x="0" y="17497"/>
                  </a:cubicBezTo>
                  <a:cubicBezTo>
                    <a:pt x="-1" y="10569"/>
                    <a:pt x="3322" y="4061"/>
                    <a:pt x="8934" y="-1"/>
                  </a:cubicBezTo>
                  <a:lnTo>
                    <a:pt x="21600" y="17497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zh-CN" altLang="en-US" sz="1600"/>
            </a:p>
          </p:txBody>
        </p:sp>
        <p:sp>
          <p:nvSpPr>
            <p:cNvPr id="60519" name="Arc 142"/>
            <p:cNvSpPr>
              <a:spLocks/>
            </p:cNvSpPr>
            <p:nvPr/>
          </p:nvSpPr>
          <p:spPr bwMode="auto">
            <a:xfrm rot="19034363" flipH="1">
              <a:off x="3878" y="2615"/>
              <a:ext cx="484" cy="556"/>
            </a:xfrm>
            <a:custGeom>
              <a:avLst/>
              <a:gdLst>
                <a:gd name="T0" fmla="*/ 0 w 20290"/>
                <a:gd name="T1" fmla="*/ 0 h 21575"/>
                <a:gd name="T2" fmla="*/ 0 w 20290"/>
                <a:gd name="T3" fmla="*/ 0 h 21575"/>
                <a:gd name="T4" fmla="*/ 0 w 20290"/>
                <a:gd name="T5" fmla="*/ 0 h 21575"/>
                <a:gd name="T6" fmla="*/ 0 60000 65536"/>
                <a:gd name="T7" fmla="*/ 0 60000 65536"/>
                <a:gd name="T8" fmla="*/ 0 60000 65536"/>
                <a:gd name="T9" fmla="*/ 0 w 20290"/>
                <a:gd name="T10" fmla="*/ 0 h 21575"/>
                <a:gd name="T11" fmla="*/ 20290 w 20290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90" h="21575" fill="none" extrusionOk="0">
                  <a:moveTo>
                    <a:pt x="1048" y="0"/>
                  </a:moveTo>
                  <a:cubicBezTo>
                    <a:pt x="9728" y="422"/>
                    <a:pt x="17310" y="6004"/>
                    <a:pt x="20290" y="14167"/>
                  </a:cubicBezTo>
                </a:path>
                <a:path w="20290" h="21575" stroke="0" extrusionOk="0">
                  <a:moveTo>
                    <a:pt x="1048" y="0"/>
                  </a:moveTo>
                  <a:cubicBezTo>
                    <a:pt x="9728" y="422"/>
                    <a:pt x="17310" y="6004"/>
                    <a:pt x="20290" y="14167"/>
                  </a:cubicBezTo>
                  <a:lnTo>
                    <a:pt x="0" y="21575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 type="none" w="sm" len="sm"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zh-CN" altLang="en-US" sz="1600"/>
            </a:p>
          </p:txBody>
        </p:sp>
        <p:sp>
          <p:nvSpPr>
            <p:cNvPr id="60520" name="Rectangle 99"/>
            <p:cNvSpPr>
              <a:spLocks noChangeArrowheads="1"/>
            </p:cNvSpPr>
            <p:nvPr/>
          </p:nvSpPr>
          <p:spPr bwMode="auto">
            <a:xfrm>
              <a:off x="2237" y="1162"/>
              <a:ext cx="12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zh-CN" altLang="en-US" sz="1200" i="1"/>
                <a:t>大多数调查一直受制于</a:t>
              </a:r>
            </a:p>
            <a:p>
              <a:pPr algn="ctr" eaLnBrk="0" hangingPunct="0">
                <a:buFont typeface="Wingdings" pitchFamily="2" charset="2"/>
                <a:buNone/>
              </a:pPr>
              <a:r>
                <a:rPr lang="zh-CN" altLang="en-US" sz="1200" i="1"/>
                <a:t>样本、时间、预算和技能</a:t>
              </a:r>
              <a:r>
                <a:rPr lang="en-US" altLang="zh-CN" sz="1200" i="1">
                  <a:latin typeface="宋体" charset="-122"/>
                </a:rPr>
                <a:t>…</a:t>
              </a:r>
              <a:endParaRPr lang="en-US" altLang="zh-CN" sz="1200" i="1"/>
            </a:p>
          </p:txBody>
        </p:sp>
        <p:sp>
          <p:nvSpPr>
            <p:cNvPr id="60521" name="Rectangle 98"/>
            <p:cNvSpPr>
              <a:spLocks noChangeArrowheads="1"/>
            </p:cNvSpPr>
            <p:nvPr/>
          </p:nvSpPr>
          <p:spPr bwMode="auto">
            <a:xfrm>
              <a:off x="2285" y="2931"/>
              <a:ext cx="11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altLang="zh-CN" sz="1200" i="1">
                  <a:latin typeface="宋体" charset="-122"/>
                </a:rPr>
                <a:t>…</a:t>
              </a:r>
              <a:r>
                <a:rPr lang="zh-CN" altLang="en-US" sz="1200" i="1"/>
                <a:t>现在终于得以突破。</a:t>
              </a:r>
              <a:r>
                <a:rPr lang="en-US" altLang="zh-CN" sz="1200" i="1">
                  <a:latin typeface="宋体" charset="-122"/>
                </a:rPr>
                <a:t>”</a:t>
              </a:r>
              <a:endParaRPr lang="en-US" altLang="zh-CN" sz="1200" i="1"/>
            </a:p>
          </p:txBody>
        </p:sp>
      </p:grpSp>
      <p:sp>
        <p:nvSpPr>
          <p:cNvPr id="60522" name="Text Box 4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 smtClean="0">
                <a:solidFill>
                  <a:schemeClr val="bg1"/>
                </a:solidFill>
              </a:rPr>
              <a:t>20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mtClean="0">
                <a:latin typeface="宋体" charset="-122"/>
                <a:ea typeface="宋体" charset="-122"/>
              </a:rPr>
              <a:t>          </a:t>
            </a:r>
            <a:r>
              <a:rPr lang="en-US" altLang="zh-CN" smtClean="0">
                <a:ea typeface="宋体" charset="-122"/>
              </a:rPr>
              <a:t>findQUICK</a:t>
            </a:r>
            <a:r>
              <a:rPr lang="en-US" altLang="zh-CN" baseline="30000" smtClean="0">
                <a:ea typeface="宋体" charset="-122"/>
              </a:rPr>
              <a:t>©</a:t>
            </a:r>
            <a:r>
              <a:rPr lang="en-US" altLang="zh-CN" smtClean="0">
                <a:latin typeface="宋体" charset="-122"/>
                <a:ea typeface="宋体" charset="-122"/>
              </a:rPr>
              <a:t> - </a:t>
            </a:r>
            <a:r>
              <a:rPr lang="zh-CN" altLang="en-US" smtClean="0">
                <a:latin typeface="宋体" charset="-122"/>
                <a:ea typeface="宋体" charset="-122"/>
              </a:rPr>
              <a:t>多快好省</a:t>
            </a:r>
          </a:p>
        </p:txBody>
      </p:sp>
      <p:pic>
        <p:nvPicPr>
          <p:cNvPr id="61444" name="图片 5" descr="御调查-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546100"/>
            <a:ext cx="13319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57200" y="2127250"/>
            <a:ext cx="2508250" cy="28717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defTabSz="330200" eaLnBrk="0" hangingPunct="0">
              <a:lnSpc>
                <a:spcPct val="150000"/>
              </a:lnSpc>
              <a:spcBef>
                <a:spcPct val="15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最快</a:t>
            </a:r>
            <a:r>
              <a:rPr lang="en-US" altLang="zh-CN" sz="1400">
                <a:latin typeface="宋体" charset="-122"/>
              </a:rPr>
              <a:t>24</a:t>
            </a:r>
            <a:r>
              <a:rPr lang="zh-CN" altLang="en-US" sz="1400">
                <a:latin typeface="宋体" charset="-122"/>
              </a:rPr>
              <a:t>小时即可交付结果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5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来自目标对象的回复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5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随时部署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5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实时察看结果进展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5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费用低廉</a:t>
            </a:r>
          </a:p>
        </p:txBody>
      </p:sp>
      <p:sp>
        <p:nvSpPr>
          <p:cNvPr id="61446" name="Rectangle 7"/>
          <p:cNvSpPr>
            <a:spLocks noChangeArrowheads="1"/>
          </p:cNvSpPr>
          <p:nvPr/>
        </p:nvSpPr>
        <p:spPr bwMode="auto">
          <a:xfrm>
            <a:off x="3281363" y="2127250"/>
            <a:ext cx="2586037" cy="30845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defTabSz="330200" eaLnBrk="0" hangingPunct="0">
              <a:lnSpc>
                <a:spcPct val="150000"/>
              </a:lnSpc>
              <a:spcBef>
                <a:spcPct val="10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初步事实调查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0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为更大型的研究项目提供概念测试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0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探索销售主张的差异化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0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测试恼人的问题和某种预感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0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latin typeface="宋体" charset="-122"/>
              </a:rPr>
              <a:t>为研究预算中遗漏的问题寻求答案</a:t>
            </a:r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6154738" y="2127250"/>
            <a:ext cx="2665412" cy="32972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 dirty="0">
                <a:latin typeface="宋体" charset="-122"/>
              </a:rPr>
              <a:t>消费者洞察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 dirty="0">
                <a:latin typeface="宋体" charset="-122"/>
              </a:rPr>
              <a:t>概念研究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 dirty="0">
                <a:latin typeface="宋体" charset="-122"/>
              </a:rPr>
              <a:t>公众意见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 dirty="0">
                <a:latin typeface="宋体" charset="-122"/>
              </a:rPr>
              <a:t>产品研究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 dirty="0">
                <a:latin typeface="宋体" charset="-122"/>
              </a:rPr>
              <a:t>投资洞察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 dirty="0">
                <a:latin typeface="宋体" charset="-122"/>
              </a:rPr>
              <a:t>图形设计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 dirty="0">
                <a:latin typeface="宋体" charset="-122"/>
              </a:rPr>
              <a:t>宣传册设计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 dirty="0">
                <a:latin typeface="宋体" charset="-122"/>
              </a:rPr>
              <a:t>学术研究调查</a:t>
            </a:r>
            <a:endParaRPr lang="en-US" altLang="zh-CN" sz="1400" dirty="0">
              <a:latin typeface="宋体" charset="-122"/>
            </a:endParaRPr>
          </a:p>
        </p:txBody>
      </p:sp>
      <p:sp>
        <p:nvSpPr>
          <p:cNvPr id="61448" name="Rectangle 10"/>
          <p:cNvSpPr>
            <a:spLocks noChangeArrowheads="1"/>
          </p:cNvSpPr>
          <p:nvPr/>
        </p:nvSpPr>
        <p:spPr bwMode="auto">
          <a:xfrm>
            <a:off x="457200" y="1662113"/>
            <a:ext cx="2352675" cy="273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zh-CN" altLang="en-US" sz="1600">
              <a:ea typeface="MS PGothic" pitchFamily="34" charset="-128"/>
            </a:endParaRPr>
          </a:p>
        </p:txBody>
      </p:sp>
      <p:sp>
        <p:nvSpPr>
          <p:cNvPr id="61449" name="Rectangle 12"/>
          <p:cNvSpPr>
            <a:spLocks noChangeArrowheads="1"/>
          </p:cNvSpPr>
          <p:nvPr/>
        </p:nvSpPr>
        <p:spPr bwMode="auto">
          <a:xfrm>
            <a:off x="3124200" y="1662113"/>
            <a:ext cx="2352675" cy="273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zh-CN" altLang="en-US" sz="1600">
              <a:ea typeface="MS PGothic" pitchFamily="34" charset="-128"/>
            </a:endParaRPr>
          </a:p>
        </p:txBody>
      </p:sp>
      <p:sp>
        <p:nvSpPr>
          <p:cNvPr id="61450" name="Text Box 13"/>
          <p:cNvSpPr txBox="1">
            <a:spLocks noChangeArrowheads="1"/>
          </p:cNvSpPr>
          <p:nvPr/>
        </p:nvSpPr>
        <p:spPr bwMode="auto">
          <a:xfrm>
            <a:off x="3563938" y="1690688"/>
            <a:ext cx="2008187" cy="2127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zh-CN" altLang="en-US" sz="1400" b="1"/>
              <a:t>适合应对多种挑战</a:t>
            </a:r>
            <a:endParaRPr lang="en-US" altLang="zh-CN" sz="1400" b="1"/>
          </a:p>
        </p:txBody>
      </p:sp>
      <p:sp>
        <p:nvSpPr>
          <p:cNvPr id="61451" name="Text Box 15"/>
          <p:cNvSpPr txBox="1">
            <a:spLocks noChangeArrowheads="1"/>
          </p:cNvSpPr>
          <p:nvPr/>
        </p:nvSpPr>
        <p:spPr bwMode="auto">
          <a:xfrm>
            <a:off x="6443663" y="1700213"/>
            <a:ext cx="2008187" cy="2127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zh-CN" altLang="en-US" sz="1400" b="1">
                <a:solidFill>
                  <a:srgbClr val="000000"/>
                </a:solidFill>
                <a:latin typeface="宋体" charset="-122"/>
              </a:rPr>
              <a:t>可以支持多种调查</a:t>
            </a:r>
          </a:p>
        </p:txBody>
      </p:sp>
      <p:sp>
        <p:nvSpPr>
          <p:cNvPr id="61452" name="Line 16"/>
          <p:cNvSpPr>
            <a:spLocks noChangeShapeType="1"/>
          </p:cNvSpPr>
          <p:nvPr/>
        </p:nvSpPr>
        <p:spPr bwMode="auto">
          <a:xfrm flipV="1">
            <a:off x="3132138" y="1579563"/>
            <a:ext cx="0" cy="4441825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61453" name="Line 17"/>
          <p:cNvSpPr>
            <a:spLocks noChangeShapeType="1"/>
          </p:cNvSpPr>
          <p:nvPr/>
        </p:nvSpPr>
        <p:spPr bwMode="auto">
          <a:xfrm flipV="1">
            <a:off x="6011863" y="1579563"/>
            <a:ext cx="0" cy="4441825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61454" name="Line 18"/>
          <p:cNvSpPr>
            <a:spLocks noChangeShapeType="1"/>
          </p:cNvSpPr>
          <p:nvPr/>
        </p:nvSpPr>
        <p:spPr bwMode="auto">
          <a:xfrm>
            <a:off x="239713" y="2012950"/>
            <a:ext cx="8629650" cy="4763"/>
          </a:xfrm>
          <a:prstGeom prst="line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61455" name="Text Box 13"/>
          <p:cNvSpPr txBox="1">
            <a:spLocks noChangeArrowheads="1"/>
          </p:cNvSpPr>
          <p:nvPr/>
        </p:nvSpPr>
        <p:spPr bwMode="auto">
          <a:xfrm>
            <a:off x="684213" y="1700213"/>
            <a:ext cx="2008187" cy="2127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altLang="zh-CN" sz="1400" b="1">
                <a:latin typeface="Arial" charset="0"/>
              </a:rPr>
              <a:t>findQUICK</a:t>
            </a:r>
            <a:r>
              <a:rPr lang="en-US" altLang="zh-CN" sz="1400" b="1" baseline="30000">
                <a:latin typeface="Arial" charset="0"/>
              </a:rPr>
              <a:t>©</a:t>
            </a:r>
          </a:p>
        </p:txBody>
      </p:sp>
      <p:sp>
        <p:nvSpPr>
          <p:cNvPr id="61456" name="Text Box 4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 smtClean="0">
                <a:solidFill>
                  <a:schemeClr val="bg1"/>
                </a:solidFill>
              </a:rPr>
              <a:t>21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520700" y="1293813"/>
            <a:ext cx="8077200" cy="4906962"/>
            <a:chOff x="336" y="791"/>
            <a:chExt cx="5088" cy="3091"/>
          </a:xfrm>
        </p:grpSpPr>
        <p:sp>
          <p:nvSpPr>
            <p:cNvPr id="62468" name="Text Box 4"/>
            <p:cNvSpPr txBox="1">
              <a:spLocks noChangeArrowheads="1"/>
            </p:cNvSpPr>
            <p:nvPr/>
          </p:nvSpPr>
          <p:spPr bwMode="auto">
            <a:xfrm>
              <a:off x="336" y="791"/>
              <a:ext cx="5088" cy="3091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62469" name="Picture 9" descr="C:\Users\Steve\AppData\Local\Temp\V0B3(9X5)_%]46OTLMI`@MK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0" y="1511"/>
              <a:ext cx="684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0" name="Picture 13" descr="http://t1.gstatic.cn/images?q=tbn:OigR1z6EtpCi6M: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12" y="2375"/>
              <a:ext cx="59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1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6" y="2711"/>
              <a:ext cx="16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2" name="Picture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0" y="3244"/>
              <a:ext cx="96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3" name="Picture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32" y="2087"/>
              <a:ext cx="4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4" name="Picture 2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29" y="960"/>
              <a:ext cx="47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5" name="Picture 2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68" y="3239"/>
              <a:ext cx="816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6" name="Picture 2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32" y="2087"/>
              <a:ext cx="91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7" name="Picture 2" descr="http://t3.gstatic.com/images?q=tbn:ANd9GcQ9qCMarEBi7mNellg5BfOnwt1fRmCXf_ywuJwW8Xo4_Wd0ejlm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10" y="955"/>
              <a:ext cx="47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8" name="Picture 4" descr="http://t0.gstatic.com/images?q=tbn:ANd9GcSwHVUtSoLVVR-cMyB0XJTwAQX_lZkwAFD2oNRe1Jmuw88zhIjgkw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50" y="2087"/>
              <a:ext cx="48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9" name="Picture 6" descr="http://t0.gstatic.com/images?q=tbn:ANd9GcTDG3Tk7tVXt14TnXGf47d_Z5eqxhXEUMP4uSRHBMM7faLe7dwD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76" y="2423"/>
              <a:ext cx="96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0" name="Picture 8" descr="http://t1.gstatic.com/images?q=tbn:ANd9GcT-gBBxLjRoc7hRJfanIlnrlRhc_MNJCjAROQOg2YLBsF4Vy9ay"/>
            <p:cNvPicPr>
              <a:picLocks noChangeAspect="1" noChangeArrowheads="1"/>
            </p:cNvPicPr>
            <p:nvPr/>
          </p:nvPicPr>
          <p:blipFill>
            <a:blip r:embed="rId14"/>
            <a:srcRect l="18919" t="28093" r="19691" b="31529"/>
            <a:stretch>
              <a:fillRect/>
            </a:stretch>
          </p:blipFill>
          <p:spPr bwMode="auto">
            <a:xfrm>
              <a:off x="4224" y="3254"/>
              <a:ext cx="95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1" name="Picture 10" descr="http://t1.gstatic.com/images?q=tbn:ANd9GcSU0cjlB6E-OKAtn5h8PQyrCCPTmFNxPlqJlMGQHpiZARwW-wGC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80" y="2471"/>
              <a:ext cx="100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2" name="Picture 12" descr="http://t2.gstatic.com/images?q=tbn:ANd9GcR8GOc8DEGEf6-QEm-fkM4nPuMLl3SGcjfGeT3HApTPi-riJHyt"/>
            <p:cNvPicPr>
              <a:picLocks noChangeAspect="1" noChangeArrowheads="1"/>
            </p:cNvPicPr>
            <p:nvPr/>
          </p:nvPicPr>
          <p:blipFill>
            <a:blip r:embed="rId16"/>
            <a:srcRect t="29359" b="34615"/>
            <a:stretch>
              <a:fillRect/>
            </a:stretch>
          </p:blipFill>
          <p:spPr bwMode="auto">
            <a:xfrm>
              <a:off x="576" y="2087"/>
              <a:ext cx="96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3" name="Picture 14" descr="http://t1.gstatic.com/images?q=tbn:ANd9GcQeB25xmq_Z1qCuT4r8woNSqtooPcVWd8hi0AxFUL0LW2ZN29Oz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207" y="945"/>
              <a:ext cx="495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4" name="Picture 16" descr="http://t2.gstatic.com/images?q=tbn:ANd9GcQQoFJu7nEi-fk99mhD8ods1dAhAdgQPgL0hjfx1lIu9zhIezCZ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074" y="970"/>
              <a:ext cx="474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5" name="Picture 22" descr="http://t0.gstatic.com/images?q=tbn:ANd9GcQEgHjV1MwBemUlI99sjooz2eUXJHIY8qMkLMD1egYXZDB1O71ho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616" y="3244"/>
              <a:ext cx="480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6" name="Picture 24" descr="http://t2.gstatic.com/images?q=tbn:ANd9GcR_23TmuuOlBLU0crRORefDabcOcnbHjqPufLRE2bTr6F2BZ7r5Wg"/>
            <p:cNvPicPr>
              <a:picLocks noChangeAspect="1" noChangeArrowheads="1"/>
            </p:cNvPicPr>
            <p:nvPr/>
          </p:nvPicPr>
          <p:blipFill>
            <a:blip r:embed="rId20"/>
            <a:srcRect l="3355" t="37090" r="4590" b="37920"/>
            <a:stretch>
              <a:fillRect/>
            </a:stretch>
          </p:blipFill>
          <p:spPr bwMode="auto">
            <a:xfrm>
              <a:off x="3792" y="2087"/>
              <a:ext cx="82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7" name="Picture 33" descr="http://t3.gstatic.com/images?q=tbn:ANd9GcSlQjHfel7yCKq-reJghaK2rBdPLEU5jFM_fi0xWlRvdfLJ363ZpA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576" y="1511"/>
              <a:ext cx="750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8" name="Picture 34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228" y="3244"/>
              <a:ext cx="864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9" name="Picture 36" descr="http://t0.gstatic.com/images?q=tbn:ANd9GcSKhUMmcLi4LRSNPJhs9Rf_KoiS2QCGPAKE6yl00rIjI56ULPcf"/>
            <p:cNvPicPr>
              <a:picLocks noChangeAspect="1" noChangeArrowheads="1"/>
            </p:cNvPicPr>
            <p:nvPr/>
          </p:nvPicPr>
          <p:blipFill>
            <a:blip r:embed="rId23"/>
            <a:srcRect t="23778" b="23778"/>
            <a:stretch>
              <a:fillRect/>
            </a:stretch>
          </p:blipFill>
          <p:spPr bwMode="auto">
            <a:xfrm>
              <a:off x="3533" y="1511"/>
              <a:ext cx="868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0" name="Picture 38" descr="http://t2.gstatic.com/images?q=tbn:ANd9GcQGsuTuIakYRNNxTZ5mqgixPZHZVhrllHpPQhD5RWz3b13XlmCs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701" y="2087"/>
              <a:ext cx="469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1" name="Picture 40" descr="http://t1.gstatic.com/images?q=tbn:ANd9GcRkXuNLYfMyP9CTYoM3RrTgjrfwfGMEorNu1LgQt7j92qHmvc0"/>
            <p:cNvPicPr>
              <a:picLocks noChangeAspect="1" noChangeArrowheads="1"/>
            </p:cNvPicPr>
            <p:nvPr/>
          </p:nvPicPr>
          <p:blipFill>
            <a:blip r:embed="rId25"/>
            <a:srcRect l="9958" t="31091" r="41969" b="31888"/>
            <a:stretch>
              <a:fillRect/>
            </a:stretch>
          </p:blipFill>
          <p:spPr bwMode="auto">
            <a:xfrm>
              <a:off x="2290" y="1511"/>
              <a:ext cx="114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2" name="Picture 48" descr="http://t3.gstatic.com/images?q=tbn:ANd9GcSjH-yImUN78i3ZX4oqQgLKLHNNU7JQZGQyNVod8AeJ8k3L_in35g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575" y="964"/>
              <a:ext cx="466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3" name="Picture 50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2304" y="2887"/>
              <a:ext cx="163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4" name="Picture 9" descr="NU.gif"/>
            <p:cNvPicPr>
              <a:picLocks noChangeAspect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1424" y="1511"/>
              <a:ext cx="768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49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mtClean="0">
                <a:ea typeface="宋体" charset="-122"/>
              </a:rPr>
              <a:t>深度了解：带给客户令人信服并富有灵感的 </a:t>
            </a:r>
            <a:r>
              <a:rPr lang="zh-CN" altLang="en-US" smtClean="0">
                <a:solidFill>
                  <a:srgbClr val="33CC33"/>
                </a:solidFill>
                <a:ea typeface="宋体" charset="-122"/>
              </a:rPr>
              <a:t>消费者</a:t>
            </a:r>
            <a:r>
              <a:rPr lang="zh-CN" altLang="en-US" smtClean="0">
                <a:ea typeface="宋体" charset="-122"/>
              </a:rPr>
              <a:t> 及 </a:t>
            </a:r>
            <a:r>
              <a:rPr lang="zh-CN" altLang="en-US" smtClean="0">
                <a:solidFill>
                  <a:srgbClr val="33CC33"/>
                </a:solidFill>
                <a:ea typeface="宋体" charset="-122"/>
              </a:rPr>
              <a:t>市场洞察</a:t>
            </a:r>
            <a:endParaRPr lang="en-US" altLang="zh-CN" smtClean="0">
              <a:solidFill>
                <a:srgbClr val="33CC33"/>
              </a:solidFill>
              <a:ea typeface="宋体" charset="-122"/>
            </a:endParaRPr>
          </a:p>
        </p:txBody>
      </p:sp>
      <p:pic>
        <p:nvPicPr>
          <p:cNvPr id="62497" name="Picture 7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254500" y="1577975"/>
            <a:ext cx="1638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8" name="Picture 23"/>
          <p:cNvPicPr>
            <a:picLocks noChangeAspect="1" noChangeArrowheads="1"/>
          </p:cNvPicPr>
          <p:nvPr/>
        </p:nvPicPr>
        <p:blipFill>
          <a:blip r:embed="rId30"/>
          <a:srcRect l="2644" r="4227"/>
          <a:stretch>
            <a:fillRect/>
          </a:stretch>
        </p:blipFill>
        <p:spPr bwMode="auto">
          <a:xfrm>
            <a:off x="2535238" y="1577975"/>
            <a:ext cx="167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99" name="Text Box 4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 smtClean="0">
                <a:solidFill>
                  <a:schemeClr val="bg1"/>
                </a:solidFill>
              </a:rPr>
              <a:t>22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2000" b="1">
                <a:latin typeface="Arial" charset="0"/>
              </a:rPr>
              <a:t>一些客户对我们的评价</a:t>
            </a:r>
          </a:p>
        </p:txBody>
      </p:sp>
      <p:sp>
        <p:nvSpPr>
          <p:cNvPr id="63492" name="AutoShape 3"/>
          <p:cNvSpPr>
            <a:spLocks noChangeArrowheads="1"/>
          </p:cNvSpPr>
          <p:nvPr/>
        </p:nvSpPr>
        <p:spPr bwMode="auto">
          <a:xfrm>
            <a:off x="2700338" y="1558925"/>
            <a:ext cx="3708400" cy="2230438"/>
          </a:xfrm>
          <a:prstGeom prst="roundRect">
            <a:avLst>
              <a:gd name="adj" fmla="val 9093"/>
            </a:avLst>
          </a:prstGeom>
          <a:solidFill>
            <a:srgbClr val="FFFF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182563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>
                <a:latin typeface="宋体" charset="-122"/>
              </a:rPr>
              <a:t>“深度了解的迅捷和高效是无可比拟的。从问卷设计、在线部署，到获取真实消费者的反馈，深度了解的速度让它成为我们营销团队的一个不可或缺的重要工具。”</a:t>
            </a:r>
            <a:r>
              <a:rPr lang="en-US" altLang="zh-CN" sz="1400">
                <a:latin typeface="宋体" charset="-122"/>
              </a:rPr>
              <a:t> </a:t>
            </a:r>
          </a:p>
          <a:p>
            <a:pPr defTabSz="182563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zh-CN" altLang="en-US" sz="1400">
                <a:latin typeface="宋体" charset="-122"/>
              </a:rPr>
              <a:t> 潘刚，</a:t>
            </a:r>
            <a:r>
              <a:rPr lang="en-US" altLang="zh-CN" sz="1400">
                <a:latin typeface="宋体" charset="-122"/>
              </a:rPr>
              <a:t>CEO</a:t>
            </a:r>
          </a:p>
          <a:p>
            <a:pPr defTabSz="182563">
              <a:lnSpc>
                <a:spcPct val="150000"/>
              </a:lnSpc>
            </a:pPr>
            <a:r>
              <a:rPr lang="zh-CN" altLang="en-US" sz="1400">
                <a:latin typeface="宋体" charset="-122"/>
              </a:rPr>
              <a:t>	内蒙古伊利实业集团股份有限公司</a:t>
            </a:r>
            <a:endParaRPr lang="en-US" altLang="zh-CN" sz="1400">
              <a:latin typeface="宋体" charset="-122"/>
            </a:endParaRPr>
          </a:p>
        </p:txBody>
      </p:sp>
      <p:sp>
        <p:nvSpPr>
          <p:cNvPr id="63493" name="AutoShape 4"/>
          <p:cNvSpPr>
            <a:spLocks noChangeArrowheads="1"/>
          </p:cNvSpPr>
          <p:nvPr/>
        </p:nvSpPr>
        <p:spPr bwMode="auto">
          <a:xfrm>
            <a:off x="5022850" y="4146550"/>
            <a:ext cx="3665538" cy="1443038"/>
          </a:xfrm>
          <a:prstGeom prst="roundRect">
            <a:avLst>
              <a:gd name="adj" fmla="val 9093"/>
            </a:avLst>
          </a:prstGeom>
          <a:solidFill>
            <a:srgbClr val="FFFF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182563">
              <a:lnSpc>
                <a:spcPct val="150000"/>
              </a:lnSpc>
            </a:pPr>
            <a:r>
              <a:rPr lang="zh-CN" altLang="zh-CN" sz="1400">
                <a:latin typeface="Arial" charset="0"/>
              </a:rPr>
              <a:t>“Findoout is an innovative way to promptly obtain consumer insights.”</a:t>
            </a:r>
            <a:endParaRPr lang="zh-CN" altLang="en-US" sz="1400">
              <a:latin typeface="Arial" charset="0"/>
            </a:endParaRPr>
          </a:p>
          <a:p>
            <a:pPr defTabSz="182563">
              <a:lnSpc>
                <a:spcPct val="150000"/>
              </a:lnSpc>
              <a:buFont typeface="Arial" charset="0"/>
              <a:buNone/>
            </a:pPr>
            <a:r>
              <a:rPr lang="zh-CN" altLang="en-US" sz="1400">
                <a:latin typeface="Arial" charset="0"/>
              </a:rPr>
              <a:t>- </a:t>
            </a:r>
            <a:r>
              <a:rPr lang="zh-CN" altLang="zh-CN" sz="1400">
                <a:latin typeface="Arial" charset="0"/>
              </a:rPr>
              <a:t>Allen</a:t>
            </a:r>
            <a:r>
              <a:rPr lang="en-US" altLang="zh-CN" sz="1400">
                <a:latin typeface="Arial" charset="0"/>
              </a:rPr>
              <a:t> Dam</a:t>
            </a:r>
            <a:r>
              <a:rPr lang="zh-CN" altLang="zh-CN" sz="1400">
                <a:latin typeface="Arial" charset="0"/>
              </a:rPr>
              <a:t>, President</a:t>
            </a:r>
            <a:r>
              <a:rPr lang="zh-CN" altLang="en-US" sz="1400">
                <a:latin typeface="Arial" charset="0"/>
              </a:rPr>
              <a:t> </a:t>
            </a:r>
            <a:r>
              <a:rPr lang="en-US" altLang="zh-CN" sz="1400">
                <a:latin typeface="Arial" charset="0"/>
              </a:rPr>
              <a:t>&amp; Producer</a:t>
            </a:r>
          </a:p>
          <a:p>
            <a:pPr defTabSz="182563">
              <a:lnSpc>
                <a:spcPct val="150000"/>
              </a:lnSpc>
            </a:pPr>
            <a:r>
              <a:rPr lang="zh-CN" altLang="en-US" sz="1400">
                <a:latin typeface="Arial" charset="0"/>
              </a:rPr>
              <a:t>  </a:t>
            </a:r>
            <a:r>
              <a:rPr lang="zh-CN" altLang="zh-CN" sz="1400">
                <a:latin typeface="Arial" charset="0"/>
              </a:rPr>
              <a:t>Yian</a:t>
            </a:r>
            <a:r>
              <a:rPr lang="en-US" altLang="zh-CN" sz="1400">
                <a:latin typeface="Arial" charset="0"/>
              </a:rPr>
              <a:t> Studios</a:t>
            </a:r>
            <a:r>
              <a:rPr lang="zh-CN" altLang="zh-CN" sz="1400">
                <a:latin typeface="Arial" charset="0"/>
              </a:rPr>
              <a:t> </a:t>
            </a:r>
            <a:r>
              <a:rPr lang="en-US" altLang="zh-CN" sz="1400">
                <a:latin typeface="Arial" charset="0"/>
              </a:rPr>
              <a:t> </a:t>
            </a:r>
          </a:p>
        </p:txBody>
      </p:sp>
      <p:sp>
        <p:nvSpPr>
          <p:cNvPr id="63494" name="AutoShape 5"/>
          <p:cNvSpPr>
            <a:spLocks noChangeArrowheads="1"/>
          </p:cNvSpPr>
          <p:nvPr/>
        </p:nvSpPr>
        <p:spPr bwMode="auto">
          <a:xfrm>
            <a:off x="514350" y="4137025"/>
            <a:ext cx="3678238" cy="1668463"/>
          </a:xfrm>
          <a:prstGeom prst="roundRect">
            <a:avLst>
              <a:gd name="adj" fmla="val 9093"/>
            </a:avLst>
          </a:prstGeom>
          <a:solidFill>
            <a:srgbClr val="FFFF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182563">
              <a:lnSpc>
                <a:spcPct val="150000"/>
              </a:lnSpc>
              <a:spcBef>
                <a:spcPct val="100000"/>
              </a:spcBef>
            </a:pPr>
            <a:r>
              <a:rPr lang="zh-CN" altLang="zh-CN" sz="1400">
                <a:latin typeface="宋体" charset="-122"/>
              </a:rPr>
              <a:t>“我们对深度了解所提供的调查及其所获得的数据非常满意。”</a:t>
            </a:r>
            <a:endParaRPr lang="zh-CN" altLang="en-US" sz="1400">
              <a:latin typeface="宋体" charset="-122"/>
            </a:endParaRPr>
          </a:p>
          <a:p>
            <a:pPr defTabSz="182563">
              <a:lnSpc>
                <a:spcPct val="150000"/>
              </a:lnSpc>
              <a:spcBef>
                <a:spcPct val="100000"/>
              </a:spcBef>
              <a:buFont typeface="Arial" charset="0"/>
              <a:buNone/>
            </a:pPr>
            <a:r>
              <a:rPr lang="zh-CN" altLang="en-US" sz="1400">
                <a:latin typeface="宋体" charset="-122"/>
              </a:rPr>
              <a:t>- 陈瑜，创意总监</a:t>
            </a:r>
            <a:endParaRPr lang="en-US" altLang="zh-CN" sz="1400">
              <a:latin typeface="宋体" charset="-122"/>
            </a:endParaRPr>
          </a:p>
          <a:p>
            <a:pPr defTabSz="182563">
              <a:lnSpc>
                <a:spcPct val="150000"/>
              </a:lnSpc>
            </a:pPr>
            <a:r>
              <a:rPr lang="zh-CN" altLang="en-US" sz="1400">
                <a:latin typeface="宋体" charset="-122"/>
              </a:rPr>
              <a:t>  上海天润广告公司</a:t>
            </a:r>
            <a:r>
              <a:rPr lang="zh-CN" altLang="zh-CN" sz="1400">
                <a:latin typeface="宋体" charset="-122"/>
              </a:rPr>
              <a:t> </a:t>
            </a:r>
            <a:r>
              <a:rPr lang="en-US" altLang="zh-CN" sz="1400">
                <a:latin typeface="宋体" charset="-122"/>
              </a:rPr>
              <a:t> </a:t>
            </a:r>
          </a:p>
        </p:txBody>
      </p:sp>
      <p:sp>
        <p:nvSpPr>
          <p:cNvPr id="63495" name="Text Box 4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 smtClean="0">
                <a:solidFill>
                  <a:schemeClr val="bg1"/>
                </a:solidFill>
              </a:rPr>
              <a:t>23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6797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mtClean="0">
                <a:latin typeface="Calibri" pitchFamily="34" charset="0"/>
                <a:ea typeface="宋体" charset="-122"/>
              </a:rPr>
              <a:t>[</a:t>
            </a:r>
            <a:r>
              <a:rPr lang="zh-CN" altLang="en-US" smtClean="0">
                <a:latin typeface="Calibri" pitchFamily="34" charset="0"/>
                <a:ea typeface="宋体" charset="-122"/>
              </a:rPr>
              <a:t>展示御调查结果</a:t>
            </a:r>
            <a:r>
              <a:rPr lang="en-US" altLang="zh-CN" smtClean="0">
                <a:latin typeface="Calibri" pitchFamily="34" charset="0"/>
                <a:ea typeface="宋体" charset="-122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9"/>
          <p:cNvSpPr>
            <a:spLocks/>
          </p:cNvSpPr>
          <p:nvPr/>
        </p:nvSpPr>
        <p:spPr bwMode="auto">
          <a:xfrm>
            <a:off x="1692275" y="5734050"/>
            <a:ext cx="575945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200"/>
              <a:t>Room 10003, Building 2, 335 Guoding Road, Shanghai 200433, China</a:t>
            </a:r>
          </a:p>
          <a:p>
            <a:pPr algn="ctr">
              <a:buFont typeface="Arial" charset="0"/>
              <a:buNone/>
            </a:pPr>
            <a:r>
              <a:rPr lang="en-US" altLang="zh-CN" sz="1200"/>
              <a:t>T: (+8621) 26613883; F: (+8621) 26613883</a:t>
            </a:r>
            <a:endParaRPr lang="zh-CN" altLang="en-US" sz="1200"/>
          </a:p>
        </p:txBody>
      </p:sp>
      <p:sp>
        <p:nvSpPr>
          <p:cNvPr id="65540" name="Rectangle 24"/>
          <p:cNvSpPr>
            <a:spLocks noChangeArrowheads="1"/>
          </p:cNvSpPr>
          <p:nvPr/>
        </p:nvSpPr>
        <p:spPr bwMode="auto">
          <a:xfrm>
            <a:off x="250825" y="5337175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1"/>
                </a:solidFill>
                <a:latin typeface="Lucida Calligraphy" pitchFamily="66" charset="0"/>
              </a:rPr>
              <a:t>Not an opinion leader, but a leader in survey of opinions ! </a:t>
            </a:r>
          </a:p>
        </p:txBody>
      </p:sp>
      <p:pic>
        <p:nvPicPr>
          <p:cNvPr id="65541" name="Picture 6" descr="thank you"/>
          <p:cNvPicPr>
            <a:picLocks noChangeAspect="1" noChangeArrowheads="1"/>
          </p:cNvPicPr>
          <p:nvPr/>
        </p:nvPicPr>
        <p:blipFill>
          <a:blip r:embed="rId2"/>
          <a:srcRect t="5959"/>
          <a:stretch>
            <a:fillRect/>
          </a:stretch>
        </p:blipFill>
        <p:spPr bwMode="auto">
          <a:xfrm>
            <a:off x="0" y="-11113"/>
            <a:ext cx="9144000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Rectangle 9"/>
          <p:cNvSpPr>
            <a:spLocks/>
          </p:cNvSpPr>
          <p:nvPr/>
        </p:nvSpPr>
        <p:spPr bwMode="auto">
          <a:xfrm>
            <a:off x="1692275" y="5780088"/>
            <a:ext cx="575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宋体" charset="-122"/>
              </a:rPr>
              <a:t>上海市杨浦区国定路</a:t>
            </a:r>
            <a:r>
              <a:rPr lang="en-US" altLang="zh-CN" sz="1200" b="1">
                <a:solidFill>
                  <a:schemeClr val="bg1"/>
                </a:solidFill>
                <a:latin typeface="宋体" charset="-122"/>
              </a:rPr>
              <a:t>335</a:t>
            </a:r>
            <a:r>
              <a:rPr lang="zh-CN" altLang="en-US" sz="1200" b="1">
                <a:solidFill>
                  <a:schemeClr val="bg1"/>
                </a:solidFill>
                <a:latin typeface="宋体" charset="-122"/>
              </a:rPr>
              <a:t>号</a:t>
            </a:r>
            <a:r>
              <a:rPr lang="en-US" altLang="zh-CN" sz="1200" b="1">
                <a:solidFill>
                  <a:schemeClr val="bg1"/>
                </a:solidFill>
                <a:latin typeface="宋体" charset="-122"/>
              </a:rPr>
              <a:t>2</a:t>
            </a:r>
            <a:r>
              <a:rPr lang="zh-CN" altLang="en-US" sz="1200" b="1">
                <a:solidFill>
                  <a:schemeClr val="bg1"/>
                </a:solidFill>
                <a:latin typeface="宋体" charset="-122"/>
              </a:rPr>
              <a:t>号楼</a:t>
            </a:r>
            <a:r>
              <a:rPr lang="en-US" altLang="zh-CN" sz="1200" b="1">
                <a:solidFill>
                  <a:schemeClr val="bg1"/>
                </a:solidFill>
                <a:latin typeface="宋体" charset="-122"/>
              </a:rPr>
              <a:t>1003</a:t>
            </a:r>
            <a:r>
              <a:rPr lang="zh-CN" altLang="en-US" sz="1200" b="1">
                <a:solidFill>
                  <a:schemeClr val="bg1"/>
                </a:solidFill>
                <a:latin typeface="宋体" charset="-122"/>
              </a:rPr>
              <a:t>室（邮编：</a:t>
            </a:r>
            <a:r>
              <a:rPr lang="en-US" altLang="zh-CN" sz="1200" b="1">
                <a:solidFill>
                  <a:schemeClr val="bg1"/>
                </a:solidFill>
                <a:latin typeface="宋体" charset="-122"/>
              </a:rPr>
              <a:t>200433</a:t>
            </a:r>
            <a:r>
              <a:rPr lang="zh-CN" altLang="en-US" sz="1200" b="1">
                <a:solidFill>
                  <a:schemeClr val="bg1"/>
                </a:solidFill>
                <a:latin typeface="宋体" charset="-122"/>
              </a:rPr>
              <a:t>）</a:t>
            </a:r>
            <a:endParaRPr lang="en-US" altLang="zh-CN" sz="1200" b="1">
              <a:solidFill>
                <a:schemeClr val="bg1"/>
              </a:solidFill>
              <a:latin typeface="宋体" charset="-122"/>
            </a:endParaRPr>
          </a:p>
          <a:p>
            <a:pPr algn="ctr">
              <a:buFont typeface="Arial" charset="0"/>
              <a:buNone/>
            </a:pPr>
            <a:r>
              <a:rPr lang="zh-CN" altLang="en-US" sz="1200" b="1">
                <a:solidFill>
                  <a:schemeClr val="bg1"/>
                </a:solidFill>
              </a:rPr>
              <a:t>电话：</a:t>
            </a:r>
            <a:r>
              <a:rPr lang="en-US" altLang="zh-CN" sz="1200" b="1">
                <a:solidFill>
                  <a:schemeClr val="bg1"/>
                </a:solidFill>
              </a:rPr>
              <a:t> </a:t>
            </a:r>
            <a:r>
              <a:rPr lang="zh-CN" altLang="en-US" sz="1200" b="1">
                <a:solidFill>
                  <a:schemeClr val="bg1"/>
                </a:solidFill>
              </a:rPr>
              <a:t>（</a:t>
            </a:r>
            <a:r>
              <a:rPr lang="en-US" altLang="zh-CN" sz="1200" b="1">
                <a:solidFill>
                  <a:schemeClr val="bg1"/>
                </a:solidFill>
              </a:rPr>
              <a:t>+8621</a:t>
            </a:r>
            <a:r>
              <a:rPr lang="zh-CN" altLang="en-US" sz="1200" b="1">
                <a:solidFill>
                  <a:schemeClr val="bg1"/>
                </a:solidFill>
              </a:rPr>
              <a:t>） </a:t>
            </a:r>
            <a:r>
              <a:rPr lang="en-US" altLang="zh-CN" sz="1200" b="1">
                <a:solidFill>
                  <a:schemeClr val="bg1"/>
                </a:solidFill>
              </a:rPr>
              <a:t>26613883</a:t>
            </a:r>
            <a:r>
              <a:rPr lang="zh-CN" altLang="en-US" sz="1200" b="1">
                <a:solidFill>
                  <a:schemeClr val="bg1"/>
                </a:solidFill>
              </a:rPr>
              <a:t>； 传真：（</a:t>
            </a:r>
            <a:r>
              <a:rPr lang="en-US" altLang="zh-CN" sz="1200" b="1">
                <a:solidFill>
                  <a:schemeClr val="bg1"/>
                </a:solidFill>
              </a:rPr>
              <a:t>+8621</a:t>
            </a:r>
            <a:r>
              <a:rPr lang="zh-CN" altLang="en-US" sz="1200" b="1">
                <a:solidFill>
                  <a:schemeClr val="bg1"/>
                </a:solidFill>
              </a:rPr>
              <a:t>） </a:t>
            </a:r>
            <a:r>
              <a:rPr lang="en-US" altLang="zh-CN" sz="1200" b="1">
                <a:solidFill>
                  <a:schemeClr val="bg1"/>
                </a:solidFill>
              </a:rPr>
              <a:t>26613883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65543" name="Rectangle 24"/>
          <p:cNvSpPr>
            <a:spLocks noChangeArrowheads="1"/>
          </p:cNvSpPr>
          <p:nvPr/>
        </p:nvSpPr>
        <p:spPr bwMode="auto">
          <a:xfrm>
            <a:off x="250825" y="51323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不是意见领袖，是调查意见的领袖 </a:t>
            </a:r>
            <a:r>
              <a:rPr lang="en-US" altLang="zh-CN" sz="24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4"/>
          <p:cNvSpPr>
            <a:spLocks/>
          </p:cNvSpPr>
          <p:nvPr/>
        </p:nvSpPr>
        <p:spPr bwMode="auto">
          <a:xfrm>
            <a:off x="5580063" y="2393950"/>
            <a:ext cx="1606550" cy="34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 b="1" dirty="0">
                <a:latin typeface="宋体" charset="-122"/>
              </a:rPr>
              <a:t>背景</a:t>
            </a:r>
          </a:p>
        </p:txBody>
      </p:sp>
      <p:sp>
        <p:nvSpPr>
          <p:cNvPr id="9218" name="Content Placeholder 4"/>
          <p:cNvSpPr>
            <a:spLocks/>
          </p:cNvSpPr>
          <p:nvPr/>
        </p:nvSpPr>
        <p:spPr bwMode="auto">
          <a:xfrm>
            <a:off x="5580063" y="3032125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 b="1" dirty="0">
                <a:solidFill>
                  <a:srgbClr val="C0C0C0"/>
                </a:solidFill>
                <a:latin typeface="宋体" charset="-122"/>
              </a:rPr>
              <a:t>概述</a:t>
            </a:r>
          </a:p>
        </p:txBody>
      </p:sp>
      <p:sp>
        <p:nvSpPr>
          <p:cNvPr id="9219" name="Content Placeholder 4"/>
          <p:cNvSpPr>
            <a:spLocks/>
          </p:cNvSpPr>
          <p:nvPr/>
        </p:nvSpPr>
        <p:spPr bwMode="auto">
          <a:xfrm>
            <a:off x="5580063" y="3670300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 b="1">
                <a:solidFill>
                  <a:srgbClr val="C0C0C0"/>
                </a:solidFill>
                <a:latin typeface="宋体" charset="-122"/>
              </a:rPr>
              <a:t>发现</a:t>
            </a:r>
          </a:p>
        </p:txBody>
      </p:sp>
      <p:sp>
        <p:nvSpPr>
          <p:cNvPr id="9221" name="Content Placeholder 4"/>
          <p:cNvSpPr>
            <a:spLocks/>
          </p:cNvSpPr>
          <p:nvPr/>
        </p:nvSpPr>
        <p:spPr bwMode="auto">
          <a:xfrm>
            <a:off x="5580063" y="4286256"/>
            <a:ext cx="330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B2B2B2"/>
                </a:solidFill>
                <a:latin typeface="宋体" charset="-122"/>
              </a:rPr>
              <a:t>附件</a:t>
            </a:r>
          </a:p>
        </p:txBody>
      </p:sp>
      <p:sp>
        <p:nvSpPr>
          <p:cNvPr id="9222" name="Content Placeholder 4"/>
          <p:cNvSpPr>
            <a:spLocks/>
          </p:cNvSpPr>
          <p:nvPr/>
        </p:nvSpPr>
        <p:spPr bwMode="auto">
          <a:xfrm>
            <a:off x="5580063" y="4573594"/>
            <a:ext cx="330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600" b="1" dirty="0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sz="1600" b="1" dirty="0">
                <a:solidFill>
                  <a:srgbClr val="B2B2B2"/>
                </a:solidFill>
                <a:latin typeface="宋体" charset="-122"/>
              </a:rPr>
              <a:t>问卷</a:t>
            </a:r>
          </a:p>
          <a:p>
            <a:pPr>
              <a:buFont typeface="Arial" charset="0"/>
              <a:buNone/>
            </a:pPr>
            <a:r>
              <a:rPr lang="en-US" altLang="zh-CN" sz="1600" b="1" dirty="0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sz="1600" b="1" dirty="0">
                <a:solidFill>
                  <a:srgbClr val="B2B2B2"/>
                </a:solidFill>
                <a:latin typeface="宋体" charset="-122"/>
              </a:rPr>
              <a:t>关于我们</a:t>
            </a:r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图片 9" descr="123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86268"/>
            <a:ext cx="3340872" cy="3136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>
                <a:latin typeface="Calibri" pitchFamily="34" charset="0"/>
                <a:ea typeface="宋体" charset="-122"/>
              </a:rPr>
              <a:t>背景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642910" y="1301506"/>
            <a:ext cx="72866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1600" dirty="0" smtClean="0"/>
              <a:t>目的</a:t>
            </a:r>
          </a:p>
          <a:p>
            <a:pPr marL="793750" lvl="1" indent="-3365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1600" dirty="0" smtClean="0"/>
              <a:t>了</a:t>
            </a:r>
            <a:r>
              <a:rPr lang="zh-CN" altLang="en-US" sz="1600" dirty="0" smtClean="0"/>
              <a:t>解受访者对</a:t>
            </a:r>
            <a:r>
              <a:rPr lang="zh-CN" altLang="en-US" sz="1600" dirty="0" smtClean="0"/>
              <a:t>于数据在文章中的作用的看法</a:t>
            </a:r>
          </a:p>
          <a:p>
            <a:pPr marL="793750" lvl="1" indent="-3365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1600" dirty="0" smtClean="0"/>
              <a:t>本次调查在</a:t>
            </a:r>
            <a:r>
              <a:rPr lang="en-US" altLang="zh-CN" sz="1600" dirty="0" smtClean="0"/>
              <a:t> www.findoout.com </a:t>
            </a:r>
            <a:r>
              <a:rPr lang="zh-CN" altLang="en-US" sz="1600" dirty="0" smtClean="0"/>
              <a:t>网上进行</a:t>
            </a:r>
          </a:p>
          <a:p>
            <a:pPr marL="793750" lvl="1" indent="-3365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1600" dirty="0" smtClean="0"/>
              <a:t>调查范围覆盖全国</a:t>
            </a:r>
          </a:p>
          <a:p>
            <a:pPr marL="793750" lvl="1" indent="-3365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1600" dirty="0" smtClean="0"/>
              <a:t>调查于</a:t>
            </a:r>
            <a:r>
              <a:rPr lang="en-US" altLang="zh-CN" sz="1600" dirty="0" smtClean="0"/>
              <a:t>2012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月</a:t>
            </a:r>
            <a:r>
              <a:rPr lang="en-US" altLang="zh-CN" sz="1600" dirty="0" smtClean="0"/>
              <a:t>23</a:t>
            </a:r>
            <a:r>
              <a:rPr lang="zh-CN" altLang="en-US" sz="1600" dirty="0" smtClean="0"/>
              <a:t>日</a:t>
            </a:r>
            <a:r>
              <a:rPr lang="zh-CN" altLang="en-US" sz="1600" dirty="0" smtClean="0"/>
              <a:t>开始，</a:t>
            </a:r>
            <a:r>
              <a:rPr lang="en-US" altLang="zh-CN" sz="1600" dirty="0" smtClean="0"/>
              <a:t>24</a:t>
            </a:r>
            <a:r>
              <a:rPr lang="zh-CN" altLang="en-US" sz="1600" dirty="0" smtClean="0"/>
              <a:t>日结束，为</a:t>
            </a:r>
            <a:r>
              <a:rPr lang="zh-CN" altLang="en-US" sz="1600" dirty="0" smtClean="0"/>
              <a:t>期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天</a:t>
            </a:r>
            <a:endParaRPr lang="en-US" altLang="zh-CN" sz="1600" dirty="0" smtClean="0"/>
          </a:p>
          <a:p>
            <a:pPr marL="793750" lvl="1" indent="-3365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1600" dirty="0" smtClean="0"/>
              <a:t>性别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年龄：自然出现</a:t>
            </a:r>
            <a:endParaRPr lang="en-US" altLang="zh-CN" sz="1600" dirty="0" smtClean="0"/>
          </a:p>
          <a:p>
            <a:pPr marL="352425" indent="-352425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1600" dirty="0" smtClean="0"/>
              <a:t>有效回复问卷数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共回收问卷数：</a:t>
            </a:r>
            <a:r>
              <a:rPr lang="en-US" altLang="zh-CN" sz="1600" dirty="0" smtClean="0"/>
              <a:t>707/1005</a:t>
            </a:r>
          </a:p>
          <a:p>
            <a:pPr marL="352425" indent="-352425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1600" dirty="0" smtClean="0"/>
              <a:t>在线调查入口：</a:t>
            </a:r>
            <a:r>
              <a:rPr lang="arn-CL" altLang="zh-CN" sz="1600" dirty="0" smtClean="0">
                <a:ea typeface="Times"/>
                <a:cs typeface="Times"/>
              </a:rPr>
              <a:t>http://www.findoout.com/ceshi/cs8476/</a:t>
            </a:r>
            <a:endParaRPr lang="en-US" altLang="zh-CN" sz="1600" dirty="0" smtClean="0">
              <a:ea typeface="Times"/>
              <a:cs typeface="Times"/>
            </a:endParaRPr>
          </a:p>
          <a:p>
            <a:pPr>
              <a:buFont typeface="Wingdings" pitchFamily="2" charset="2"/>
              <a:buChar char="n"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274" name="Content Placeholder 4"/>
          <p:cNvSpPr>
            <a:spLocks/>
          </p:cNvSpPr>
          <p:nvPr/>
        </p:nvSpPr>
        <p:spPr bwMode="auto">
          <a:xfrm>
            <a:off x="5580063" y="2393950"/>
            <a:ext cx="1606550" cy="34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 b="1">
                <a:solidFill>
                  <a:srgbClr val="C0C0C0"/>
                </a:solidFill>
                <a:latin typeface="宋体" charset="-122"/>
              </a:rPr>
              <a:t>背景</a:t>
            </a:r>
          </a:p>
        </p:txBody>
      </p:sp>
      <p:sp>
        <p:nvSpPr>
          <p:cNvPr id="11275" name="Content Placeholder 4"/>
          <p:cNvSpPr>
            <a:spLocks/>
          </p:cNvSpPr>
          <p:nvPr/>
        </p:nvSpPr>
        <p:spPr bwMode="auto">
          <a:xfrm>
            <a:off x="5580063" y="3032125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 b="1">
                <a:latin typeface="宋体" charset="-122"/>
              </a:rPr>
              <a:t>概述</a:t>
            </a:r>
          </a:p>
        </p:txBody>
      </p:sp>
      <p:sp>
        <p:nvSpPr>
          <p:cNvPr id="11276" name="Content Placeholder 4"/>
          <p:cNvSpPr>
            <a:spLocks/>
          </p:cNvSpPr>
          <p:nvPr/>
        </p:nvSpPr>
        <p:spPr bwMode="auto">
          <a:xfrm>
            <a:off x="5580063" y="3670300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 b="1">
                <a:solidFill>
                  <a:srgbClr val="C0C0C0"/>
                </a:solidFill>
                <a:latin typeface="宋体" charset="-122"/>
              </a:rPr>
              <a:t>发现</a:t>
            </a:r>
          </a:p>
        </p:txBody>
      </p:sp>
      <p:sp>
        <p:nvSpPr>
          <p:cNvPr id="11278" name="Content Placeholder 4"/>
          <p:cNvSpPr>
            <a:spLocks/>
          </p:cNvSpPr>
          <p:nvPr/>
        </p:nvSpPr>
        <p:spPr bwMode="auto">
          <a:xfrm>
            <a:off x="5580063" y="4286256"/>
            <a:ext cx="330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B2B2B2"/>
                </a:solidFill>
                <a:latin typeface="宋体" charset="-122"/>
              </a:rPr>
              <a:t>附件</a:t>
            </a:r>
          </a:p>
        </p:txBody>
      </p:sp>
      <p:sp>
        <p:nvSpPr>
          <p:cNvPr id="11279" name="Content Placeholder 4"/>
          <p:cNvSpPr>
            <a:spLocks/>
          </p:cNvSpPr>
          <p:nvPr/>
        </p:nvSpPr>
        <p:spPr bwMode="auto">
          <a:xfrm>
            <a:off x="5580063" y="4573594"/>
            <a:ext cx="330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600" b="1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sz="1600" b="1">
                <a:solidFill>
                  <a:srgbClr val="B2B2B2"/>
                </a:solidFill>
                <a:latin typeface="宋体" charset="-122"/>
              </a:rPr>
              <a:t>问卷</a:t>
            </a:r>
          </a:p>
          <a:p>
            <a:pPr>
              <a:buFont typeface="Arial" charset="0"/>
              <a:buNone/>
            </a:pPr>
            <a:r>
              <a:rPr lang="en-US" altLang="zh-CN" sz="1600" b="1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sz="1600" b="1">
                <a:solidFill>
                  <a:srgbClr val="B2B2B2"/>
                </a:solidFill>
                <a:latin typeface="宋体" charset="-122"/>
              </a:rPr>
              <a:t>关于我们</a:t>
            </a:r>
          </a:p>
        </p:txBody>
      </p:sp>
      <p:pic>
        <p:nvPicPr>
          <p:cNvPr id="10" name="图片 9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543175"/>
            <a:ext cx="2847975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>
                <a:latin typeface="Calibri" pitchFamily="34" charset="0"/>
                <a:ea typeface="宋体" charset="-122"/>
              </a:rPr>
              <a:t>本次调查的主要发现</a:t>
            </a:r>
            <a:endParaRPr lang="en-US" altLang="zh-CN" dirty="0" smtClean="0">
              <a:latin typeface="Calibri" pitchFamily="34" charset="0"/>
              <a:ea typeface="宋体" charset="-122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806450" y="1417638"/>
            <a:ext cx="8229600" cy="4708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1400" dirty="0" smtClean="0"/>
              <a:t>学历越高</a:t>
            </a:r>
            <a:r>
              <a:rPr lang="zh-CN" altLang="en-US" sz="1400" dirty="0" smtClean="0"/>
              <a:t>的受访者对</a:t>
            </a:r>
            <a:r>
              <a:rPr lang="zh-CN" altLang="en-US" sz="1400" dirty="0" smtClean="0"/>
              <a:t>数据越敏感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p"/>
            </a:pPr>
            <a:r>
              <a:rPr lang="en-US" altLang="zh-CN" sz="1400" dirty="0" smtClean="0"/>
              <a:t>53.8%</a:t>
            </a:r>
            <a:r>
              <a:rPr lang="zh-CN" altLang="en-US" sz="1400" dirty="0" smtClean="0"/>
              <a:t>的研究</a:t>
            </a:r>
            <a:r>
              <a:rPr lang="zh-CN" altLang="en-US" sz="1400" dirty="0" smtClean="0"/>
              <a:t>生及以</a:t>
            </a:r>
            <a:r>
              <a:rPr lang="zh-CN" altLang="en-US" sz="1400" dirty="0" smtClean="0"/>
              <a:t>上学历</a:t>
            </a:r>
            <a:r>
              <a:rPr lang="zh-CN" altLang="en-US" sz="1400" dirty="0" smtClean="0"/>
              <a:t>的受访者在</a:t>
            </a:r>
            <a:r>
              <a:rPr lang="zh-CN" altLang="en-US" sz="1400" dirty="0" smtClean="0"/>
              <a:t>阅读文</a:t>
            </a:r>
            <a:r>
              <a:rPr lang="zh-CN" altLang="en-US" sz="1400" dirty="0" smtClean="0"/>
              <a:t>章时</a:t>
            </a:r>
            <a:r>
              <a:rPr lang="zh-CN" altLang="en-US" sz="1400" dirty="0" smtClean="0"/>
              <a:t>会经常留意其中数据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lang="en-US" altLang="zh-CN" sz="1400" dirty="0" smtClean="0"/>
              <a:t>70.6%</a:t>
            </a:r>
            <a:r>
              <a:rPr lang="zh-CN" altLang="en-US" sz="1400" dirty="0" smtClean="0"/>
              <a:t>的受访者经</a:t>
            </a:r>
            <a:r>
              <a:rPr lang="zh-CN" altLang="en-US" sz="1400" dirty="0" smtClean="0"/>
              <a:t>常阅读小说类的文章</a:t>
            </a:r>
            <a:endParaRPr lang="en-US" altLang="zh-CN" sz="1400" dirty="0" smtClean="0"/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lang="zh-CN" altLang="en-US" sz="1400" dirty="0" smtClean="0"/>
              <a:t>受访者在</a:t>
            </a:r>
            <a:r>
              <a:rPr lang="zh-CN" altLang="en-US" sz="1400" dirty="0" smtClean="0"/>
              <a:t>写文章需要用到数据时一般使用来自官方的数据（</a:t>
            </a:r>
            <a:r>
              <a:rPr lang="en-US" altLang="zh-CN" sz="1400" dirty="0" smtClean="0"/>
              <a:t>42.3%</a:t>
            </a:r>
            <a:r>
              <a:rPr lang="zh-CN" altLang="en-US" sz="1400" dirty="0" smtClean="0"/>
              <a:t>）</a:t>
            </a:r>
            <a:endParaRPr lang="en-US" altLang="zh-CN" sz="1400" dirty="0" smtClean="0"/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lang="zh-CN" altLang="en-US" sz="1400" dirty="0" smtClean="0"/>
              <a:t>受访者对</a:t>
            </a:r>
            <a:r>
              <a:rPr lang="zh-CN" altLang="en-US" sz="1400" dirty="0" smtClean="0"/>
              <a:t>数据的敏感度不高，仅有</a:t>
            </a:r>
            <a:r>
              <a:rPr lang="en-US" altLang="zh-CN" sz="1400" dirty="0" smtClean="0"/>
              <a:t>5.5</a:t>
            </a:r>
            <a:r>
              <a:rPr lang="en-US" altLang="zh-CN" sz="1400" dirty="0" smtClean="0"/>
              <a:t>%</a:t>
            </a:r>
            <a:r>
              <a:rPr lang="zh-CN" altLang="en-US" sz="1400" dirty="0" smtClean="0"/>
              <a:t>受访者对</a:t>
            </a:r>
            <a:r>
              <a:rPr lang="zh-CN" altLang="en-US" sz="1400" dirty="0" smtClean="0"/>
              <a:t>数据印象深刻</a:t>
            </a:r>
            <a:endParaRPr lang="en-US" altLang="zh-CN" sz="1400" dirty="0" smtClean="0"/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lang="en-US" altLang="zh-CN" sz="1400" dirty="0" smtClean="0"/>
              <a:t>53.7%</a:t>
            </a:r>
            <a:r>
              <a:rPr lang="zh-CN" altLang="en-US" sz="1400" dirty="0" smtClean="0"/>
              <a:t>的受访者更</a:t>
            </a:r>
            <a:r>
              <a:rPr lang="zh-CN" altLang="en-US" sz="1400" dirty="0" smtClean="0"/>
              <a:t>喜欢有明确数据对比的广告语</a:t>
            </a:r>
            <a:endParaRPr lang="en-US" altLang="zh-CN" sz="1400" dirty="0" smtClean="0"/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lang="zh-CN" altLang="en-US" sz="1400" dirty="0" smtClean="0"/>
              <a:t>对于海报广告</a:t>
            </a:r>
            <a:r>
              <a:rPr lang="zh-CN" altLang="en-US" sz="1400" dirty="0" smtClean="0"/>
              <a:t>，受访者更</a:t>
            </a:r>
            <a:r>
              <a:rPr lang="zh-CN" altLang="en-US" sz="1400" dirty="0" smtClean="0"/>
              <a:t>喜欢海报上的产品图片介绍（</a:t>
            </a:r>
            <a:r>
              <a:rPr lang="en-US" altLang="zh-CN" sz="1400" dirty="0" smtClean="0"/>
              <a:t>45.5%</a:t>
            </a:r>
            <a:r>
              <a:rPr lang="zh-CN" altLang="en-US" sz="1400" dirty="0" smtClean="0"/>
              <a:t>）</a:t>
            </a:r>
            <a:endParaRPr lang="en-US" altLang="zh-CN" sz="1400" dirty="0" smtClean="0"/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lang="en-US" altLang="zh-CN" sz="1400" dirty="0" smtClean="0"/>
              <a:t>47.2%</a:t>
            </a:r>
            <a:r>
              <a:rPr lang="zh-CN" altLang="en-US" sz="1400" dirty="0" smtClean="0"/>
              <a:t>的受访者认</a:t>
            </a:r>
            <a:r>
              <a:rPr lang="zh-CN" altLang="en-US" sz="1400" dirty="0" smtClean="0"/>
              <a:t>为文章中数据的作用在于增强观点或事实的说服力</a:t>
            </a:r>
            <a:endParaRPr lang="en-US" altLang="zh-CN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16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322" name="Content Placeholder 4"/>
          <p:cNvSpPr>
            <a:spLocks/>
          </p:cNvSpPr>
          <p:nvPr/>
        </p:nvSpPr>
        <p:spPr bwMode="auto">
          <a:xfrm>
            <a:off x="5580063" y="2393950"/>
            <a:ext cx="1606550" cy="34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 b="1">
                <a:solidFill>
                  <a:srgbClr val="C0C0C0"/>
                </a:solidFill>
                <a:latin typeface="宋体" charset="-122"/>
              </a:rPr>
              <a:t>背景</a:t>
            </a:r>
          </a:p>
        </p:txBody>
      </p:sp>
      <p:sp>
        <p:nvSpPr>
          <p:cNvPr id="13323" name="Content Placeholder 4"/>
          <p:cNvSpPr>
            <a:spLocks/>
          </p:cNvSpPr>
          <p:nvPr/>
        </p:nvSpPr>
        <p:spPr bwMode="auto">
          <a:xfrm>
            <a:off x="5580063" y="3032125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 b="1">
                <a:solidFill>
                  <a:srgbClr val="C0C0C0"/>
                </a:solidFill>
                <a:latin typeface="宋体" charset="-122"/>
              </a:rPr>
              <a:t>概述</a:t>
            </a:r>
          </a:p>
        </p:txBody>
      </p:sp>
      <p:sp>
        <p:nvSpPr>
          <p:cNvPr id="13324" name="Content Placeholder 4"/>
          <p:cNvSpPr>
            <a:spLocks/>
          </p:cNvSpPr>
          <p:nvPr/>
        </p:nvSpPr>
        <p:spPr bwMode="auto">
          <a:xfrm>
            <a:off x="5580063" y="3670300"/>
            <a:ext cx="25923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600" b="1">
                <a:latin typeface="宋体" charset="-122"/>
              </a:rPr>
              <a:t>发现</a:t>
            </a:r>
          </a:p>
        </p:txBody>
      </p:sp>
      <p:sp>
        <p:nvSpPr>
          <p:cNvPr id="13326" name="Content Placeholder 4"/>
          <p:cNvSpPr>
            <a:spLocks/>
          </p:cNvSpPr>
          <p:nvPr/>
        </p:nvSpPr>
        <p:spPr bwMode="auto">
          <a:xfrm>
            <a:off x="5580063" y="4275149"/>
            <a:ext cx="330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B2B2B2"/>
                </a:solidFill>
                <a:latin typeface="宋体" charset="-122"/>
              </a:rPr>
              <a:t>附件</a:t>
            </a:r>
          </a:p>
        </p:txBody>
      </p:sp>
      <p:sp>
        <p:nvSpPr>
          <p:cNvPr id="13327" name="Content Placeholder 4"/>
          <p:cNvSpPr>
            <a:spLocks/>
          </p:cNvSpPr>
          <p:nvPr/>
        </p:nvSpPr>
        <p:spPr bwMode="auto">
          <a:xfrm>
            <a:off x="5580063" y="4562487"/>
            <a:ext cx="330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600" b="1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sz="1600" b="1">
                <a:solidFill>
                  <a:srgbClr val="B2B2B2"/>
                </a:solidFill>
                <a:latin typeface="宋体" charset="-122"/>
              </a:rPr>
              <a:t>问卷</a:t>
            </a:r>
          </a:p>
          <a:p>
            <a:pPr>
              <a:buFont typeface="Arial" charset="0"/>
              <a:buNone/>
            </a:pPr>
            <a:r>
              <a:rPr lang="en-US" altLang="zh-CN" sz="1600" b="1">
                <a:solidFill>
                  <a:srgbClr val="B2B2B2"/>
                </a:solidFill>
                <a:latin typeface="宋体" charset="-122"/>
              </a:rPr>
              <a:t>	</a:t>
            </a:r>
            <a:r>
              <a:rPr lang="zh-CN" altLang="en-US" sz="1600" b="1">
                <a:solidFill>
                  <a:srgbClr val="B2B2B2"/>
                </a:solidFill>
                <a:latin typeface="宋体" charset="-122"/>
              </a:rPr>
              <a:t>关于我们</a:t>
            </a:r>
          </a:p>
        </p:txBody>
      </p:sp>
      <p:pic>
        <p:nvPicPr>
          <p:cNvPr id="10" name="图片 9" descr="101505cJ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16058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7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>
                <a:latin typeface="Calibri" pitchFamily="34" charset="0"/>
                <a:ea typeface="宋体" charset="-122"/>
              </a:rPr>
              <a:t>如何阅读本调查报告中的图表</a:t>
            </a:r>
          </a:p>
        </p:txBody>
      </p:sp>
      <p:sp>
        <p:nvSpPr>
          <p:cNvPr id="14365" name="Text Box 121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0" name="Rectangle 17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j-cs"/>
              </a:rPr>
              <a:t>如何阅读本调查报告中的图表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charset="-122"/>
              <a:cs typeface="+mj-cs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468313" y="1352550"/>
            <a:ext cx="8075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zh-CN" altLang="en-US" sz="1200" b="1"/>
              <a:t>示例问题： 您知道中国国家副主席习近平于</a:t>
            </a:r>
            <a:r>
              <a:rPr lang="en-US" altLang="zh-CN" sz="1200" b="1"/>
              <a:t>2012</a:t>
            </a:r>
            <a:r>
              <a:rPr lang="zh-CN" altLang="en-US" sz="1200" b="1"/>
              <a:t>年</a:t>
            </a:r>
            <a:r>
              <a:rPr lang="en-US" altLang="zh-CN" sz="1200" b="1"/>
              <a:t>2</a:t>
            </a:r>
            <a:r>
              <a:rPr lang="zh-CN" altLang="en-US" sz="1200" b="1"/>
              <a:t>月出访了爱尔兰吗？</a:t>
            </a:r>
            <a:endParaRPr lang="en-US" altLang="zh-CN" sz="1200" b="1"/>
          </a:p>
        </p:txBody>
      </p:sp>
      <p:sp>
        <p:nvSpPr>
          <p:cNvPr id="32" name="内容占位符 8"/>
          <p:cNvSpPr>
            <a:spLocks/>
          </p:cNvSpPr>
          <p:nvPr/>
        </p:nvSpPr>
        <p:spPr bwMode="auto">
          <a:xfrm>
            <a:off x="827088" y="1741488"/>
            <a:ext cx="7921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1200">
                <a:latin typeface="宋体" charset="-122"/>
              </a:rPr>
              <a:t>是指占总体的比例值。以本示例为例，即知道的人占</a:t>
            </a:r>
            <a:r>
              <a:rPr lang="en-US" altLang="zh-CN" sz="1200">
                <a:latin typeface="宋体" charset="-122"/>
              </a:rPr>
              <a:t> 29%</a:t>
            </a:r>
            <a:r>
              <a:rPr lang="zh-CN" altLang="en-US" sz="1200">
                <a:latin typeface="宋体" charset="-122"/>
              </a:rPr>
              <a:t>，不知道的占</a:t>
            </a:r>
            <a:r>
              <a:rPr lang="en-US" altLang="zh-CN" sz="1200">
                <a:latin typeface="宋体" charset="-122"/>
              </a:rPr>
              <a:t> 71% </a:t>
            </a:r>
            <a:r>
              <a:rPr lang="zh-CN" altLang="en-US" sz="1200">
                <a:latin typeface="宋体" charset="-122"/>
              </a:rPr>
              <a:t>；</a:t>
            </a:r>
          </a:p>
        </p:txBody>
      </p:sp>
      <p:sp>
        <p:nvSpPr>
          <p:cNvPr id="33" name="椭圆 32"/>
          <p:cNvSpPr/>
          <p:nvPr/>
        </p:nvSpPr>
        <p:spPr>
          <a:xfrm>
            <a:off x="468313" y="1698625"/>
            <a:ext cx="358775" cy="360363"/>
          </a:xfrm>
          <a:prstGeom prst="ellipse">
            <a:avLst/>
          </a:prstGeom>
          <a:solidFill>
            <a:srgbClr val="35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altLang="zh-CN" sz="1800" b="1" dirty="0">
                <a:solidFill>
                  <a:schemeClr val="bg1"/>
                </a:solidFill>
              </a:rPr>
              <a:t>1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68313" y="3140075"/>
            <a:ext cx="358775" cy="360363"/>
          </a:xfrm>
          <a:prstGeom prst="ellipse">
            <a:avLst/>
          </a:prstGeom>
          <a:solidFill>
            <a:srgbClr val="35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altLang="zh-CN" sz="1800" b="1" dirty="0">
                <a:solidFill>
                  <a:schemeClr val="bg1"/>
                </a:solidFill>
              </a:rPr>
              <a:t>5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35" name="内容占位符 8"/>
          <p:cNvSpPr>
            <a:spLocks/>
          </p:cNvSpPr>
          <p:nvPr/>
        </p:nvSpPr>
        <p:spPr bwMode="auto">
          <a:xfrm>
            <a:off x="1547813" y="3154363"/>
            <a:ext cx="676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/>
            <a:r>
              <a:rPr lang="zh-CN" altLang="en-US" sz="1200">
                <a:solidFill>
                  <a:schemeClr val="hlink"/>
                </a:solidFill>
                <a:latin typeface="宋体" charset="-122"/>
              </a:rPr>
              <a:t>底色为蓝色的值是指比总体的百分比小</a:t>
            </a:r>
            <a:r>
              <a:rPr lang="en-US" altLang="zh-CN" sz="1200">
                <a:solidFill>
                  <a:schemeClr val="hlink"/>
                </a:solidFill>
                <a:latin typeface="宋体" charset="-122"/>
              </a:rPr>
              <a:t>10%</a:t>
            </a:r>
            <a:r>
              <a:rPr lang="zh-CN" altLang="en-US" sz="1200">
                <a:solidFill>
                  <a:schemeClr val="hlink"/>
                </a:solidFill>
                <a:latin typeface="宋体" charset="-122"/>
              </a:rPr>
              <a:t>或更多</a:t>
            </a:r>
            <a:r>
              <a:rPr lang="zh-CN" altLang="en-US" sz="1200">
                <a:solidFill>
                  <a:schemeClr val="hlink"/>
                </a:solidFill>
                <a:latin typeface="宋体" charset="-122"/>
                <a:ea typeface="微软雅黑"/>
                <a:cs typeface="微软雅黑"/>
              </a:rPr>
              <a:t>。</a:t>
            </a:r>
          </a:p>
        </p:txBody>
      </p:sp>
      <p:sp>
        <p:nvSpPr>
          <p:cNvPr id="36" name="椭圆 35"/>
          <p:cNvSpPr/>
          <p:nvPr/>
        </p:nvSpPr>
        <p:spPr>
          <a:xfrm>
            <a:off x="468313" y="2058988"/>
            <a:ext cx="358775" cy="360362"/>
          </a:xfrm>
          <a:prstGeom prst="ellipse">
            <a:avLst/>
          </a:prstGeom>
          <a:solidFill>
            <a:srgbClr val="35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altLang="zh-CN" sz="1800" b="1" dirty="0">
                <a:solidFill>
                  <a:schemeClr val="bg1"/>
                </a:solidFill>
              </a:rPr>
              <a:t>2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37" name="内容占位符 8"/>
          <p:cNvSpPr>
            <a:spLocks/>
          </p:cNvSpPr>
          <p:nvPr/>
        </p:nvSpPr>
        <p:spPr bwMode="auto">
          <a:xfrm>
            <a:off x="1547813" y="2035175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zh-CN" altLang="en-US" sz="1200">
                <a:solidFill>
                  <a:srgbClr val="FF0000"/>
                </a:solidFill>
                <a:latin typeface="宋体" charset="-122"/>
              </a:rPr>
              <a:t>底色为红色的值指比总体的百分比大</a:t>
            </a:r>
            <a:r>
              <a:rPr lang="en-US" altLang="zh-CN" sz="1200">
                <a:solidFill>
                  <a:srgbClr val="FF0000"/>
                </a:solidFill>
                <a:latin typeface="宋体" charset="-122"/>
              </a:rPr>
              <a:t>10%</a:t>
            </a:r>
            <a:r>
              <a:rPr lang="zh-CN" altLang="en-US" sz="1200">
                <a:solidFill>
                  <a:srgbClr val="FF0000"/>
                </a:solidFill>
                <a:latin typeface="宋体" charset="-122"/>
              </a:rPr>
              <a:t>或更多。</a:t>
            </a:r>
            <a:r>
              <a:rPr lang="zh-CN" altLang="en-US" sz="1200">
                <a:solidFill>
                  <a:srgbClr val="FF0000"/>
                </a:solidFill>
                <a:latin typeface="宋体" charset="-122"/>
                <a:ea typeface="微软雅黑"/>
                <a:cs typeface="微软雅黑"/>
              </a:rPr>
              <a:t>在本示例中，</a:t>
            </a:r>
            <a:r>
              <a:rPr lang="en-US" altLang="zh-CN" sz="1200">
                <a:solidFill>
                  <a:srgbClr val="FF0000"/>
                </a:solidFill>
                <a:latin typeface="宋体" charset="-122"/>
              </a:rPr>
              <a:t>36</a:t>
            </a:r>
            <a:r>
              <a:rPr lang="zh-CN" altLang="en-US" sz="1200">
                <a:solidFill>
                  <a:srgbClr val="FF0000"/>
                </a:solidFill>
                <a:latin typeface="宋体" charset="-122"/>
              </a:rPr>
              <a:t>岁以上者（</a:t>
            </a:r>
            <a:r>
              <a:rPr lang="en-US" altLang="zh-CN" sz="1200">
                <a:solidFill>
                  <a:srgbClr val="FF0000"/>
                </a:solidFill>
                <a:latin typeface="宋体" charset="-122"/>
              </a:rPr>
              <a:t>51%</a:t>
            </a:r>
            <a:r>
              <a:rPr lang="zh-CN" altLang="en-US" sz="1200">
                <a:solidFill>
                  <a:srgbClr val="FF0000"/>
                </a:solidFill>
                <a:latin typeface="宋体" charset="-122"/>
              </a:rPr>
              <a:t>）知道此事的比例高于总体（</a:t>
            </a:r>
            <a:r>
              <a:rPr lang="en-US" altLang="zh-CN" sz="1200">
                <a:solidFill>
                  <a:srgbClr val="FF0000"/>
                </a:solidFill>
                <a:latin typeface="宋体" charset="-122"/>
              </a:rPr>
              <a:t>29%</a:t>
            </a:r>
            <a:r>
              <a:rPr lang="zh-CN" altLang="en-US" sz="1200">
                <a:solidFill>
                  <a:srgbClr val="FF0000"/>
                </a:solidFill>
                <a:latin typeface="宋体" charset="-122"/>
              </a:rPr>
              <a:t>）</a:t>
            </a:r>
            <a:r>
              <a:rPr lang="en-US" altLang="zh-CN" sz="1200">
                <a:solidFill>
                  <a:srgbClr val="FF0000"/>
                </a:solidFill>
                <a:latin typeface="宋体" charset="-122"/>
              </a:rPr>
              <a:t>10%</a:t>
            </a:r>
            <a:r>
              <a:rPr lang="zh-CN" altLang="en-US" sz="1200">
                <a:solidFill>
                  <a:srgbClr val="FF0000"/>
                </a:solidFill>
                <a:latin typeface="宋体" charset="-122"/>
              </a:rPr>
              <a:t>或以上</a:t>
            </a:r>
            <a:r>
              <a:rPr lang="zh-CN" altLang="en-US" sz="1200">
                <a:solidFill>
                  <a:srgbClr val="FF0000"/>
                </a:solidFill>
                <a:latin typeface="宋体" charset="-122"/>
                <a:ea typeface="微软雅黑"/>
                <a:cs typeface="微软雅黑"/>
              </a:rPr>
              <a:t>；</a:t>
            </a:r>
          </a:p>
        </p:txBody>
      </p:sp>
      <p:sp>
        <p:nvSpPr>
          <p:cNvPr id="38" name="椭圆 37"/>
          <p:cNvSpPr/>
          <p:nvPr/>
        </p:nvSpPr>
        <p:spPr>
          <a:xfrm>
            <a:off x="468313" y="2419350"/>
            <a:ext cx="358775" cy="360363"/>
          </a:xfrm>
          <a:prstGeom prst="ellipse">
            <a:avLst/>
          </a:prstGeom>
          <a:solidFill>
            <a:srgbClr val="35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altLang="zh-CN" sz="1800" b="1" dirty="0">
                <a:solidFill>
                  <a:schemeClr val="bg1"/>
                </a:solidFill>
              </a:rPr>
              <a:t>3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39" name="内容占位符 8"/>
          <p:cNvSpPr>
            <a:spLocks/>
          </p:cNvSpPr>
          <p:nvPr/>
        </p:nvSpPr>
        <p:spPr bwMode="auto">
          <a:xfrm>
            <a:off x="1547813" y="2462213"/>
            <a:ext cx="676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zh-CN" altLang="en-US" sz="1200">
                <a:solidFill>
                  <a:srgbClr val="FF9933"/>
                </a:solidFill>
                <a:latin typeface="宋体" charset="-122"/>
              </a:rPr>
              <a:t>底色为橙色的值是指比总体的百分比大</a:t>
            </a:r>
            <a:r>
              <a:rPr lang="en-US" altLang="zh-CN" sz="1200">
                <a:solidFill>
                  <a:srgbClr val="FF9933"/>
                </a:solidFill>
                <a:latin typeface="宋体" charset="-122"/>
              </a:rPr>
              <a:t>5-9%</a:t>
            </a:r>
            <a:r>
              <a:rPr lang="zh-CN" altLang="en-US" sz="1200">
                <a:solidFill>
                  <a:srgbClr val="FF9933"/>
                </a:solidFill>
                <a:latin typeface="宋体" charset="-122"/>
              </a:rPr>
              <a:t>之间</a:t>
            </a:r>
            <a:r>
              <a:rPr lang="zh-CN" altLang="en-US" sz="1200" b="1">
                <a:solidFill>
                  <a:srgbClr val="FF9933"/>
                </a:solidFill>
                <a:latin typeface="宋体" charset="-122"/>
                <a:ea typeface="微软雅黑"/>
                <a:cs typeface="微软雅黑"/>
              </a:rPr>
              <a:t>； </a:t>
            </a:r>
          </a:p>
        </p:txBody>
      </p:sp>
      <p:sp>
        <p:nvSpPr>
          <p:cNvPr id="40" name="椭圆 39"/>
          <p:cNvSpPr/>
          <p:nvPr/>
        </p:nvSpPr>
        <p:spPr>
          <a:xfrm>
            <a:off x="468313" y="2779713"/>
            <a:ext cx="358775" cy="360362"/>
          </a:xfrm>
          <a:prstGeom prst="ellipse">
            <a:avLst/>
          </a:prstGeom>
          <a:solidFill>
            <a:srgbClr val="35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altLang="zh-CN" sz="1800" b="1" dirty="0">
                <a:solidFill>
                  <a:schemeClr val="bg1"/>
                </a:solidFill>
              </a:rPr>
              <a:t>4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41" name="内容占位符 8"/>
          <p:cNvSpPr>
            <a:spLocks/>
          </p:cNvSpPr>
          <p:nvPr/>
        </p:nvSpPr>
        <p:spPr bwMode="auto">
          <a:xfrm>
            <a:off x="1547813" y="2794000"/>
            <a:ext cx="6769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zh-CN" altLang="en-US" sz="1200">
                <a:solidFill>
                  <a:srgbClr val="3399FF"/>
                </a:solidFill>
                <a:latin typeface="宋体" charset="-122"/>
              </a:rPr>
              <a:t>底色为浅蓝色的值是指比总体的百分比小</a:t>
            </a:r>
            <a:r>
              <a:rPr lang="en-US" altLang="zh-CN" sz="1200">
                <a:solidFill>
                  <a:srgbClr val="3399FF"/>
                </a:solidFill>
                <a:latin typeface="宋体" charset="-122"/>
              </a:rPr>
              <a:t>5-9%</a:t>
            </a:r>
            <a:r>
              <a:rPr lang="zh-CN" altLang="en-US" sz="1200">
                <a:solidFill>
                  <a:srgbClr val="3399FF"/>
                </a:solidFill>
                <a:latin typeface="宋体" charset="-122"/>
              </a:rPr>
              <a:t>之间</a:t>
            </a:r>
            <a:r>
              <a:rPr lang="zh-CN" altLang="en-US" sz="1200" b="1">
                <a:solidFill>
                  <a:srgbClr val="3399FF"/>
                </a:solidFill>
                <a:latin typeface="宋体" charset="-122"/>
                <a:ea typeface="微软雅黑"/>
                <a:cs typeface="微软雅黑"/>
              </a:rPr>
              <a:t>； </a:t>
            </a:r>
          </a:p>
        </p:txBody>
      </p:sp>
      <p:graphicFrame>
        <p:nvGraphicFramePr>
          <p:cNvPr id="42" name="Group 206"/>
          <p:cNvGraphicFramePr>
            <a:graphicFrameLocks noGrp="1"/>
          </p:cNvGraphicFramePr>
          <p:nvPr/>
        </p:nvGraphicFramePr>
        <p:xfrm>
          <a:off x="2771775" y="3717925"/>
          <a:ext cx="6048375" cy="2447926"/>
        </p:xfrm>
        <a:graphic>
          <a:graphicData uri="http://schemas.openxmlformats.org/drawingml/2006/table">
            <a:tbl>
              <a:tblPr/>
              <a:tblGrid>
                <a:gridCol w="1489075"/>
                <a:gridCol w="781050"/>
                <a:gridCol w="1906588"/>
                <a:gridCol w="1871662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总体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男性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女性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515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18 </a:t>
                      </a: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岁及以下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18-25 </a:t>
                      </a: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岁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26-35 </a:t>
                      </a: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岁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36 </a:t>
                      </a: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岁及以上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51%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上海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北京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广州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省会城市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377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县级市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非城镇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43" name="圆角矩形 42"/>
          <p:cNvSpPr/>
          <p:nvPr/>
        </p:nvSpPr>
        <p:spPr>
          <a:xfrm>
            <a:off x="2555875" y="3644900"/>
            <a:ext cx="6264275" cy="288925"/>
          </a:xfrm>
          <a:prstGeom prst="roundRect">
            <a:avLst/>
          </a:prstGeom>
          <a:solidFill>
            <a:srgbClr val="35579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srgbClr val="FF0000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4859338" y="4870450"/>
            <a:ext cx="1368425" cy="215900"/>
          </a:xfrm>
          <a:prstGeom prst="roundRect">
            <a:avLst/>
          </a:prstGeom>
          <a:solidFill>
            <a:srgbClr val="35579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srgbClr val="FF0000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076825" y="4799013"/>
            <a:ext cx="358775" cy="360362"/>
          </a:xfrm>
          <a:prstGeom prst="ellipse">
            <a:avLst/>
          </a:prstGeom>
          <a:solidFill>
            <a:srgbClr val="35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altLang="zh-CN" b="1">
                <a:solidFill>
                  <a:schemeClr val="bg1"/>
                </a:solidFill>
                <a:latin typeface="Calibri" pitchFamily="34" charset="0"/>
                <a:ea typeface="宋体" charset="-122"/>
              </a:rPr>
              <a:t>2</a:t>
            </a:r>
            <a:endParaRPr lang="zh-CN" altLang="en-US" b="1">
              <a:solidFill>
                <a:schemeClr val="bg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7596188" y="4510088"/>
            <a:ext cx="1368425" cy="215900"/>
          </a:xfrm>
          <a:prstGeom prst="roundRect">
            <a:avLst/>
          </a:prstGeom>
          <a:solidFill>
            <a:srgbClr val="35579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srgbClr val="FF0000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8388350" y="4438650"/>
            <a:ext cx="358775" cy="358775"/>
          </a:xfrm>
          <a:prstGeom prst="ellipse">
            <a:avLst/>
          </a:prstGeom>
          <a:solidFill>
            <a:srgbClr val="35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altLang="zh-CN" b="1">
                <a:solidFill>
                  <a:schemeClr val="bg1"/>
                </a:solidFill>
                <a:latin typeface="Calibri" pitchFamily="34" charset="0"/>
                <a:ea typeface="宋体" charset="-122"/>
              </a:rPr>
              <a:t>3</a:t>
            </a:r>
            <a:endParaRPr lang="zh-CN" altLang="en-US" b="1">
              <a:solidFill>
                <a:schemeClr val="bg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4932363" y="5951538"/>
            <a:ext cx="1368425" cy="215900"/>
          </a:xfrm>
          <a:prstGeom prst="roundRect">
            <a:avLst/>
          </a:prstGeom>
          <a:solidFill>
            <a:srgbClr val="35579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srgbClr val="FF0000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076825" y="5878513"/>
            <a:ext cx="358775" cy="358775"/>
          </a:xfrm>
          <a:prstGeom prst="ellipse">
            <a:avLst/>
          </a:prstGeom>
          <a:solidFill>
            <a:srgbClr val="35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altLang="zh-CN" b="1">
                <a:solidFill>
                  <a:schemeClr val="bg1"/>
                </a:solidFill>
                <a:latin typeface="Calibri" pitchFamily="34" charset="0"/>
                <a:ea typeface="宋体" charset="-122"/>
              </a:rPr>
              <a:t>4</a:t>
            </a:r>
            <a:endParaRPr lang="zh-CN" altLang="en-US" b="1">
              <a:solidFill>
                <a:schemeClr val="bg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6875463" y="4870450"/>
            <a:ext cx="1368425" cy="215900"/>
          </a:xfrm>
          <a:prstGeom prst="roundRect">
            <a:avLst/>
          </a:prstGeom>
          <a:solidFill>
            <a:srgbClr val="35579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srgbClr val="FF0000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7019925" y="4799013"/>
            <a:ext cx="360363" cy="360362"/>
          </a:xfrm>
          <a:prstGeom prst="ellipse">
            <a:avLst/>
          </a:prstGeom>
          <a:solidFill>
            <a:srgbClr val="35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altLang="zh-CN" b="1">
                <a:solidFill>
                  <a:schemeClr val="bg1"/>
                </a:solidFill>
                <a:latin typeface="Calibri" pitchFamily="34" charset="0"/>
                <a:ea typeface="宋体" charset="-122"/>
              </a:rPr>
              <a:t>5</a:t>
            </a:r>
            <a:endParaRPr lang="zh-CN" altLang="en-US" b="1">
              <a:solidFill>
                <a:schemeClr val="bg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771775" y="3646488"/>
            <a:ext cx="360363" cy="360362"/>
          </a:xfrm>
          <a:prstGeom prst="ellipse">
            <a:avLst/>
          </a:prstGeom>
          <a:solidFill>
            <a:srgbClr val="35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altLang="zh-CN" b="1">
                <a:solidFill>
                  <a:schemeClr val="bg1"/>
                </a:solidFill>
                <a:latin typeface="Calibri" pitchFamily="34" charset="0"/>
                <a:ea typeface="宋体" charset="-122"/>
              </a:rPr>
              <a:t>1</a:t>
            </a:r>
            <a:endParaRPr lang="zh-CN" altLang="en-US" b="1">
              <a:solidFill>
                <a:schemeClr val="bg1"/>
              </a:solidFill>
              <a:latin typeface="Calibri" pitchFamily="34" charset="0"/>
              <a:ea typeface="宋体" charset="-122"/>
            </a:endParaRPr>
          </a:p>
        </p:txBody>
      </p:sp>
      <p:graphicFrame>
        <p:nvGraphicFramePr>
          <p:cNvPr id="53" name="Group 254"/>
          <p:cNvGraphicFramePr>
            <a:graphicFrameLocks noGrp="1"/>
          </p:cNvGraphicFramePr>
          <p:nvPr/>
        </p:nvGraphicFramePr>
        <p:xfrm>
          <a:off x="935038" y="2155825"/>
          <a:ext cx="576262" cy="1240155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　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　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02050"/>
            <a:ext cx="990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972" y="2054743"/>
            <a:ext cx="6433354" cy="2085430"/>
          </a:xfrm>
          <a:prstGeom prst="rect">
            <a:avLst/>
          </a:prstGeom>
        </p:spPr>
      </p:pic>
      <p:sp>
        <p:nvSpPr>
          <p:cNvPr id="15361" name="Rectangle 18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686800" cy="7969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/>
              <a:t>你常阅读以下哪些类型的文章</a:t>
            </a:r>
            <a:r>
              <a:rPr lang="en-US" altLang="zh-CN" dirty="0" smtClean="0"/>
              <a:t>/</a:t>
            </a:r>
            <a:r>
              <a:rPr lang="zh-CN" altLang="en-US" dirty="0" smtClean="0"/>
              <a:t>内容？</a:t>
            </a:r>
            <a:endParaRPr lang="zh-CN" altLang="en-US" dirty="0" smtClean="0">
              <a:ea typeface="宋体" charset="-122"/>
            </a:endParaRPr>
          </a:p>
        </p:txBody>
      </p:sp>
      <p:sp>
        <p:nvSpPr>
          <p:cNvPr id="15362" name="内容占位符 11"/>
          <p:cNvSpPr>
            <a:spLocks/>
          </p:cNvSpPr>
          <p:nvPr/>
        </p:nvSpPr>
        <p:spPr bwMode="auto">
          <a:xfrm>
            <a:off x="468312" y="928670"/>
            <a:ext cx="853284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en-US" altLang="zh-CN" sz="1400" dirty="0" smtClean="0"/>
              <a:t>70.6%</a:t>
            </a:r>
            <a:r>
              <a:rPr lang="zh-CN" altLang="en-US" sz="1400" dirty="0" smtClean="0"/>
              <a:t>的受访者经</a:t>
            </a:r>
            <a:r>
              <a:rPr lang="zh-CN" altLang="en-US" sz="1400" dirty="0" smtClean="0"/>
              <a:t>常阅读小说类的文章</a:t>
            </a:r>
            <a:endParaRPr lang="en-US" altLang="zh-CN" sz="1400" dirty="0" smtClean="0"/>
          </a:p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zh-CN" altLang="en-US" sz="1400" dirty="0" smtClean="0"/>
              <a:t>年龄在</a:t>
            </a:r>
            <a:r>
              <a:rPr lang="en-US" altLang="zh-CN" sz="1400" dirty="0" smtClean="0"/>
              <a:t>26</a:t>
            </a:r>
            <a:r>
              <a:rPr lang="zh-CN" altLang="en-US" sz="1400" dirty="0" smtClean="0"/>
              <a:t>岁以上（</a:t>
            </a:r>
            <a:r>
              <a:rPr lang="en-US" altLang="zh-CN" sz="1400" dirty="0" smtClean="0"/>
              <a:t>62.9%</a:t>
            </a:r>
            <a:r>
              <a:rPr lang="zh-CN" altLang="en-US" sz="1400" dirty="0" smtClean="0"/>
              <a:t>）</a:t>
            </a:r>
            <a:r>
              <a:rPr lang="zh-CN" altLang="en-US" sz="1400" dirty="0" smtClean="0"/>
              <a:t>的受访者更</a:t>
            </a:r>
            <a:r>
              <a:rPr lang="zh-CN" altLang="en-US" sz="1400" dirty="0" smtClean="0"/>
              <a:t>偏向阅读新闻类的文章</a:t>
            </a:r>
            <a:endParaRPr lang="en-US" altLang="zh-CN" sz="1400" dirty="0" smtClean="0"/>
          </a:p>
          <a:p>
            <a:pPr marL="274638" indent="-274638" defTabSz="914400">
              <a:spcBef>
                <a:spcPct val="25000"/>
              </a:spcBef>
              <a:buFont typeface="Wingdings" pitchFamily="2" charset="2"/>
              <a:buChar char="n"/>
            </a:pPr>
            <a:r>
              <a:rPr lang="zh-CN" altLang="en-US" sz="1400" dirty="0" smtClean="0"/>
              <a:t>研究生及其以上学历</a:t>
            </a:r>
            <a:r>
              <a:rPr lang="zh-CN" altLang="en-US" sz="1400" dirty="0" smtClean="0"/>
              <a:t>的受访者在</a:t>
            </a:r>
            <a:r>
              <a:rPr lang="zh-CN" altLang="en-US" sz="1400" dirty="0" smtClean="0"/>
              <a:t>对新闻（</a:t>
            </a:r>
            <a:r>
              <a:rPr lang="en-US" altLang="zh-CN" sz="1400" dirty="0" smtClean="0"/>
              <a:t>64.1%</a:t>
            </a:r>
            <a:r>
              <a:rPr lang="zh-CN" altLang="en-US" sz="1400" dirty="0" smtClean="0"/>
              <a:t>）、学术报告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调查报告（</a:t>
            </a:r>
            <a:r>
              <a:rPr lang="en-US" altLang="zh-CN" sz="1400" dirty="0" smtClean="0"/>
              <a:t>35.9%</a:t>
            </a:r>
            <a:r>
              <a:rPr lang="zh-CN" altLang="en-US" sz="1400" dirty="0" smtClean="0"/>
              <a:t>）、论文（</a:t>
            </a:r>
            <a:r>
              <a:rPr lang="en-US" altLang="zh-CN" sz="1400" dirty="0" smtClean="0"/>
              <a:t>25.6%</a:t>
            </a:r>
            <a:r>
              <a:rPr lang="zh-CN" altLang="en-US" sz="1400" dirty="0" smtClean="0"/>
              <a:t>）的阅读中占其人数比列较大</a:t>
            </a:r>
            <a:endParaRPr lang="en-US" altLang="zh-CN" sz="1400" dirty="0" smtClean="0"/>
          </a:p>
        </p:txBody>
      </p:sp>
      <p:sp>
        <p:nvSpPr>
          <p:cNvPr id="15453" name="Text Box 309"/>
          <p:cNvSpPr txBox="1">
            <a:spLocks noChangeArrowheads="1"/>
          </p:cNvSpPr>
          <p:nvPr/>
        </p:nvSpPr>
        <p:spPr bwMode="auto">
          <a:xfrm>
            <a:off x="8624888" y="6394450"/>
            <a:ext cx="411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62187"/>
            <a:ext cx="990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图片 12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186" y="4074206"/>
            <a:ext cx="6527438" cy="207220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915412" y="2393149"/>
            <a:ext cx="714380" cy="15359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29792" y="3914552"/>
            <a:ext cx="406770" cy="2286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15695</TotalTime>
  <Words>2603</Words>
  <Application>Microsoft Office PowerPoint</Application>
  <PresentationFormat>全屏显示(4:3)</PresentationFormat>
  <Paragraphs>518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Template</vt:lpstr>
      <vt:lpstr>幻灯片 0</vt:lpstr>
      <vt:lpstr>[先就客户感兴趣的问题在findoout.com上部署御调查]</vt:lpstr>
      <vt:lpstr>幻灯片 2</vt:lpstr>
      <vt:lpstr>背景</vt:lpstr>
      <vt:lpstr>幻灯片 4</vt:lpstr>
      <vt:lpstr>本次调查的主要发现</vt:lpstr>
      <vt:lpstr>幻灯片 6</vt:lpstr>
      <vt:lpstr>如何阅读本调查报告中的图表</vt:lpstr>
      <vt:lpstr>你常阅读以下哪些类型的文章/内容？</vt:lpstr>
      <vt:lpstr>你在阅读文章、新闻时是否会有留意其中数据的习惯？</vt:lpstr>
      <vt:lpstr>你在写文章时需要用到一些数据，你的数据来源一般是?</vt:lpstr>
      <vt:lpstr>下列哪种表现形式会让你对文章/内容的印象更深刻？</vt:lpstr>
      <vt:lpstr>假如你打算购买一件商品，以下哪一句宣传语最能打动你？</vt:lpstr>
      <vt:lpstr>室外的一个产品海报，最吸引你注意的是？</vt:lpstr>
      <vt:lpstr>你认为数据在文章（新闻，广告，报告等）中起到了哪些作用？ </vt:lpstr>
      <vt:lpstr>幻灯片 15</vt:lpstr>
      <vt:lpstr>调查问卷</vt:lpstr>
      <vt:lpstr>调查问卷（续）</vt:lpstr>
      <vt:lpstr>幻灯片 18</vt:lpstr>
      <vt:lpstr>我们的服务</vt:lpstr>
      <vt:lpstr>幻灯片 20</vt:lpstr>
      <vt:lpstr>深度了解在线调查路径图</vt:lpstr>
      <vt:lpstr>          findQUICK© - 多快好省</vt:lpstr>
      <vt:lpstr>深度了解：带给客户令人信服并富有灵感的 消费者 及 市场洞察</vt:lpstr>
      <vt:lpstr>幻灯片 24</vt:lpstr>
      <vt:lpstr>[展示御调查结果]</vt:lpstr>
      <vt:lpstr>幻灯片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HQ 虹桥城</dc:title>
  <dc:creator>user</dc:creator>
  <cp:lastModifiedBy>user</cp:lastModifiedBy>
  <cp:revision>221</cp:revision>
  <dcterms:created xsi:type="dcterms:W3CDTF">2012-04-27T12:53:33Z</dcterms:created>
  <dcterms:modified xsi:type="dcterms:W3CDTF">2012-06-27T03:45:31Z</dcterms:modified>
</cp:coreProperties>
</file>