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package" ContentType="application/vnd.openxmlformats-officedocument.package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70" r:id="rId18"/>
    <p:sldId id="271" r:id="rId19"/>
    <p:sldId id="301" r:id="rId20"/>
    <p:sldId id="302" r:id="rId21"/>
    <p:sldId id="273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55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淘宝代购</c:v>
                </c:pt>
                <c:pt idx="1">
                  <c:v>代购JAPAN.com</c:v>
                </c:pt>
                <c:pt idx="2">
                  <c:v>朋友去日本旅游代购</c:v>
                </c:pt>
                <c:pt idx="3">
                  <c:v>托在日本的朋友代购</c:v>
                </c:pt>
                <c:pt idx="4">
                  <c:v>日拍网</c:v>
                </c:pt>
                <c:pt idx="5">
                  <c:v>Jpbid日本代购网</c:v>
                </c:pt>
                <c:pt idx="6">
                  <c:v>日购网</c:v>
                </c:pt>
                <c:pt idx="7">
                  <c:v>3Q日本购物网</c:v>
                </c:pt>
                <c:pt idx="8">
                  <c:v>拍拍代购</c:v>
                </c:pt>
                <c:pt idx="9">
                  <c:v>JapanBid</c:v>
                </c:pt>
                <c:pt idx="10">
                  <c:v>其他，请注明：</c:v>
                </c:pt>
                <c:pt idx="11">
                  <c:v>没有代购过日本产品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0.47300000000000003</c:v>
                </c:pt>
                <c:pt idx="1">
                  <c:v>0.18200000000000002</c:v>
                </c:pt>
                <c:pt idx="2">
                  <c:v>0.16400000000000003</c:v>
                </c:pt>
                <c:pt idx="3">
                  <c:v>0.14500000000000002</c:v>
                </c:pt>
                <c:pt idx="4">
                  <c:v>0.10900000000000001</c:v>
                </c:pt>
                <c:pt idx="5">
                  <c:v>9.1000000000000025E-2</c:v>
                </c:pt>
                <c:pt idx="6">
                  <c:v>9.1000000000000025E-2</c:v>
                </c:pt>
                <c:pt idx="7">
                  <c:v>7.3000000000000009E-2</c:v>
                </c:pt>
                <c:pt idx="8">
                  <c:v>7.3000000000000009E-2</c:v>
                </c:pt>
                <c:pt idx="9">
                  <c:v>5.5000000000000007E-2</c:v>
                </c:pt>
                <c:pt idx="10">
                  <c:v>3.6000000000000004E-2</c:v>
                </c:pt>
                <c:pt idx="11">
                  <c:v>0.16400000000000003</c:v>
                </c:pt>
              </c:numCache>
            </c:numRef>
          </c:val>
        </c:ser>
        <c:axId val="151474560"/>
        <c:axId val="151476096"/>
      </c:barChart>
      <c:catAx>
        <c:axId val="151474560"/>
        <c:scaling>
          <c:orientation val="minMax"/>
        </c:scaling>
        <c:axPos val="b"/>
        <c:majorTickMark val="none"/>
        <c:tickLblPos val="nextTo"/>
        <c:crossAx val="151476096"/>
        <c:crosses val="autoZero"/>
        <c:auto val="1"/>
        <c:lblAlgn val="ctr"/>
        <c:lblOffset val="100"/>
      </c:catAx>
      <c:valAx>
        <c:axId val="151476096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151474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1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7274-7F19-4905-B2D7-48FFF6C50448}" type="datetimeFigureOut">
              <a:rPr lang="zh-CN" altLang="en-US" smtClean="0"/>
              <a:pPr/>
              <a:t>2012-7-26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05CB-606E-4E1D-8B1D-13C7E5A3F5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C595-9796-4E4F-8CF8-B1B391944690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7967" y="2266352"/>
            <a:ext cx="6118448" cy="1226567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07704" y="3814192"/>
            <a:ext cx="5432648" cy="105496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D306-CCF5-480B-8910-B6DAD237522D}" type="datetime1">
              <a:rPr lang="zh-CN" altLang="en-US" smtClean="0"/>
              <a:pPr/>
              <a:t>2012-7-26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7237413" y="630872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1200" b="1">
                <a:solidFill>
                  <a:schemeClr val="bg1"/>
                </a:solidFill>
              </a:rPr>
              <a:t>© </a:t>
            </a:r>
            <a:r>
              <a:rPr lang="en-US" altLang="en-US" sz="1200" b="1">
                <a:solidFill>
                  <a:schemeClr val="bg1"/>
                </a:solidFill>
                <a:latin typeface="宋体" charset="-122"/>
              </a:rPr>
              <a:t>20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12 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保密资料</a:t>
            </a:r>
          </a:p>
          <a:p>
            <a:pPr algn="r">
              <a:defRPr/>
            </a:pP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仅限客户内部使用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2051050" y="6308725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 www.findoout.com</a:t>
            </a:r>
          </a:p>
          <a:p>
            <a:pPr algn="ctr">
              <a:defRPr/>
            </a:pPr>
            <a:r>
              <a:rPr lang="zh-CN" altLang="en-US" sz="1200" b="1">
                <a:solidFill>
                  <a:schemeClr val="bg1"/>
                </a:solidFill>
              </a:rPr>
              <a:t>上海（总部）</a:t>
            </a:r>
            <a:r>
              <a:rPr lang="en-US" altLang="zh-CN" sz="1200" b="1">
                <a:solidFill>
                  <a:schemeClr val="bg1"/>
                </a:solidFill>
              </a:rPr>
              <a:t>· </a:t>
            </a:r>
            <a:r>
              <a:rPr lang="zh-CN" altLang="en-US" sz="1200" b="1">
                <a:solidFill>
                  <a:schemeClr val="bg1"/>
                </a:solidFill>
              </a:rPr>
              <a:t>香港 </a:t>
            </a:r>
            <a:r>
              <a:rPr lang="en-US" altLang="zh-CN" sz="1200" b="1">
                <a:solidFill>
                  <a:schemeClr val="bg1"/>
                </a:solidFill>
              </a:rPr>
              <a:t>· </a:t>
            </a:r>
            <a:r>
              <a:rPr lang="zh-CN" altLang="en-US" sz="1200" b="1">
                <a:solidFill>
                  <a:schemeClr val="bg1"/>
                </a:solidFill>
              </a:rPr>
              <a:t>大阪 </a:t>
            </a:r>
            <a:r>
              <a:rPr lang="en-US" altLang="zh-CN" sz="1200" b="1">
                <a:solidFill>
                  <a:schemeClr val="bg1"/>
                </a:solidFill>
              </a:rPr>
              <a:t>·</a:t>
            </a:r>
            <a:r>
              <a:rPr lang="zh-CN" altLang="en-US" sz="1200" b="1">
                <a:solidFill>
                  <a:schemeClr val="bg1"/>
                </a:solidFill>
              </a:rPr>
              <a:t> 洛杉矶</a:t>
            </a:r>
            <a:r>
              <a:rPr lang="en-US" altLang="zh-CN" sz="1200" b="1">
                <a:solidFill>
                  <a:schemeClr val="bg1"/>
                </a:solidFill>
              </a:rPr>
              <a:t> · </a:t>
            </a:r>
            <a:r>
              <a:rPr lang="zh-CN" altLang="en-US" sz="1200" b="1">
                <a:solidFill>
                  <a:schemeClr val="bg1"/>
                </a:solidFill>
              </a:rPr>
              <a:t>芝加哥（技术中心）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pic>
        <p:nvPicPr>
          <p:cNvPr id="10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/>
          </p:cNvSpPr>
          <p:nvPr userDrawn="1"/>
        </p:nvSpPr>
        <p:spPr bwMode="auto">
          <a:xfrm>
            <a:off x="1071538" y="3203575"/>
            <a:ext cx="531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 smtClean="0"/>
              <a:t>在线调查</a:t>
            </a:r>
            <a:endParaRPr lang="en-US" altLang="zh-CN" sz="2400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CBEC-AB18-4106-85AC-D058F4470EFB}" type="datetime1">
              <a:rPr lang="zh-CN" altLang="en-US" smtClean="0"/>
              <a:pPr/>
              <a:t>2012-7-26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932363" y="1282700"/>
            <a:ext cx="3084512" cy="3359150"/>
            <a:chOff x="4932363" y="1282700"/>
            <a:chExt cx="3084512" cy="3359150"/>
          </a:xfrm>
        </p:grpSpPr>
        <p:sp>
          <p:nvSpPr>
            <p:cNvPr id="12" name="Donut 9"/>
            <p:cNvSpPr>
              <a:spLocks/>
            </p:cNvSpPr>
            <p:nvPr userDrawn="1"/>
          </p:nvSpPr>
          <p:spPr bwMode="auto">
            <a:xfrm>
              <a:off x="4932363" y="2406650"/>
              <a:ext cx="334962" cy="334963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MS PGothic" pitchFamily="34" charset="-128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 userDrawn="1"/>
          </p:nvSpPr>
          <p:spPr bwMode="auto">
            <a:xfrm>
              <a:off x="7829550" y="1628775"/>
              <a:ext cx="187325" cy="1873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14" name="Straight Connector 11"/>
            <p:cNvCxnSpPr>
              <a:cxnSpLocks noChangeShapeType="1"/>
              <a:stCxn id="16" idx="2"/>
            </p:cNvCxnSpPr>
            <p:nvPr userDrawn="1"/>
          </p:nvCxnSpPr>
          <p:spPr bwMode="auto">
            <a:xfrm flipH="1">
              <a:off x="5095875" y="1722438"/>
              <a:ext cx="2733675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" name="Donut 13"/>
            <p:cNvSpPr>
              <a:spLocks/>
            </p:cNvSpPr>
            <p:nvPr userDrawn="1"/>
          </p:nvSpPr>
          <p:spPr bwMode="auto">
            <a:xfrm>
              <a:off x="4932363" y="3049588"/>
              <a:ext cx="334962" cy="334963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MS PGothic" pitchFamily="34" charset="-128"/>
              </a:endParaRPr>
            </a:p>
          </p:txBody>
        </p:sp>
        <p:sp>
          <p:nvSpPr>
            <p:cNvPr id="16" name="Donut 14"/>
            <p:cNvSpPr>
              <a:spLocks/>
            </p:cNvSpPr>
            <p:nvPr userDrawn="1"/>
          </p:nvSpPr>
          <p:spPr bwMode="auto">
            <a:xfrm>
              <a:off x="4933950" y="3692525"/>
              <a:ext cx="333375" cy="334963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MS PGothic" pitchFamily="34" charset="-128"/>
              </a:endParaRPr>
            </a:p>
          </p:txBody>
        </p:sp>
        <p:sp>
          <p:nvSpPr>
            <p:cNvPr id="17" name="Donut 15"/>
            <p:cNvSpPr>
              <a:spLocks/>
            </p:cNvSpPr>
            <p:nvPr userDrawn="1"/>
          </p:nvSpPr>
          <p:spPr bwMode="auto">
            <a:xfrm>
              <a:off x="4933950" y="4308475"/>
              <a:ext cx="333375" cy="333375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MS PGothic" pitchFamily="34" charset="-128"/>
              </a:endParaRPr>
            </a:p>
          </p:txBody>
        </p:sp>
        <p:cxnSp>
          <p:nvCxnSpPr>
            <p:cNvPr id="18" name="Straight Connector 16"/>
            <p:cNvCxnSpPr>
              <a:cxnSpLocks noChangeShapeType="1"/>
              <a:endCxn id="19" idx="0"/>
            </p:cNvCxnSpPr>
            <p:nvPr userDrawn="1"/>
          </p:nvCxnSpPr>
          <p:spPr bwMode="auto">
            <a:xfrm>
              <a:off x="5099050" y="2719388"/>
              <a:ext cx="0" cy="341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Connector 16"/>
            <p:cNvCxnSpPr>
              <a:cxnSpLocks noChangeShapeType="1"/>
              <a:endCxn id="19" idx="0"/>
            </p:cNvCxnSpPr>
            <p:nvPr userDrawn="1"/>
          </p:nvCxnSpPr>
          <p:spPr bwMode="auto">
            <a:xfrm>
              <a:off x="5099050" y="3354388"/>
              <a:ext cx="0" cy="341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6"/>
            <p:cNvCxnSpPr>
              <a:cxnSpLocks noChangeShapeType="1"/>
              <a:endCxn id="19" idx="0"/>
            </p:cNvCxnSpPr>
            <p:nvPr userDrawn="1"/>
          </p:nvCxnSpPr>
          <p:spPr bwMode="auto">
            <a:xfrm>
              <a:off x="5099050" y="4002088"/>
              <a:ext cx="0" cy="341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Connector 16"/>
            <p:cNvCxnSpPr>
              <a:cxnSpLocks noChangeShapeType="1"/>
              <a:endCxn id="19" idx="0"/>
            </p:cNvCxnSpPr>
            <p:nvPr userDrawn="1"/>
          </p:nvCxnSpPr>
          <p:spPr bwMode="auto">
            <a:xfrm>
              <a:off x="5099050" y="2071688"/>
              <a:ext cx="0" cy="341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16"/>
            <p:cNvCxnSpPr>
              <a:cxnSpLocks noChangeShapeType="1"/>
              <a:endCxn id="19" idx="0"/>
            </p:cNvCxnSpPr>
            <p:nvPr userDrawn="1"/>
          </p:nvCxnSpPr>
          <p:spPr bwMode="auto">
            <a:xfrm>
              <a:off x="5099050" y="1728788"/>
              <a:ext cx="0" cy="341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5" name="Rectangle 24"/>
            <p:cNvSpPr>
              <a:spLocks noChangeArrowheads="1"/>
            </p:cNvSpPr>
            <p:nvPr userDrawn="1"/>
          </p:nvSpPr>
          <p:spPr bwMode="auto">
            <a:xfrm>
              <a:off x="5076825" y="1282700"/>
              <a:ext cx="2735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sz="1800" b="1">
                  <a:latin typeface="华文楷体" pitchFamily="2" charset="-122"/>
                  <a:ea typeface="华文楷体" pitchFamily="2" charset="-122"/>
                </a:rPr>
                <a:t>让我们深度了解一下 </a:t>
              </a:r>
              <a:r>
                <a:rPr lang="en-US" altLang="zh-CN" sz="1800" b="1">
                  <a:latin typeface="华文楷体" pitchFamily="2" charset="-122"/>
                  <a:ea typeface="华文楷体" pitchFamily="2" charset="-122"/>
                </a:rPr>
                <a:t>! </a:t>
              </a:r>
              <a:endParaRPr lang="en-US" altLang="zh-CN" sz="1800"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26" name="Vertical Content Placeholder 3"/>
          <p:cNvSpPr>
            <a:spLocks/>
          </p:cNvSpPr>
          <p:nvPr userDrawn="1"/>
        </p:nvSpPr>
        <p:spPr bwMode="auto">
          <a:xfrm>
            <a:off x="8882063" y="1916113"/>
            <a:ext cx="228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sz="1000" dirty="0" smtClean="0">
                <a:latin typeface="宋体" charset="-122"/>
              </a:rPr>
              <a:t>日本产品代购消费者态度调查报告  </a:t>
            </a:r>
            <a:r>
              <a:rPr lang="en-US" altLang="zh-CN" sz="1000" dirty="0" smtClean="0">
                <a:latin typeface="宋体" charset="-122"/>
              </a:rPr>
              <a:t>20120726</a:t>
            </a:r>
            <a:endParaRPr lang="zh-CN" altLang="en-US" sz="1000" dirty="0" smtClean="0">
              <a:latin typeface="宋体" charset="-122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1000" dirty="0">
              <a:latin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n"/>
              <a:defRPr sz="2000"/>
            </a:lvl1pPr>
            <a:lvl2pPr>
              <a:buFont typeface="Wingdings" pitchFamily="2" charset="2"/>
              <a:buChar char="n"/>
              <a:defRPr sz="1800"/>
            </a:lvl2pPr>
            <a:lvl3pPr>
              <a:buFont typeface="Wingdings" pitchFamily="2" charset="2"/>
              <a:buChar char="n"/>
              <a:defRPr sz="1600"/>
            </a:lvl3pPr>
            <a:lvl4pPr>
              <a:buFont typeface="Wingdings" pitchFamily="2" charset="2"/>
              <a:buChar char="n"/>
              <a:defRPr sz="1400"/>
            </a:lvl4pPr>
            <a:lvl5pPr>
              <a:buFont typeface="Wingdings" pitchFamily="2" charset="2"/>
              <a:buChar char="n"/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2DCD-DD04-477A-8C59-1B386515690B}" type="datetime1">
              <a:rPr lang="zh-CN" altLang="en-US" smtClean="0"/>
              <a:pPr/>
              <a:t>2012-7-26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sp>
        <p:nvSpPr>
          <p:cNvPr id="12" name="Vertical Content Placeholder 3"/>
          <p:cNvSpPr>
            <a:spLocks/>
          </p:cNvSpPr>
          <p:nvPr userDrawn="1"/>
        </p:nvSpPr>
        <p:spPr bwMode="auto">
          <a:xfrm>
            <a:off x="8882063" y="1916113"/>
            <a:ext cx="228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sz="1000" dirty="0" smtClean="0">
                <a:latin typeface="宋体" charset="-122"/>
              </a:rPr>
              <a:t>日本产品代购消费者态度调查报告  </a:t>
            </a:r>
            <a:r>
              <a:rPr lang="en-US" altLang="zh-CN" sz="1000" dirty="0" smtClean="0">
                <a:latin typeface="宋体" charset="-122"/>
              </a:rPr>
              <a:t>20120726</a:t>
            </a:r>
            <a:endParaRPr lang="zh-CN" altLang="en-US" sz="1000" dirty="0" smtClean="0">
              <a:latin typeface="宋体" charset="-122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1000" dirty="0">
              <a:latin typeface="宋体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708920"/>
            <a:ext cx="7772400" cy="1362075"/>
          </a:xfrm>
        </p:spPr>
        <p:txBody>
          <a:bodyPr anchor="ctr">
            <a:normAutofit/>
          </a:bodyPr>
          <a:lstStyle>
            <a:lvl1pPr algn="l">
              <a:defRPr sz="1800" b="1" cap="none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8EA1-4BCF-488D-9C06-0F5061452E77}" type="datetime1">
              <a:rPr lang="zh-CN" altLang="en-US" smtClean="0"/>
              <a:pPr/>
              <a:t>2012-7-26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sp>
        <p:nvSpPr>
          <p:cNvPr id="15" name="Vertical Content Placeholder 3"/>
          <p:cNvSpPr>
            <a:spLocks/>
          </p:cNvSpPr>
          <p:nvPr userDrawn="1"/>
        </p:nvSpPr>
        <p:spPr bwMode="auto">
          <a:xfrm>
            <a:off x="8882063" y="1916113"/>
            <a:ext cx="228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sz="1000" dirty="0" smtClean="0">
                <a:latin typeface="宋体" charset="-122"/>
              </a:rPr>
              <a:t>日本产品代购消费者态度调查报告  </a:t>
            </a:r>
            <a:r>
              <a:rPr lang="en-US" altLang="zh-CN" sz="1000" dirty="0" smtClean="0">
                <a:latin typeface="宋体" charset="-122"/>
              </a:rPr>
              <a:t>20120726</a:t>
            </a:r>
            <a:endParaRPr lang="zh-CN" altLang="en-US" sz="1000" dirty="0" smtClean="0">
              <a:latin typeface="宋体" charset="-122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1000" dirty="0">
              <a:latin typeface="宋体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Vertical Content Placeholder 3"/>
          <p:cNvSpPr>
            <a:spLocks/>
          </p:cNvSpPr>
          <p:nvPr userDrawn="1"/>
        </p:nvSpPr>
        <p:spPr bwMode="auto">
          <a:xfrm>
            <a:off x="8748713" y="2320925"/>
            <a:ext cx="3365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anchor="ctr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1000">
                <a:latin typeface="宋体" charset="-122"/>
              </a:rPr>
              <a:t>Company General Intro. 2012/05/01</a:t>
            </a:r>
          </a:p>
        </p:txBody>
      </p:sp>
      <p:pic>
        <p:nvPicPr>
          <p:cNvPr id="7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2339975" y="6389688"/>
            <a:ext cx="4392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>
                <a:solidFill>
                  <a:schemeClr val="bg1"/>
                </a:solidFill>
                <a:latin typeface="Courier New" pitchFamily="49" charset="0"/>
              </a:rPr>
              <a:t>www.findoout.cn   www.findoout.com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495300"/>
            <a:ext cx="1935162" cy="4603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Vertical Content Placeholder 20"/>
          <p:cNvSpPr>
            <a:spLocks noGrp="1"/>
          </p:cNvSpPr>
          <p:nvPr>
            <p:ph orient="vert" sz="quarter" idx="14"/>
          </p:nvPr>
        </p:nvSpPr>
        <p:spPr>
          <a:xfrm>
            <a:off x="8882715" y="1940189"/>
            <a:ext cx="228600" cy="936249"/>
          </a:xfrm>
        </p:spPr>
        <p:txBody>
          <a:bodyPr vert="eaVert">
            <a:no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BD5AAB-BC0C-4C29-A1F4-F13FAC1E0C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1F2B-6985-4483-91FB-FD9A536B37E9}" type="datetime1">
              <a:rPr lang="zh-CN" altLang="en-US" smtClean="0"/>
              <a:pPr/>
              <a:t>2012-7-26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" Type="http://schemas.openxmlformats.org/officeDocument/2006/relationships/hyperlink" Target="http://images.google.cn/imgres?imgurl=http://www.mexicorealestateinvestment.org/wp-content/themes/arthemia/images/ritzcarlton.jpg&amp;imgrefurl=http://www.mexicorealestateinvestment.org/ritz-carltons-15-billion-development-in-los-cabos/00232&amp;usg=__QxfmdoI1vhckUCHpJlqQ6z3pfe0=&amp;h=579&amp;w=478&amp;sz=39&amp;hl=zh-CN&amp;start=3&amp;um=1&amp;tbnid=OigR1z6EtpCi6M:&amp;tbnh=134&amp;tbnw=111&amp;prev=/images?q=Ritz-Carlton&amp;hl=zh-CN&amp;rlz=1T4GGLL_zh-CNCN349CN349&amp;sa=G&amp;um=1&amp;newwindow=1" TargetMode="External"/><Relationship Id="rId21" Type="http://schemas.openxmlformats.org/officeDocument/2006/relationships/image" Target="../media/image43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image" Target="../media/image25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/>
          </p:cNvSpPr>
          <p:nvPr/>
        </p:nvSpPr>
        <p:spPr bwMode="auto">
          <a:xfrm>
            <a:off x="1071538" y="2571744"/>
            <a:ext cx="69294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CN" altLang="en-US" sz="3000" b="1" dirty="0" smtClean="0"/>
              <a:t>日本产品代购消费者态度调查报告</a:t>
            </a:r>
            <a:endParaRPr lang="zh-CN" altLang="en-US" sz="3000" b="1" dirty="0"/>
          </a:p>
        </p:txBody>
      </p:sp>
      <p:sp>
        <p:nvSpPr>
          <p:cNvPr id="4" name="Rectangle 8"/>
          <p:cNvSpPr>
            <a:spLocks/>
          </p:cNvSpPr>
          <p:nvPr/>
        </p:nvSpPr>
        <p:spPr bwMode="auto">
          <a:xfrm>
            <a:off x="1109676" y="3817943"/>
            <a:ext cx="531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000" dirty="0" smtClean="0"/>
              <a:t>2012.7.26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8539" y="1397005"/>
            <a:ext cx="4976049" cy="15986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000" y="889884"/>
            <a:ext cx="628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问题：您曾经购买过哪些日本产品？</a:t>
            </a:r>
            <a:endParaRPr lang="zh-CN" altLang="en-US" sz="1100" b="1" dirty="0"/>
          </a:p>
        </p:txBody>
      </p:sp>
      <p:pic>
        <p:nvPicPr>
          <p:cNvPr id="6" name="图片 5" descr="差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9101" y="1857364"/>
            <a:ext cx="872733" cy="1014258"/>
          </a:xfrm>
          <a:prstGeom prst="rect">
            <a:avLst/>
          </a:prstGeom>
        </p:spPr>
      </p:pic>
      <p:pic>
        <p:nvPicPr>
          <p:cNvPr id="7" name="图片 6" descr="2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411" y="2974654"/>
            <a:ext cx="7847601" cy="3208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17428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消费者购买最多的三类日本产品为数码产品（</a:t>
            </a:r>
            <a:r>
              <a:rPr lang="en-US" altLang="zh-CN" sz="2000" b="1" dirty="0" smtClean="0">
                <a:latin typeface="+mj-ea"/>
                <a:ea typeface="+mj-ea"/>
              </a:rPr>
              <a:t>33%</a:t>
            </a:r>
            <a:r>
              <a:rPr lang="zh-CN" altLang="en-US" sz="2000" b="1" dirty="0" smtClean="0">
                <a:latin typeface="+mj-ea"/>
                <a:ea typeface="+mj-ea"/>
              </a:rPr>
              <a:t>）、化妆品及个人护理用品（</a:t>
            </a:r>
            <a:r>
              <a:rPr lang="en-US" altLang="zh-CN" sz="2000" b="1" dirty="0" smtClean="0">
                <a:latin typeface="+mj-ea"/>
                <a:ea typeface="+mj-ea"/>
              </a:rPr>
              <a:t>20.3%</a:t>
            </a:r>
            <a:r>
              <a:rPr lang="zh-CN" altLang="en-US" sz="2000" b="1" dirty="0" smtClean="0">
                <a:latin typeface="+mj-ea"/>
                <a:ea typeface="+mj-ea"/>
              </a:rPr>
              <a:t>）、服装（</a:t>
            </a:r>
            <a:r>
              <a:rPr lang="en-US" altLang="zh-CN" sz="2000" b="1" dirty="0" smtClean="0">
                <a:latin typeface="+mj-ea"/>
                <a:ea typeface="+mj-ea"/>
              </a:rPr>
              <a:t>15.2%</a:t>
            </a:r>
            <a:r>
              <a:rPr lang="zh-CN" altLang="en-US" sz="2000" b="1" dirty="0" smtClean="0">
                <a:latin typeface="+mj-ea"/>
                <a:ea typeface="+mj-ea"/>
              </a:rPr>
              <a:t>）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183942"/>
            <a:ext cx="8215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sz="1100" dirty="0" smtClean="0">
                <a:latin typeface="+mn-ea"/>
              </a:rPr>
              <a:t>日本数码产品的主要购买者是年龄在</a:t>
            </a:r>
            <a:r>
              <a:rPr lang="en-US" altLang="zh-CN" sz="1100" dirty="0" smtClean="0">
                <a:latin typeface="+mn-ea"/>
              </a:rPr>
              <a:t>26-35</a:t>
            </a:r>
            <a:r>
              <a:rPr lang="zh-CN" altLang="en-US" sz="1100" dirty="0" smtClean="0">
                <a:latin typeface="+mn-ea"/>
              </a:rPr>
              <a:t>岁（</a:t>
            </a:r>
            <a:r>
              <a:rPr lang="en-US" altLang="zh-CN" sz="1100" dirty="0" smtClean="0">
                <a:latin typeface="+mn-ea"/>
              </a:rPr>
              <a:t>43.8%</a:t>
            </a:r>
            <a:r>
              <a:rPr lang="zh-CN" altLang="en-US" sz="1100" dirty="0" smtClean="0">
                <a:latin typeface="+mn-ea"/>
              </a:rPr>
              <a:t>）之间的消费者和收入在</a:t>
            </a:r>
            <a:r>
              <a:rPr lang="en-US" altLang="zh-CN" sz="1100" dirty="0" smtClean="0">
                <a:latin typeface="+mn-ea"/>
              </a:rPr>
              <a:t>3001-5000</a:t>
            </a:r>
            <a:r>
              <a:rPr lang="zh-CN" altLang="en-US" sz="1100" dirty="0" smtClean="0">
                <a:latin typeface="+mn-ea"/>
              </a:rPr>
              <a:t>元（</a:t>
            </a:r>
            <a:r>
              <a:rPr lang="en-US" altLang="zh-CN" sz="1100" dirty="0" smtClean="0">
                <a:latin typeface="+mn-ea"/>
              </a:rPr>
              <a:t>51.1%</a:t>
            </a:r>
            <a:r>
              <a:rPr lang="zh-CN" altLang="en-US" sz="1100" dirty="0" smtClean="0">
                <a:latin typeface="+mn-ea"/>
              </a:rPr>
              <a:t>）之间的消费者；</a:t>
            </a:r>
            <a:endParaRPr lang="en-US" altLang="zh-CN" sz="1100" dirty="0" smtClean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426477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sz="1100" dirty="0" smtClean="0">
                <a:latin typeface="+mn-ea"/>
              </a:rPr>
              <a:t>化妆品及个人护理用品的主要购买者是收入在</a:t>
            </a:r>
            <a:r>
              <a:rPr lang="en-US" altLang="zh-CN" sz="1100" dirty="0" smtClean="0">
                <a:latin typeface="+mn-ea"/>
              </a:rPr>
              <a:t>3001</a:t>
            </a:r>
            <a:r>
              <a:rPr lang="zh-CN" altLang="en-US" sz="1100" dirty="0" smtClean="0">
                <a:latin typeface="+mn-ea"/>
              </a:rPr>
              <a:t>元以上的消费者。</a:t>
            </a:r>
            <a:endParaRPr lang="zh-CN" altLang="en-US" sz="110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12600" y="2857496"/>
            <a:ext cx="428628" cy="3357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25250" y="1551610"/>
            <a:ext cx="285752" cy="14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3880" y="1209924"/>
            <a:ext cx="628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问题：假如选择海外代购，您在意的是？</a:t>
            </a:r>
            <a:endParaRPr lang="zh-CN" altLang="en-US" sz="1100" b="1" dirty="0"/>
          </a:p>
        </p:txBody>
      </p:sp>
      <p:pic>
        <p:nvPicPr>
          <p:cNvPr id="6" name="图片 5" descr="差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574" y="2021196"/>
            <a:ext cx="934203" cy="1085696"/>
          </a:xfrm>
          <a:prstGeom prst="rect">
            <a:avLst/>
          </a:prstGeom>
        </p:spPr>
      </p:pic>
      <p:pic>
        <p:nvPicPr>
          <p:cNvPr id="7" name="图片 6" descr="3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158055"/>
            <a:ext cx="6446115" cy="3041788"/>
          </a:xfrm>
          <a:prstGeom prst="rect">
            <a:avLst/>
          </a:prstGeom>
        </p:spPr>
      </p:pic>
      <p:pic>
        <p:nvPicPr>
          <p:cNvPr id="8" name="图片 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8558" y="1806882"/>
            <a:ext cx="4515972" cy="15195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28926" y="3138486"/>
            <a:ext cx="714380" cy="3071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84292" y="1704964"/>
            <a:ext cx="571504" cy="1571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88602" y="38288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消费者选择海外代购的首要考虑因素是产品的价格（</a:t>
            </a:r>
            <a:r>
              <a:rPr lang="en-US" altLang="zh-CN" sz="2000" b="1" dirty="0" smtClean="0"/>
              <a:t>55.2%</a:t>
            </a:r>
            <a:r>
              <a:rPr lang="zh-CN" altLang="en-US" sz="2000" b="1" dirty="0" smtClean="0"/>
              <a:t>）、其次是售后服务（</a:t>
            </a:r>
            <a:r>
              <a:rPr lang="en-US" altLang="zh-CN" sz="2000" b="1" dirty="0" smtClean="0"/>
              <a:t>43.5%</a:t>
            </a:r>
            <a:r>
              <a:rPr lang="zh-CN" altLang="en-US" sz="2000" b="1" dirty="0" smtClean="0"/>
              <a:t>）；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4294" y="1638627"/>
            <a:ext cx="4814126" cy="164273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120" y="813684"/>
            <a:ext cx="628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问题：您希望代购卖家提供哪些服务？</a:t>
            </a:r>
            <a:endParaRPr lang="zh-CN" altLang="en-US" sz="1100" b="1" dirty="0"/>
          </a:p>
        </p:txBody>
      </p:sp>
      <p:pic>
        <p:nvPicPr>
          <p:cNvPr id="7" name="图片 6" descr="4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296602"/>
            <a:ext cx="6921023" cy="2896155"/>
          </a:xfrm>
          <a:prstGeom prst="rect">
            <a:avLst/>
          </a:prstGeom>
        </p:spPr>
      </p:pic>
      <p:pic>
        <p:nvPicPr>
          <p:cNvPr id="8" name="图片 7" descr="差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574" y="2021196"/>
            <a:ext cx="934203" cy="10856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61286" y="3138486"/>
            <a:ext cx="611508" cy="3071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58612" y="1806882"/>
            <a:ext cx="642942" cy="14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57186" y="31620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j-ea"/>
                <a:ea typeface="+mj-ea"/>
              </a:rPr>
              <a:t>53.3%</a:t>
            </a:r>
            <a:r>
              <a:rPr lang="zh-CN" altLang="en-US" sz="2000" b="1" dirty="0" smtClean="0">
                <a:latin typeface="+mj-ea"/>
                <a:ea typeface="+mj-ea"/>
              </a:rPr>
              <a:t>消费者希望代购商提供售后（退换货</a:t>
            </a:r>
            <a:r>
              <a:rPr lang="en-US" altLang="zh-CN" sz="2000" b="1" dirty="0" smtClean="0">
                <a:latin typeface="+mj-ea"/>
                <a:ea typeface="+mj-ea"/>
              </a:rPr>
              <a:t>/</a:t>
            </a:r>
            <a:r>
              <a:rPr lang="zh-CN" altLang="en-US" sz="2000" b="1" dirty="0" smtClean="0">
                <a:latin typeface="+mj-ea"/>
                <a:ea typeface="+mj-ea"/>
              </a:rPr>
              <a:t>保修）服务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104" y="1189658"/>
            <a:ext cx="634178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en-US" altLang="zh-CN" sz="1100" dirty="0" smtClean="0">
                <a:latin typeface="+mn-ea"/>
              </a:rPr>
              <a:t>40.3%</a:t>
            </a:r>
            <a:r>
              <a:rPr lang="zh-CN" altLang="en-US" sz="1100" dirty="0" smtClean="0">
                <a:latin typeface="+mn-ea"/>
              </a:rPr>
              <a:t>的消费者希望代购商提供比价（搜寻当地最低价格）服务；</a:t>
            </a:r>
            <a:endParaRPr lang="en-US" altLang="zh-CN" sz="1100" dirty="0" smtClean="0">
              <a:latin typeface="+mn-ea"/>
            </a:endParaRP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en-US" altLang="zh-CN" sz="1100" dirty="0" smtClean="0">
                <a:latin typeface="+mn-ea"/>
              </a:rPr>
              <a:t>37.8%</a:t>
            </a:r>
            <a:r>
              <a:rPr lang="zh-CN" altLang="en-US" sz="1100" dirty="0" smtClean="0">
                <a:latin typeface="+mn-ea"/>
              </a:rPr>
              <a:t>希望</a:t>
            </a:r>
            <a:r>
              <a:rPr lang="zh-CN" altLang="en-US" sz="1100" dirty="0" smtClean="0">
                <a:latin typeface="+mn-ea"/>
              </a:rPr>
              <a:t>代购商提供会员（享受</a:t>
            </a:r>
            <a:r>
              <a:rPr lang="en-US" altLang="zh-CN" sz="1100" dirty="0" smtClean="0">
                <a:latin typeface="+mn-ea"/>
              </a:rPr>
              <a:t>VIP</a:t>
            </a:r>
            <a:r>
              <a:rPr lang="zh-CN" altLang="en-US" sz="1100" dirty="0" smtClean="0">
                <a:latin typeface="+mn-ea"/>
              </a:rPr>
              <a:t>折扣）服</a:t>
            </a:r>
            <a:r>
              <a:rPr lang="zh-CN" altLang="en-US" sz="1100" dirty="0" smtClean="0">
                <a:latin typeface="+mn-ea"/>
              </a:rPr>
              <a:t>务的消费者中主要是收入在</a:t>
            </a:r>
            <a:r>
              <a:rPr lang="zh-CN" altLang="en-US" sz="1100" dirty="0" smtClean="0">
                <a:latin typeface="+mn-ea"/>
              </a:rPr>
              <a:t>在</a:t>
            </a:r>
            <a:r>
              <a:rPr lang="en-US" altLang="zh-CN" sz="1100" dirty="0" smtClean="0">
                <a:latin typeface="+mn-ea"/>
              </a:rPr>
              <a:t>1001-5000</a:t>
            </a:r>
            <a:r>
              <a:rPr lang="zh-CN" altLang="en-US" sz="1100" dirty="0" smtClean="0">
                <a:latin typeface="+mn-ea"/>
              </a:rPr>
              <a:t>元之间的消费</a:t>
            </a:r>
            <a:r>
              <a:rPr lang="zh-CN" altLang="en-US" sz="1100" dirty="0" smtClean="0">
                <a:latin typeface="+mn-ea"/>
              </a:rPr>
              <a:t>者。</a:t>
            </a:r>
            <a:endParaRPr lang="zh-CN" altLang="en-US" sz="11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54840" y="1057524"/>
            <a:ext cx="628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问题：您通常是通过哪些渠道了解到海外代购的？</a:t>
            </a:r>
            <a:endParaRPr lang="zh-CN" altLang="en-US" sz="1100" b="1" dirty="0"/>
          </a:p>
        </p:txBody>
      </p:sp>
      <p:pic>
        <p:nvPicPr>
          <p:cNvPr id="5" name="图片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218" y="1535032"/>
            <a:ext cx="5214942" cy="1691777"/>
          </a:xfrm>
          <a:prstGeom prst="rect">
            <a:avLst/>
          </a:prstGeom>
        </p:spPr>
      </p:pic>
      <p:pic>
        <p:nvPicPr>
          <p:cNvPr id="6" name="图片 5" descr="5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822" y="3311420"/>
            <a:ext cx="7876097" cy="2872767"/>
          </a:xfrm>
          <a:prstGeom prst="rect">
            <a:avLst/>
          </a:prstGeom>
        </p:spPr>
      </p:pic>
      <p:pic>
        <p:nvPicPr>
          <p:cNvPr id="7" name="图片 6" descr="差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574" y="2021196"/>
            <a:ext cx="934203" cy="10856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14546" y="3132770"/>
            <a:ext cx="611508" cy="3071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643306" y="1719250"/>
            <a:ext cx="540070" cy="1571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034" y="29144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消费者的主要代购信息获取渠道为网上商城出售（</a:t>
            </a:r>
            <a:r>
              <a:rPr lang="en-US" altLang="zh-CN" sz="2000" b="1" dirty="0" smtClean="0">
                <a:latin typeface="+mj-ea"/>
                <a:ea typeface="+mj-ea"/>
              </a:rPr>
              <a:t>42.2%</a:t>
            </a:r>
            <a:r>
              <a:rPr lang="zh-CN" altLang="en-US" sz="2000" b="1" dirty="0" smtClean="0">
                <a:latin typeface="+mj-ea"/>
                <a:ea typeface="+mj-ea"/>
              </a:rPr>
              <a:t>）和朋友介绍（</a:t>
            </a:r>
            <a:r>
              <a:rPr lang="en-US" altLang="zh-CN" sz="2000" b="1" dirty="0" smtClean="0">
                <a:latin typeface="+mj-ea"/>
                <a:ea typeface="+mj-ea"/>
              </a:rPr>
              <a:t>39%</a:t>
            </a:r>
            <a:r>
              <a:rPr lang="zh-CN" altLang="en-US" sz="2000" b="1" dirty="0" smtClean="0">
                <a:latin typeface="+mj-ea"/>
                <a:ea typeface="+mj-ea"/>
              </a:rPr>
              <a:t>）；</a:t>
            </a:r>
            <a:endParaRPr lang="zh-CN" altLang="en-US" sz="2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5320" y="1042284"/>
            <a:ext cx="738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问题：当您想找代购商购买一件国外的产品时，您会通过什么方式？ </a:t>
            </a:r>
            <a:endParaRPr lang="zh-CN" altLang="en-US" sz="1100" b="1" dirty="0"/>
          </a:p>
        </p:txBody>
      </p:sp>
      <p:pic>
        <p:nvPicPr>
          <p:cNvPr id="6" name="图片 5" descr="6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165493"/>
            <a:ext cx="7335799" cy="3024977"/>
          </a:xfrm>
          <a:prstGeom prst="rect">
            <a:avLst/>
          </a:prstGeom>
        </p:spPr>
      </p:pic>
      <p:pic>
        <p:nvPicPr>
          <p:cNvPr id="8" name="图片 7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12542"/>
            <a:ext cx="5204639" cy="1737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21429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在消费者有实际代购行为时通常是通过淘宝、拍拍等网上商城搜索代购商（</a:t>
            </a:r>
            <a:r>
              <a:rPr lang="en-US" altLang="zh-CN" sz="2000" b="1" dirty="0" smtClean="0">
                <a:latin typeface="+mj-ea"/>
                <a:ea typeface="+mj-ea"/>
              </a:rPr>
              <a:t>59.4%</a:t>
            </a:r>
            <a:r>
              <a:rPr lang="zh-CN" altLang="en-US" sz="2000" b="1" dirty="0" smtClean="0">
                <a:latin typeface="+mj-ea"/>
                <a:ea typeface="+mj-ea"/>
              </a:rPr>
              <a:t>）</a:t>
            </a:r>
            <a:endParaRPr lang="zh-CN" altLang="en-US" sz="2000" b="1" dirty="0">
              <a:latin typeface="+mj-ea"/>
              <a:ea typeface="+mj-ea"/>
            </a:endParaRPr>
          </a:p>
        </p:txBody>
      </p:sp>
      <p:pic>
        <p:nvPicPr>
          <p:cNvPr id="10" name="图片 9" descr="差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574" y="2021196"/>
            <a:ext cx="934203" cy="10856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13706" y="3132770"/>
            <a:ext cx="958228" cy="3071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43306" y="1423974"/>
            <a:ext cx="85725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5320" y="844164"/>
            <a:ext cx="7744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问题：请问您对于海外代购的态度是？（这里的代购指：找代购商购买国外的产品）</a:t>
            </a:r>
            <a:endParaRPr lang="zh-CN" altLang="en-US" sz="1100" b="1" dirty="0"/>
          </a:p>
        </p:txBody>
      </p:sp>
      <p:pic>
        <p:nvPicPr>
          <p:cNvPr id="6" name="图片 5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669573"/>
            <a:ext cx="5024813" cy="1583908"/>
          </a:xfrm>
          <a:prstGeom prst="rect">
            <a:avLst/>
          </a:prstGeom>
        </p:spPr>
      </p:pic>
      <p:pic>
        <p:nvPicPr>
          <p:cNvPr id="7" name="图片 6" descr="7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764" y="3214686"/>
            <a:ext cx="5978794" cy="2966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584" y="341926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j-ea"/>
                <a:ea typeface="+mj-ea"/>
              </a:rPr>
              <a:t>52.1%</a:t>
            </a:r>
            <a:r>
              <a:rPr lang="zh-CN" altLang="en-US" sz="2000" b="1" dirty="0" smtClean="0">
                <a:latin typeface="+mj-ea"/>
                <a:ea typeface="+mj-ea"/>
              </a:rPr>
              <a:t>的消费者有过代购海外产品的计划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194420"/>
            <a:ext cx="714380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sz="1100" dirty="0" smtClean="0">
                <a:latin typeface="+mn-ea"/>
              </a:rPr>
              <a:t>有过代购经验的消费者主要是年龄在</a:t>
            </a:r>
            <a:r>
              <a:rPr lang="en-US" altLang="zh-CN" sz="1100" dirty="0" smtClean="0">
                <a:latin typeface="+mn-ea"/>
              </a:rPr>
              <a:t>26-35</a:t>
            </a:r>
            <a:r>
              <a:rPr lang="zh-CN" altLang="en-US" sz="1100" dirty="0" smtClean="0">
                <a:latin typeface="+mn-ea"/>
              </a:rPr>
              <a:t>岁（</a:t>
            </a:r>
            <a:r>
              <a:rPr lang="en-US" altLang="zh-CN" sz="1100" dirty="0" smtClean="0">
                <a:latin typeface="+mn-ea"/>
              </a:rPr>
              <a:t>28.1%</a:t>
            </a:r>
            <a:r>
              <a:rPr lang="zh-CN" altLang="en-US" sz="1100" dirty="0" smtClean="0">
                <a:latin typeface="+mn-ea"/>
              </a:rPr>
              <a:t>）和月收入在</a:t>
            </a:r>
            <a:r>
              <a:rPr lang="en-US" altLang="zh-CN" sz="1100" dirty="0" smtClean="0">
                <a:latin typeface="+mn-ea"/>
              </a:rPr>
              <a:t>5001</a:t>
            </a:r>
            <a:r>
              <a:rPr lang="zh-CN" altLang="en-US" sz="1100" dirty="0" smtClean="0">
                <a:latin typeface="+mn-ea"/>
              </a:rPr>
              <a:t>元（</a:t>
            </a:r>
            <a:r>
              <a:rPr lang="en-US" altLang="zh-CN" sz="1100" dirty="0" smtClean="0">
                <a:latin typeface="+mn-ea"/>
              </a:rPr>
              <a:t>37.8%</a:t>
            </a:r>
            <a:r>
              <a:rPr lang="zh-CN" altLang="en-US" sz="1100" dirty="0" smtClean="0">
                <a:latin typeface="+mn-ea"/>
              </a:rPr>
              <a:t>）的消费者；</a:t>
            </a:r>
            <a:endParaRPr lang="en-US" altLang="zh-CN" sz="1100" dirty="0" smtClean="0">
              <a:latin typeface="+mn-ea"/>
            </a:endParaRP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en-US" altLang="zh-CN" sz="1100" dirty="0" smtClean="0">
                <a:latin typeface="+mn-ea"/>
              </a:rPr>
              <a:t>18</a:t>
            </a:r>
            <a:r>
              <a:rPr lang="zh-CN" altLang="en-US" sz="1100" dirty="0" smtClean="0">
                <a:latin typeface="+mn-ea"/>
              </a:rPr>
              <a:t>岁以下的消费</a:t>
            </a:r>
            <a:r>
              <a:rPr lang="zh-CN" altLang="en-US" sz="1100" dirty="0" smtClean="0">
                <a:latin typeface="+mn-ea"/>
              </a:rPr>
              <a:t>者中，</a:t>
            </a:r>
            <a:r>
              <a:rPr lang="en-US" altLang="zh-CN" sz="1100" dirty="0" smtClean="0">
                <a:latin typeface="+mn-ea"/>
              </a:rPr>
              <a:t>66.1%</a:t>
            </a:r>
            <a:r>
              <a:rPr lang="zh-CN" altLang="en-US" sz="1100" dirty="0" smtClean="0">
                <a:latin typeface="+mn-ea"/>
              </a:rPr>
              <a:t>的人从来没想过代</a:t>
            </a:r>
            <a:r>
              <a:rPr lang="zh-CN" altLang="en-US" sz="1100" dirty="0" smtClean="0">
                <a:latin typeface="+mn-ea"/>
              </a:rPr>
              <a:t>购；</a:t>
            </a:r>
            <a:endParaRPr lang="en-US" altLang="zh-CN" sz="1100" dirty="0" smtClean="0">
              <a:latin typeface="+mn-ea"/>
            </a:endParaRP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sz="1100" dirty="0" smtClean="0">
                <a:latin typeface="+mn-ea"/>
              </a:rPr>
              <a:t>无收入的消费者中，</a:t>
            </a:r>
            <a:r>
              <a:rPr lang="en-US" altLang="zh-CN" sz="1100" dirty="0" smtClean="0">
                <a:latin typeface="+mn-ea"/>
              </a:rPr>
              <a:t>67.2%</a:t>
            </a:r>
            <a:r>
              <a:rPr lang="zh-CN" altLang="en-US" sz="1100" dirty="0" smtClean="0">
                <a:latin typeface="+mn-ea"/>
              </a:rPr>
              <a:t>的人从来没想过代购。</a:t>
            </a:r>
            <a:endParaRPr lang="zh-CN" altLang="en-US" sz="1100" dirty="0">
              <a:latin typeface="+mn-ea"/>
            </a:endParaRPr>
          </a:p>
        </p:txBody>
      </p:sp>
      <p:pic>
        <p:nvPicPr>
          <p:cNvPr id="10" name="图片 9" descr="差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574" y="2021196"/>
            <a:ext cx="934203" cy="10856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00496" y="3245166"/>
            <a:ext cx="2643206" cy="2969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71934" y="1857364"/>
            <a:ext cx="3071834" cy="1387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1520" y="1347084"/>
            <a:ext cx="628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问题：请问你曾经使用过的日本产品代购网站或者渠道？</a:t>
            </a:r>
            <a:endParaRPr lang="zh-CN" altLang="en-US" sz="1100" b="1" dirty="0"/>
          </a:p>
        </p:txBody>
      </p:sp>
      <p:graphicFrame>
        <p:nvGraphicFramePr>
          <p:cNvPr id="6" name="图表 5"/>
          <p:cNvGraphicFramePr/>
          <p:nvPr/>
        </p:nvGraphicFramePr>
        <p:xfrm>
          <a:off x="1142976" y="1714488"/>
          <a:ext cx="6286544" cy="446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866" y="484802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在</a:t>
            </a:r>
            <a:r>
              <a:rPr lang="en-US" altLang="zh-CN" sz="2000" b="1" dirty="0" smtClean="0">
                <a:latin typeface="+mj-ea"/>
                <a:ea typeface="+mj-ea"/>
              </a:rPr>
              <a:t>55</a:t>
            </a:r>
            <a:r>
              <a:rPr lang="zh-CN" altLang="en-US" sz="2000" b="1" dirty="0" smtClean="0">
                <a:latin typeface="+mj-ea"/>
                <a:ea typeface="+mj-ea"/>
              </a:rPr>
              <a:t>个代购过国外产品的消费者中有</a:t>
            </a:r>
            <a:r>
              <a:rPr lang="en-US" altLang="zh-CN" sz="2000" b="1" dirty="0" smtClean="0">
                <a:latin typeface="+mj-ea"/>
                <a:ea typeface="+mj-ea"/>
              </a:rPr>
              <a:t>47.3%</a:t>
            </a:r>
            <a:r>
              <a:rPr lang="zh-CN" altLang="en-US" sz="2000" b="1" dirty="0" smtClean="0">
                <a:latin typeface="+mj-ea"/>
                <a:ea typeface="+mj-ea"/>
              </a:rPr>
              <a:t>的消费者使用淘宝代购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38346" y="2092634"/>
            <a:ext cx="433390" cy="4071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Content Placeholder 4"/>
          <p:cNvSpPr>
            <a:spLocks/>
          </p:cNvSpPr>
          <p:nvPr/>
        </p:nvSpPr>
        <p:spPr bwMode="auto">
          <a:xfrm>
            <a:off x="5580063" y="2393950"/>
            <a:ext cx="2592387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latin typeface="宋体" charset="-122"/>
              </a:rPr>
              <a:t>背景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latin typeface="宋体" charset="-122"/>
            </a:endParaRPr>
          </a:p>
        </p:txBody>
      </p:sp>
      <p:sp>
        <p:nvSpPr>
          <p:cNvPr id="10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概述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12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发现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13" name="Content Placeholder 4"/>
          <p:cNvSpPr>
            <a:spLocks/>
          </p:cNvSpPr>
          <p:nvPr/>
        </p:nvSpPr>
        <p:spPr bwMode="auto">
          <a:xfrm>
            <a:off x="5572132" y="4341303"/>
            <a:ext cx="330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>
                <a:latin typeface="宋体" charset="-122"/>
              </a:rPr>
              <a:t>附件</a:t>
            </a:r>
          </a:p>
        </p:txBody>
      </p:sp>
      <p:sp>
        <p:nvSpPr>
          <p:cNvPr id="14" name="Content Placeholder 4"/>
          <p:cNvSpPr>
            <a:spLocks/>
          </p:cNvSpPr>
          <p:nvPr/>
        </p:nvSpPr>
        <p:spPr bwMode="auto">
          <a:xfrm>
            <a:off x="5580063" y="5448985"/>
            <a:ext cx="330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latin typeface="宋体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pic>
        <p:nvPicPr>
          <p:cNvPr id="15" name="图片 14" descr="att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03603"/>
            <a:ext cx="3250794" cy="3250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6" name="Rectangle 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调查问卷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32861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您对下列哪些类型的日本产品感兴趣？（多选题）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母婴用品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化妆品及个人护理用品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服装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鞋包配饰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珠宝手表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食品保健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数码产品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运动户外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家居建材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10.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日用百货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礼品玩具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家电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汽车、车品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文化玩乐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成人用品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16.cosplay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其他，请注明：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您曾经购买过哪些日本产品？（多选题）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母婴用品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化妆品及个人护理用品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服装 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鞋包配饰 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珠宝手表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食品保健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1300682"/>
            <a:ext cx="328614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数码产品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运动户外 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家居建材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10.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日用百货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礼品玩具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家电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汽车、车品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文化玩乐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成人用品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16.cosplay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其他，请注明：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没有购买过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假如选择海外代购，您在意的是？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(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多选题，最多选三项）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产品的价格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国际运费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运送时间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换算汇率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卖家手续费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售后服务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产品生产地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其他，请注明：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调查问卷（续）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214422"/>
            <a:ext cx="328614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您希望代购卖家提供哪些服务？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(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多选题，最多选三项）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新品，定期更新产品并通知到我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会员，享受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VIP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折扣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比价，搜寻当地最低价格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寄存，集中托运以节省运费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团购，享受额外折扣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翻译，代为与海外卖家沟通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售后，退换货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保修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其他，请注明：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您通常是通过哪些渠道了解到海外代购的？（多选题）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朋友介绍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杂志推荐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电视媒体宣传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社交网站宣传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购物达人推荐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网上商城出售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户外广告宣传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宣传单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宣传册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接到了相关的邮件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电话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10.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其他，请注明：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1214422"/>
            <a:ext cx="3286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当您想找代购商购买一件国外的产品时，您会通过什么方式？ （多选题）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通过搜索引擎搜索代购关键词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淘宝、拍拍等网上商城搜索代购商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社区论坛查找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发布代购需求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通过宣传单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宣传册联系代购商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找去国外出差或旅游的同事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亲友帮忙购买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其他，请注明：</a:t>
            </a:r>
          </a:p>
          <a:p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请问您对于海外代购的态度是？（这里的代购指：找代购商购买国外的产品）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有过代购经验（跳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没有代购经验，但是有代购的计划（跳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从来没想过代购（跳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请问你曾经使用过的日本产品代购网站或者渠道？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代购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JAPAN.com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（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http://daigou-japan.com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日购网（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http://www.rigouwang.com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日拍网（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http://www.jp-daigou.com/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4.3Q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日本购物网（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http://www.3qjp.com/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5.Jpbid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日本代购网（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http://www.jpbid.net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6.JapanBid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（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http://japanbidchina.com/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）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淘宝代购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拍拍代购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朋友去日本旅游代购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10.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托在日本的朋友代购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其他，请注明：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没有代购过日本产品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[</a:t>
            </a:r>
            <a:r>
              <a:rPr lang="zh-CN" altLang="en-US" dirty="0" smtClean="0"/>
              <a:t>如果现场讲解，先就客户感兴趣的问题在</a:t>
            </a:r>
            <a:r>
              <a:rPr lang="en-US" altLang="zh-CN" dirty="0" smtClean="0"/>
              <a:t>findoout.com</a:t>
            </a:r>
            <a:r>
              <a:rPr lang="zh-CN" altLang="en-US" dirty="0" smtClean="0"/>
              <a:t>上部署御调查</a:t>
            </a:r>
            <a:r>
              <a:rPr lang="en-US" altLang="zh-CN" dirty="0" smtClean="0"/>
              <a:t>]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调查问卷（续）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1285860"/>
            <a:ext cx="32861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请问您的年龄：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1.18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岁以下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2.18-25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3.26-35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4.36-45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5.46-55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岁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6.55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岁以上</a:t>
            </a:r>
          </a:p>
          <a:p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10.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请问您的性别：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男性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女性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请问您的个人月收入：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无收入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2.1000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元以下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3.1001-3000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4.3001-5000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5.5001-8000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6.8001-10000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7.10001-15000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8.15001-20000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9.20001-30000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10.30001-50000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11.50000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元以上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拒绝回答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9" name="Content Placeholder 4"/>
          <p:cNvSpPr>
            <a:spLocks/>
          </p:cNvSpPr>
          <p:nvPr/>
        </p:nvSpPr>
        <p:spPr bwMode="auto">
          <a:xfrm>
            <a:off x="5580063" y="2393950"/>
            <a:ext cx="2592387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latin typeface="宋体" charset="-122"/>
              </a:rPr>
              <a:t>背景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latin typeface="宋体" charset="-122"/>
            </a:endParaRPr>
          </a:p>
        </p:txBody>
      </p:sp>
      <p:sp>
        <p:nvSpPr>
          <p:cNvPr id="10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概述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12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发现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13" name="Content Placeholder 4"/>
          <p:cNvSpPr>
            <a:spLocks/>
          </p:cNvSpPr>
          <p:nvPr/>
        </p:nvSpPr>
        <p:spPr bwMode="auto">
          <a:xfrm>
            <a:off x="5572132" y="4341303"/>
            <a:ext cx="330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>
                <a:latin typeface="宋体" charset="-122"/>
              </a:rPr>
              <a:t>附件</a:t>
            </a:r>
          </a:p>
        </p:txBody>
      </p:sp>
      <p:sp>
        <p:nvSpPr>
          <p:cNvPr id="14" name="Content Placeholder 4"/>
          <p:cNvSpPr>
            <a:spLocks/>
          </p:cNvSpPr>
          <p:nvPr/>
        </p:nvSpPr>
        <p:spPr bwMode="auto">
          <a:xfrm>
            <a:off x="5580063" y="5448985"/>
            <a:ext cx="330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latin typeface="宋体" charset="-122"/>
              </a:rPr>
              <a:t>关于我们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6600"/>
            <a:ext cx="4505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>
                <a:latin typeface="Calibri" pitchFamily="34" charset="0"/>
                <a:ea typeface="宋体" charset="-122"/>
              </a:rPr>
              <a:t>我们的服务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39975" y="1555750"/>
            <a:ext cx="4449763" cy="4105275"/>
            <a:chOff x="1421" y="1162"/>
            <a:chExt cx="2803" cy="2586"/>
          </a:xfrm>
        </p:grpSpPr>
        <p:sp>
          <p:nvSpPr>
            <p:cNvPr id="31749" name="Freeform 4"/>
            <p:cNvSpPr>
              <a:spLocks/>
            </p:cNvSpPr>
            <p:nvPr/>
          </p:nvSpPr>
          <p:spPr bwMode="blackWhite">
            <a:xfrm>
              <a:off x="1630" y="1162"/>
              <a:ext cx="2333" cy="1096"/>
            </a:xfrm>
            <a:custGeom>
              <a:avLst/>
              <a:gdLst>
                <a:gd name="T0" fmla="*/ 3334 w 1553"/>
                <a:gd name="T1" fmla="*/ 1800 h 753"/>
                <a:gd name="T2" fmla="*/ 4804 w 1553"/>
                <a:gd name="T3" fmla="*/ 1667 h 753"/>
                <a:gd name="T4" fmla="*/ 5261 w 1553"/>
                <a:gd name="T5" fmla="*/ 461 h 753"/>
                <a:gd name="T6" fmla="*/ 4906 w 1553"/>
                <a:gd name="T7" fmla="*/ 699 h 753"/>
                <a:gd name="T8" fmla="*/ 4740 w 1553"/>
                <a:gd name="T9" fmla="*/ 573 h 753"/>
                <a:gd name="T10" fmla="*/ 4568 w 1553"/>
                <a:gd name="T11" fmla="*/ 460 h 753"/>
                <a:gd name="T12" fmla="*/ 4387 w 1553"/>
                <a:gd name="T13" fmla="*/ 358 h 753"/>
                <a:gd name="T14" fmla="*/ 4197 w 1553"/>
                <a:gd name="T15" fmla="*/ 269 h 753"/>
                <a:gd name="T16" fmla="*/ 4004 w 1553"/>
                <a:gd name="T17" fmla="*/ 189 h 753"/>
                <a:gd name="T18" fmla="*/ 3805 w 1553"/>
                <a:gd name="T19" fmla="*/ 127 h 753"/>
                <a:gd name="T20" fmla="*/ 3593 w 1553"/>
                <a:gd name="T21" fmla="*/ 70 h 753"/>
                <a:gd name="T22" fmla="*/ 3388 w 1553"/>
                <a:gd name="T23" fmla="*/ 36 h 753"/>
                <a:gd name="T24" fmla="*/ 3173 w 1553"/>
                <a:gd name="T25" fmla="*/ 13 h 753"/>
                <a:gd name="T26" fmla="*/ 2958 w 1553"/>
                <a:gd name="T27" fmla="*/ 0 h 753"/>
                <a:gd name="T28" fmla="*/ 2746 w 1553"/>
                <a:gd name="T29" fmla="*/ 6 h 753"/>
                <a:gd name="T30" fmla="*/ 2537 w 1553"/>
                <a:gd name="T31" fmla="*/ 25 h 753"/>
                <a:gd name="T32" fmla="*/ 2322 w 1553"/>
                <a:gd name="T33" fmla="*/ 60 h 753"/>
                <a:gd name="T34" fmla="*/ 2115 w 1553"/>
                <a:gd name="T35" fmla="*/ 103 h 753"/>
                <a:gd name="T36" fmla="*/ 1911 w 1553"/>
                <a:gd name="T37" fmla="*/ 163 h 753"/>
                <a:gd name="T38" fmla="*/ 1716 w 1553"/>
                <a:gd name="T39" fmla="*/ 236 h 753"/>
                <a:gd name="T40" fmla="*/ 1523 w 1553"/>
                <a:gd name="T41" fmla="*/ 320 h 753"/>
                <a:gd name="T42" fmla="*/ 1339 w 1553"/>
                <a:gd name="T43" fmla="*/ 422 h 753"/>
                <a:gd name="T44" fmla="*/ 1160 w 1553"/>
                <a:gd name="T45" fmla="*/ 530 h 753"/>
                <a:gd name="T46" fmla="*/ 997 w 1553"/>
                <a:gd name="T47" fmla="*/ 655 h 753"/>
                <a:gd name="T48" fmla="*/ 841 w 1553"/>
                <a:gd name="T49" fmla="*/ 785 h 753"/>
                <a:gd name="T50" fmla="*/ 696 w 1553"/>
                <a:gd name="T51" fmla="*/ 929 h 753"/>
                <a:gd name="T52" fmla="*/ 560 w 1553"/>
                <a:gd name="T53" fmla="*/ 1079 h 753"/>
                <a:gd name="T54" fmla="*/ 440 w 1553"/>
                <a:gd name="T55" fmla="*/ 1237 h 753"/>
                <a:gd name="T56" fmla="*/ 332 w 1553"/>
                <a:gd name="T57" fmla="*/ 1406 h 753"/>
                <a:gd name="T58" fmla="*/ 242 w 1553"/>
                <a:gd name="T59" fmla="*/ 1578 h 753"/>
                <a:gd name="T60" fmla="*/ 156 w 1553"/>
                <a:gd name="T61" fmla="*/ 1758 h 753"/>
                <a:gd name="T62" fmla="*/ 93 w 1553"/>
                <a:gd name="T63" fmla="*/ 1945 h 753"/>
                <a:gd name="T64" fmla="*/ 39 w 1553"/>
                <a:gd name="T65" fmla="*/ 2134 h 753"/>
                <a:gd name="T66" fmla="*/ 0 w 1553"/>
                <a:gd name="T67" fmla="*/ 2320 h 753"/>
                <a:gd name="T68" fmla="*/ 754 w 1553"/>
                <a:gd name="T69" fmla="*/ 1875 h 753"/>
                <a:gd name="T70" fmla="*/ 1492 w 1553"/>
                <a:gd name="T71" fmla="*/ 2310 h 753"/>
                <a:gd name="T72" fmla="*/ 1544 w 1553"/>
                <a:gd name="T73" fmla="*/ 2189 h 753"/>
                <a:gd name="T74" fmla="*/ 1607 w 1553"/>
                <a:gd name="T75" fmla="*/ 2065 h 753"/>
                <a:gd name="T76" fmla="*/ 1689 w 1553"/>
                <a:gd name="T77" fmla="*/ 1949 h 753"/>
                <a:gd name="T78" fmla="*/ 1780 w 1553"/>
                <a:gd name="T79" fmla="*/ 1837 h 753"/>
                <a:gd name="T80" fmla="*/ 1884 w 1553"/>
                <a:gd name="T81" fmla="*/ 1735 h 753"/>
                <a:gd name="T82" fmla="*/ 1996 w 1553"/>
                <a:gd name="T83" fmla="*/ 1643 h 753"/>
                <a:gd name="T84" fmla="*/ 2121 w 1553"/>
                <a:gd name="T85" fmla="*/ 1563 h 753"/>
                <a:gd name="T86" fmla="*/ 2255 w 1553"/>
                <a:gd name="T87" fmla="*/ 1496 h 753"/>
                <a:gd name="T88" fmla="*/ 2395 w 1553"/>
                <a:gd name="T89" fmla="*/ 1441 h 753"/>
                <a:gd name="T90" fmla="*/ 2539 w 1553"/>
                <a:gd name="T91" fmla="*/ 1396 h 753"/>
                <a:gd name="T92" fmla="*/ 2688 w 1553"/>
                <a:gd name="T93" fmla="*/ 1367 h 753"/>
                <a:gd name="T94" fmla="*/ 2836 w 1553"/>
                <a:gd name="T95" fmla="*/ 1352 h 753"/>
                <a:gd name="T96" fmla="*/ 2989 w 1553"/>
                <a:gd name="T97" fmla="*/ 1352 h 753"/>
                <a:gd name="T98" fmla="*/ 3144 w 1553"/>
                <a:gd name="T99" fmla="*/ 1362 h 753"/>
                <a:gd name="T100" fmla="*/ 3293 w 1553"/>
                <a:gd name="T101" fmla="*/ 1387 h 753"/>
                <a:gd name="T102" fmla="*/ 3437 w 1553"/>
                <a:gd name="T103" fmla="*/ 1429 h 753"/>
                <a:gd name="T104" fmla="*/ 3577 w 1553"/>
                <a:gd name="T105" fmla="*/ 1480 h 753"/>
                <a:gd name="T106" fmla="*/ 3712 w 1553"/>
                <a:gd name="T107" fmla="*/ 1549 h 753"/>
                <a:gd name="T108" fmla="*/ 3334 w 1553"/>
                <a:gd name="T109" fmla="*/ 1800 h 7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3"/>
                <a:gd name="T166" fmla="*/ 0 h 753"/>
                <a:gd name="T167" fmla="*/ 1553 w 1553"/>
                <a:gd name="T168" fmla="*/ 753 h 7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0" name="Freeform 5"/>
            <p:cNvSpPr>
              <a:spLocks/>
            </p:cNvSpPr>
            <p:nvPr/>
          </p:nvSpPr>
          <p:spPr bwMode="blackWhite">
            <a:xfrm>
              <a:off x="1421" y="2129"/>
              <a:ext cx="1834" cy="1557"/>
            </a:xfrm>
            <a:custGeom>
              <a:avLst/>
              <a:gdLst>
                <a:gd name="T0" fmla="*/ 4134 w 1221"/>
                <a:gd name="T1" fmla="*/ 3201 h 1071"/>
                <a:gd name="T2" fmla="*/ 3396 w 1221"/>
                <a:gd name="T3" fmla="*/ 2602 h 1071"/>
                <a:gd name="T4" fmla="*/ 3663 w 1221"/>
                <a:gd name="T5" fmla="*/ 1936 h 1071"/>
                <a:gd name="T6" fmla="*/ 3518 w 1221"/>
                <a:gd name="T7" fmla="*/ 1951 h 1071"/>
                <a:gd name="T8" fmla="*/ 3369 w 1221"/>
                <a:gd name="T9" fmla="*/ 1955 h 1071"/>
                <a:gd name="T10" fmla="*/ 3219 w 1221"/>
                <a:gd name="T11" fmla="*/ 1948 h 1071"/>
                <a:gd name="T12" fmla="*/ 3070 w 1221"/>
                <a:gd name="T13" fmla="*/ 1923 h 1071"/>
                <a:gd name="T14" fmla="*/ 2930 w 1221"/>
                <a:gd name="T15" fmla="*/ 1887 h 1071"/>
                <a:gd name="T16" fmla="*/ 2789 w 1221"/>
                <a:gd name="T17" fmla="*/ 1840 h 1071"/>
                <a:gd name="T18" fmla="*/ 2657 w 1221"/>
                <a:gd name="T19" fmla="*/ 1779 h 1071"/>
                <a:gd name="T20" fmla="*/ 2531 w 1221"/>
                <a:gd name="T21" fmla="*/ 1708 h 1071"/>
                <a:gd name="T22" fmla="*/ 2417 w 1221"/>
                <a:gd name="T23" fmla="*/ 1624 h 1071"/>
                <a:gd name="T24" fmla="*/ 2310 w 1221"/>
                <a:gd name="T25" fmla="*/ 1524 h 1071"/>
                <a:gd name="T26" fmla="*/ 2214 w 1221"/>
                <a:gd name="T27" fmla="*/ 1422 h 1071"/>
                <a:gd name="T28" fmla="*/ 2131 w 1221"/>
                <a:gd name="T29" fmla="*/ 1313 h 1071"/>
                <a:gd name="T30" fmla="*/ 2064 w 1221"/>
                <a:gd name="T31" fmla="*/ 1198 h 1071"/>
                <a:gd name="T32" fmla="*/ 2013 w 1221"/>
                <a:gd name="T33" fmla="*/ 1082 h 1071"/>
                <a:gd name="T34" fmla="*/ 1969 w 1221"/>
                <a:gd name="T35" fmla="*/ 964 h 1071"/>
                <a:gd name="T36" fmla="*/ 1942 w 1221"/>
                <a:gd name="T37" fmla="*/ 839 h 1071"/>
                <a:gd name="T38" fmla="*/ 1924 w 1221"/>
                <a:gd name="T39" fmla="*/ 712 h 1071"/>
                <a:gd name="T40" fmla="*/ 2412 w 1221"/>
                <a:gd name="T41" fmla="*/ 712 h 1071"/>
                <a:gd name="T42" fmla="*/ 1248 w 1221"/>
                <a:gd name="T43" fmla="*/ 0 h 1071"/>
                <a:gd name="T44" fmla="*/ 0 w 1221"/>
                <a:gd name="T45" fmla="*/ 723 h 1071"/>
                <a:gd name="T46" fmla="*/ 454 w 1221"/>
                <a:gd name="T47" fmla="*/ 718 h 1071"/>
                <a:gd name="T48" fmla="*/ 472 w 1221"/>
                <a:gd name="T49" fmla="*/ 909 h 1071"/>
                <a:gd name="T50" fmla="*/ 500 w 1221"/>
                <a:gd name="T51" fmla="*/ 1099 h 1071"/>
                <a:gd name="T52" fmla="*/ 545 w 1221"/>
                <a:gd name="T53" fmla="*/ 1287 h 1071"/>
                <a:gd name="T54" fmla="*/ 602 w 1221"/>
                <a:gd name="T55" fmla="*/ 1471 h 1071"/>
                <a:gd name="T56" fmla="*/ 677 w 1221"/>
                <a:gd name="T57" fmla="*/ 1653 h 1071"/>
                <a:gd name="T58" fmla="*/ 769 w 1221"/>
                <a:gd name="T59" fmla="*/ 1829 h 1071"/>
                <a:gd name="T60" fmla="*/ 871 w 1221"/>
                <a:gd name="T61" fmla="*/ 1997 h 1071"/>
                <a:gd name="T62" fmla="*/ 985 w 1221"/>
                <a:gd name="T63" fmla="*/ 2157 h 1071"/>
                <a:gd name="T64" fmla="*/ 1113 w 1221"/>
                <a:gd name="T65" fmla="*/ 2309 h 1071"/>
                <a:gd name="T66" fmla="*/ 1250 w 1221"/>
                <a:gd name="T67" fmla="*/ 2450 h 1071"/>
                <a:gd name="T68" fmla="*/ 1398 w 1221"/>
                <a:gd name="T69" fmla="*/ 2585 h 1071"/>
                <a:gd name="T70" fmla="*/ 1555 w 1221"/>
                <a:gd name="T71" fmla="*/ 2710 h 1071"/>
                <a:gd name="T72" fmla="*/ 1726 w 1221"/>
                <a:gd name="T73" fmla="*/ 2823 h 1071"/>
                <a:gd name="T74" fmla="*/ 1905 w 1221"/>
                <a:gd name="T75" fmla="*/ 2924 h 1071"/>
                <a:gd name="T76" fmla="*/ 2091 w 1221"/>
                <a:gd name="T77" fmla="*/ 3014 h 1071"/>
                <a:gd name="T78" fmla="*/ 2282 w 1221"/>
                <a:gd name="T79" fmla="*/ 3094 h 1071"/>
                <a:gd name="T80" fmla="*/ 2480 w 1221"/>
                <a:gd name="T81" fmla="*/ 3155 h 1071"/>
                <a:gd name="T82" fmla="*/ 2680 w 1221"/>
                <a:gd name="T83" fmla="*/ 3210 h 1071"/>
                <a:gd name="T84" fmla="*/ 2888 w 1221"/>
                <a:gd name="T85" fmla="*/ 3248 h 1071"/>
                <a:gd name="T86" fmla="*/ 3093 w 1221"/>
                <a:gd name="T87" fmla="*/ 3278 h 1071"/>
                <a:gd name="T88" fmla="*/ 3303 w 1221"/>
                <a:gd name="T89" fmla="*/ 3288 h 1071"/>
                <a:gd name="T90" fmla="*/ 3515 w 1221"/>
                <a:gd name="T91" fmla="*/ 3288 h 1071"/>
                <a:gd name="T92" fmla="*/ 3721 w 1221"/>
                <a:gd name="T93" fmla="*/ 3275 h 1071"/>
                <a:gd name="T94" fmla="*/ 3931 w 1221"/>
                <a:gd name="T95" fmla="*/ 3245 h 1071"/>
                <a:gd name="T96" fmla="*/ 4134 w 1221"/>
                <a:gd name="T97" fmla="*/ 3201 h 10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1"/>
                <a:gd name="T148" fmla="*/ 0 h 1071"/>
                <a:gd name="T149" fmla="*/ 1221 w 1221"/>
                <a:gd name="T150" fmla="*/ 1071 h 10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1" name="Freeform 6"/>
            <p:cNvSpPr>
              <a:spLocks/>
            </p:cNvSpPr>
            <p:nvPr/>
          </p:nvSpPr>
          <p:spPr bwMode="blackWhite">
            <a:xfrm>
              <a:off x="3033" y="1653"/>
              <a:ext cx="1191" cy="2095"/>
            </a:xfrm>
            <a:custGeom>
              <a:avLst/>
              <a:gdLst>
                <a:gd name="T0" fmla="*/ 970 w 793"/>
                <a:gd name="T1" fmla="*/ 4053 h 1440"/>
                <a:gd name="T2" fmla="*/ 1152 w 793"/>
                <a:gd name="T3" fmla="*/ 3973 h 1440"/>
                <a:gd name="T4" fmla="*/ 1329 w 793"/>
                <a:gd name="T5" fmla="*/ 3880 h 1440"/>
                <a:gd name="T6" fmla="*/ 1497 w 793"/>
                <a:gd name="T7" fmla="*/ 3772 h 1440"/>
                <a:gd name="T8" fmla="*/ 1660 w 793"/>
                <a:gd name="T9" fmla="*/ 3656 h 1440"/>
                <a:gd name="T10" fmla="*/ 1814 w 793"/>
                <a:gd name="T11" fmla="*/ 3528 h 1440"/>
                <a:gd name="T12" fmla="*/ 1951 w 793"/>
                <a:gd name="T13" fmla="*/ 3393 h 1440"/>
                <a:gd name="T14" fmla="*/ 2086 w 793"/>
                <a:gd name="T15" fmla="*/ 3249 h 1440"/>
                <a:gd name="T16" fmla="*/ 2202 w 793"/>
                <a:gd name="T17" fmla="*/ 3094 h 1440"/>
                <a:gd name="T18" fmla="*/ 2310 w 793"/>
                <a:gd name="T19" fmla="*/ 2933 h 1440"/>
                <a:gd name="T20" fmla="*/ 2403 w 793"/>
                <a:gd name="T21" fmla="*/ 2770 h 1440"/>
                <a:gd name="T22" fmla="*/ 2486 w 793"/>
                <a:gd name="T23" fmla="*/ 2600 h 1440"/>
                <a:gd name="T24" fmla="*/ 2552 w 793"/>
                <a:gd name="T25" fmla="*/ 2421 h 1440"/>
                <a:gd name="T26" fmla="*/ 2607 w 793"/>
                <a:gd name="T27" fmla="*/ 2239 h 1440"/>
                <a:gd name="T28" fmla="*/ 2646 w 793"/>
                <a:gd name="T29" fmla="*/ 2057 h 1440"/>
                <a:gd name="T30" fmla="*/ 2673 w 793"/>
                <a:gd name="T31" fmla="*/ 1874 h 1440"/>
                <a:gd name="T32" fmla="*/ 2682 w 793"/>
                <a:gd name="T33" fmla="*/ 1685 h 1440"/>
                <a:gd name="T34" fmla="*/ 2675 w 793"/>
                <a:gd name="T35" fmla="*/ 1500 h 1440"/>
                <a:gd name="T36" fmla="*/ 2661 w 793"/>
                <a:gd name="T37" fmla="*/ 1314 h 1440"/>
                <a:gd name="T38" fmla="*/ 2625 w 793"/>
                <a:gd name="T39" fmla="*/ 1130 h 1440"/>
                <a:gd name="T40" fmla="*/ 2580 w 793"/>
                <a:gd name="T41" fmla="*/ 949 h 1440"/>
                <a:gd name="T42" fmla="*/ 2520 w 793"/>
                <a:gd name="T43" fmla="*/ 767 h 1440"/>
                <a:gd name="T44" fmla="*/ 2445 w 793"/>
                <a:gd name="T45" fmla="*/ 595 h 1440"/>
                <a:gd name="T46" fmla="*/ 2361 w 793"/>
                <a:gd name="T47" fmla="*/ 422 h 1440"/>
                <a:gd name="T48" fmla="*/ 2260 w 793"/>
                <a:gd name="T49" fmla="*/ 258 h 1440"/>
                <a:gd name="T50" fmla="*/ 2166 w 793"/>
                <a:gd name="T51" fmla="*/ 127 h 1440"/>
                <a:gd name="T52" fmla="*/ 2064 w 793"/>
                <a:gd name="T53" fmla="*/ 0 h 1440"/>
                <a:gd name="T54" fmla="*/ 1763 w 793"/>
                <a:gd name="T55" fmla="*/ 759 h 1440"/>
                <a:gd name="T56" fmla="*/ 939 w 793"/>
                <a:gd name="T57" fmla="*/ 861 h 1440"/>
                <a:gd name="T58" fmla="*/ 997 w 793"/>
                <a:gd name="T59" fmla="*/ 949 h 1440"/>
                <a:gd name="T60" fmla="*/ 1071 w 793"/>
                <a:gd name="T61" fmla="*/ 1069 h 1440"/>
                <a:gd name="T62" fmla="*/ 1125 w 793"/>
                <a:gd name="T63" fmla="*/ 1197 h 1440"/>
                <a:gd name="T64" fmla="*/ 1168 w 793"/>
                <a:gd name="T65" fmla="*/ 1327 h 1440"/>
                <a:gd name="T66" fmla="*/ 1196 w 793"/>
                <a:gd name="T67" fmla="*/ 1462 h 1440"/>
                <a:gd name="T68" fmla="*/ 1209 w 793"/>
                <a:gd name="T69" fmla="*/ 1597 h 1440"/>
                <a:gd name="T70" fmla="*/ 1203 w 793"/>
                <a:gd name="T71" fmla="*/ 1737 h 1440"/>
                <a:gd name="T72" fmla="*/ 1186 w 793"/>
                <a:gd name="T73" fmla="*/ 1874 h 1440"/>
                <a:gd name="T74" fmla="*/ 1147 w 793"/>
                <a:gd name="T75" fmla="*/ 2009 h 1440"/>
                <a:gd name="T76" fmla="*/ 1101 w 793"/>
                <a:gd name="T77" fmla="*/ 2137 h 1440"/>
                <a:gd name="T78" fmla="*/ 1038 w 793"/>
                <a:gd name="T79" fmla="*/ 2261 h 1440"/>
                <a:gd name="T80" fmla="*/ 963 w 793"/>
                <a:gd name="T81" fmla="*/ 2377 h 1440"/>
                <a:gd name="T82" fmla="*/ 871 w 793"/>
                <a:gd name="T83" fmla="*/ 2489 h 1440"/>
                <a:gd name="T84" fmla="*/ 769 w 793"/>
                <a:gd name="T85" fmla="*/ 2591 h 1440"/>
                <a:gd name="T86" fmla="*/ 655 w 793"/>
                <a:gd name="T87" fmla="*/ 2681 h 1440"/>
                <a:gd name="T88" fmla="*/ 527 w 793"/>
                <a:gd name="T89" fmla="*/ 2760 h 1440"/>
                <a:gd name="T90" fmla="*/ 383 w 793"/>
                <a:gd name="T91" fmla="*/ 2344 h 1440"/>
                <a:gd name="T92" fmla="*/ 0 w 793"/>
                <a:gd name="T93" fmla="*/ 3601 h 1440"/>
                <a:gd name="T94" fmla="*/ 1087 w 793"/>
                <a:gd name="T95" fmla="*/ 4432 h 1440"/>
                <a:gd name="T96" fmla="*/ 970 w 793"/>
                <a:gd name="T97" fmla="*/ 4053 h 1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3"/>
                <a:gd name="T148" fmla="*/ 0 h 1440"/>
                <a:gd name="T149" fmla="*/ 793 w 793"/>
                <a:gd name="T150" fmla="*/ 1440 h 1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2" name="Rectangle 7"/>
            <p:cNvSpPr>
              <a:spLocks noChangeArrowheads="1"/>
            </p:cNvSpPr>
            <p:nvPr/>
          </p:nvSpPr>
          <p:spPr bwMode="blackWhite">
            <a:xfrm>
              <a:off x="2117" y="1326"/>
              <a:ext cx="150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样本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（真实）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blackWhite">
            <a:xfrm rot="-4225613">
              <a:off x="2818" y="2545"/>
              <a:ext cx="183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精准营销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（准确）</a:t>
              </a:r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blackWhite">
            <a:xfrm rot="2979495">
              <a:off x="1712" y="2814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御调查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（实时）</a:t>
              </a:r>
            </a:p>
          </p:txBody>
        </p:sp>
      </p:grp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3851275" y="3452813"/>
            <a:ext cx="183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b="1"/>
              <a:t>www.findoout.com</a:t>
            </a:r>
            <a:endParaRPr lang="zh-CN" altLang="en-US" b="1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 b="4509"/>
          <a:stretch>
            <a:fillRect/>
          </a:stretch>
        </p:blipFill>
        <p:spPr bwMode="auto">
          <a:xfrm>
            <a:off x="0" y="-7938"/>
            <a:ext cx="91344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21384E-9868-479D-A2BE-06F95DD72CCE}" type="slidenum">
              <a:rPr lang="zh-CN" altLang="en-US" sz="1200">
                <a:solidFill>
                  <a:schemeClr val="bg1"/>
                </a:solidFill>
                <a:ea typeface="MS PGothic" pitchFamily="34" charset="-128"/>
              </a:rPr>
              <a:pPr algn="r"/>
              <a:t>24</a:t>
            </a:fld>
            <a:endParaRPr lang="en-US" altLang="zh-CN" sz="12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>
                <a:ea typeface="宋体" charset="-122"/>
              </a:rPr>
              <a:t>深度了解在线调查路径图</a:t>
            </a:r>
          </a:p>
        </p:txBody>
      </p:sp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107950" y="1484313"/>
            <a:ext cx="8936038" cy="4319587"/>
            <a:chOff x="68" y="845"/>
            <a:chExt cx="5629" cy="2721"/>
          </a:xfrm>
        </p:grpSpPr>
        <p:sp>
          <p:nvSpPr>
            <p:cNvPr id="33796" name="AutoShape 19"/>
            <p:cNvSpPr>
              <a:spLocks noChangeArrowheads="1"/>
            </p:cNvSpPr>
            <p:nvPr/>
          </p:nvSpPr>
          <p:spPr bwMode="auto">
            <a:xfrm>
              <a:off x="1334" y="1046"/>
              <a:ext cx="415" cy="436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en-US"/>
                <a:t>？</a:t>
              </a:r>
            </a:p>
          </p:txBody>
        </p:sp>
        <p:grpSp>
          <p:nvGrpSpPr>
            <p:cNvPr id="3" name="Group 146"/>
            <p:cNvGrpSpPr>
              <a:grpSpLocks/>
            </p:cNvGrpSpPr>
            <p:nvPr/>
          </p:nvGrpSpPr>
          <p:grpSpPr bwMode="auto">
            <a:xfrm>
              <a:off x="1363" y="1060"/>
              <a:ext cx="357" cy="409"/>
              <a:chOff x="5147" y="433"/>
              <a:chExt cx="1015" cy="1299"/>
            </a:xfrm>
          </p:grpSpPr>
          <p:sp>
            <p:nvSpPr>
              <p:cNvPr id="33890" name="Freeform 147"/>
              <p:cNvSpPr>
                <a:spLocks/>
              </p:cNvSpPr>
              <p:nvPr/>
            </p:nvSpPr>
            <p:spPr bwMode="auto">
              <a:xfrm>
                <a:off x="5706" y="947"/>
                <a:ext cx="297" cy="338"/>
              </a:xfrm>
              <a:custGeom>
                <a:avLst/>
                <a:gdLst>
                  <a:gd name="T0" fmla="*/ 25 w 297"/>
                  <a:gd name="T1" fmla="*/ 140 h 338"/>
                  <a:gd name="T2" fmla="*/ 51 w 297"/>
                  <a:gd name="T3" fmla="*/ 114 h 338"/>
                  <a:gd name="T4" fmla="*/ 52 w 297"/>
                  <a:gd name="T5" fmla="*/ 84 h 338"/>
                  <a:gd name="T6" fmla="*/ 41 w 297"/>
                  <a:gd name="T7" fmla="*/ 68 h 338"/>
                  <a:gd name="T8" fmla="*/ 32 w 297"/>
                  <a:gd name="T9" fmla="*/ 57 h 338"/>
                  <a:gd name="T10" fmla="*/ 32 w 297"/>
                  <a:gd name="T11" fmla="*/ 45 h 338"/>
                  <a:gd name="T12" fmla="*/ 35 w 297"/>
                  <a:gd name="T13" fmla="*/ 37 h 338"/>
                  <a:gd name="T14" fmla="*/ 37 w 297"/>
                  <a:gd name="T15" fmla="*/ 30 h 338"/>
                  <a:gd name="T16" fmla="*/ 43 w 297"/>
                  <a:gd name="T17" fmla="*/ 20 h 338"/>
                  <a:gd name="T18" fmla="*/ 50 w 297"/>
                  <a:gd name="T19" fmla="*/ 13 h 338"/>
                  <a:gd name="T20" fmla="*/ 127 w 297"/>
                  <a:gd name="T21" fmla="*/ 0 h 338"/>
                  <a:gd name="T22" fmla="*/ 137 w 297"/>
                  <a:gd name="T23" fmla="*/ 16 h 338"/>
                  <a:gd name="T24" fmla="*/ 148 w 297"/>
                  <a:gd name="T25" fmla="*/ 37 h 338"/>
                  <a:gd name="T26" fmla="*/ 168 w 297"/>
                  <a:gd name="T27" fmla="*/ 68 h 338"/>
                  <a:gd name="T28" fmla="*/ 209 w 297"/>
                  <a:gd name="T29" fmla="*/ 57 h 338"/>
                  <a:gd name="T30" fmla="*/ 209 w 297"/>
                  <a:gd name="T31" fmla="*/ 57 h 338"/>
                  <a:gd name="T32" fmla="*/ 209 w 297"/>
                  <a:gd name="T33" fmla="*/ 57 h 338"/>
                  <a:gd name="T34" fmla="*/ 234 w 297"/>
                  <a:gd name="T35" fmla="*/ 47 h 338"/>
                  <a:gd name="T36" fmla="*/ 260 w 297"/>
                  <a:gd name="T37" fmla="*/ 62 h 338"/>
                  <a:gd name="T38" fmla="*/ 270 w 297"/>
                  <a:gd name="T39" fmla="*/ 83 h 338"/>
                  <a:gd name="T40" fmla="*/ 286 w 297"/>
                  <a:gd name="T41" fmla="*/ 104 h 338"/>
                  <a:gd name="T42" fmla="*/ 291 w 297"/>
                  <a:gd name="T43" fmla="*/ 140 h 338"/>
                  <a:gd name="T44" fmla="*/ 296 w 297"/>
                  <a:gd name="T45" fmla="*/ 161 h 338"/>
                  <a:gd name="T46" fmla="*/ 296 w 297"/>
                  <a:gd name="T47" fmla="*/ 166 h 338"/>
                  <a:gd name="T48" fmla="*/ 280 w 297"/>
                  <a:gd name="T49" fmla="*/ 192 h 338"/>
                  <a:gd name="T50" fmla="*/ 250 w 297"/>
                  <a:gd name="T51" fmla="*/ 192 h 338"/>
                  <a:gd name="T52" fmla="*/ 245 w 297"/>
                  <a:gd name="T53" fmla="*/ 187 h 338"/>
                  <a:gd name="T54" fmla="*/ 234 w 297"/>
                  <a:gd name="T55" fmla="*/ 192 h 338"/>
                  <a:gd name="T56" fmla="*/ 229 w 297"/>
                  <a:gd name="T57" fmla="*/ 197 h 338"/>
                  <a:gd name="T58" fmla="*/ 229 w 297"/>
                  <a:gd name="T59" fmla="*/ 202 h 338"/>
                  <a:gd name="T60" fmla="*/ 229 w 297"/>
                  <a:gd name="T61" fmla="*/ 208 h 338"/>
                  <a:gd name="T62" fmla="*/ 250 w 297"/>
                  <a:gd name="T63" fmla="*/ 265 h 338"/>
                  <a:gd name="T64" fmla="*/ 291 w 297"/>
                  <a:gd name="T65" fmla="*/ 306 h 338"/>
                  <a:gd name="T66" fmla="*/ 280 w 297"/>
                  <a:gd name="T67" fmla="*/ 322 h 338"/>
                  <a:gd name="T68" fmla="*/ 240 w 297"/>
                  <a:gd name="T69" fmla="*/ 337 h 338"/>
                  <a:gd name="T70" fmla="*/ 194 w 297"/>
                  <a:gd name="T71" fmla="*/ 322 h 338"/>
                  <a:gd name="T72" fmla="*/ 183 w 297"/>
                  <a:gd name="T73" fmla="*/ 301 h 338"/>
                  <a:gd name="T74" fmla="*/ 173 w 297"/>
                  <a:gd name="T75" fmla="*/ 275 h 338"/>
                  <a:gd name="T76" fmla="*/ 153 w 297"/>
                  <a:gd name="T77" fmla="*/ 259 h 338"/>
                  <a:gd name="T78" fmla="*/ 122 w 297"/>
                  <a:gd name="T79" fmla="*/ 265 h 338"/>
                  <a:gd name="T80" fmla="*/ 117 w 297"/>
                  <a:gd name="T81" fmla="*/ 270 h 338"/>
                  <a:gd name="T82" fmla="*/ 71 w 297"/>
                  <a:gd name="T83" fmla="*/ 270 h 338"/>
                  <a:gd name="T84" fmla="*/ 40 w 297"/>
                  <a:gd name="T85" fmla="*/ 233 h 338"/>
                  <a:gd name="T86" fmla="*/ 15 w 297"/>
                  <a:gd name="T87" fmla="*/ 192 h 338"/>
                  <a:gd name="T88" fmla="*/ 0 w 297"/>
                  <a:gd name="T89" fmla="*/ 145 h 338"/>
                  <a:gd name="T90" fmla="*/ 25 w 297"/>
                  <a:gd name="T91" fmla="*/ 140 h 338"/>
                  <a:gd name="T92" fmla="*/ 34 w 297"/>
                  <a:gd name="T93" fmla="*/ 130 h 3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97"/>
                  <a:gd name="T142" fmla="*/ 0 h 338"/>
                  <a:gd name="T143" fmla="*/ 297 w 297"/>
                  <a:gd name="T144" fmla="*/ 338 h 3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97" h="338">
                    <a:moveTo>
                      <a:pt x="25" y="140"/>
                    </a:moveTo>
                    <a:lnTo>
                      <a:pt x="51" y="114"/>
                    </a:lnTo>
                    <a:lnTo>
                      <a:pt x="52" y="84"/>
                    </a:lnTo>
                    <a:lnTo>
                      <a:pt x="41" y="68"/>
                    </a:lnTo>
                    <a:lnTo>
                      <a:pt x="32" y="57"/>
                    </a:lnTo>
                    <a:lnTo>
                      <a:pt x="32" y="45"/>
                    </a:lnTo>
                    <a:lnTo>
                      <a:pt x="35" y="37"/>
                    </a:lnTo>
                    <a:lnTo>
                      <a:pt x="37" y="30"/>
                    </a:lnTo>
                    <a:lnTo>
                      <a:pt x="43" y="20"/>
                    </a:lnTo>
                    <a:lnTo>
                      <a:pt x="50" y="13"/>
                    </a:lnTo>
                    <a:lnTo>
                      <a:pt x="127" y="0"/>
                    </a:lnTo>
                    <a:lnTo>
                      <a:pt x="137" y="16"/>
                    </a:lnTo>
                    <a:lnTo>
                      <a:pt x="148" y="37"/>
                    </a:lnTo>
                    <a:lnTo>
                      <a:pt x="168" y="68"/>
                    </a:lnTo>
                    <a:lnTo>
                      <a:pt x="209" y="57"/>
                    </a:lnTo>
                    <a:lnTo>
                      <a:pt x="234" y="47"/>
                    </a:lnTo>
                    <a:lnTo>
                      <a:pt x="260" y="62"/>
                    </a:lnTo>
                    <a:lnTo>
                      <a:pt x="270" y="83"/>
                    </a:lnTo>
                    <a:lnTo>
                      <a:pt x="286" y="104"/>
                    </a:lnTo>
                    <a:lnTo>
                      <a:pt x="291" y="140"/>
                    </a:lnTo>
                    <a:lnTo>
                      <a:pt x="296" y="161"/>
                    </a:lnTo>
                    <a:lnTo>
                      <a:pt x="296" y="166"/>
                    </a:lnTo>
                    <a:lnTo>
                      <a:pt x="280" y="192"/>
                    </a:lnTo>
                    <a:lnTo>
                      <a:pt x="250" y="192"/>
                    </a:lnTo>
                    <a:lnTo>
                      <a:pt x="245" y="187"/>
                    </a:lnTo>
                    <a:lnTo>
                      <a:pt x="234" y="192"/>
                    </a:lnTo>
                    <a:lnTo>
                      <a:pt x="229" y="197"/>
                    </a:lnTo>
                    <a:lnTo>
                      <a:pt x="229" y="202"/>
                    </a:lnTo>
                    <a:lnTo>
                      <a:pt x="229" y="208"/>
                    </a:lnTo>
                    <a:lnTo>
                      <a:pt x="250" y="265"/>
                    </a:lnTo>
                    <a:lnTo>
                      <a:pt x="291" y="306"/>
                    </a:lnTo>
                    <a:lnTo>
                      <a:pt x="280" y="322"/>
                    </a:lnTo>
                    <a:lnTo>
                      <a:pt x="240" y="337"/>
                    </a:lnTo>
                    <a:lnTo>
                      <a:pt x="194" y="322"/>
                    </a:lnTo>
                    <a:lnTo>
                      <a:pt x="183" y="301"/>
                    </a:lnTo>
                    <a:lnTo>
                      <a:pt x="173" y="275"/>
                    </a:lnTo>
                    <a:lnTo>
                      <a:pt x="153" y="259"/>
                    </a:lnTo>
                    <a:lnTo>
                      <a:pt x="122" y="265"/>
                    </a:lnTo>
                    <a:lnTo>
                      <a:pt x="117" y="270"/>
                    </a:lnTo>
                    <a:lnTo>
                      <a:pt x="71" y="270"/>
                    </a:lnTo>
                    <a:lnTo>
                      <a:pt x="40" y="233"/>
                    </a:lnTo>
                    <a:lnTo>
                      <a:pt x="15" y="192"/>
                    </a:lnTo>
                    <a:lnTo>
                      <a:pt x="0" y="145"/>
                    </a:lnTo>
                    <a:lnTo>
                      <a:pt x="25" y="140"/>
                    </a:lnTo>
                    <a:lnTo>
                      <a:pt x="34" y="130"/>
                    </a:lnTo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891" name="Freeform 148"/>
              <p:cNvSpPr>
                <a:spLocks/>
              </p:cNvSpPr>
              <p:nvPr/>
            </p:nvSpPr>
            <p:spPr bwMode="auto">
              <a:xfrm>
                <a:off x="5147" y="599"/>
                <a:ext cx="938" cy="1133"/>
              </a:xfrm>
              <a:custGeom>
                <a:avLst/>
                <a:gdLst>
                  <a:gd name="T0" fmla="*/ 107 w 935"/>
                  <a:gd name="T1" fmla="*/ 709 h 1131"/>
                  <a:gd name="T2" fmla="*/ 133 w 935"/>
                  <a:gd name="T3" fmla="*/ 735 h 1131"/>
                  <a:gd name="T4" fmla="*/ 153 w 935"/>
                  <a:gd name="T5" fmla="*/ 745 h 1131"/>
                  <a:gd name="T6" fmla="*/ 148 w 935"/>
                  <a:gd name="T7" fmla="*/ 781 h 1131"/>
                  <a:gd name="T8" fmla="*/ 167 w 935"/>
                  <a:gd name="T9" fmla="*/ 802 h 1131"/>
                  <a:gd name="T10" fmla="*/ 198 w 935"/>
                  <a:gd name="T11" fmla="*/ 813 h 1131"/>
                  <a:gd name="T12" fmla="*/ 203 w 935"/>
                  <a:gd name="T13" fmla="*/ 844 h 1131"/>
                  <a:gd name="T14" fmla="*/ 203 w 935"/>
                  <a:gd name="T15" fmla="*/ 889 h 1131"/>
                  <a:gd name="T16" fmla="*/ 234 w 935"/>
                  <a:gd name="T17" fmla="*/ 936 h 1131"/>
                  <a:gd name="T18" fmla="*/ 290 w 935"/>
                  <a:gd name="T19" fmla="*/ 957 h 1131"/>
                  <a:gd name="T20" fmla="*/ 407 w 935"/>
                  <a:gd name="T21" fmla="*/ 957 h 1131"/>
                  <a:gd name="T22" fmla="*/ 443 w 935"/>
                  <a:gd name="T23" fmla="*/ 1008 h 1131"/>
                  <a:gd name="T24" fmla="*/ 493 w 935"/>
                  <a:gd name="T25" fmla="*/ 1086 h 1131"/>
                  <a:gd name="T26" fmla="*/ 539 w 935"/>
                  <a:gd name="T27" fmla="*/ 1138 h 1131"/>
                  <a:gd name="T28" fmla="*/ 738 w 935"/>
                  <a:gd name="T29" fmla="*/ 915 h 1131"/>
                  <a:gd name="T30" fmla="*/ 946 w 935"/>
                  <a:gd name="T31" fmla="*/ 776 h 1131"/>
                  <a:gd name="T32" fmla="*/ 901 w 935"/>
                  <a:gd name="T33" fmla="*/ 683 h 1131"/>
                  <a:gd name="T34" fmla="*/ 875 w 935"/>
                  <a:gd name="T35" fmla="*/ 673 h 1131"/>
                  <a:gd name="T36" fmla="*/ 849 w 935"/>
                  <a:gd name="T37" fmla="*/ 673 h 1131"/>
                  <a:gd name="T38" fmla="*/ 759 w 935"/>
                  <a:gd name="T39" fmla="*/ 673 h 1131"/>
                  <a:gd name="T40" fmla="*/ 738 w 935"/>
                  <a:gd name="T41" fmla="*/ 626 h 1131"/>
                  <a:gd name="T42" fmla="*/ 687 w 935"/>
                  <a:gd name="T43" fmla="*/ 616 h 1131"/>
                  <a:gd name="T44" fmla="*/ 636 w 935"/>
                  <a:gd name="T45" fmla="*/ 621 h 1131"/>
                  <a:gd name="T46" fmla="*/ 580 w 935"/>
                  <a:gd name="T47" fmla="*/ 543 h 1131"/>
                  <a:gd name="T48" fmla="*/ 539 w 935"/>
                  <a:gd name="T49" fmla="*/ 502 h 1131"/>
                  <a:gd name="T50" fmla="*/ 503 w 935"/>
                  <a:gd name="T51" fmla="*/ 486 h 1131"/>
                  <a:gd name="T52" fmla="*/ 498 w 935"/>
                  <a:gd name="T53" fmla="*/ 460 h 1131"/>
                  <a:gd name="T54" fmla="*/ 488 w 935"/>
                  <a:gd name="T55" fmla="*/ 424 h 1131"/>
                  <a:gd name="T56" fmla="*/ 423 w 935"/>
                  <a:gd name="T57" fmla="*/ 429 h 1131"/>
                  <a:gd name="T58" fmla="*/ 392 w 935"/>
                  <a:gd name="T59" fmla="*/ 377 h 1131"/>
                  <a:gd name="T60" fmla="*/ 402 w 935"/>
                  <a:gd name="T61" fmla="*/ 346 h 1131"/>
                  <a:gd name="T62" fmla="*/ 433 w 935"/>
                  <a:gd name="T63" fmla="*/ 341 h 1131"/>
                  <a:gd name="T64" fmla="*/ 448 w 935"/>
                  <a:gd name="T65" fmla="*/ 330 h 1131"/>
                  <a:gd name="T66" fmla="*/ 443 w 935"/>
                  <a:gd name="T67" fmla="*/ 259 h 1131"/>
                  <a:gd name="T68" fmla="*/ 407 w 935"/>
                  <a:gd name="T69" fmla="*/ 212 h 1131"/>
                  <a:gd name="T70" fmla="*/ 377 w 935"/>
                  <a:gd name="T71" fmla="*/ 218 h 1131"/>
                  <a:gd name="T72" fmla="*/ 356 w 935"/>
                  <a:gd name="T73" fmla="*/ 238 h 1131"/>
                  <a:gd name="T74" fmla="*/ 321 w 935"/>
                  <a:gd name="T75" fmla="*/ 218 h 1131"/>
                  <a:gd name="T76" fmla="*/ 305 w 935"/>
                  <a:gd name="T77" fmla="*/ 135 h 1131"/>
                  <a:gd name="T78" fmla="*/ 280 w 935"/>
                  <a:gd name="T79" fmla="*/ 93 h 1131"/>
                  <a:gd name="T80" fmla="*/ 244 w 935"/>
                  <a:gd name="T81" fmla="*/ 57 h 1131"/>
                  <a:gd name="T82" fmla="*/ 188 w 935"/>
                  <a:gd name="T83" fmla="*/ 72 h 1131"/>
                  <a:gd name="T84" fmla="*/ 153 w 935"/>
                  <a:gd name="T85" fmla="*/ 26 h 1131"/>
                  <a:gd name="T86" fmla="*/ 112 w 935"/>
                  <a:gd name="T87" fmla="*/ 52 h 1131"/>
                  <a:gd name="T88" fmla="*/ 71 w 935"/>
                  <a:gd name="T89" fmla="*/ 140 h 1131"/>
                  <a:gd name="T90" fmla="*/ 51 w 935"/>
                  <a:gd name="T91" fmla="*/ 244 h 1131"/>
                  <a:gd name="T92" fmla="*/ 56 w 935"/>
                  <a:gd name="T93" fmla="*/ 330 h 1131"/>
                  <a:gd name="T94" fmla="*/ 0 w 935"/>
                  <a:gd name="T95" fmla="*/ 595 h 1131"/>
                  <a:gd name="T96" fmla="*/ 5 w 935"/>
                  <a:gd name="T97" fmla="*/ 605 h 1131"/>
                  <a:gd name="T98" fmla="*/ 36 w 935"/>
                  <a:gd name="T99" fmla="*/ 626 h 1131"/>
                  <a:gd name="T100" fmla="*/ 77 w 935"/>
                  <a:gd name="T101" fmla="*/ 626 h 1131"/>
                  <a:gd name="T102" fmla="*/ 112 w 935"/>
                  <a:gd name="T103" fmla="*/ 657 h 1131"/>
                  <a:gd name="T104" fmla="*/ 112 w 935"/>
                  <a:gd name="T105" fmla="*/ 678 h 1131"/>
                  <a:gd name="T106" fmla="*/ 107 w 935"/>
                  <a:gd name="T107" fmla="*/ 699 h 11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5"/>
                  <a:gd name="T163" fmla="*/ 0 h 1131"/>
                  <a:gd name="T164" fmla="*/ 935 w 935"/>
                  <a:gd name="T165" fmla="*/ 1131 h 11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5" h="1131">
                    <a:moveTo>
                      <a:pt x="107" y="695"/>
                    </a:moveTo>
                    <a:lnTo>
                      <a:pt x="107" y="705"/>
                    </a:lnTo>
                    <a:lnTo>
                      <a:pt x="123" y="715"/>
                    </a:lnTo>
                    <a:lnTo>
                      <a:pt x="133" y="731"/>
                    </a:lnTo>
                    <a:lnTo>
                      <a:pt x="153" y="736"/>
                    </a:lnTo>
                    <a:lnTo>
                      <a:pt x="153" y="741"/>
                    </a:lnTo>
                    <a:lnTo>
                      <a:pt x="148" y="762"/>
                    </a:lnTo>
                    <a:lnTo>
                      <a:pt x="148" y="777"/>
                    </a:lnTo>
                    <a:lnTo>
                      <a:pt x="153" y="788"/>
                    </a:lnTo>
                    <a:lnTo>
                      <a:pt x="163" y="798"/>
                    </a:lnTo>
                    <a:lnTo>
                      <a:pt x="174" y="798"/>
                    </a:lnTo>
                    <a:lnTo>
                      <a:pt x="194" y="809"/>
                    </a:lnTo>
                    <a:lnTo>
                      <a:pt x="209" y="819"/>
                    </a:lnTo>
                    <a:lnTo>
                      <a:pt x="199" y="840"/>
                    </a:lnTo>
                    <a:lnTo>
                      <a:pt x="194" y="860"/>
                    </a:lnTo>
                    <a:lnTo>
                      <a:pt x="199" y="881"/>
                    </a:lnTo>
                    <a:lnTo>
                      <a:pt x="214" y="907"/>
                    </a:lnTo>
                    <a:lnTo>
                      <a:pt x="230" y="928"/>
                    </a:lnTo>
                    <a:lnTo>
                      <a:pt x="255" y="943"/>
                    </a:lnTo>
                    <a:lnTo>
                      <a:pt x="286" y="949"/>
                    </a:lnTo>
                    <a:lnTo>
                      <a:pt x="378" y="943"/>
                    </a:lnTo>
                    <a:lnTo>
                      <a:pt x="403" y="949"/>
                    </a:lnTo>
                    <a:lnTo>
                      <a:pt x="419" y="964"/>
                    </a:lnTo>
                    <a:lnTo>
                      <a:pt x="439" y="1000"/>
                    </a:lnTo>
                    <a:lnTo>
                      <a:pt x="460" y="1032"/>
                    </a:lnTo>
                    <a:lnTo>
                      <a:pt x="485" y="1078"/>
                    </a:lnTo>
                    <a:lnTo>
                      <a:pt x="521" y="1120"/>
                    </a:lnTo>
                    <a:lnTo>
                      <a:pt x="531" y="1130"/>
                    </a:lnTo>
                    <a:lnTo>
                      <a:pt x="562" y="1089"/>
                    </a:lnTo>
                    <a:lnTo>
                      <a:pt x="730" y="907"/>
                    </a:lnTo>
                    <a:lnTo>
                      <a:pt x="934" y="777"/>
                    </a:lnTo>
                    <a:lnTo>
                      <a:pt x="934" y="772"/>
                    </a:lnTo>
                    <a:lnTo>
                      <a:pt x="909" y="731"/>
                    </a:lnTo>
                    <a:lnTo>
                      <a:pt x="889" y="679"/>
                    </a:lnTo>
                    <a:lnTo>
                      <a:pt x="878" y="674"/>
                    </a:lnTo>
                    <a:lnTo>
                      <a:pt x="863" y="669"/>
                    </a:lnTo>
                    <a:lnTo>
                      <a:pt x="848" y="653"/>
                    </a:lnTo>
                    <a:lnTo>
                      <a:pt x="837" y="669"/>
                    </a:lnTo>
                    <a:lnTo>
                      <a:pt x="797" y="684"/>
                    </a:lnTo>
                    <a:lnTo>
                      <a:pt x="751" y="669"/>
                    </a:lnTo>
                    <a:lnTo>
                      <a:pt x="740" y="648"/>
                    </a:lnTo>
                    <a:lnTo>
                      <a:pt x="730" y="622"/>
                    </a:lnTo>
                    <a:lnTo>
                      <a:pt x="710" y="606"/>
                    </a:lnTo>
                    <a:lnTo>
                      <a:pt x="679" y="612"/>
                    </a:lnTo>
                    <a:lnTo>
                      <a:pt x="674" y="617"/>
                    </a:lnTo>
                    <a:lnTo>
                      <a:pt x="628" y="617"/>
                    </a:lnTo>
                    <a:lnTo>
                      <a:pt x="597" y="580"/>
                    </a:lnTo>
                    <a:lnTo>
                      <a:pt x="572" y="539"/>
                    </a:lnTo>
                    <a:lnTo>
                      <a:pt x="557" y="492"/>
                    </a:lnTo>
                    <a:lnTo>
                      <a:pt x="531" y="498"/>
                    </a:lnTo>
                    <a:lnTo>
                      <a:pt x="495" y="482"/>
                    </a:lnTo>
                    <a:lnTo>
                      <a:pt x="490" y="472"/>
                    </a:lnTo>
                    <a:lnTo>
                      <a:pt x="490" y="456"/>
                    </a:lnTo>
                    <a:lnTo>
                      <a:pt x="490" y="430"/>
                    </a:lnTo>
                    <a:lnTo>
                      <a:pt x="480" y="420"/>
                    </a:lnTo>
                    <a:lnTo>
                      <a:pt x="444" y="415"/>
                    </a:lnTo>
                    <a:lnTo>
                      <a:pt x="419" y="425"/>
                    </a:lnTo>
                    <a:lnTo>
                      <a:pt x="393" y="409"/>
                    </a:lnTo>
                    <a:lnTo>
                      <a:pt x="388" y="373"/>
                    </a:lnTo>
                    <a:lnTo>
                      <a:pt x="393" y="352"/>
                    </a:lnTo>
                    <a:lnTo>
                      <a:pt x="398" y="342"/>
                    </a:lnTo>
                    <a:lnTo>
                      <a:pt x="419" y="337"/>
                    </a:lnTo>
                    <a:lnTo>
                      <a:pt x="429" y="337"/>
                    </a:lnTo>
                    <a:lnTo>
                      <a:pt x="439" y="332"/>
                    </a:lnTo>
                    <a:lnTo>
                      <a:pt x="444" y="326"/>
                    </a:lnTo>
                    <a:lnTo>
                      <a:pt x="444" y="295"/>
                    </a:lnTo>
                    <a:lnTo>
                      <a:pt x="439" y="259"/>
                    </a:lnTo>
                    <a:lnTo>
                      <a:pt x="424" y="233"/>
                    </a:lnTo>
                    <a:lnTo>
                      <a:pt x="403" y="212"/>
                    </a:lnTo>
                    <a:lnTo>
                      <a:pt x="388" y="207"/>
                    </a:lnTo>
                    <a:lnTo>
                      <a:pt x="373" y="218"/>
                    </a:lnTo>
                    <a:lnTo>
                      <a:pt x="363" y="228"/>
                    </a:lnTo>
                    <a:lnTo>
                      <a:pt x="352" y="238"/>
                    </a:lnTo>
                    <a:lnTo>
                      <a:pt x="332" y="238"/>
                    </a:lnTo>
                    <a:lnTo>
                      <a:pt x="317" y="218"/>
                    </a:lnTo>
                    <a:lnTo>
                      <a:pt x="296" y="166"/>
                    </a:lnTo>
                    <a:lnTo>
                      <a:pt x="301" y="135"/>
                    </a:lnTo>
                    <a:lnTo>
                      <a:pt x="286" y="114"/>
                    </a:lnTo>
                    <a:lnTo>
                      <a:pt x="276" y="93"/>
                    </a:lnTo>
                    <a:lnTo>
                      <a:pt x="260" y="67"/>
                    </a:lnTo>
                    <a:lnTo>
                      <a:pt x="240" y="57"/>
                    </a:lnTo>
                    <a:lnTo>
                      <a:pt x="220" y="67"/>
                    </a:lnTo>
                    <a:lnTo>
                      <a:pt x="184" y="72"/>
                    </a:lnTo>
                    <a:lnTo>
                      <a:pt x="158" y="52"/>
                    </a:lnTo>
                    <a:lnTo>
                      <a:pt x="153" y="26"/>
                    </a:lnTo>
                    <a:lnTo>
                      <a:pt x="153" y="0"/>
                    </a:lnTo>
                    <a:lnTo>
                      <a:pt x="112" y="52"/>
                    </a:lnTo>
                    <a:lnTo>
                      <a:pt x="92" y="98"/>
                    </a:lnTo>
                    <a:lnTo>
                      <a:pt x="71" y="140"/>
                    </a:lnTo>
                    <a:lnTo>
                      <a:pt x="61" y="187"/>
                    </a:lnTo>
                    <a:lnTo>
                      <a:pt x="51" y="244"/>
                    </a:lnTo>
                    <a:lnTo>
                      <a:pt x="51" y="301"/>
                    </a:lnTo>
                    <a:lnTo>
                      <a:pt x="56" y="326"/>
                    </a:lnTo>
                    <a:lnTo>
                      <a:pt x="61" y="352"/>
                    </a:lnTo>
                    <a:lnTo>
                      <a:pt x="0" y="591"/>
                    </a:lnTo>
                    <a:lnTo>
                      <a:pt x="5" y="601"/>
                    </a:lnTo>
                    <a:lnTo>
                      <a:pt x="15" y="612"/>
                    </a:lnTo>
                    <a:lnTo>
                      <a:pt x="36" y="622"/>
                    </a:lnTo>
                    <a:lnTo>
                      <a:pt x="56" y="627"/>
                    </a:lnTo>
                    <a:lnTo>
                      <a:pt x="77" y="622"/>
                    </a:lnTo>
                    <a:lnTo>
                      <a:pt x="102" y="632"/>
                    </a:lnTo>
                    <a:lnTo>
                      <a:pt x="112" y="653"/>
                    </a:lnTo>
                    <a:lnTo>
                      <a:pt x="112" y="669"/>
                    </a:lnTo>
                    <a:lnTo>
                      <a:pt x="112" y="674"/>
                    </a:lnTo>
                    <a:lnTo>
                      <a:pt x="107" y="69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892" name="Freeform 149"/>
              <p:cNvSpPr>
                <a:spLocks/>
              </p:cNvSpPr>
              <p:nvPr/>
            </p:nvSpPr>
            <p:spPr bwMode="auto">
              <a:xfrm>
                <a:off x="5300" y="433"/>
                <a:ext cx="519" cy="302"/>
              </a:xfrm>
              <a:custGeom>
                <a:avLst/>
                <a:gdLst>
                  <a:gd name="T0" fmla="*/ 442 w 517"/>
                  <a:gd name="T1" fmla="*/ 197 h 302"/>
                  <a:gd name="T2" fmla="*/ 396 w 517"/>
                  <a:gd name="T3" fmla="*/ 207 h 302"/>
                  <a:gd name="T4" fmla="*/ 367 w 517"/>
                  <a:gd name="T5" fmla="*/ 207 h 302"/>
                  <a:gd name="T6" fmla="*/ 351 w 517"/>
                  <a:gd name="T7" fmla="*/ 181 h 302"/>
                  <a:gd name="T8" fmla="*/ 351 w 517"/>
                  <a:gd name="T9" fmla="*/ 171 h 302"/>
                  <a:gd name="T10" fmla="*/ 351 w 517"/>
                  <a:gd name="T11" fmla="*/ 156 h 302"/>
                  <a:gd name="T12" fmla="*/ 331 w 517"/>
                  <a:gd name="T13" fmla="*/ 135 h 302"/>
                  <a:gd name="T14" fmla="*/ 300 w 517"/>
                  <a:gd name="T15" fmla="*/ 124 h 302"/>
                  <a:gd name="T16" fmla="*/ 244 w 517"/>
                  <a:gd name="T17" fmla="*/ 135 h 302"/>
                  <a:gd name="T18" fmla="*/ 208 w 517"/>
                  <a:gd name="T19" fmla="*/ 161 h 302"/>
                  <a:gd name="T20" fmla="*/ 198 w 517"/>
                  <a:gd name="T21" fmla="*/ 197 h 302"/>
                  <a:gd name="T22" fmla="*/ 208 w 517"/>
                  <a:gd name="T23" fmla="*/ 218 h 302"/>
                  <a:gd name="T24" fmla="*/ 214 w 517"/>
                  <a:gd name="T25" fmla="*/ 228 h 302"/>
                  <a:gd name="T26" fmla="*/ 224 w 517"/>
                  <a:gd name="T27" fmla="*/ 238 h 302"/>
                  <a:gd name="T28" fmla="*/ 219 w 517"/>
                  <a:gd name="T29" fmla="*/ 259 h 302"/>
                  <a:gd name="T30" fmla="*/ 183 w 517"/>
                  <a:gd name="T31" fmla="*/ 280 h 302"/>
                  <a:gd name="T32" fmla="*/ 147 w 517"/>
                  <a:gd name="T33" fmla="*/ 301 h 302"/>
                  <a:gd name="T34" fmla="*/ 137 w 517"/>
                  <a:gd name="T35" fmla="*/ 290 h 302"/>
                  <a:gd name="T36" fmla="*/ 123 w 517"/>
                  <a:gd name="T37" fmla="*/ 259 h 302"/>
                  <a:gd name="T38" fmla="*/ 107 w 517"/>
                  <a:gd name="T39" fmla="*/ 233 h 302"/>
                  <a:gd name="T40" fmla="*/ 87 w 517"/>
                  <a:gd name="T41" fmla="*/ 223 h 302"/>
                  <a:gd name="T42" fmla="*/ 67 w 517"/>
                  <a:gd name="T43" fmla="*/ 233 h 302"/>
                  <a:gd name="T44" fmla="*/ 46 w 517"/>
                  <a:gd name="T45" fmla="*/ 244 h 302"/>
                  <a:gd name="T46" fmla="*/ 31 w 517"/>
                  <a:gd name="T47" fmla="*/ 238 h 302"/>
                  <a:gd name="T48" fmla="*/ 5 w 517"/>
                  <a:gd name="T49" fmla="*/ 218 h 302"/>
                  <a:gd name="T50" fmla="*/ 0 w 517"/>
                  <a:gd name="T51" fmla="*/ 192 h 302"/>
                  <a:gd name="T52" fmla="*/ 0 w 517"/>
                  <a:gd name="T53" fmla="*/ 166 h 302"/>
                  <a:gd name="T54" fmla="*/ 41 w 517"/>
                  <a:gd name="T55" fmla="*/ 119 h 302"/>
                  <a:gd name="T56" fmla="*/ 92 w 517"/>
                  <a:gd name="T57" fmla="*/ 88 h 302"/>
                  <a:gd name="T58" fmla="*/ 147 w 517"/>
                  <a:gd name="T59" fmla="*/ 57 h 302"/>
                  <a:gd name="T60" fmla="*/ 198 w 517"/>
                  <a:gd name="T61" fmla="*/ 31 h 302"/>
                  <a:gd name="T62" fmla="*/ 254 w 517"/>
                  <a:gd name="T63" fmla="*/ 10 h 302"/>
                  <a:gd name="T64" fmla="*/ 316 w 517"/>
                  <a:gd name="T65" fmla="*/ 5 h 302"/>
                  <a:gd name="T66" fmla="*/ 372 w 517"/>
                  <a:gd name="T67" fmla="*/ 0 h 302"/>
                  <a:gd name="T68" fmla="*/ 437 w 517"/>
                  <a:gd name="T69" fmla="*/ 0 h 302"/>
                  <a:gd name="T70" fmla="*/ 468 w 517"/>
                  <a:gd name="T71" fmla="*/ 5 h 302"/>
                  <a:gd name="T72" fmla="*/ 498 w 517"/>
                  <a:gd name="T73" fmla="*/ 10 h 302"/>
                  <a:gd name="T74" fmla="*/ 509 w 517"/>
                  <a:gd name="T75" fmla="*/ 31 h 302"/>
                  <a:gd name="T76" fmla="*/ 519 w 517"/>
                  <a:gd name="T77" fmla="*/ 73 h 302"/>
                  <a:gd name="T78" fmla="*/ 524 w 517"/>
                  <a:gd name="T79" fmla="*/ 88 h 302"/>
                  <a:gd name="T80" fmla="*/ 498 w 517"/>
                  <a:gd name="T81" fmla="*/ 109 h 302"/>
                  <a:gd name="T82" fmla="*/ 452 w 517"/>
                  <a:gd name="T83" fmla="*/ 114 h 302"/>
                  <a:gd name="T84" fmla="*/ 437 w 517"/>
                  <a:gd name="T85" fmla="*/ 130 h 302"/>
                  <a:gd name="T86" fmla="*/ 432 w 517"/>
                  <a:gd name="T87" fmla="*/ 156 h 302"/>
                  <a:gd name="T88" fmla="*/ 437 w 517"/>
                  <a:gd name="T89" fmla="*/ 176 h 302"/>
                  <a:gd name="T90" fmla="*/ 442 w 517"/>
                  <a:gd name="T91" fmla="*/ 197 h 302"/>
                  <a:gd name="T92" fmla="*/ 442 w 517"/>
                  <a:gd name="T93" fmla="*/ 197 h 3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17"/>
                  <a:gd name="T142" fmla="*/ 0 h 302"/>
                  <a:gd name="T143" fmla="*/ 517 w 517"/>
                  <a:gd name="T144" fmla="*/ 302 h 3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17" h="302">
                    <a:moveTo>
                      <a:pt x="434" y="197"/>
                    </a:moveTo>
                    <a:lnTo>
                      <a:pt x="388" y="207"/>
                    </a:lnTo>
                    <a:lnTo>
                      <a:pt x="363" y="207"/>
                    </a:lnTo>
                    <a:lnTo>
                      <a:pt x="347" y="181"/>
                    </a:lnTo>
                    <a:lnTo>
                      <a:pt x="347" y="171"/>
                    </a:lnTo>
                    <a:lnTo>
                      <a:pt x="347" y="156"/>
                    </a:lnTo>
                    <a:lnTo>
                      <a:pt x="327" y="135"/>
                    </a:lnTo>
                    <a:lnTo>
                      <a:pt x="296" y="124"/>
                    </a:lnTo>
                    <a:lnTo>
                      <a:pt x="240" y="135"/>
                    </a:lnTo>
                    <a:lnTo>
                      <a:pt x="204" y="161"/>
                    </a:lnTo>
                    <a:lnTo>
                      <a:pt x="194" y="197"/>
                    </a:lnTo>
                    <a:lnTo>
                      <a:pt x="204" y="218"/>
                    </a:lnTo>
                    <a:lnTo>
                      <a:pt x="210" y="228"/>
                    </a:lnTo>
                    <a:lnTo>
                      <a:pt x="220" y="238"/>
                    </a:lnTo>
                    <a:lnTo>
                      <a:pt x="215" y="259"/>
                    </a:lnTo>
                    <a:lnTo>
                      <a:pt x="179" y="280"/>
                    </a:lnTo>
                    <a:lnTo>
                      <a:pt x="143" y="301"/>
                    </a:lnTo>
                    <a:lnTo>
                      <a:pt x="133" y="290"/>
                    </a:lnTo>
                    <a:lnTo>
                      <a:pt x="123" y="259"/>
                    </a:lnTo>
                    <a:lnTo>
                      <a:pt x="107" y="233"/>
                    </a:lnTo>
                    <a:lnTo>
                      <a:pt x="87" y="223"/>
                    </a:lnTo>
                    <a:lnTo>
                      <a:pt x="67" y="233"/>
                    </a:lnTo>
                    <a:lnTo>
                      <a:pt x="46" y="244"/>
                    </a:lnTo>
                    <a:lnTo>
                      <a:pt x="31" y="238"/>
                    </a:lnTo>
                    <a:lnTo>
                      <a:pt x="5" y="218"/>
                    </a:lnTo>
                    <a:lnTo>
                      <a:pt x="0" y="192"/>
                    </a:lnTo>
                    <a:lnTo>
                      <a:pt x="0" y="166"/>
                    </a:lnTo>
                    <a:lnTo>
                      <a:pt x="41" y="119"/>
                    </a:lnTo>
                    <a:lnTo>
                      <a:pt x="92" y="88"/>
                    </a:lnTo>
                    <a:lnTo>
                      <a:pt x="143" y="57"/>
                    </a:lnTo>
                    <a:lnTo>
                      <a:pt x="194" y="31"/>
                    </a:lnTo>
                    <a:lnTo>
                      <a:pt x="250" y="10"/>
                    </a:lnTo>
                    <a:lnTo>
                      <a:pt x="312" y="5"/>
                    </a:lnTo>
                    <a:lnTo>
                      <a:pt x="368" y="0"/>
                    </a:lnTo>
                    <a:lnTo>
                      <a:pt x="429" y="0"/>
                    </a:lnTo>
                    <a:lnTo>
                      <a:pt x="460" y="5"/>
                    </a:lnTo>
                    <a:lnTo>
                      <a:pt x="490" y="10"/>
                    </a:lnTo>
                    <a:lnTo>
                      <a:pt x="501" y="31"/>
                    </a:lnTo>
                    <a:lnTo>
                      <a:pt x="511" y="73"/>
                    </a:lnTo>
                    <a:lnTo>
                      <a:pt x="516" y="88"/>
                    </a:lnTo>
                    <a:lnTo>
                      <a:pt x="490" y="109"/>
                    </a:lnTo>
                    <a:lnTo>
                      <a:pt x="444" y="114"/>
                    </a:lnTo>
                    <a:lnTo>
                      <a:pt x="429" y="130"/>
                    </a:lnTo>
                    <a:lnTo>
                      <a:pt x="424" y="156"/>
                    </a:lnTo>
                    <a:lnTo>
                      <a:pt x="429" y="176"/>
                    </a:lnTo>
                    <a:lnTo>
                      <a:pt x="434" y="197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893" name="Freeform 150"/>
              <p:cNvSpPr>
                <a:spLocks/>
              </p:cNvSpPr>
              <p:nvPr/>
            </p:nvSpPr>
            <p:spPr bwMode="auto">
              <a:xfrm>
                <a:off x="5721" y="443"/>
                <a:ext cx="277" cy="255"/>
              </a:xfrm>
              <a:custGeom>
                <a:avLst/>
                <a:gdLst>
                  <a:gd name="T0" fmla="*/ 219 w 277"/>
                  <a:gd name="T1" fmla="*/ 125 h 255"/>
                  <a:gd name="T2" fmla="*/ 199 w 277"/>
                  <a:gd name="T3" fmla="*/ 146 h 255"/>
                  <a:gd name="T4" fmla="*/ 199 w 277"/>
                  <a:gd name="T5" fmla="*/ 171 h 255"/>
                  <a:gd name="T6" fmla="*/ 204 w 277"/>
                  <a:gd name="T7" fmla="*/ 182 h 255"/>
                  <a:gd name="T8" fmla="*/ 214 w 277"/>
                  <a:gd name="T9" fmla="*/ 187 h 255"/>
                  <a:gd name="T10" fmla="*/ 214 w 277"/>
                  <a:gd name="T11" fmla="*/ 192 h 255"/>
                  <a:gd name="T12" fmla="*/ 225 w 277"/>
                  <a:gd name="T13" fmla="*/ 197 h 255"/>
                  <a:gd name="T14" fmla="*/ 230 w 277"/>
                  <a:gd name="T15" fmla="*/ 213 h 255"/>
                  <a:gd name="T16" fmla="*/ 225 w 277"/>
                  <a:gd name="T17" fmla="*/ 228 h 255"/>
                  <a:gd name="T18" fmla="*/ 214 w 277"/>
                  <a:gd name="T19" fmla="*/ 234 h 255"/>
                  <a:gd name="T20" fmla="*/ 204 w 277"/>
                  <a:gd name="T21" fmla="*/ 244 h 255"/>
                  <a:gd name="T22" fmla="*/ 184 w 277"/>
                  <a:gd name="T23" fmla="*/ 249 h 255"/>
                  <a:gd name="T24" fmla="*/ 153 w 277"/>
                  <a:gd name="T25" fmla="*/ 254 h 255"/>
                  <a:gd name="T26" fmla="*/ 133 w 277"/>
                  <a:gd name="T27" fmla="*/ 249 h 255"/>
                  <a:gd name="T28" fmla="*/ 117 w 277"/>
                  <a:gd name="T29" fmla="*/ 228 h 255"/>
                  <a:gd name="T30" fmla="*/ 117 w 277"/>
                  <a:gd name="T31" fmla="*/ 218 h 255"/>
                  <a:gd name="T32" fmla="*/ 117 w 277"/>
                  <a:gd name="T33" fmla="*/ 208 h 255"/>
                  <a:gd name="T34" fmla="*/ 117 w 277"/>
                  <a:gd name="T35" fmla="*/ 192 h 255"/>
                  <a:gd name="T36" fmla="*/ 112 w 277"/>
                  <a:gd name="T37" fmla="*/ 187 h 255"/>
                  <a:gd name="T38" fmla="*/ 107 w 277"/>
                  <a:gd name="T39" fmla="*/ 177 h 255"/>
                  <a:gd name="T40" fmla="*/ 102 w 277"/>
                  <a:gd name="T41" fmla="*/ 171 h 255"/>
                  <a:gd name="T42" fmla="*/ 82 w 277"/>
                  <a:gd name="T43" fmla="*/ 166 h 255"/>
                  <a:gd name="T44" fmla="*/ 61 w 277"/>
                  <a:gd name="T45" fmla="*/ 166 h 255"/>
                  <a:gd name="T46" fmla="*/ 15 w 277"/>
                  <a:gd name="T47" fmla="*/ 187 h 255"/>
                  <a:gd name="T48" fmla="*/ 10 w 277"/>
                  <a:gd name="T49" fmla="*/ 171 h 255"/>
                  <a:gd name="T50" fmla="*/ 5 w 277"/>
                  <a:gd name="T51" fmla="*/ 156 h 255"/>
                  <a:gd name="T52" fmla="*/ 0 w 277"/>
                  <a:gd name="T53" fmla="*/ 140 h 255"/>
                  <a:gd name="T54" fmla="*/ 5 w 277"/>
                  <a:gd name="T55" fmla="*/ 120 h 255"/>
                  <a:gd name="T56" fmla="*/ 10 w 277"/>
                  <a:gd name="T57" fmla="*/ 109 h 255"/>
                  <a:gd name="T58" fmla="*/ 20 w 277"/>
                  <a:gd name="T59" fmla="*/ 104 h 255"/>
                  <a:gd name="T60" fmla="*/ 41 w 277"/>
                  <a:gd name="T61" fmla="*/ 94 h 255"/>
                  <a:gd name="T62" fmla="*/ 61 w 277"/>
                  <a:gd name="T63" fmla="*/ 94 h 255"/>
                  <a:gd name="T64" fmla="*/ 77 w 277"/>
                  <a:gd name="T65" fmla="*/ 88 h 255"/>
                  <a:gd name="T66" fmla="*/ 87 w 277"/>
                  <a:gd name="T67" fmla="*/ 73 h 255"/>
                  <a:gd name="T68" fmla="*/ 82 w 277"/>
                  <a:gd name="T69" fmla="*/ 52 h 255"/>
                  <a:gd name="T70" fmla="*/ 77 w 277"/>
                  <a:gd name="T71" fmla="*/ 21 h 255"/>
                  <a:gd name="T72" fmla="*/ 71 w 277"/>
                  <a:gd name="T73" fmla="*/ 0 h 255"/>
                  <a:gd name="T74" fmla="*/ 102 w 277"/>
                  <a:gd name="T75" fmla="*/ 6 h 255"/>
                  <a:gd name="T76" fmla="*/ 133 w 277"/>
                  <a:gd name="T77" fmla="*/ 16 h 255"/>
                  <a:gd name="T78" fmla="*/ 204 w 277"/>
                  <a:gd name="T79" fmla="*/ 47 h 255"/>
                  <a:gd name="T80" fmla="*/ 276 w 277"/>
                  <a:gd name="T81" fmla="*/ 88 h 255"/>
                  <a:gd name="T82" fmla="*/ 219 w 277"/>
                  <a:gd name="T83" fmla="*/ 125 h 255"/>
                  <a:gd name="T84" fmla="*/ 219 w 277"/>
                  <a:gd name="T85" fmla="*/ 125 h 2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7"/>
                  <a:gd name="T130" fmla="*/ 0 h 255"/>
                  <a:gd name="T131" fmla="*/ 277 w 277"/>
                  <a:gd name="T132" fmla="*/ 255 h 2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7" h="255">
                    <a:moveTo>
                      <a:pt x="219" y="125"/>
                    </a:moveTo>
                    <a:lnTo>
                      <a:pt x="199" y="146"/>
                    </a:lnTo>
                    <a:lnTo>
                      <a:pt x="199" y="171"/>
                    </a:lnTo>
                    <a:lnTo>
                      <a:pt x="204" y="182"/>
                    </a:lnTo>
                    <a:lnTo>
                      <a:pt x="214" y="187"/>
                    </a:lnTo>
                    <a:lnTo>
                      <a:pt x="214" y="192"/>
                    </a:lnTo>
                    <a:lnTo>
                      <a:pt x="225" y="197"/>
                    </a:lnTo>
                    <a:lnTo>
                      <a:pt x="230" y="213"/>
                    </a:lnTo>
                    <a:lnTo>
                      <a:pt x="225" y="228"/>
                    </a:lnTo>
                    <a:lnTo>
                      <a:pt x="214" y="234"/>
                    </a:lnTo>
                    <a:lnTo>
                      <a:pt x="204" y="244"/>
                    </a:lnTo>
                    <a:lnTo>
                      <a:pt x="184" y="249"/>
                    </a:lnTo>
                    <a:lnTo>
                      <a:pt x="153" y="254"/>
                    </a:lnTo>
                    <a:lnTo>
                      <a:pt x="133" y="249"/>
                    </a:lnTo>
                    <a:lnTo>
                      <a:pt x="117" y="228"/>
                    </a:lnTo>
                    <a:lnTo>
                      <a:pt x="117" y="218"/>
                    </a:lnTo>
                    <a:lnTo>
                      <a:pt x="117" y="208"/>
                    </a:lnTo>
                    <a:lnTo>
                      <a:pt x="117" y="192"/>
                    </a:lnTo>
                    <a:lnTo>
                      <a:pt x="112" y="187"/>
                    </a:lnTo>
                    <a:lnTo>
                      <a:pt x="107" y="177"/>
                    </a:lnTo>
                    <a:lnTo>
                      <a:pt x="102" y="171"/>
                    </a:lnTo>
                    <a:lnTo>
                      <a:pt x="82" y="166"/>
                    </a:lnTo>
                    <a:lnTo>
                      <a:pt x="61" y="166"/>
                    </a:lnTo>
                    <a:lnTo>
                      <a:pt x="15" y="187"/>
                    </a:lnTo>
                    <a:lnTo>
                      <a:pt x="10" y="171"/>
                    </a:lnTo>
                    <a:lnTo>
                      <a:pt x="5" y="156"/>
                    </a:lnTo>
                    <a:lnTo>
                      <a:pt x="0" y="140"/>
                    </a:lnTo>
                    <a:lnTo>
                      <a:pt x="5" y="120"/>
                    </a:lnTo>
                    <a:lnTo>
                      <a:pt x="10" y="109"/>
                    </a:lnTo>
                    <a:lnTo>
                      <a:pt x="20" y="104"/>
                    </a:lnTo>
                    <a:lnTo>
                      <a:pt x="41" y="94"/>
                    </a:lnTo>
                    <a:lnTo>
                      <a:pt x="61" y="94"/>
                    </a:lnTo>
                    <a:lnTo>
                      <a:pt x="77" y="88"/>
                    </a:lnTo>
                    <a:lnTo>
                      <a:pt x="87" y="73"/>
                    </a:lnTo>
                    <a:lnTo>
                      <a:pt x="82" y="52"/>
                    </a:lnTo>
                    <a:lnTo>
                      <a:pt x="77" y="21"/>
                    </a:lnTo>
                    <a:lnTo>
                      <a:pt x="71" y="0"/>
                    </a:lnTo>
                    <a:lnTo>
                      <a:pt x="102" y="6"/>
                    </a:lnTo>
                    <a:lnTo>
                      <a:pt x="133" y="16"/>
                    </a:lnTo>
                    <a:lnTo>
                      <a:pt x="204" y="47"/>
                    </a:lnTo>
                    <a:lnTo>
                      <a:pt x="276" y="88"/>
                    </a:lnTo>
                    <a:lnTo>
                      <a:pt x="219" y="125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894" name="Freeform 151"/>
              <p:cNvSpPr>
                <a:spLocks/>
              </p:cNvSpPr>
              <p:nvPr/>
            </p:nvSpPr>
            <p:spPr bwMode="auto">
              <a:xfrm>
                <a:off x="5833" y="823"/>
                <a:ext cx="329" cy="457"/>
              </a:xfrm>
              <a:custGeom>
                <a:avLst/>
                <a:gdLst>
                  <a:gd name="T0" fmla="*/ 224 w 328"/>
                  <a:gd name="T1" fmla="*/ 368 h 457"/>
                  <a:gd name="T2" fmla="*/ 209 w 328"/>
                  <a:gd name="T3" fmla="*/ 409 h 457"/>
                  <a:gd name="T4" fmla="*/ 209 w 328"/>
                  <a:gd name="T5" fmla="*/ 451 h 457"/>
                  <a:gd name="T6" fmla="*/ 209 w 328"/>
                  <a:gd name="T7" fmla="*/ 456 h 457"/>
                  <a:gd name="T8" fmla="*/ 198 w 328"/>
                  <a:gd name="T9" fmla="*/ 451 h 457"/>
                  <a:gd name="T10" fmla="*/ 183 w 328"/>
                  <a:gd name="T11" fmla="*/ 446 h 457"/>
                  <a:gd name="T12" fmla="*/ 153 w 328"/>
                  <a:gd name="T13" fmla="*/ 420 h 457"/>
                  <a:gd name="T14" fmla="*/ 128 w 328"/>
                  <a:gd name="T15" fmla="*/ 394 h 457"/>
                  <a:gd name="T16" fmla="*/ 107 w 328"/>
                  <a:gd name="T17" fmla="*/ 357 h 457"/>
                  <a:gd name="T18" fmla="*/ 97 w 328"/>
                  <a:gd name="T19" fmla="*/ 321 h 457"/>
                  <a:gd name="T20" fmla="*/ 102 w 328"/>
                  <a:gd name="T21" fmla="*/ 311 h 457"/>
                  <a:gd name="T22" fmla="*/ 102 w 328"/>
                  <a:gd name="T23" fmla="*/ 306 h 457"/>
                  <a:gd name="T24" fmla="*/ 123 w 328"/>
                  <a:gd name="T25" fmla="*/ 311 h 457"/>
                  <a:gd name="T26" fmla="*/ 143 w 328"/>
                  <a:gd name="T27" fmla="*/ 311 h 457"/>
                  <a:gd name="T28" fmla="*/ 159 w 328"/>
                  <a:gd name="T29" fmla="*/ 306 h 457"/>
                  <a:gd name="T30" fmla="*/ 168 w 328"/>
                  <a:gd name="T31" fmla="*/ 285 h 457"/>
                  <a:gd name="T32" fmla="*/ 159 w 328"/>
                  <a:gd name="T33" fmla="*/ 249 h 457"/>
                  <a:gd name="T34" fmla="*/ 153 w 328"/>
                  <a:gd name="T35" fmla="*/ 233 h 457"/>
                  <a:gd name="T36" fmla="*/ 143 w 328"/>
                  <a:gd name="T37" fmla="*/ 202 h 457"/>
                  <a:gd name="T38" fmla="*/ 128 w 328"/>
                  <a:gd name="T39" fmla="*/ 186 h 457"/>
                  <a:gd name="T40" fmla="*/ 107 w 328"/>
                  <a:gd name="T41" fmla="*/ 176 h 457"/>
                  <a:gd name="T42" fmla="*/ 82 w 328"/>
                  <a:gd name="T43" fmla="*/ 181 h 457"/>
                  <a:gd name="T44" fmla="*/ 82 w 328"/>
                  <a:gd name="T45" fmla="*/ 181 h 457"/>
                  <a:gd name="T46" fmla="*/ 67 w 328"/>
                  <a:gd name="T47" fmla="*/ 197 h 457"/>
                  <a:gd name="T48" fmla="*/ 46 w 328"/>
                  <a:gd name="T49" fmla="*/ 197 h 457"/>
                  <a:gd name="T50" fmla="*/ 31 w 328"/>
                  <a:gd name="T51" fmla="*/ 186 h 457"/>
                  <a:gd name="T52" fmla="*/ 16 w 328"/>
                  <a:gd name="T53" fmla="*/ 155 h 457"/>
                  <a:gd name="T54" fmla="*/ 0 w 328"/>
                  <a:gd name="T55" fmla="*/ 124 h 457"/>
                  <a:gd name="T56" fmla="*/ 36 w 328"/>
                  <a:gd name="T57" fmla="*/ 119 h 457"/>
                  <a:gd name="T58" fmla="*/ 62 w 328"/>
                  <a:gd name="T59" fmla="*/ 103 h 457"/>
                  <a:gd name="T60" fmla="*/ 77 w 328"/>
                  <a:gd name="T61" fmla="*/ 93 h 457"/>
                  <a:gd name="T62" fmla="*/ 77 w 328"/>
                  <a:gd name="T63" fmla="*/ 78 h 457"/>
                  <a:gd name="T64" fmla="*/ 77 w 328"/>
                  <a:gd name="T65" fmla="*/ 78 h 457"/>
                  <a:gd name="T66" fmla="*/ 62 w 328"/>
                  <a:gd name="T67" fmla="*/ 57 h 457"/>
                  <a:gd name="T68" fmla="*/ 56 w 328"/>
                  <a:gd name="T69" fmla="*/ 46 h 457"/>
                  <a:gd name="T70" fmla="*/ 56 w 328"/>
                  <a:gd name="T71" fmla="*/ 31 h 457"/>
                  <a:gd name="T72" fmla="*/ 92 w 328"/>
                  <a:gd name="T73" fmla="*/ 5 h 457"/>
                  <a:gd name="T74" fmla="*/ 143 w 328"/>
                  <a:gd name="T75" fmla="*/ 0 h 457"/>
                  <a:gd name="T76" fmla="*/ 159 w 328"/>
                  <a:gd name="T77" fmla="*/ 15 h 457"/>
                  <a:gd name="T78" fmla="*/ 159 w 328"/>
                  <a:gd name="T79" fmla="*/ 36 h 457"/>
                  <a:gd name="T80" fmla="*/ 168 w 328"/>
                  <a:gd name="T81" fmla="*/ 52 h 457"/>
                  <a:gd name="T82" fmla="*/ 188 w 328"/>
                  <a:gd name="T83" fmla="*/ 78 h 457"/>
                  <a:gd name="T84" fmla="*/ 229 w 328"/>
                  <a:gd name="T85" fmla="*/ 78 h 457"/>
                  <a:gd name="T86" fmla="*/ 331 w 328"/>
                  <a:gd name="T87" fmla="*/ 57 h 457"/>
                  <a:gd name="T88" fmla="*/ 331 w 328"/>
                  <a:gd name="T89" fmla="*/ 78 h 457"/>
                  <a:gd name="T90" fmla="*/ 331 w 328"/>
                  <a:gd name="T91" fmla="*/ 98 h 457"/>
                  <a:gd name="T92" fmla="*/ 316 w 328"/>
                  <a:gd name="T93" fmla="*/ 155 h 457"/>
                  <a:gd name="T94" fmla="*/ 295 w 328"/>
                  <a:gd name="T95" fmla="*/ 207 h 457"/>
                  <a:gd name="T96" fmla="*/ 224 w 328"/>
                  <a:gd name="T97" fmla="*/ 368 h 457"/>
                  <a:gd name="T98" fmla="*/ 224 w 328"/>
                  <a:gd name="T99" fmla="*/ 368 h 4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8"/>
                  <a:gd name="T151" fmla="*/ 0 h 457"/>
                  <a:gd name="T152" fmla="*/ 328 w 328"/>
                  <a:gd name="T153" fmla="*/ 457 h 4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8" h="457">
                    <a:moveTo>
                      <a:pt x="220" y="368"/>
                    </a:moveTo>
                    <a:lnTo>
                      <a:pt x="205" y="409"/>
                    </a:lnTo>
                    <a:lnTo>
                      <a:pt x="205" y="451"/>
                    </a:lnTo>
                    <a:lnTo>
                      <a:pt x="205" y="456"/>
                    </a:lnTo>
                    <a:lnTo>
                      <a:pt x="194" y="451"/>
                    </a:lnTo>
                    <a:lnTo>
                      <a:pt x="179" y="446"/>
                    </a:lnTo>
                    <a:lnTo>
                      <a:pt x="153" y="420"/>
                    </a:lnTo>
                    <a:lnTo>
                      <a:pt x="128" y="394"/>
                    </a:lnTo>
                    <a:lnTo>
                      <a:pt x="107" y="357"/>
                    </a:lnTo>
                    <a:lnTo>
                      <a:pt x="97" y="321"/>
                    </a:lnTo>
                    <a:lnTo>
                      <a:pt x="102" y="311"/>
                    </a:lnTo>
                    <a:lnTo>
                      <a:pt x="102" y="306"/>
                    </a:lnTo>
                    <a:lnTo>
                      <a:pt x="123" y="311"/>
                    </a:lnTo>
                    <a:lnTo>
                      <a:pt x="143" y="311"/>
                    </a:lnTo>
                    <a:lnTo>
                      <a:pt x="159" y="306"/>
                    </a:lnTo>
                    <a:lnTo>
                      <a:pt x="164" y="285"/>
                    </a:lnTo>
                    <a:lnTo>
                      <a:pt x="159" y="249"/>
                    </a:lnTo>
                    <a:lnTo>
                      <a:pt x="153" y="233"/>
                    </a:lnTo>
                    <a:lnTo>
                      <a:pt x="143" y="202"/>
                    </a:lnTo>
                    <a:lnTo>
                      <a:pt x="128" y="186"/>
                    </a:lnTo>
                    <a:lnTo>
                      <a:pt x="107" y="176"/>
                    </a:lnTo>
                    <a:lnTo>
                      <a:pt x="82" y="181"/>
                    </a:lnTo>
                    <a:lnTo>
                      <a:pt x="67" y="197"/>
                    </a:lnTo>
                    <a:lnTo>
                      <a:pt x="46" y="197"/>
                    </a:lnTo>
                    <a:lnTo>
                      <a:pt x="31" y="186"/>
                    </a:lnTo>
                    <a:lnTo>
                      <a:pt x="16" y="155"/>
                    </a:lnTo>
                    <a:lnTo>
                      <a:pt x="0" y="124"/>
                    </a:lnTo>
                    <a:lnTo>
                      <a:pt x="36" y="119"/>
                    </a:lnTo>
                    <a:lnTo>
                      <a:pt x="62" y="103"/>
                    </a:lnTo>
                    <a:lnTo>
                      <a:pt x="77" y="93"/>
                    </a:lnTo>
                    <a:lnTo>
                      <a:pt x="77" y="78"/>
                    </a:lnTo>
                    <a:lnTo>
                      <a:pt x="62" y="57"/>
                    </a:lnTo>
                    <a:lnTo>
                      <a:pt x="56" y="46"/>
                    </a:lnTo>
                    <a:lnTo>
                      <a:pt x="56" y="31"/>
                    </a:lnTo>
                    <a:lnTo>
                      <a:pt x="92" y="5"/>
                    </a:lnTo>
                    <a:lnTo>
                      <a:pt x="143" y="0"/>
                    </a:lnTo>
                    <a:lnTo>
                      <a:pt x="159" y="15"/>
                    </a:lnTo>
                    <a:lnTo>
                      <a:pt x="159" y="36"/>
                    </a:lnTo>
                    <a:lnTo>
                      <a:pt x="164" y="52"/>
                    </a:lnTo>
                    <a:lnTo>
                      <a:pt x="184" y="78"/>
                    </a:lnTo>
                    <a:lnTo>
                      <a:pt x="225" y="78"/>
                    </a:lnTo>
                    <a:lnTo>
                      <a:pt x="327" y="57"/>
                    </a:lnTo>
                    <a:lnTo>
                      <a:pt x="327" y="78"/>
                    </a:lnTo>
                    <a:lnTo>
                      <a:pt x="327" y="98"/>
                    </a:lnTo>
                    <a:lnTo>
                      <a:pt x="312" y="155"/>
                    </a:lnTo>
                    <a:lnTo>
                      <a:pt x="291" y="207"/>
                    </a:lnTo>
                    <a:lnTo>
                      <a:pt x="220" y="368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895" name="Freeform 152"/>
              <p:cNvSpPr>
                <a:spLocks/>
              </p:cNvSpPr>
              <p:nvPr/>
            </p:nvSpPr>
            <p:spPr bwMode="auto">
              <a:xfrm rot="-2368278">
                <a:off x="5708" y="549"/>
                <a:ext cx="431" cy="474"/>
              </a:xfrm>
              <a:custGeom>
                <a:avLst/>
                <a:gdLst>
                  <a:gd name="T0" fmla="*/ 133 w 430"/>
                  <a:gd name="T1" fmla="*/ 78 h 473"/>
                  <a:gd name="T2" fmla="*/ 97 w 430"/>
                  <a:gd name="T3" fmla="*/ 67 h 473"/>
                  <a:gd name="T4" fmla="*/ 77 w 430"/>
                  <a:gd name="T5" fmla="*/ 52 h 473"/>
                  <a:gd name="T6" fmla="*/ 41 w 430"/>
                  <a:gd name="T7" fmla="*/ 62 h 473"/>
                  <a:gd name="T8" fmla="*/ 15 w 430"/>
                  <a:gd name="T9" fmla="*/ 99 h 473"/>
                  <a:gd name="T10" fmla="*/ 0 w 430"/>
                  <a:gd name="T11" fmla="*/ 171 h 473"/>
                  <a:gd name="T12" fmla="*/ 46 w 430"/>
                  <a:gd name="T13" fmla="*/ 192 h 473"/>
                  <a:gd name="T14" fmla="*/ 61 w 430"/>
                  <a:gd name="T15" fmla="*/ 197 h 473"/>
                  <a:gd name="T16" fmla="*/ 77 w 430"/>
                  <a:gd name="T17" fmla="*/ 223 h 473"/>
                  <a:gd name="T18" fmla="*/ 61 w 430"/>
                  <a:gd name="T19" fmla="*/ 258 h 473"/>
                  <a:gd name="T20" fmla="*/ 61 w 430"/>
                  <a:gd name="T21" fmla="*/ 320 h 473"/>
                  <a:gd name="T22" fmla="*/ 97 w 430"/>
                  <a:gd name="T23" fmla="*/ 331 h 473"/>
                  <a:gd name="T24" fmla="*/ 123 w 430"/>
                  <a:gd name="T25" fmla="*/ 320 h 473"/>
                  <a:gd name="T26" fmla="*/ 123 w 430"/>
                  <a:gd name="T27" fmla="*/ 300 h 473"/>
                  <a:gd name="T28" fmla="*/ 128 w 430"/>
                  <a:gd name="T29" fmla="*/ 289 h 473"/>
                  <a:gd name="T30" fmla="*/ 138 w 430"/>
                  <a:gd name="T31" fmla="*/ 274 h 473"/>
                  <a:gd name="T32" fmla="*/ 148 w 430"/>
                  <a:gd name="T33" fmla="*/ 268 h 473"/>
                  <a:gd name="T34" fmla="*/ 199 w 430"/>
                  <a:gd name="T35" fmla="*/ 284 h 473"/>
                  <a:gd name="T36" fmla="*/ 229 w 430"/>
                  <a:gd name="T37" fmla="*/ 331 h 473"/>
                  <a:gd name="T38" fmla="*/ 204 w 430"/>
                  <a:gd name="T39" fmla="*/ 357 h 473"/>
                  <a:gd name="T40" fmla="*/ 199 w 430"/>
                  <a:gd name="T41" fmla="*/ 382 h 473"/>
                  <a:gd name="T42" fmla="*/ 234 w 430"/>
                  <a:gd name="T43" fmla="*/ 419 h 473"/>
                  <a:gd name="T44" fmla="*/ 336 w 430"/>
                  <a:gd name="T45" fmla="*/ 471 h 473"/>
                  <a:gd name="T46" fmla="*/ 423 w 430"/>
                  <a:gd name="T47" fmla="*/ 310 h 473"/>
                  <a:gd name="T48" fmla="*/ 433 w 430"/>
                  <a:gd name="T49" fmla="*/ 150 h 473"/>
                  <a:gd name="T50" fmla="*/ 433 w 430"/>
                  <a:gd name="T51" fmla="*/ 104 h 473"/>
                  <a:gd name="T52" fmla="*/ 331 w 430"/>
                  <a:gd name="T53" fmla="*/ 99 h 473"/>
                  <a:gd name="T54" fmla="*/ 326 w 430"/>
                  <a:gd name="T55" fmla="*/ 140 h 473"/>
                  <a:gd name="T56" fmla="*/ 321 w 430"/>
                  <a:gd name="T57" fmla="*/ 161 h 473"/>
                  <a:gd name="T58" fmla="*/ 285 w 430"/>
                  <a:gd name="T59" fmla="*/ 171 h 473"/>
                  <a:gd name="T60" fmla="*/ 229 w 430"/>
                  <a:gd name="T61" fmla="*/ 140 h 473"/>
                  <a:gd name="T62" fmla="*/ 219 w 430"/>
                  <a:gd name="T63" fmla="*/ 109 h 473"/>
                  <a:gd name="T64" fmla="*/ 244 w 430"/>
                  <a:gd name="T65" fmla="*/ 78 h 473"/>
                  <a:gd name="T66" fmla="*/ 249 w 430"/>
                  <a:gd name="T67" fmla="*/ 47 h 473"/>
                  <a:gd name="T68" fmla="*/ 224 w 430"/>
                  <a:gd name="T69" fmla="*/ 16 h 473"/>
                  <a:gd name="T70" fmla="*/ 138 w 430"/>
                  <a:gd name="T71" fmla="*/ 73 h 4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0"/>
                  <a:gd name="T109" fmla="*/ 0 h 473"/>
                  <a:gd name="T110" fmla="*/ 430 w 430"/>
                  <a:gd name="T111" fmla="*/ 473 h 4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0" h="473">
                    <a:moveTo>
                      <a:pt x="138" y="73"/>
                    </a:moveTo>
                    <a:lnTo>
                      <a:pt x="133" y="78"/>
                    </a:lnTo>
                    <a:lnTo>
                      <a:pt x="112" y="83"/>
                    </a:lnTo>
                    <a:lnTo>
                      <a:pt x="97" y="67"/>
                    </a:lnTo>
                    <a:lnTo>
                      <a:pt x="82" y="57"/>
                    </a:lnTo>
                    <a:lnTo>
                      <a:pt x="77" y="52"/>
                    </a:lnTo>
                    <a:lnTo>
                      <a:pt x="56" y="52"/>
                    </a:lnTo>
                    <a:lnTo>
                      <a:pt x="41" y="62"/>
                    </a:lnTo>
                    <a:lnTo>
                      <a:pt x="26" y="78"/>
                    </a:lnTo>
                    <a:lnTo>
                      <a:pt x="15" y="99"/>
                    </a:lnTo>
                    <a:lnTo>
                      <a:pt x="5" y="135"/>
                    </a:lnTo>
                    <a:lnTo>
                      <a:pt x="0" y="171"/>
                    </a:lnTo>
                    <a:lnTo>
                      <a:pt x="20" y="187"/>
                    </a:lnTo>
                    <a:lnTo>
                      <a:pt x="46" y="192"/>
                    </a:lnTo>
                    <a:lnTo>
                      <a:pt x="61" y="197"/>
                    </a:lnTo>
                    <a:lnTo>
                      <a:pt x="77" y="213"/>
                    </a:lnTo>
                    <a:lnTo>
                      <a:pt x="77" y="223"/>
                    </a:lnTo>
                    <a:lnTo>
                      <a:pt x="72" y="238"/>
                    </a:lnTo>
                    <a:lnTo>
                      <a:pt x="61" y="254"/>
                    </a:lnTo>
                    <a:lnTo>
                      <a:pt x="36" y="306"/>
                    </a:lnTo>
                    <a:lnTo>
                      <a:pt x="61" y="316"/>
                    </a:lnTo>
                    <a:lnTo>
                      <a:pt x="97" y="327"/>
                    </a:lnTo>
                    <a:lnTo>
                      <a:pt x="118" y="327"/>
                    </a:lnTo>
                    <a:lnTo>
                      <a:pt x="123" y="316"/>
                    </a:lnTo>
                    <a:lnTo>
                      <a:pt x="123" y="311"/>
                    </a:lnTo>
                    <a:lnTo>
                      <a:pt x="123" y="296"/>
                    </a:lnTo>
                    <a:lnTo>
                      <a:pt x="123" y="290"/>
                    </a:lnTo>
                    <a:lnTo>
                      <a:pt x="128" y="285"/>
                    </a:lnTo>
                    <a:lnTo>
                      <a:pt x="128" y="275"/>
                    </a:lnTo>
                    <a:lnTo>
                      <a:pt x="138" y="270"/>
                    </a:lnTo>
                    <a:lnTo>
                      <a:pt x="143" y="264"/>
                    </a:lnTo>
                    <a:lnTo>
                      <a:pt x="148" y="264"/>
                    </a:lnTo>
                    <a:lnTo>
                      <a:pt x="174" y="270"/>
                    </a:lnTo>
                    <a:lnTo>
                      <a:pt x="199" y="280"/>
                    </a:lnTo>
                    <a:lnTo>
                      <a:pt x="215" y="301"/>
                    </a:lnTo>
                    <a:lnTo>
                      <a:pt x="225" y="327"/>
                    </a:lnTo>
                    <a:lnTo>
                      <a:pt x="209" y="337"/>
                    </a:lnTo>
                    <a:lnTo>
                      <a:pt x="204" y="353"/>
                    </a:lnTo>
                    <a:lnTo>
                      <a:pt x="199" y="368"/>
                    </a:lnTo>
                    <a:lnTo>
                      <a:pt x="199" y="378"/>
                    </a:lnTo>
                    <a:lnTo>
                      <a:pt x="209" y="404"/>
                    </a:lnTo>
                    <a:lnTo>
                      <a:pt x="230" y="415"/>
                    </a:lnTo>
                    <a:lnTo>
                      <a:pt x="327" y="472"/>
                    </a:lnTo>
                    <a:lnTo>
                      <a:pt x="332" y="467"/>
                    </a:lnTo>
                    <a:lnTo>
                      <a:pt x="383" y="394"/>
                    </a:lnTo>
                    <a:lnTo>
                      <a:pt x="419" y="306"/>
                    </a:lnTo>
                    <a:lnTo>
                      <a:pt x="429" y="228"/>
                    </a:lnTo>
                    <a:lnTo>
                      <a:pt x="429" y="150"/>
                    </a:lnTo>
                    <a:lnTo>
                      <a:pt x="429" y="130"/>
                    </a:lnTo>
                    <a:lnTo>
                      <a:pt x="429" y="104"/>
                    </a:lnTo>
                    <a:lnTo>
                      <a:pt x="368" y="93"/>
                    </a:lnTo>
                    <a:lnTo>
                      <a:pt x="327" y="99"/>
                    </a:lnTo>
                    <a:lnTo>
                      <a:pt x="317" y="140"/>
                    </a:lnTo>
                    <a:lnTo>
                      <a:pt x="322" y="140"/>
                    </a:lnTo>
                    <a:lnTo>
                      <a:pt x="322" y="150"/>
                    </a:lnTo>
                    <a:lnTo>
                      <a:pt x="317" y="161"/>
                    </a:lnTo>
                    <a:lnTo>
                      <a:pt x="301" y="171"/>
                    </a:lnTo>
                    <a:lnTo>
                      <a:pt x="281" y="171"/>
                    </a:lnTo>
                    <a:lnTo>
                      <a:pt x="250" y="161"/>
                    </a:lnTo>
                    <a:lnTo>
                      <a:pt x="225" y="140"/>
                    </a:lnTo>
                    <a:lnTo>
                      <a:pt x="215" y="124"/>
                    </a:lnTo>
                    <a:lnTo>
                      <a:pt x="215" y="109"/>
                    </a:lnTo>
                    <a:lnTo>
                      <a:pt x="225" y="93"/>
                    </a:lnTo>
                    <a:lnTo>
                      <a:pt x="240" y="78"/>
                    </a:lnTo>
                    <a:lnTo>
                      <a:pt x="245" y="57"/>
                    </a:lnTo>
                    <a:lnTo>
                      <a:pt x="245" y="47"/>
                    </a:lnTo>
                    <a:lnTo>
                      <a:pt x="235" y="31"/>
                    </a:lnTo>
                    <a:lnTo>
                      <a:pt x="220" y="16"/>
                    </a:lnTo>
                    <a:lnTo>
                      <a:pt x="174" y="0"/>
                    </a:lnTo>
                    <a:lnTo>
                      <a:pt x="138" y="73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896" name="Freeform 153"/>
              <p:cNvSpPr>
                <a:spLocks/>
              </p:cNvSpPr>
              <p:nvPr/>
            </p:nvSpPr>
            <p:spPr bwMode="auto">
              <a:xfrm>
                <a:off x="5439" y="557"/>
                <a:ext cx="395" cy="547"/>
              </a:xfrm>
              <a:custGeom>
                <a:avLst/>
                <a:gdLst>
                  <a:gd name="T0" fmla="*/ 254 w 394"/>
                  <a:gd name="T1" fmla="*/ 83 h 546"/>
                  <a:gd name="T2" fmla="*/ 213 w 394"/>
                  <a:gd name="T3" fmla="*/ 57 h 546"/>
                  <a:gd name="T4" fmla="*/ 213 w 394"/>
                  <a:gd name="T5" fmla="*/ 32 h 546"/>
                  <a:gd name="T6" fmla="*/ 189 w 394"/>
                  <a:gd name="T7" fmla="*/ 6 h 546"/>
                  <a:gd name="T8" fmla="*/ 128 w 394"/>
                  <a:gd name="T9" fmla="*/ 6 h 546"/>
                  <a:gd name="T10" fmla="*/ 66 w 394"/>
                  <a:gd name="T11" fmla="*/ 37 h 546"/>
                  <a:gd name="T12" fmla="*/ 66 w 394"/>
                  <a:gd name="T13" fmla="*/ 94 h 546"/>
                  <a:gd name="T14" fmla="*/ 82 w 394"/>
                  <a:gd name="T15" fmla="*/ 114 h 546"/>
                  <a:gd name="T16" fmla="*/ 41 w 394"/>
                  <a:gd name="T17" fmla="*/ 156 h 546"/>
                  <a:gd name="T18" fmla="*/ 0 w 394"/>
                  <a:gd name="T19" fmla="*/ 192 h 546"/>
                  <a:gd name="T20" fmla="*/ 31 w 394"/>
                  <a:gd name="T21" fmla="*/ 279 h 546"/>
                  <a:gd name="T22" fmla="*/ 72 w 394"/>
                  <a:gd name="T23" fmla="*/ 290 h 546"/>
                  <a:gd name="T24" fmla="*/ 87 w 394"/>
                  <a:gd name="T25" fmla="*/ 270 h 546"/>
                  <a:gd name="T26" fmla="*/ 118 w 394"/>
                  <a:gd name="T27" fmla="*/ 265 h 546"/>
                  <a:gd name="T28" fmla="*/ 148 w 394"/>
                  <a:gd name="T29" fmla="*/ 362 h 546"/>
                  <a:gd name="T30" fmla="*/ 123 w 394"/>
                  <a:gd name="T31" fmla="*/ 383 h 546"/>
                  <a:gd name="T32" fmla="*/ 92 w 394"/>
                  <a:gd name="T33" fmla="*/ 393 h 546"/>
                  <a:gd name="T34" fmla="*/ 87 w 394"/>
                  <a:gd name="T35" fmla="*/ 430 h 546"/>
                  <a:gd name="T36" fmla="*/ 97 w 394"/>
                  <a:gd name="T37" fmla="*/ 471 h 546"/>
                  <a:gd name="T38" fmla="*/ 169 w 394"/>
                  <a:gd name="T39" fmla="*/ 471 h 546"/>
                  <a:gd name="T40" fmla="*/ 194 w 394"/>
                  <a:gd name="T41" fmla="*/ 492 h 546"/>
                  <a:gd name="T42" fmla="*/ 194 w 394"/>
                  <a:gd name="T43" fmla="*/ 518 h 546"/>
                  <a:gd name="T44" fmla="*/ 194 w 394"/>
                  <a:gd name="T45" fmla="*/ 533 h 546"/>
                  <a:gd name="T46" fmla="*/ 203 w 394"/>
                  <a:gd name="T47" fmla="*/ 533 h 546"/>
                  <a:gd name="T48" fmla="*/ 234 w 394"/>
                  <a:gd name="T49" fmla="*/ 549 h 546"/>
                  <a:gd name="T50" fmla="*/ 305 w 394"/>
                  <a:gd name="T51" fmla="*/ 528 h 546"/>
                  <a:gd name="T52" fmla="*/ 326 w 394"/>
                  <a:gd name="T53" fmla="*/ 476 h 546"/>
                  <a:gd name="T54" fmla="*/ 305 w 394"/>
                  <a:gd name="T55" fmla="*/ 450 h 546"/>
                  <a:gd name="T56" fmla="*/ 309 w 394"/>
                  <a:gd name="T57" fmla="*/ 432 h 546"/>
                  <a:gd name="T58" fmla="*/ 316 w 394"/>
                  <a:gd name="T59" fmla="*/ 414 h 546"/>
                  <a:gd name="T60" fmla="*/ 397 w 394"/>
                  <a:gd name="T61" fmla="*/ 393 h 546"/>
                  <a:gd name="T62" fmla="*/ 377 w 394"/>
                  <a:gd name="T63" fmla="*/ 305 h 546"/>
                  <a:gd name="T64" fmla="*/ 336 w 394"/>
                  <a:gd name="T65" fmla="*/ 305 h 546"/>
                  <a:gd name="T66" fmla="*/ 326 w 394"/>
                  <a:gd name="T67" fmla="*/ 310 h 546"/>
                  <a:gd name="T68" fmla="*/ 280 w 394"/>
                  <a:gd name="T69" fmla="*/ 310 h 546"/>
                  <a:gd name="T70" fmla="*/ 244 w 394"/>
                  <a:gd name="T71" fmla="*/ 239 h 546"/>
                  <a:gd name="T72" fmla="*/ 270 w 394"/>
                  <a:gd name="T73" fmla="*/ 177 h 546"/>
                  <a:gd name="T74" fmla="*/ 316 w 394"/>
                  <a:gd name="T75" fmla="*/ 171 h 546"/>
                  <a:gd name="T76" fmla="*/ 326 w 394"/>
                  <a:gd name="T77" fmla="*/ 151 h 546"/>
                  <a:gd name="T78" fmla="*/ 300 w 394"/>
                  <a:gd name="T79" fmla="*/ 73 h 5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4"/>
                  <a:gd name="T121" fmla="*/ 0 h 546"/>
                  <a:gd name="T122" fmla="*/ 394 w 394"/>
                  <a:gd name="T123" fmla="*/ 546 h 5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4" h="546">
                    <a:moveTo>
                      <a:pt x="296" y="73"/>
                    </a:moveTo>
                    <a:lnTo>
                      <a:pt x="250" y="83"/>
                    </a:lnTo>
                    <a:lnTo>
                      <a:pt x="225" y="83"/>
                    </a:lnTo>
                    <a:lnTo>
                      <a:pt x="209" y="57"/>
                    </a:lnTo>
                    <a:lnTo>
                      <a:pt x="209" y="47"/>
                    </a:lnTo>
                    <a:lnTo>
                      <a:pt x="209" y="32"/>
                    </a:lnTo>
                    <a:lnTo>
                      <a:pt x="204" y="26"/>
                    </a:lnTo>
                    <a:lnTo>
                      <a:pt x="189" y="6"/>
                    </a:lnTo>
                    <a:lnTo>
                      <a:pt x="158" y="0"/>
                    </a:lnTo>
                    <a:lnTo>
                      <a:pt x="128" y="6"/>
                    </a:lnTo>
                    <a:lnTo>
                      <a:pt x="102" y="11"/>
                    </a:lnTo>
                    <a:lnTo>
                      <a:pt x="66" y="37"/>
                    </a:lnTo>
                    <a:lnTo>
                      <a:pt x="56" y="73"/>
                    </a:lnTo>
                    <a:lnTo>
                      <a:pt x="66" y="94"/>
                    </a:lnTo>
                    <a:lnTo>
                      <a:pt x="72" y="104"/>
                    </a:lnTo>
                    <a:lnTo>
                      <a:pt x="82" y="114"/>
                    </a:lnTo>
                    <a:lnTo>
                      <a:pt x="77" y="135"/>
                    </a:lnTo>
                    <a:lnTo>
                      <a:pt x="41" y="156"/>
                    </a:lnTo>
                    <a:lnTo>
                      <a:pt x="5" y="177"/>
                    </a:lnTo>
                    <a:lnTo>
                      <a:pt x="0" y="192"/>
                    </a:lnTo>
                    <a:lnTo>
                      <a:pt x="10" y="234"/>
                    </a:lnTo>
                    <a:lnTo>
                      <a:pt x="31" y="275"/>
                    </a:lnTo>
                    <a:lnTo>
                      <a:pt x="51" y="291"/>
                    </a:lnTo>
                    <a:lnTo>
                      <a:pt x="72" y="286"/>
                    </a:lnTo>
                    <a:lnTo>
                      <a:pt x="77" y="280"/>
                    </a:lnTo>
                    <a:lnTo>
                      <a:pt x="87" y="270"/>
                    </a:lnTo>
                    <a:lnTo>
                      <a:pt x="102" y="260"/>
                    </a:lnTo>
                    <a:lnTo>
                      <a:pt x="118" y="265"/>
                    </a:lnTo>
                    <a:lnTo>
                      <a:pt x="138" y="306"/>
                    </a:lnTo>
                    <a:lnTo>
                      <a:pt x="148" y="358"/>
                    </a:lnTo>
                    <a:lnTo>
                      <a:pt x="138" y="379"/>
                    </a:lnTo>
                    <a:lnTo>
                      <a:pt x="123" y="379"/>
                    </a:lnTo>
                    <a:lnTo>
                      <a:pt x="107" y="384"/>
                    </a:lnTo>
                    <a:lnTo>
                      <a:pt x="92" y="389"/>
                    </a:lnTo>
                    <a:lnTo>
                      <a:pt x="87" y="405"/>
                    </a:lnTo>
                    <a:lnTo>
                      <a:pt x="87" y="426"/>
                    </a:lnTo>
                    <a:lnTo>
                      <a:pt x="92" y="446"/>
                    </a:lnTo>
                    <a:lnTo>
                      <a:pt x="97" y="467"/>
                    </a:lnTo>
                    <a:lnTo>
                      <a:pt x="123" y="477"/>
                    </a:lnTo>
                    <a:lnTo>
                      <a:pt x="169" y="467"/>
                    </a:lnTo>
                    <a:lnTo>
                      <a:pt x="179" y="467"/>
                    </a:lnTo>
                    <a:lnTo>
                      <a:pt x="194" y="488"/>
                    </a:lnTo>
                    <a:lnTo>
                      <a:pt x="194" y="498"/>
                    </a:lnTo>
                    <a:lnTo>
                      <a:pt x="194" y="514"/>
                    </a:lnTo>
                    <a:lnTo>
                      <a:pt x="194" y="529"/>
                    </a:lnTo>
                    <a:lnTo>
                      <a:pt x="199" y="529"/>
                    </a:lnTo>
                    <a:lnTo>
                      <a:pt x="215" y="540"/>
                    </a:lnTo>
                    <a:lnTo>
                      <a:pt x="230" y="545"/>
                    </a:lnTo>
                    <a:lnTo>
                      <a:pt x="250" y="545"/>
                    </a:lnTo>
                    <a:lnTo>
                      <a:pt x="301" y="524"/>
                    </a:lnTo>
                    <a:lnTo>
                      <a:pt x="322" y="503"/>
                    </a:lnTo>
                    <a:lnTo>
                      <a:pt x="322" y="472"/>
                    </a:lnTo>
                    <a:lnTo>
                      <a:pt x="312" y="457"/>
                    </a:lnTo>
                    <a:lnTo>
                      <a:pt x="301" y="446"/>
                    </a:lnTo>
                    <a:lnTo>
                      <a:pt x="303" y="436"/>
                    </a:lnTo>
                    <a:lnTo>
                      <a:pt x="305" y="428"/>
                    </a:lnTo>
                    <a:lnTo>
                      <a:pt x="309" y="418"/>
                    </a:lnTo>
                    <a:lnTo>
                      <a:pt x="312" y="410"/>
                    </a:lnTo>
                    <a:lnTo>
                      <a:pt x="317" y="405"/>
                    </a:lnTo>
                    <a:lnTo>
                      <a:pt x="393" y="389"/>
                    </a:lnTo>
                    <a:lnTo>
                      <a:pt x="383" y="343"/>
                    </a:lnTo>
                    <a:lnTo>
                      <a:pt x="373" y="301"/>
                    </a:lnTo>
                    <a:lnTo>
                      <a:pt x="337" y="291"/>
                    </a:lnTo>
                    <a:lnTo>
                      <a:pt x="332" y="301"/>
                    </a:lnTo>
                    <a:lnTo>
                      <a:pt x="322" y="306"/>
                    </a:lnTo>
                    <a:lnTo>
                      <a:pt x="312" y="317"/>
                    </a:lnTo>
                    <a:lnTo>
                      <a:pt x="276" y="306"/>
                    </a:lnTo>
                    <a:lnTo>
                      <a:pt x="250" y="270"/>
                    </a:lnTo>
                    <a:lnTo>
                      <a:pt x="240" y="239"/>
                    </a:lnTo>
                    <a:lnTo>
                      <a:pt x="240" y="197"/>
                    </a:lnTo>
                    <a:lnTo>
                      <a:pt x="266" y="177"/>
                    </a:lnTo>
                    <a:lnTo>
                      <a:pt x="296" y="177"/>
                    </a:lnTo>
                    <a:lnTo>
                      <a:pt x="312" y="171"/>
                    </a:lnTo>
                    <a:lnTo>
                      <a:pt x="322" y="156"/>
                    </a:lnTo>
                    <a:lnTo>
                      <a:pt x="322" y="151"/>
                    </a:lnTo>
                    <a:lnTo>
                      <a:pt x="296" y="73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798" name="Arc 4"/>
            <p:cNvSpPr>
              <a:spLocks/>
            </p:cNvSpPr>
            <p:nvPr/>
          </p:nvSpPr>
          <p:spPr bwMode="auto">
            <a:xfrm>
              <a:off x="622" y="1236"/>
              <a:ext cx="906" cy="951"/>
            </a:xfrm>
            <a:custGeom>
              <a:avLst/>
              <a:gdLst>
                <a:gd name="T0" fmla="*/ 0 w 19066"/>
                <a:gd name="T1" fmla="*/ 0 h 21135"/>
                <a:gd name="T2" fmla="*/ 0 w 19066"/>
                <a:gd name="T3" fmla="*/ 0 h 21135"/>
                <a:gd name="T4" fmla="*/ 0 w 19066"/>
                <a:gd name="T5" fmla="*/ 0 h 21135"/>
                <a:gd name="T6" fmla="*/ 0 60000 65536"/>
                <a:gd name="T7" fmla="*/ 0 60000 65536"/>
                <a:gd name="T8" fmla="*/ 0 60000 65536"/>
                <a:gd name="T9" fmla="*/ 0 w 19066"/>
                <a:gd name="T10" fmla="*/ 0 h 21135"/>
                <a:gd name="T11" fmla="*/ 19066 w 19066"/>
                <a:gd name="T12" fmla="*/ 21135 h 21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6" h="21135" fill="none" extrusionOk="0">
                  <a:moveTo>
                    <a:pt x="0" y="10983"/>
                  </a:moveTo>
                  <a:cubicBezTo>
                    <a:pt x="3004" y="5340"/>
                    <a:pt x="8354" y="1318"/>
                    <a:pt x="14609" y="-1"/>
                  </a:cubicBezTo>
                </a:path>
                <a:path w="19066" h="21135" stroke="0" extrusionOk="0">
                  <a:moveTo>
                    <a:pt x="0" y="10983"/>
                  </a:moveTo>
                  <a:cubicBezTo>
                    <a:pt x="3004" y="5340"/>
                    <a:pt x="8354" y="1318"/>
                    <a:pt x="14609" y="-1"/>
                  </a:cubicBezTo>
                  <a:lnTo>
                    <a:pt x="19066" y="21135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799" name="Arc 5"/>
            <p:cNvSpPr>
              <a:spLocks/>
            </p:cNvSpPr>
            <p:nvPr/>
          </p:nvSpPr>
          <p:spPr bwMode="auto">
            <a:xfrm>
              <a:off x="618" y="2187"/>
              <a:ext cx="910" cy="949"/>
            </a:xfrm>
            <a:custGeom>
              <a:avLst/>
              <a:gdLst>
                <a:gd name="T0" fmla="*/ 0 w 19166"/>
                <a:gd name="T1" fmla="*/ 0 h 21085"/>
                <a:gd name="T2" fmla="*/ 0 w 19166"/>
                <a:gd name="T3" fmla="*/ 0 h 21085"/>
                <a:gd name="T4" fmla="*/ 0 w 19166"/>
                <a:gd name="T5" fmla="*/ 0 h 21085"/>
                <a:gd name="T6" fmla="*/ 0 60000 65536"/>
                <a:gd name="T7" fmla="*/ 0 60000 65536"/>
                <a:gd name="T8" fmla="*/ 0 60000 65536"/>
                <a:gd name="T9" fmla="*/ 0 w 19166"/>
                <a:gd name="T10" fmla="*/ 0 h 21085"/>
                <a:gd name="T11" fmla="*/ 19166 w 19166"/>
                <a:gd name="T12" fmla="*/ 21085 h 21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66" h="21085" fill="none" extrusionOk="0">
                  <a:moveTo>
                    <a:pt x="14478" y="21085"/>
                  </a:moveTo>
                  <a:cubicBezTo>
                    <a:pt x="8245" y="19699"/>
                    <a:pt x="2944" y="15627"/>
                    <a:pt x="-1" y="9961"/>
                  </a:cubicBezTo>
                </a:path>
                <a:path w="19166" h="21085" stroke="0" extrusionOk="0">
                  <a:moveTo>
                    <a:pt x="14478" y="21085"/>
                  </a:moveTo>
                  <a:cubicBezTo>
                    <a:pt x="8245" y="19699"/>
                    <a:pt x="2944" y="15627"/>
                    <a:pt x="-1" y="9961"/>
                  </a:cubicBezTo>
                  <a:lnTo>
                    <a:pt x="19166" y="0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00" name="Arc 6"/>
            <p:cNvSpPr>
              <a:spLocks/>
            </p:cNvSpPr>
            <p:nvPr/>
          </p:nvSpPr>
          <p:spPr bwMode="auto">
            <a:xfrm>
              <a:off x="1526" y="2186"/>
              <a:ext cx="928" cy="947"/>
            </a:xfrm>
            <a:custGeom>
              <a:avLst/>
              <a:gdLst>
                <a:gd name="T0" fmla="*/ 0 w 19548"/>
                <a:gd name="T1" fmla="*/ 0 h 21049"/>
                <a:gd name="T2" fmla="*/ 0 w 19548"/>
                <a:gd name="T3" fmla="*/ 0 h 21049"/>
                <a:gd name="T4" fmla="*/ 0 w 19548"/>
                <a:gd name="T5" fmla="*/ 0 h 21049"/>
                <a:gd name="T6" fmla="*/ 0 60000 65536"/>
                <a:gd name="T7" fmla="*/ 0 60000 65536"/>
                <a:gd name="T8" fmla="*/ 0 60000 65536"/>
                <a:gd name="T9" fmla="*/ 0 w 19548"/>
                <a:gd name="T10" fmla="*/ 0 h 21049"/>
                <a:gd name="T11" fmla="*/ 19548 w 19548"/>
                <a:gd name="T12" fmla="*/ 21049 h 2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48" h="21049" fill="none" extrusionOk="0">
                  <a:moveTo>
                    <a:pt x="19547" y="9188"/>
                  </a:moveTo>
                  <a:cubicBezTo>
                    <a:pt x="16727" y="15188"/>
                    <a:pt x="11308" y="19560"/>
                    <a:pt x="4848" y="21048"/>
                  </a:cubicBezTo>
                </a:path>
                <a:path w="19548" h="21049" stroke="0" extrusionOk="0">
                  <a:moveTo>
                    <a:pt x="19547" y="9188"/>
                  </a:moveTo>
                  <a:cubicBezTo>
                    <a:pt x="16727" y="15188"/>
                    <a:pt x="11308" y="19560"/>
                    <a:pt x="4848" y="2104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01" name="Arc 7"/>
            <p:cNvSpPr>
              <a:spLocks/>
            </p:cNvSpPr>
            <p:nvPr/>
          </p:nvSpPr>
          <p:spPr bwMode="auto">
            <a:xfrm>
              <a:off x="1526" y="1245"/>
              <a:ext cx="932" cy="944"/>
            </a:xfrm>
            <a:custGeom>
              <a:avLst/>
              <a:gdLst>
                <a:gd name="T0" fmla="*/ 0 w 19609"/>
                <a:gd name="T1" fmla="*/ 0 h 20975"/>
                <a:gd name="T2" fmla="*/ 0 w 19609"/>
                <a:gd name="T3" fmla="*/ 0 h 20975"/>
                <a:gd name="T4" fmla="*/ 0 w 19609"/>
                <a:gd name="T5" fmla="*/ 0 h 20975"/>
                <a:gd name="T6" fmla="*/ 0 60000 65536"/>
                <a:gd name="T7" fmla="*/ 0 60000 65536"/>
                <a:gd name="T8" fmla="*/ 0 60000 65536"/>
                <a:gd name="T9" fmla="*/ 0 w 19609"/>
                <a:gd name="T10" fmla="*/ 0 h 20975"/>
                <a:gd name="T11" fmla="*/ 19609 w 19609"/>
                <a:gd name="T12" fmla="*/ 20975 h 20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9" h="20975" fill="none" extrusionOk="0">
                  <a:moveTo>
                    <a:pt x="5157" y="-1"/>
                  </a:moveTo>
                  <a:cubicBezTo>
                    <a:pt x="11535" y="1567"/>
                    <a:pt x="16853" y="5953"/>
                    <a:pt x="19608" y="11916"/>
                  </a:cubicBezTo>
                </a:path>
                <a:path w="19609" h="20975" stroke="0" extrusionOk="0">
                  <a:moveTo>
                    <a:pt x="5157" y="-1"/>
                  </a:moveTo>
                  <a:cubicBezTo>
                    <a:pt x="11535" y="1567"/>
                    <a:pt x="16853" y="5953"/>
                    <a:pt x="19608" y="11916"/>
                  </a:cubicBezTo>
                  <a:lnTo>
                    <a:pt x="0" y="20975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02" name="AutoShape 17"/>
            <p:cNvSpPr>
              <a:spLocks noChangeArrowheads="1"/>
            </p:cNvSpPr>
            <p:nvPr/>
          </p:nvSpPr>
          <p:spPr bwMode="auto">
            <a:xfrm>
              <a:off x="68" y="2568"/>
              <a:ext cx="595" cy="68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zh-CN" altLang="en-US" sz="1200">
                  <a:latin typeface="宋体" charset="-122"/>
                </a:rPr>
                <a:t>商业</a:t>
              </a:r>
              <a:r>
                <a:rPr lang="en-US" altLang="zh-CN" sz="1200">
                  <a:latin typeface="宋体" charset="-122"/>
                </a:rPr>
                <a:t>/</a:t>
              </a:r>
              <a:r>
                <a:rPr lang="zh-CN" altLang="en-US" sz="1200">
                  <a:latin typeface="宋体" charset="-122"/>
                </a:rPr>
                <a:t>企业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咨询公司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广告公司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调研公司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个人</a:t>
              </a:r>
            </a:p>
          </p:txBody>
        </p:sp>
        <p:sp>
          <p:nvSpPr>
            <p:cNvPr id="33803" name="AutoShape 18"/>
            <p:cNvSpPr>
              <a:spLocks noChangeArrowheads="1"/>
            </p:cNvSpPr>
            <p:nvPr/>
          </p:nvSpPr>
          <p:spPr bwMode="auto">
            <a:xfrm>
              <a:off x="5114" y="2507"/>
              <a:ext cx="583" cy="56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200"/>
                <a:t>深度了解</a:t>
              </a:r>
            </a:p>
            <a:p>
              <a:pPr algn="ctr"/>
              <a:r>
                <a:rPr lang="zh-CN" altLang="en-US" sz="1200"/>
                <a:t>门户网站</a:t>
              </a:r>
              <a:endParaRPr lang="en-US" altLang="zh-CN" sz="1200"/>
            </a:p>
            <a:p>
              <a:pPr algn="ctr"/>
              <a:r>
                <a:rPr lang="zh-CN" altLang="en-US" sz="1200"/>
                <a:t>其它网站</a:t>
              </a:r>
            </a:p>
            <a:p>
              <a:pPr algn="ctr"/>
              <a:r>
                <a:rPr lang="zh-CN" altLang="en-US" sz="1200"/>
                <a:t>博客</a:t>
              </a:r>
              <a:r>
                <a:rPr lang="en-US" altLang="zh-CN" sz="1200"/>
                <a:t>/</a:t>
              </a:r>
              <a:r>
                <a:rPr lang="zh-CN" altLang="en-US" sz="1200"/>
                <a:t>微博</a:t>
              </a:r>
            </a:p>
          </p:txBody>
        </p:sp>
        <p:sp>
          <p:nvSpPr>
            <p:cNvPr id="33804" name="Text Box 28"/>
            <p:cNvSpPr txBox="1">
              <a:spLocks noChangeArrowheads="1"/>
            </p:cNvSpPr>
            <p:nvPr/>
          </p:nvSpPr>
          <p:spPr bwMode="auto">
            <a:xfrm>
              <a:off x="1110" y="845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问题</a:t>
              </a:r>
            </a:p>
          </p:txBody>
        </p:sp>
        <p:sp>
          <p:nvSpPr>
            <p:cNvPr id="33805" name="Text Box 29"/>
            <p:cNvSpPr txBox="1">
              <a:spLocks noChangeArrowheads="1"/>
            </p:cNvSpPr>
            <p:nvPr/>
          </p:nvSpPr>
          <p:spPr bwMode="auto">
            <a:xfrm>
              <a:off x="3787" y="845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在线调查</a:t>
              </a:r>
            </a:p>
          </p:txBody>
        </p:sp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4012" y="1044"/>
              <a:ext cx="415" cy="436"/>
              <a:chOff x="3969" y="1134"/>
              <a:chExt cx="415" cy="436"/>
            </a:xfrm>
          </p:grpSpPr>
          <p:sp>
            <p:nvSpPr>
              <p:cNvPr id="33856" name="AutoShape 21"/>
              <p:cNvSpPr>
                <a:spLocks noChangeArrowheads="1"/>
              </p:cNvSpPr>
              <p:nvPr/>
            </p:nvSpPr>
            <p:spPr bwMode="auto">
              <a:xfrm>
                <a:off x="3969" y="1134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200"/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4030" y="1180"/>
                <a:ext cx="292" cy="344"/>
                <a:chOff x="3190" y="2675"/>
                <a:chExt cx="447" cy="838"/>
              </a:xfrm>
            </p:grpSpPr>
            <p:sp>
              <p:nvSpPr>
                <p:cNvPr id="33858" name="Freeform 33"/>
                <p:cNvSpPr>
                  <a:spLocks/>
                </p:cNvSpPr>
                <p:nvPr/>
              </p:nvSpPr>
              <p:spPr bwMode="auto">
                <a:xfrm>
                  <a:off x="3190" y="2675"/>
                  <a:ext cx="447" cy="838"/>
                </a:xfrm>
                <a:custGeom>
                  <a:avLst/>
                  <a:gdLst>
                    <a:gd name="T0" fmla="*/ 446 w 447"/>
                    <a:gd name="T1" fmla="*/ 717 h 838"/>
                    <a:gd name="T2" fmla="*/ 446 w 447"/>
                    <a:gd name="T3" fmla="*/ 0 h 838"/>
                    <a:gd name="T4" fmla="*/ 0 w 447"/>
                    <a:gd name="T5" fmla="*/ 120 h 838"/>
                    <a:gd name="T6" fmla="*/ 0 w 447"/>
                    <a:gd name="T7" fmla="*/ 837 h 838"/>
                    <a:gd name="T8" fmla="*/ 446 w 447"/>
                    <a:gd name="T9" fmla="*/ 717 h 8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7"/>
                    <a:gd name="T16" fmla="*/ 0 h 838"/>
                    <a:gd name="T17" fmla="*/ 447 w 447"/>
                    <a:gd name="T18" fmla="*/ 838 h 8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7" h="838">
                      <a:moveTo>
                        <a:pt x="446" y="717"/>
                      </a:moveTo>
                      <a:lnTo>
                        <a:pt x="446" y="0"/>
                      </a:lnTo>
                      <a:lnTo>
                        <a:pt x="0" y="120"/>
                      </a:lnTo>
                      <a:lnTo>
                        <a:pt x="0" y="837"/>
                      </a:lnTo>
                      <a:lnTo>
                        <a:pt x="446" y="717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9" name="Freeform 34"/>
                <p:cNvSpPr>
                  <a:spLocks/>
                </p:cNvSpPr>
                <p:nvPr/>
              </p:nvSpPr>
              <p:spPr bwMode="white">
                <a:xfrm>
                  <a:off x="3217" y="2710"/>
                  <a:ext cx="393" cy="769"/>
                </a:xfrm>
                <a:custGeom>
                  <a:avLst/>
                  <a:gdLst>
                    <a:gd name="T0" fmla="*/ 392 w 393"/>
                    <a:gd name="T1" fmla="*/ 666 h 769"/>
                    <a:gd name="T2" fmla="*/ 392 w 393"/>
                    <a:gd name="T3" fmla="*/ 0 h 769"/>
                    <a:gd name="T4" fmla="*/ 0 w 393"/>
                    <a:gd name="T5" fmla="*/ 101 h 769"/>
                    <a:gd name="T6" fmla="*/ 0 w 393"/>
                    <a:gd name="T7" fmla="*/ 768 h 769"/>
                    <a:gd name="T8" fmla="*/ 392 w 393"/>
                    <a:gd name="T9" fmla="*/ 666 h 7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"/>
                    <a:gd name="T16" fmla="*/ 0 h 769"/>
                    <a:gd name="T17" fmla="*/ 393 w 393"/>
                    <a:gd name="T18" fmla="*/ 769 h 7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" h="769">
                      <a:moveTo>
                        <a:pt x="392" y="666"/>
                      </a:moveTo>
                      <a:lnTo>
                        <a:pt x="392" y="0"/>
                      </a:lnTo>
                      <a:lnTo>
                        <a:pt x="0" y="101"/>
                      </a:lnTo>
                      <a:lnTo>
                        <a:pt x="0" y="768"/>
                      </a:lnTo>
                      <a:lnTo>
                        <a:pt x="392" y="666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0" name="Freeform 35"/>
                <p:cNvSpPr>
                  <a:spLocks/>
                </p:cNvSpPr>
                <p:nvPr/>
              </p:nvSpPr>
              <p:spPr bwMode="auto">
                <a:xfrm>
                  <a:off x="3534" y="2741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6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4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0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7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3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0 h 85"/>
                    <a:gd name="T92" fmla="*/ 37 w 63"/>
                    <a:gd name="T93" fmla="*/ 65 h 85"/>
                    <a:gd name="T94" fmla="*/ 39 w 63"/>
                    <a:gd name="T95" fmla="*/ 61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3 h 85"/>
                    <a:gd name="T102" fmla="*/ 50 w 63"/>
                    <a:gd name="T103" fmla="*/ 50 h 85"/>
                    <a:gd name="T104" fmla="*/ 55 w 63"/>
                    <a:gd name="T105" fmla="*/ 43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6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7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3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0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1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6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3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1" name="Freeform 36"/>
                <p:cNvSpPr>
                  <a:spLocks/>
                </p:cNvSpPr>
                <p:nvPr/>
              </p:nvSpPr>
              <p:spPr bwMode="auto">
                <a:xfrm>
                  <a:off x="3547" y="2824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0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8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4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7 h 27"/>
                    <a:gd name="T88" fmla="*/ 25 w 28"/>
                    <a:gd name="T89" fmla="*/ 6 h 27"/>
                    <a:gd name="T90" fmla="*/ 25 w 28"/>
                    <a:gd name="T91" fmla="*/ 5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4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2" name="Freeform 37"/>
                <p:cNvSpPr>
                  <a:spLocks/>
                </p:cNvSpPr>
                <p:nvPr/>
              </p:nvSpPr>
              <p:spPr bwMode="auto">
                <a:xfrm>
                  <a:off x="3539" y="2744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5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5 h 83"/>
                    <a:gd name="T52" fmla="*/ 36 w 58"/>
                    <a:gd name="T53" fmla="*/ 14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19 h 83"/>
                    <a:gd name="T62" fmla="*/ 17 w 58"/>
                    <a:gd name="T63" fmla="*/ 24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8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1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1"/>
                      </a:moveTo>
                      <a:lnTo>
                        <a:pt x="57" y="26"/>
                      </a:lnTo>
                      <a:lnTo>
                        <a:pt x="56" y="29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0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6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29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19" y="22"/>
                      </a:lnTo>
                      <a:lnTo>
                        <a:pt x="17" y="24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8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8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3" name="Freeform 38"/>
                <p:cNvSpPr>
                  <a:spLocks/>
                </p:cNvSpPr>
                <p:nvPr/>
              </p:nvSpPr>
              <p:spPr bwMode="auto">
                <a:xfrm>
                  <a:off x="3552" y="2827"/>
                  <a:ext cx="23" cy="24"/>
                </a:xfrm>
                <a:custGeom>
                  <a:avLst/>
                  <a:gdLst>
                    <a:gd name="T0" fmla="*/ 10 w 23"/>
                    <a:gd name="T1" fmla="*/ 22 h 24"/>
                    <a:gd name="T2" fmla="*/ 12 w 23"/>
                    <a:gd name="T3" fmla="*/ 22 h 24"/>
                    <a:gd name="T4" fmla="*/ 14 w 23"/>
                    <a:gd name="T5" fmla="*/ 20 h 24"/>
                    <a:gd name="T6" fmla="*/ 16 w 23"/>
                    <a:gd name="T7" fmla="*/ 19 h 24"/>
                    <a:gd name="T8" fmla="*/ 18 w 23"/>
                    <a:gd name="T9" fmla="*/ 17 h 24"/>
                    <a:gd name="T10" fmla="*/ 19 w 23"/>
                    <a:gd name="T11" fmla="*/ 15 h 24"/>
                    <a:gd name="T12" fmla="*/ 21 w 23"/>
                    <a:gd name="T13" fmla="*/ 13 h 24"/>
                    <a:gd name="T14" fmla="*/ 21 w 23"/>
                    <a:gd name="T15" fmla="*/ 11 h 24"/>
                    <a:gd name="T16" fmla="*/ 22 w 23"/>
                    <a:gd name="T17" fmla="*/ 9 h 24"/>
                    <a:gd name="T18" fmla="*/ 21 w 23"/>
                    <a:gd name="T19" fmla="*/ 7 h 24"/>
                    <a:gd name="T20" fmla="*/ 21 w 23"/>
                    <a:gd name="T21" fmla="*/ 5 h 24"/>
                    <a:gd name="T22" fmla="*/ 20 w 23"/>
                    <a:gd name="T23" fmla="*/ 3 h 24"/>
                    <a:gd name="T24" fmla="*/ 19 w 23"/>
                    <a:gd name="T25" fmla="*/ 2 h 24"/>
                    <a:gd name="T26" fmla="*/ 17 w 23"/>
                    <a:gd name="T27" fmla="*/ 1 h 24"/>
                    <a:gd name="T28" fmla="*/ 15 w 23"/>
                    <a:gd name="T29" fmla="*/ 1 h 24"/>
                    <a:gd name="T30" fmla="*/ 13 w 23"/>
                    <a:gd name="T31" fmla="*/ 0 h 24"/>
                    <a:gd name="T32" fmla="*/ 11 w 23"/>
                    <a:gd name="T33" fmla="*/ 1 h 24"/>
                    <a:gd name="T34" fmla="*/ 9 w 23"/>
                    <a:gd name="T35" fmla="*/ 2 h 24"/>
                    <a:gd name="T36" fmla="*/ 7 w 23"/>
                    <a:gd name="T37" fmla="*/ 3 h 24"/>
                    <a:gd name="T38" fmla="*/ 5 w 23"/>
                    <a:gd name="T39" fmla="*/ 4 h 24"/>
                    <a:gd name="T40" fmla="*/ 3 w 23"/>
                    <a:gd name="T41" fmla="*/ 6 h 24"/>
                    <a:gd name="T42" fmla="*/ 2 w 23"/>
                    <a:gd name="T43" fmla="*/ 8 h 24"/>
                    <a:gd name="T44" fmla="*/ 1 w 23"/>
                    <a:gd name="T45" fmla="*/ 10 h 24"/>
                    <a:gd name="T46" fmla="*/ 0 w 23"/>
                    <a:gd name="T47" fmla="*/ 12 h 24"/>
                    <a:gd name="T48" fmla="*/ 0 w 23"/>
                    <a:gd name="T49" fmla="*/ 15 h 24"/>
                    <a:gd name="T50" fmla="*/ 0 w 23"/>
                    <a:gd name="T51" fmla="*/ 17 h 24"/>
                    <a:gd name="T52" fmla="*/ 0 w 23"/>
                    <a:gd name="T53" fmla="*/ 19 h 24"/>
                    <a:gd name="T54" fmla="*/ 1 w 23"/>
                    <a:gd name="T55" fmla="*/ 20 h 24"/>
                    <a:gd name="T56" fmla="*/ 3 w 23"/>
                    <a:gd name="T57" fmla="*/ 21 h 24"/>
                    <a:gd name="T58" fmla="*/ 4 w 23"/>
                    <a:gd name="T59" fmla="*/ 22 h 24"/>
                    <a:gd name="T60" fmla="*/ 6 w 23"/>
                    <a:gd name="T61" fmla="*/ 23 h 24"/>
                    <a:gd name="T62" fmla="*/ 8 w 23"/>
                    <a:gd name="T63" fmla="*/ 23 h 24"/>
                    <a:gd name="T64" fmla="*/ 10 w 23"/>
                    <a:gd name="T65" fmla="*/ 22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4"/>
                    <a:gd name="T101" fmla="*/ 23 w 23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4">
                      <a:moveTo>
                        <a:pt x="10" y="22"/>
                      </a:moveTo>
                      <a:lnTo>
                        <a:pt x="12" y="22"/>
                      </a:lnTo>
                      <a:lnTo>
                        <a:pt x="14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4" name="Freeform 39"/>
                <p:cNvSpPr>
                  <a:spLocks/>
                </p:cNvSpPr>
                <p:nvPr/>
              </p:nvSpPr>
              <p:spPr bwMode="auto">
                <a:xfrm>
                  <a:off x="3338" y="2794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5" name="Freeform 40"/>
                <p:cNvSpPr>
                  <a:spLocks/>
                </p:cNvSpPr>
                <p:nvPr/>
              </p:nvSpPr>
              <p:spPr bwMode="auto">
                <a:xfrm>
                  <a:off x="3251" y="2856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6" name="Freeform 41"/>
                <p:cNvSpPr>
                  <a:spLocks/>
                </p:cNvSpPr>
                <p:nvPr/>
              </p:nvSpPr>
              <p:spPr bwMode="auto">
                <a:xfrm>
                  <a:off x="3534" y="2869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0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3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3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3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7" name="Freeform 42"/>
                <p:cNvSpPr>
                  <a:spLocks/>
                </p:cNvSpPr>
                <p:nvPr/>
              </p:nvSpPr>
              <p:spPr bwMode="auto">
                <a:xfrm>
                  <a:off x="3547" y="2952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8" name="Freeform 43"/>
                <p:cNvSpPr>
                  <a:spLocks/>
                </p:cNvSpPr>
                <p:nvPr/>
              </p:nvSpPr>
              <p:spPr bwMode="auto">
                <a:xfrm>
                  <a:off x="3539" y="2872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5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19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29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9" name="Freeform 44"/>
                <p:cNvSpPr>
                  <a:spLocks/>
                </p:cNvSpPr>
                <p:nvPr/>
              </p:nvSpPr>
              <p:spPr bwMode="auto">
                <a:xfrm>
                  <a:off x="3552" y="2956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0" name="Freeform 45"/>
                <p:cNvSpPr>
                  <a:spLocks/>
                </p:cNvSpPr>
                <p:nvPr/>
              </p:nvSpPr>
              <p:spPr bwMode="auto">
                <a:xfrm>
                  <a:off x="3338" y="2922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1" name="Freeform 46"/>
                <p:cNvSpPr>
                  <a:spLocks/>
                </p:cNvSpPr>
                <p:nvPr/>
              </p:nvSpPr>
              <p:spPr bwMode="auto">
                <a:xfrm>
                  <a:off x="3251" y="2984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2" name="Freeform 47"/>
                <p:cNvSpPr>
                  <a:spLocks/>
                </p:cNvSpPr>
                <p:nvPr/>
              </p:nvSpPr>
              <p:spPr bwMode="auto">
                <a:xfrm>
                  <a:off x="3534" y="2997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6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1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4 h 85"/>
                    <a:gd name="T74" fmla="*/ 39 w 63"/>
                    <a:gd name="T75" fmla="*/ 37 h 85"/>
                    <a:gd name="T76" fmla="*/ 35 w 63"/>
                    <a:gd name="T77" fmla="*/ 41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4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4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3" name="Freeform 48"/>
                <p:cNvSpPr>
                  <a:spLocks/>
                </p:cNvSpPr>
                <p:nvPr/>
              </p:nvSpPr>
              <p:spPr bwMode="auto">
                <a:xfrm>
                  <a:off x="3547" y="3080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4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4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4" name="Freeform 49"/>
                <p:cNvSpPr>
                  <a:spLocks/>
                </p:cNvSpPr>
                <p:nvPr/>
              </p:nvSpPr>
              <p:spPr bwMode="auto">
                <a:xfrm>
                  <a:off x="3539" y="3000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5" name="Freeform 50"/>
                <p:cNvSpPr>
                  <a:spLocks/>
                </p:cNvSpPr>
                <p:nvPr/>
              </p:nvSpPr>
              <p:spPr bwMode="auto">
                <a:xfrm>
                  <a:off x="3552" y="3084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6" name="Freeform 51"/>
                <p:cNvSpPr>
                  <a:spLocks/>
                </p:cNvSpPr>
                <p:nvPr/>
              </p:nvSpPr>
              <p:spPr bwMode="auto">
                <a:xfrm>
                  <a:off x="3338" y="3050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7" name="Freeform 52"/>
                <p:cNvSpPr>
                  <a:spLocks/>
                </p:cNvSpPr>
                <p:nvPr/>
              </p:nvSpPr>
              <p:spPr bwMode="auto">
                <a:xfrm>
                  <a:off x="3251" y="3112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8" name="Freeform 53"/>
                <p:cNvSpPr>
                  <a:spLocks/>
                </p:cNvSpPr>
                <p:nvPr/>
              </p:nvSpPr>
              <p:spPr bwMode="auto">
                <a:xfrm>
                  <a:off x="3534" y="3125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1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4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4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9" name="Freeform 54"/>
                <p:cNvSpPr>
                  <a:spLocks/>
                </p:cNvSpPr>
                <p:nvPr/>
              </p:nvSpPr>
              <p:spPr bwMode="auto">
                <a:xfrm>
                  <a:off x="3547" y="3208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2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5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0" name="Freeform 55"/>
                <p:cNvSpPr>
                  <a:spLocks/>
                </p:cNvSpPr>
                <p:nvPr/>
              </p:nvSpPr>
              <p:spPr bwMode="auto">
                <a:xfrm>
                  <a:off x="3539" y="3128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1" name="Freeform 56"/>
                <p:cNvSpPr>
                  <a:spLocks/>
                </p:cNvSpPr>
                <p:nvPr/>
              </p:nvSpPr>
              <p:spPr bwMode="auto">
                <a:xfrm>
                  <a:off x="3552" y="3212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2" name="Freeform 57"/>
                <p:cNvSpPr>
                  <a:spLocks/>
                </p:cNvSpPr>
                <p:nvPr/>
              </p:nvSpPr>
              <p:spPr bwMode="auto">
                <a:xfrm>
                  <a:off x="3338" y="3178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3" name="Freeform 58"/>
                <p:cNvSpPr>
                  <a:spLocks/>
                </p:cNvSpPr>
                <p:nvPr/>
              </p:nvSpPr>
              <p:spPr bwMode="auto">
                <a:xfrm>
                  <a:off x="3251" y="3240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4" name="Freeform 59"/>
                <p:cNvSpPr>
                  <a:spLocks/>
                </p:cNvSpPr>
                <p:nvPr/>
              </p:nvSpPr>
              <p:spPr bwMode="auto">
                <a:xfrm>
                  <a:off x="3534" y="3253"/>
                  <a:ext cx="63" cy="86"/>
                </a:xfrm>
                <a:custGeom>
                  <a:avLst/>
                  <a:gdLst>
                    <a:gd name="T0" fmla="*/ 62 w 63"/>
                    <a:gd name="T1" fmla="*/ 22 h 86"/>
                    <a:gd name="T2" fmla="*/ 62 w 63"/>
                    <a:gd name="T3" fmla="*/ 17 h 86"/>
                    <a:gd name="T4" fmla="*/ 60 w 63"/>
                    <a:gd name="T5" fmla="*/ 12 h 86"/>
                    <a:gd name="T6" fmla="*/ 57 w 63"/>
                    <a:gd name="T7" fmla="*/ 8 h 86"/>
                    <a:gd name="T8" fmla="*/ 55 w 63"/>
                    <a:gd name="T9" fmla="*/ 7 h 86"/>
                    <a:gd name="T10" fmla="*/ 53 w 63"/>
                    <a:gd name="T11" fmla="*/ 6 h 86"/>
                    <a:gd name="T12" fmla="*/ 52 w 63"/>
                    <a:gd name="T13" fmla="*/ 5 h 86"/>
                    <a:gd name="T14" fmla="*/ 52 w 63"/>
                    <a:gd name="T15" fmla="*/ 4 h 86"/>
                    <a:gd name="T16" fmla="*/ 49 w 63"/>
                    <a:gd name="T17" fmla="*/ 2 h 86"/>
                    <a:gd name="T18" fmla="*/ 45 w 63"/>
                    <a:gd name="T19" fmla="*/ 1 h 86"/>
                    <a:gd name="T20" fmla="*/ 39 w 63"/>
                    <a:gd name="T21" fmla="*/ 0 h 86"/>
                    <a:gd name="T22" fmla="*/ 33 w 63"/>
                    <a:gd name="T23" fmla="*/ 0 h 86"/>
                    <a:gd name="T24" fmla="*/ 28 w 63"/>
                    <a:gd name="T25" fmla="*/ 2 h 86"/>
                    <a:gd name="T26" fmla="*/ 22 w 63"/>
                    <a:gd name="T27" fmla="*/ 5 h 86"/>
                    <a:gd name="T28" fmla="*/ 17 w 63"/>
                    <a:gd name="T29" fmla="*/ 8 h 86"/>
                    <a:gd name="T30" fmla="*/ 12 w 63"/>
                    <a:gd name="T31" fmla="*/ 12 h 86"/>
                    <a:gd name="T32" fmla="*/ 8 w 63"/>
                    <a:gd name="T33" fmla="*/ 17 h 86"/>
                    <a:gd name="T34" fmla="*/ 4 w 63"/>
                    <a:gd name="T35" fmla="*/ 23 h 86"/>
                    <a:gd name="T36" fmla="*/ 2 w 63"/>
                    <a:gd name="T37" fmla="*/ 29 h 86"/>
                    <a:gd name="T38" fmla="*/ 1 w 63"/>
                    <a:gd name="T39" fmla="*/ 34 h 86"/>
                    <a:gd name="T40" fmla="*/ 0 w 63"/>
                    <a:gd name="T41" fmla="*/ 39 h 86"/>
                    <a:gd name="T42" fmla="*/ 17 w 63"/>
                    <a:gd name="T43" fmla="*/ 39 h 86"/>
                    <a:gd name="T44" fmla="*/ 19 w 63"/>
                    <a:gd name="T45" fmla="*/ 36 h 86"/>
                    <a:gd name="T46" fmla="*/ 20 w 63"/>
                    <a:gd name="T47" fmla="*/ 30 h 86"/>
                    <a:gd name="T48" fmla="*/ 24 w 63"/>
                    <a:gd name="T49" fmla="*/ 25 h 86"/>
                    <a:gd name="T50" fmla="*/ 29 w 63"/>
                    <a:gd name="T51" fmla="*/ 20 h 86"/>
                    <a:gd name="T52" fmla="*/ 34 w 63"/>
                    <a:gd name="T53" fmla="*/ 18 h 86"/>
                    <a:gd name="T54" fmla="*/ 36 w 63"/>
                    <a:gd name="T55" fmla="*/ 17 h 86"/>
                    <a:gd name="T56" fmla="*/ 38 w 63"/>
                    <a:gd name="T57" fmla="*/ 17 h 86"/>
                    <a:gd name="T58" fmla="*/ 40 w 63"/>
                    <a:gd name="T59" fmla="*/ 17 h 86"/>
                    <a:gd name="T60" fmla="*/ 42 w 63"/>
                    <a:gd name="T61" fmla="*/ 18 h 86"/>
                    <a:gd name="T62" fmla="*/ 43 w 63"/>
                    <a:gd name="T63" fmla="*/ 19 h 86"/>
                    <a:gd name="T64" fmla="*/ 43 w 63"/>
                    <a:gd name="T65" fmla="*/ 21 h 86"/>
                    <a:gd name="T66" fmla="*/ 44 w 63"/>
                    <a:gd name="T67" fmla="*/ 23 h 86"/>
                    <a:gd name="T68" fmla="*/ 44 w 63"/>
                    <a:gd name="T69" fmla="*/ 25 h 86"/>
                    <a:gd name="T70" fmla="*/ 43 w 63"/>
                    <a:gd name="T71" fmla="*/ 30 h 86"/>
                    <a:gd name="T72" fmla="*/ 41 w 63"/>
                    <a:gd name="T73" fmla="*/ 34 h 86"/>
                    <a:gd name="T74" fmla="*/ 39 w 63"/>
                    <a:gd name="T75" fmla="*/ 37 h 86"/>
                    <a:gd name="T76" fmla="*/ 35 w 63"/>
                    <a:gd name="T77" fmla="*/ 41 h 86"/>
                    <a:gd name="T78" fmla="*/ 32 w 63"/>
                    <a:gd name="T79" fmla="*/ 43 h 86"/>
                    <a:gd name="T80" fmla="*/ 26 w 63"/>
                    <a:gd name="T81" fmla="*/ 50 h 86"/>
                    <a:gd name="T82" fmla="*/ 22 w 63"/>
                    <a:gd name="T83" fmla="*/ 56 h 86"/>
                    <a:gd name="T84" fmla="*/ 19 w 63"/>
                    <a:gd name="T85" fmla="*/ 64 h 86"/>
                    <a:gd name="T86" fmla="*/ 17 w 63"/>
                    <a:gd name="T87" fmla="*/ 82 h 86"/>
                    <a:gd name="T88" fmla="*/ 24 w 63"/>
                    <a:gd name="T89" fmla="*/ 84 h 86"/>
                    <a:gd name="T90" fmla="*/ 36 w 63"/>
                    <a:gd name="T91" fmla="*/ 81 h 86"/>
                    <a:gd name="T92" fmla="*/ 37 w 63"/>
                    <a:gd name="T93" fmla="*/ 65 h 86"/>
                    <a:gd name="T94" fmla="*/ 39 w 63"/>
                    <a:gd name="T95" fmla="*/ 62 h 86"/>
                    <a:gd name="T96" fmla="*/ 41 w 63"/>
                    <a:gd name="T97" fmla="*/ 58 h 86"/>
                    <a:gd name="T98" fmla="*/ 44 w 63"/>
                    <a:gd name="T99" fmla="*/ 55 h 86"/>
                    <a:gd name="T100" fmla="*/ 46 w 63"/>
                    <a:gd name="T101" fmla="*/ 54 h 86"/>
                    <a:gd name="T102" fmla="*/ 50 w 63"/>
                    <a:gd name="T103" fmla="*/ 50 h 86"/>
                    <a:gd name="T104" fmla="*/ 55 w 63"/>
                    <a:gd name="T105" fmla="*/ 44 h 86"/>
                    <a:gd name="T106" fmla="*/ 60 w 63"/>
                    <a:gd name="T107" fmla="*/ 36 h 86"/>
                    <a:gd name="T108" fmla="*/ 62 w 63"/>
                    <a:gd name="T109" fmla="*/ 29 h 8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6"/>
                    <a:gd name="T167" fmla="*/ 63 w 63"/>
                    <a:gd name="T168" fmla="*/ 86 h 8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6">
                      <a:moveTo>
                        <a:pt x="62" y="25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5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9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8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30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50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8"/>
                      </a:lnTo>
                      <a:lnTo>
                        <a:pt x="17" y="82"/>
                      </a:lnTo>
                      <a:lnTo>
                        <a:pt x="22" y="85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9"/>
                      </a:lnTo>
                      <a:lnTo>
                        <a:pt x="62" y="25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5" name="Freeform 60"/>
                <p:cNvSpPr>
                  <a:spLocks/>
                </p:cNvSpPr>
                <p:nvPr/>
              </p:nvSpPr>
              <p:spPr bwMode="auto">
                <a:xfrm>
                  <a:off x="3547" y="3336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2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1 h 27"/>
                    <a:gd name="T12" fmla="*/ 14 w 28"/>
                    <a:gd name="T13" fmla="*/ 0 h 27"/>
                    <a:gd name="T14" fmla="*/ 13 w 28"/>
                    <a:gd name="T15" fmla="*/ 1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5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2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6" name="Freeform 61"/>
                <p:cNvSpPr>
                  <a:spLocks/>
                </p:cNvSpPr>
                <p:nvPr/>
              </p:nvSpPr>
              <p:spPr bwMode="auto">
                <a:xfrm>
                  <a:off x="3539" y="3256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4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3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7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8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5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2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4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5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3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7"/>
                      </a:lnTo>
                      <a:lnTo>
                        <a:pt x="31" y="44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8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8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8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6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7" name="Freeform 62"/>
                <p:cNvSpPr>
                  <a:spLocks/>
                </p:cNvSpPr>
                <p:nvPr/>
              </p:nvSpPr>
              <p:spPr bwMode="auto">
                <a:xfrm>
                  <a:off x="3552" y="3340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20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20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8" name="Freeform 63"/>
                <p:cNvSpPr>
                  <a:spLocks/>
                </p:cNvSpPr>
                <p:nvPr/>
              </p:nvSpPr>
              <p:spPr bwMode="auto">
                <a:xfrm>
                  <a:off x="3338" y="3306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9" name="Freeform 64"/>
                <p:cNvSpPr>
                  <a:spLocks/>
                </p:cNvSpPr>
                <p:nvPr/>
              </p:nvSpPr>
              <p:spPr bwMode="auto">
                <a:xfrm>
                  <a:off x="3251" y="3368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7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7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3807" name="Text Box 10"/>
            <p:cNvSpPr txBox="1">
              <a:spLocks noChangeArrowheads="1"/>
            </p:cNvSpPr>
            <p:nvPr/>
          </p:nvSpPr>
          <p:spPr bwMode="auto">
            <a:xfrm>
              <a:off x="1110" y="3412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答复</a:t>
              </a:r>
            </a:p>
          </p:txBody>
        </p:sp>
        <p:grpSp>
          <p:nvGrpSpPr>
            <p:cNvPr id="6" name="Group 119"/>
            <p:cNvGrpSpPr>
              <a:grpSpLocks/>
            </p:cNvGrpSpPr>
            <p:nvPr/>
          </p:nvGrpSpPr>
          <p:grpSpPr bwMode="auto">
            <a:xfrm>
              <a:off x="1334" y="2932"/>
              <a:ext cx="415" cy="436"/>
              <a:chOff x="1516" y="2841"/>
              <a:chExt cx="415" cy="436"/>
            </a:xfrm>
          </p:grpSpPr>
          <p:sp>
            <p:nvSpPr>
              <p:cNvPr id="33844" name="AutoShape 20"/>
              <p:cNvSpPr>
                <a:spLocks noChangeArrowheads="1"/>
              </p:cNvSpPr>
              <p:nvPr/>
            </p:nvSpPr>
            <p:spPr bwMode="auto">
              <a:xfrm>
                <a:off x="1516" y="2841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400"/>
              </a:p>
              <a:p>
                <a:pPr algn="ctr">
                  <a:spcBef>
                    <a:spcPct val="50000"/>
                  </a:spcBef>
                </a:pPr>
                <a:endParaRPr lang="zh-CN" altLang="en-US" sz="1200"/>
              </a:p>
            </p:txBody>
          </p:sp>
          <p:grpSp>
            <p:nvGrpSpPr>
              <p:cNvPr id="7" name="Group 81"/>
              <p:cNvGrpSpPr>
                <a:grpSpLocks/>
              </p:cNvGrpSpPr>
              <p:nvPr/>
            </p:nvGrpSpPr>
            <p:grpSpPr bwMode="auto">
              <a:xfrm>
                <a:off x="1565" y="2866"/>
                <a:ext cx="317" cy="386"/>
                <a:chOff x="4126" y="2586"/>
                <a:chExt cx="781" cy="947"/>
              </a:xfrm>
            </p:grpSpPr>
            <p:sp>
              <p:nvSpPr>
                <p:cNvPr id="33846" name="Freeform 82"/>
                <p:cNvSpPr>
                  <a:spLocks/>
                </p:cNvSpPr>
                <p:nvPr/>
              </p:nvSpPr>
              <p:spPr bwMode="auto">
                <a:xfrm>
                  <a:off x="4126" y="2586"/>
                  <a:ext cx="781" cy="947"/>
                </a:xfrm>
                <a:custGeom>
                  <a:avLst/>
                  <a:gdLst>
                    <a:gd name="T0" fmla="*/ 780 w 781"/>
                    <a:gd name="T1" fmla="*/ 732 h 947"/>
                    <a:gd name="T2" fmla="*/ 780 w 781"/>
                    <a:gd name="T3" fmla="*/ 0 h 947"/>
                    <a:gd name="T4" fmla="*/ 0 w 781"/>
                    <a:gd name="T5" fmla="*/ 212 h 947"/>
                    <a:gd name="T6" fmla="*/ 0 w 781"/>
                    <a:gd name="T7" fmla="*/ 946 h 947"/>
                    <a:gd name="T8" fmla="*/ 780 w 781"/>
                    <a:gd name="T9" fmla="*/ 732 h 9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947"/>
                    <a:gd name="T17" fmla="*/ 781 w 781"/>
                    <a:gd name="T18" fmla="*/ 947 h 9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947">
                      <a:moveTo>
                        <a:pt x="780" y="732"/>
                      </a:moveTo>
                      <a:lnTo>
                        <a:pt x="780" y="0"/>
                      </a:lnTo>
                      <a:lnTo>
                        <a:pt x="0" y="212"/>
                      </a:lnTo>
                      <a:lnTo>
                        <a:pt x="0" y="946"/>
                      </a:lnTo>
                      <a:lnTo>
                        <a:pt x="780" y="732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7" name="Freeform 83"/>
                <p:cNvSpPr>
                  <a:spLocks/>
                </p:cNvSpPr>
                <p:nvPr/>
              </p:nvSpPr>
              <p:spPr bwMode="white">
                <a:xfrm>
                  <a:off x="4153" y="2621"/>
                  <a:ext cx="726" cy="876"/>
                </a:xfrm>
                <a:custGeom>
                  <a:avLst/>
                  <a:gdLst>
                    <a:gd name="T0" fmla="*/ 725 w 726"/>
                    <a:gd name="T1" fmla="*/ 680 h 876"/>
                    <a:gd name="T2" fmla="*/ 725 w 726"/>
                    <a:gd name="T3" fmla="*/ 0 h 876"/>
                    <a:gd name="T4" fmla="*/ 0 w 726"/>
                    <a:gd name="T5" fmla="*/ 194 h 876"/>
                    <a:gd name="T6" fmla="*/ 0 w 726"/>
                    <a:gd name="T7" fmla="*/ 875 h 876"/>
                    <a:gd name="T8" fmla="*/ 725 w 726"/>
                    <a:gd name="T9" fmla="*/ 680 h 8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876"/>
                    <a:gd name="T17" fmla="*/ 726 w 726"/>
                    <a:gd name="T18" fmla="*/ 876 h 8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876">
                      <a:moveTo>
                        <a:pt x="725" y="680"/>
                      </a:moveTo>
                      <a:lnTo>
                        <a:pt x="725" y="0"/>
                      </a:lnTo>
                      <a:lnTo>
                        <a:pt x="0" y="194"/>
                      </a:lnTo>
                      <a:lnTo>
                        <a:pt x="0" y="875"/>
                      </a:lnTo>
                      <a:lnTo>
                        <a:pt x="725" y="680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8" name="Freeform 84"/>
                <p:cNvSpPr>
                  <a:spLocks/>
                </p:cNvSpPr>
                <p:nvPr/>
              </p:nvSpPr>
              <p:spPr bwMode="auto">
                <a:xfrm>
                  <a:off x="4271" y="3207"/>
                  <a:ext cx="66" cy="195"/>
                </a:xfrm>
                <a:custGeom>
                  <a:avLst/>
                  <a:gdLst>
                    <a:gd name="T0" fmla="*/ 65 w 66"/>
                    <a:gd name="T1" fmla="*/ 176 h 195"/>
                    <a:gd name="T2" fmla="*/ 65 w 66"/>
                    <a:gd name="T3" fmla="*/ 0 h 195"/>
                    <a:gd name="T4" fmla="*/ 0 w 66"/>
                    <a:gd name="T5" fmla="*/ 18 h 195"/>
                    <a:gd name="T6" fmla="*/ 0 w 66"/>
                    <a:gd name="T7" fmla="*/ 194 h 195"/>
                    <a:gd name="T8" fmla="*/ 65 w 66"/>
                    <a:gd name="T9" fmla="*/ 176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95"/>
                    <a:gd name="T17" fmla="*/ 66 w 66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95">
                      <a:moveTo>
                        <a:pt x="65" y="176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194"/>
                      </a:lnTo>
                      <a:lnTo>
                        <a:pt x="65" y="176"/>
                      </a:lnTo>
                    </a:path>
                  </a:pathLst>
                </a:custGeom>
                <a:solidFill>
                  <a:srgbClr val="66CC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9" name="Freeform 85"/>
                <p:cNvSpPr>
                  <a:spLocks/>
                </p:cNvSpPr>
                <p:nvPr/>
              </p:nvSpPr>
              <p:spPr bwMode="auto">
                <a:xfrm>
                  <a:off x="4356" y="2972"/>
                  <a:ext cx="67" cy="405"/>
                </a:xfrm>
                <a:custGeom>
                  <a:avLst/>
                  <a:gdLst>
                    <a:gd name="T0" fmla="*/ 66 w 67"/>
                    <a:gd name="T1" fmla="*/ 387 h 405"/>
                    <a:gd name="T2" fmla="*/ 66 w 67"/>
                    <a:gd name="T3" fmla="*/ 0 h 405"/>
                    <a:gd name="T4" fmla="*/ 0 w 67"/>
                    <a:gd name="T5" fmla="*/ 16 h 405"/>
                    <a:gd name="T6" fmla="*/ 0 w 67"/>
                    <a:gd name="T7" fmla="*/ 404 h 405"/>
                    <a:gd name="T8" fmla="*/ 66 w 67"/>
                    <a:gd name="T9" fmla="*/ 387 h 4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405"/>
                    <a:gd name="T17" fmla="*/ 67 w 67"/>
                    <a:gd name="T18" fmla="*/ 405 h 4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405">
                      <a:moveTo>
                        <a:pt x="66" y="387"/>
                      </a:moveTo>
                      <a:lnTo>
                        <a:pt x="66" y="0"/>
                      </a:lnTo>
                      <a:lnTo>
                        <a:pt x="0" y="16"/>
                      </a:lnTo>
                      <a:lnTo>
                        <a:pt x="0" y="404"/>
                      </a:lnTo>
                      <a:lnTo>
                        <a:pt x="66" y="387"/>
                      </a:lnTo>
                    </a:path>
                  </a:pathLst>
                </a:custGeom>
                <a:solidFill>
                  <a:srgbClr val="00CC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0" name="Freeform 86"/>
                <p:cNvSpPr>
                  <a:spLocks/>
                </p:cNvSpPr>
                <p:nvPr/>
              </p:nvSpPr>
              <p:spPr bwMode="auto">
                <a:xfrm>
                  <a:off x="4441" y="3075"/>
                  <a:ext cx="67" cy="278"/>
                </a:xfrm>
                <a:custGeom>
                  <a:avLst/>
                  <a:gdLst>
                    <a:gd name="T0" fmla="*/ 66 w 67"/>
                    <a:gd name="T1" fmla="*/ 258 h 278"/>
                    <a:gd name="T2" fmla="*/ 66 w 67"/>
                    <a:gd name="T3" fmla="*/ 0 h 278"/>
                    <a:gd name="T4" fmla="*/ 0 w 67"/>
                    <a:gd name="T5" fmla="*/ 18 h 278"/>
                    <a:gd name="T6" fmla="*/ 0 w 67"/>
                    <a:gd name="T7" fmla="*/ 277 h 278"/>
                    <a:gd name="T8" fmla="*/ 66 w 67"/>
                    <a:gd name="T9" fmla="*/ 258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78"/>
                    <a:gd name="T17" fmla="*/ 67 w 6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78">
                      <a:moveTo>
                        <a:pt x="66" y="258"/>
                      </a:moveTo>
                      <a:lnTo>
                        <a:pt x="66" y="0"/>
                      </a:lnTo>
                      <a:lnTo>
                        <a:pt x="0" y="18"/>
                      </a:lnTo>
                      <a:lnTo>
                        <a:pt x="0" y="277"/>
                      </a:lnTo>
                      <a:lnTo>
                        <a:pt x="66" y="258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1" name="Freeform 87"/>
                <p:cNvSpPr>
                  <a:spLocks/>
                </p:cNvSpPr>
                <p:nvPr/>
              </p:nvSpPr>
              <p:spPr bwMode="auto">
                <a:xfrm>
                  <a:off x="4563" y="3129"/>
                  <a:ext cx="66" cy="195"/>
                </a:xfrm>
                <a:custGeom>
                  <a:avLst/>
                  <a:gdLst>
                    <a:gd name="T0" fmla="*/ 65 w 66"/>
                    <a:gd name="T1" fmla="*/ 175 h 195"/>
                    <a:gd name="T2" fmla="*/ 65 w 66"/>
                    <a:gd name="T3" fmla="*/ 0 h 195"/>
                    <a:gd name="T4" fmla="*/ 0 w 66"/>
                    <a:gd name="T5" fmla="*/ 18 h 195"/>
                    <a:gd name="T6" fmla="*/ 0 w 66"/>
                    <a:gd name="T7" fmla="*/ 194 h 195"/>
                    <a:gd name="T8" fmla="*/ 65 w 66"/>
                    <a:gd name="T9" fmla="*/ 175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95"/>
                    <a:gd name="T17" fmla="*/ 66 w 66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95">
                      <a:moveTo>
                        <a:pt x="65" y="175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194"/>
                      </a:lnTo>
                      <a:lnTo>
                        <a:pt x="65" y="175"/>
                      </a:lnTo>
                    </a:path>
                  </a:pathLst>
                </a:custGeom>
                <a:solidFill>
                  <a:srgbClr val="66CC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2" name="Freeform 88"/>
                <p:cNvSpPr>
                  <a:spLocks/>
                </p:cNvSpPr>
                <p:nvPr/>
              </p:nvSpPr>
              <p:spPr bwMode="auto">
                <a:xfrm>
                  <a:off x="4648" y="2983"/>
                  <a:ext cx="67" cy="316"/>
                </a:xfrm>
                <a:custGeom>
                  <a:avLst/>
                  <a:gdLst>
                    <a:gd name="T0" fmla="*/ 66 w 67"/>
                    <a:gd name="T1" fmla="*/ 296 h 316"/>
                    <a:gd name="T2" fmla="*/ 66 w 67"/>
                    <a:gd name="T3" fmla="*/ 0 h 316"/>
                    <a:gd name="T4" fmla="*/ 0 w 67"/>
                    <a:gd name="T5" fmla="*/ 16 h 316"/>
                    <a:gd name="T6" fmla="*/ 0 w 67"/>
                    <a:gd name="T7" fmla="*/ 315 h 316"/>
                    <a:gd name="T8" fmla="*/ 66 w 67"/>
                    <a:gd name="T9" fmla="*/ 296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316"/>
                    <a:gd name="T17" fmla="*/ 67 w 67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316">
                      <a:moveTo>
                        <a:pt x="66" y="296"/>
                      </a:moveTo>
                      <a:lnTo>
                        <a:pt x="66" y="0"/>
                      </a:lnTo>
                      <a:lnTo>
                        <a:pt x="0" y="16"/>
                      </a:lnTo>
                      <a:lnTo>
                        <a:pt x="0" y="315"/>
                      </a:lnTo>
                      <a:lnTo>
                        <a:pt x="66" y="296"/>
                      </a:lnTo>
                    </a:path>
                  </a:pathLst>
                </a:custGeom>
                <a:solidFill>
                  <a:srgbClr val="00CC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3" name="Freeform 89"/>
                <p:cNvSpPr>
                  <a:spLocks/>
                </p:cNvSpPr>
                <p:nvPr/>
              </p:nvSpPr>
              <p:spPr bwMode="auto">
                <a:xfrm>
                  <a:off x="4734" y="2884"/>
                  <a:ext cx="66" cy="390"/>
                </a:xfrm>
                <a:custGeom>
                  <a:avLst/>
                  <a:gdLst>
                    <a:gd name="T0" fmla="*/ 65 w 66"/>
                    <a:gd name="T1" fmla="*/ 370 h 390"/>
                    <a:gd name="T2" fmla="*/ 65 w 66"/>
                    <a:gd name="T3" fmla="*/ 0 h 390"/>
                    <a:gd name="T4" fmla="*/ 0 w 66"/>
                    <a:gd name="T5" fmla="*/ 18 h 390"/>
                    <a:gd name="T6" fmla="*/ 0 w 66"/>
                    <a:gd name="T7" fmla="*/ 389 h 390"/>
                    <a:gd name="T8" fmla="*/ 65 w 66"/>
                    <a:gd name="T9" fmla="*/ 370 h 3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390"/>
                    <a:gd name="T17" fmla="*/ 66 w 66"/>
                    <a:gd name="T18" fmla="*/ 390 h 3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390">
                      <a:moveTo>
                        <a:pt x="65" y="370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389"/>
                      </a:lnTo>
                      <a:lnTo>
                        <a:pt x="65" y="370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4" name="Freeform 90"/>
                <p:cNvSpPr>
                  <a:spLocks/>
                </p:cNvSpPr>
                <p:nvPr/>
              </p:nvSpPr>
              <p:spPr bwMode="auto">
                <a:xfrm>
                  <a:off x="4192" y="3241"/>
                  <a:ext cx="653" cy="213"/>
                </a:xfrm>
                <a:custGeom>
                  <a:avLst/>
                  <a:gdLst>
                    <a:gd name="T0" fmla="*/ 652 w 653"/>
                    <a:gd name="T1" fmla="*/ 36 h 213"/>
                    <a:gd name="T2" fmla="*/ 652 w 653"/>
                    <a:gd name="T3" fmla="*/ 0 h 213"/>
                    <a:gd name="T4" fmla="*/ 0 w 653"/>
                    <a:gd name="T5" fmla="*/ 175 h 213"/>
                    <a:gd name="T6" fmla="*/ 0 w 653"/>
                    <a:gd name="T7" fmla="*/ 212 h 213"/>
                    <a:gd name="T8" fmla="*/ 652 w 653"/>
                    <a:gd name="T9" fmla="*/ 36 h 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3"/>
                    <a:gd name="T16" fmla="*/ 0 h 213"/>
                    <a:gd name="T17" fmla="*/ 653 w 653"/>
                    <a:gd name="T18" fmla="*/ 213 h 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3" h="213">
                      <a:moveTo>
                        <a:pt x="652" y="36"/>
                      </a:moveTo>
                      <a:lnTo>
                        <a:pt x="652" y="0"/>
                      </a:lnTo>
                      <a:lnTo>
                        <a:pt x="0" y="175"/>
                      </a:lnTo>
                      <a:lnTo>
                        <a:pt x="0" y="212"/>
                      </a:lnTo>
                      <a:lnTo>
                        <a:pt x="652" y="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5" name="Freeform 91"/>
                <p:cNvSpPr>
                  <a:spLocks/>
                </p:cNvSpPr>
                <p:nvPr/>
              </p:nvSpPr>
              <p:spPr bwMode="auto">
                <a:xfrm>
                  <a:off x="4192" y="2832"/>
                  <a:ext cx="42" cy="622"/>
                </a:xfrm>
                <a:custGeom>
                  <a:avLst/>
                  <a:gdLst>
                    <a:gd name="T0" fmla="*/ 41 w 42"/>
                    <a:gd name="T1" fmla="*/ 611 h 622"/>
                    <a:gd name="T2" fmla="*/ 41 w 42"/>
                    <a:gd name="T3" fmla="*/ 0 h 622"/>
                    <a:gd name="T4" fmla="*/ 0 w 42"/>
                    <a:gd name="T5" fmla="*/ 9 h 622"/>
                    <a:gd name="T6" fmla="*/ 0 w 42"/>
                    <a:gd name="T7" fmla="*/ 621 h 622"/>
                    <a:gd name="T8" fmla="*/ 41 w 42"/>
                    <a:gd name="T9" fmla="*/ 611 h 6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622"/>
                    <a:gd name="T17" fmla="*/ 42 w 42"/>
                    <a:gd name="T18" fmla="*/ 622 h 6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622">
                      <a:moveTo>
                        <a:pt x="41" y="611"/>
                      </a:moveTo>
                      <a:lnTo>
                        <a:pt x="41" y="0"/>
                      </a:lnTo>
                      <a:lnTo>
                        <a:pt x="0" y="9"/>
                      </a:lnTo>
                      <a:lnTo>
                        <a:pt x="0" y="621"/>
                      </a:lnTo>
                      <a:lnTo>
                        <a:pt x="41" y="611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3809" name="Text Box 30"/>
            <p:cNvSpPr txBox="1">
              <a:spLocks noChangeArrowheads="1"/>
            </p:cNvSpPr>
            <p:nvPr/>
          </p:nvSpPr>
          <p:spPr bwMode="auto">
            <a:xfrm>
              <a:off x="3787" y="3411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在线回复</a:t>
              </a:r>
            </a:p>
          </p:txBody>
        </p:sp>
        <p:grpSp>
          <p:nvGrpSpPr>
            <p:cNvPr id="8" name="Group 117"/>
            <p:cNvGrpSpPr>
              <a:grpSpLocks/>
            </p:cNvGrpSpPr>
            <p:nvPr/>
          </p:nvGrpSpPr>
          <p:grpSpPr bwMode="auto">
            <a:xfrm>
              <a:off x="4012" y="2931"/>
              <a:ext cx="415" cy="436"/>
              <a:chOff x="3921" y="2841"/>
              <a:chExt cx="415" cy="436"/>
            </a:xfrm>
          </p:grpSpPr>
          <p:sp>
            <p:nvSpPr>
              <p:cNvPr id="33827" name="AutoShape 22"/>
              <p:cNvSpPr>
                <a:spLocks noChangeArrowheads="1"/>
              </p:cNvSpPr>
              <p:nvPr/>
            </p:nvSpPr>
            <p:spPr bwMode="auto">
              <a:xfrm>
                <a:off x="3921" y="2841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200"/>
              </a:p>
            </p:txBody>
          </p:sp>
          <p:grpSp>
            <p:nvGrpSpPr>
              <p:cNvPr id="9" name="Group 65"/>
              <p:cNvGrpSpPr>
                <a:grpSpLocks/>
              </p:cNvGrpSpPr>
              <p:nvPr/>
            </p:nvGrpSpPr>
            <p:grpSpPr bwMode="auto">
              <a:xfrm>
                <a:off x="3992" y="2887"/>
                <a:ext cx="273" cy="344"/>
                <a:chOff x="3514" y="1226"/>
                <a:chExt cx="444" cy="831"/>
              </a:xfrm>
            </p:grpSpPr>
            <p:sp>
              <p:nvSpPr>
                <p:cNvPr id="33829" name="Freeform 66"/>
                <p:cNvSpPr>
                  <a:spLocks/>
                </p:cNvSpPr>
                <p:nvPr/>
              </p:nvSpPr>
              <p:spPr bwMode="auto">
                <a:xfrm>
                  <a:off x="3514" y="1226"/>
                  <a:ext cx="444" cy="831"/>
                </a:xfrm>
                <a:custGeom>
                  <a:avLst/>
                  <a:gdLst>
                    <a:gd name="T0" fmla="*/ 443 w 444"/>
                    <a:gd name="T1" fmla="*/ 711 h 831"/>
                    <a:gd name="T2" fmla="*/ 443 w 444"/>
                    <a:gd name="T3" fmla="*/ 0 h 831"/>
                    <a:gd name="T4" fmla="*/ 0 w 444"/>
                    <a:gd name="T5" fmla="*/ 119 h 831"/>
                    <a:gd name="T6" fmla="*/ 0 w 444"/>
                    <a:gd name="T7" fmla="*/ 830 h 831"/>
                    <a:gd name="T8" fmla="*/ 443 w 444"/>
                    <a:gd name="T9" fmla="*/ 711 h 8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"/>
                    <a:gd name="T16" fmla="*/ 0 h 831"/>
                    <a:gd name="T17" fmla="*/ 444 w 444"/>
                    <a:gd name="T18" fmla="*/ 831 h 8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" h="831">
                      <a:moveTo>
                        <a:pt x="443" y="711"/>
                      </a:moveTo>
                      <a:lnTo>
                        <a:pt x="443" y="0"/>
                      </a:lnTo>
                      <a:lnTo>
                        <a:pt x="0" y="119"/>
                      </a:lnTo>
                      <a:lnTo>
                        <a:pt x="0" y="830"/>
                      </a:lnTo>
                      <a:lnTo>
                        <a:pt x="443" y="711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0" name="Freeform 67"/>
                <p:cNvSpPr>
                  <a:spLocks/>
                </p:cNvSpPr>
                <p:nvPr/>
              </p:nvSpPr>
              <p:spPr bwMode="white">
                <a:xfrm>
                  <a:off x="3540" y="1260"/>
                  <a:ext cx="391" cy="763"/>
                </a:xfrm>
                <a:custGeom>
                  <a:avLst/>
                  <a:gdLst>
                    <a:gd name="T0" fmla="*/ 390 w 391"/>
                    <a:gd name="T1" fmla="*/ 661 h 763"/>
                    <a:gd name="T2" fmla="*/ 390 w 391"/>
                    <a:gd name="T3" fmla="*/ 0 h 763"/>
                    <a:gd name="T4" fmla="*/ 0 w 391"/>
                    <a:gd name="T5" fmla="*/ 101 h 763"/>
                    <a:gd name="T6" fmla="*/ 0 w 391"/>
                    <a:gd name="T7" fmla="*/ 762 h 763"/>
                    <a:gd name="T8" fmla="*/ 390 w 391"/>
                    <a:gd name="T9" fmla="*/ 661 h 7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1"/>
                    <a:gd name="T16" fmla="*/ 0 h 763"/>
                    <a:gd name="T17" fmla="*/ 391 w 391"/>
                    <a:gd name="T18" fmla="*/ 763 h 7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1" h="763">
                      <a:moveTo>
                        <a:pt x="390" y="661"/>
                      </a:moveTo>
                      <a:lnTo>
                        <a:pt x="390" y="0"/>
                      </a:lnTo>
                      <a:lnTo>
                        <a:pt x="0" y="101"/>
                      </a:lnTo>
                      <a:lnTo>
                        <a:pt x="0" y="762"/>
                      </a:lnTo>
                      <a:lnTo>
                        <a:pt x="390" y="661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1" name="Freeform 68"/>
                <p:cNvSpPr>
                  <a:spLocks/>
                </p:cNvSpPr>
                <p:nvPr/>
              </p:nvSpPr>
              <p:spPr bwMode="auto">
                <a:xfrm>
                  <a:off x="3687" y="1356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2" name="Freeform 69"/>
                <p:cNvSpPr>
                  <a:spLocks/>
                </p:cNvSpPr>
                <p:nvPr/>
              </p:nvSpPr>
              <p:spPr bwMode="auto">
                <a:xfrm>
                  <a:off x="3687" y="1470"/>
                  <a:ext cx="206" cy="87"/>
                </a:xfrm>
                <a:custGeom>
                  <a:avLst/>
                  <a:gdLst>
                    <a:gd name="T0" fmla="*/ 205 w 206"/>
                    <a:gd name="T1" fmla="*/ 33 h 87"/>
                    <a:gd name="T2" fmla="*/ 205 w 206"/>
                    <a:gd name="T3" fmla="*/ 0 h 87"/>
                    <a:gd name="T4" fmla="*/ 0 w 206"/>
                    <a:gd name="T5" fmla="*/ 53 h 87"/>
                    <a:gd name="T6" fmla="*/ 0 w 206"/>
                    <a:gd name="T7" fmla="*/ 86 h 87"/>
                    <a:gd name="T8" fmla="*/ 205 w 206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7"/>
                    <a:gd name="T17" fmla="*/ 206 w 206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7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3"/>
                      </a:lnTo>
                      <a:lnTo>
                        <a:pt x="0" y="86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3" name="Freeform 70"/>
                <p:cNvSpPr>
                  <a:spLocks/>
                </p:cNvSpPr>
                <p:nvPr/>
              </p:nvSpPr>
              <p:spPr bwMode="auto">
                <a:xfrm>
                  <a:off x="3687" y="1585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4" name="Freeform 71"/>
                <p:cNvSpPr>
                  <a:spLocks/>
                </p:cNvSpPr>
                <p:nvPr/>
              </p:nvSpPr>
              <p:spPr bwMode="auto">
                <a:xfrm>
                  <a:off x="3687" y="1699"/>
                  <a:ext cx="206" cy="87"/>
                </a:xfrm>
                <a:custGeom>
                  <a:avLst/>
                  <a:gdLst>
                    <a:gd name="T0" fmla="*/ 205 w 206"/>
                    <a:gd name="T1" fmla="*/ 33 h 87"/>
                    <a:gd name="T2" fmla="*/ 205 w 206"/>
                    <a:gd name="T3" fmla="*/ 0 h 87"/>
                    <a:gd name="T4" fmla="*/ 0 w 206"/>
                    <a:gd name="T5" fmla="*/ 53 h 87"/>
                    <a:gd name="T6" fmla="*/ 0 w 206"/>
                    <a:gd name="T7" fmla="*/ 86 h 87"/>
                    <a:gd name="T8" fmla="*/ 205 w 206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7"/>
                    <a:gd name="T17" fmla="*/ 206 w 206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7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3"/>
                      </a:lnTo>
                      <a:lnTo>
                        <a:pt x="0" y="86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5" name="Freeform 72"/>
                <p:cNvSpPr>
                  <a:spLocks/>
                </p:cNvSpPr>
                <p:nvPr/>
              </p:nvSpPr>
              <p:spPr bwMode="auto">
                <a:xfrm>
                  <a:off x="3687" y="1816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6" name="Freeform 73"/>
                <p:cNvSpPr>
                  <a:spLocks/>
                </p:cNvSpPr>
                <p:nvPr/>
              </p:nvSpPr>
              <p:spPr bwMode="auto">
                <a:xfrm>
                  <a:off x="3579" y="1395"/>
                  <a:ext cx="71" cy="85"/>
                </a:xfrm>
                <a:custGeom>
                  <a:avLst/>
                  <a:gdLst>
                    <a:gd name="T0" fmla="*/ 70 w 71"/>
                    <a:gd name="T1" fmla="*/ 66 h 85"/>
                    <a:gd name="T2" fmla="*/ 70 w 71"/>
                    <a:gd name="T3" fmla="*/ 0 h 85"/>
                    <a:gd name="T4" fmla="*/ 0 w 71"/>
                    <a:gd name="T5" fmla="*/ 18 h 85"/>
                    <a:gd name="T6" fmla="*/ 0 w 71"/>
                    <a:gd name="T7" fmla="*/ 84 h 85"/>
                    <a:gd name="T8" fmla="*/ 70 w 71"/>
                    <a:gd name="T9" fmla="*/ 6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6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4"/>
                      </a:lnTo>
                      <a:lnTo>
                        <a:pt x="70" y="6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7" name="Freeform 74"/>
                <p:cNvSpPr>
                  <a:spLocks/>
                </p:cNvSpPr>
                <p:nvPr/>
              </p:nvSpPr>
              <p:spPr bwMode="auto">
                <a:xfrm>
                  <a:off x="3579" y="1512"/>
                  <a:ext cx="71" cy="85"/>
                </a:xfrm>
                <a:custGeom>
                  <a:avLst/>
                  <a:gdLst>
                    <a:gd name="T0" fmla="*/ 70 w 71"/>
                    <a:gd name="T1" fmla="*/ 66 h 85"/>
                    <a:gd name="T2" fmla="*/ 70 w 71"/>
                    <a:gd name="T3" fmla="*/ 0 h 85"/>
                    <a:gd name="T4" fmla="*/ 0 w 71"/>
                    <a:gd name="T5" fmla="*/ 17 h 85"/>
                    <a:gd name="T6" fmla="*/ 0 w 71"/>
                    <a:gd name="T7" fmla="*/ 84 h 85"/>
                    <a:gd name="T8" fmla="*/ 70 w 71"/>
                    <a:gd name="T9" fmla="*/ 6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6"/>
                      </a:moveTo>
                      <a:lnTo>
                        <a:pt x="70" y="0"/>
                      </a:lnTo>
                      <a:lnTo>
                        <a:pt x="0" y="17"/>
                      </a:lnTo>
                      <a:lnTo>
                        <a:pt x="0" y="84"/>
                      </a:lnTo>
                      <a:lnTo>
                        <a:pt x="70" y="6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8" name="Freeform 75"/>
                <p:cNvSpPr>
                  <a:spLocks/>
                </p:cNvSpPr>
                <p:nvPr/>
              </p:nvSpPr>
              <p:spPr bwMode="auto">
                <a:xfrm>
                  <a:off x="3579" y="1624"/>
                  <a:ext cx="71" cy="86"/>
                </a:xfrm>
                <a:custGeom>
                  <a:avLst/>
                  <a:gdLst>
                    <a:gd name="T0" fmla="*/ 70 w 71"/>
                    <a:gd name="T1" fmla="*/ 67 h 86"/>
                    <a:gd name="T2" fmla="*/ 70 w 71"/>
                    <a:gd name="T3" fmla="*/ 0 h 86"/>
                    <a:gd name="T4" fmla="*/ 0 w 71"/>
                    <a:gd name="T5" fmla="*/ 18 h 86"/>
                    <a:gd name="T6" fmla="*/ 0 w 71"/>
                    <a:gd name="T7" fmla="*/ 85 h 86"/>
                    <a:gd name="T8" fmla="*/ 70 w 71"/>
                    <a:gd name="T9" fmla="*/ 67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6"/>
                    <a:gd name="T17" fmla="*/ 71 w 71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6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5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9" name="Freeform 76"/>
                <p:cNvSpPr>
                  <a:spLocks/>
                </p:cNvSpPr>
                <p:nvPr/>
              </p:nvSpPr>
              <p:spPr bwMode="auto">
                <a:xfrm>
                  <a:off x="3579" y="1741"/>
                  <a:ext cx="71" cy="86"/>
                </a:xfrm>
                <a:custGeom>
                  <a:avLst/>
                  <a:gdLst>
                    <a:gd name="T0" fmla="*/ 70 w 71"/>
                    <a:gd name="T1" fmla="*/ 67 h 86"/>
                    <a:gd name="T2" fmla="*/ 70 w 71"/>
                    <a:gd name="T3" fmla="*/ 0 h 86"/>
                    <a:gd name="T4" fmla="*/ 0 w 71"/>
                    <a:gd name="T5" fmla="*/ 18 h 86"/>
                    <a:gd name="T6" fmla="*/ 0 w 71"/>
                    <a:gd name="T7" fmla="*/ 85 h 86"/>
                    <a:gd name="T8" fmla="*/ 70 w 71"/>
                    <a:gd name="T9" fmla="*/ 67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6"/>
                    <a:gd name="T17" fmla="*/ 71 w 71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6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5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0" name="Freeform 77"/>
                <p:cNvSpPr>
                  <a:spLocks/>
                </p:cNvSpPr>
                <p:nvPr/>
              </p:nvSpPr>
              <p:spPr bwMode="auto">
                <a:xfrm>
                  <a:off x="3579" y="1858"/>
                  <a:ext cx="71" cy="85"/>
                </a:xfrm>
                <a:custGeom>
                  <a:avLst/>
                  <a:gdLst>
                    <a:gd name="T0" fmla="*/ 70 w 71"/>
                    <a:gd name="T1" fmla="*/ 67 h 85"/>
                    <a:gd name="T2" fmla="*/ 70 w 71"/>
                    <a:gd name="T3" fmla="*/ 0 h 85"/>
                    <a:gd name="T4" fmla="*/ 0 w 71"/>
                    <a:gd name="T5" fmla="*/ 17 h 85"/>
                    <a:gd name="T6" fmla="*/ 0 w 71"/>
                    <a:gd name="T7" fmla="*/ 84 h 85"/>
                    <a:gd name="T8" fmla="*/ 70 w 71"/>
                    <a:gd name="T9" fmla="*/ 6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7"/>
                      </a:lnTo>
                      <a:lnTo>
                        <a:pt x="0" y="84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1" name="Freeform 78"/>
                <p:cNvSpPr>
                  <a:spLocks/>
                </p:cNvSpPr>
                <p:nvPr/>
              </p:nvSpPr>
              <p:spPr bwMode="black">
                <a:xfrm>
                  <a:off x="3575" y="1337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2" name="Freeform 79"/>
                <p:cNvSpPr>
                  <a:spLocks/>
                </p:cNvSpPr>
                <p:nvPr/>
              </p:nvSpPr>
              <p:spPr bwMode="black">
                <a:xfrm>
                  <a:off x="3575" y="1451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3" name="Freeform 80"/>
                <p:cNvSpPr>
                  <a:spLocks/>
                </p:cNvSpPr>
                <p:nvPr/>
              </p:nvSpPr>
              <p:spPr bwMode="black">
                <a:xfrm>
                  <a:off x="3575" y="1562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3811" name="Arc 117"/>
            <p:cNvSpPr>
              <a:spLocks/>
            </p:cNvSpPr>
            <p:nvPr/>
          </p:nvSpPr>
          <p:spPr bwMode="auto">
            <a:xfrm>
              <a:off x="3313" y="1253"/>
              <a:ext cx="924" cy="949"/>
            </a:xfrm>
            <a:custGeom>
              <a:avLst/>
              <a:gdLst>
                <a:gd name="T0" fmla="*/ 0 w 19447"/>
                <a:gd name="T1" fmla="*/ 0 h 21094"/>
                <a:gd name="T2" fmla="*/ 0 w 19447"/>
                <a:gd name="T3" fmla="*/ 0 h 21094"/>
                <a:gd name="T4" fmla="*/ 0 w 19447"/>
                <a:gd name="T5" fmla="*/ 0 h 21094"/>
                <a:gd name="T6" fmla="*/ 0 60000 65536"/>
                <a:gd name="T7" fmla="*/ 0 60000 65536"/>
                <a:gd name="T8" fmla="*/ 0 60000 65536"/>
                <a:gd name="T9" fmla="*/ 0 w 19447"/>
                <a:gd name="T10" fmla="*/ 0 h 21094"/>
                <a:gd name="T11" fmla="*/ 19447 w 19447"/>
                <a:gd name="T12" fmla="*/ 21094 h 210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47" h="21094" fill="none" extrusionOk="0">
                  <a:moveTo>
                    <a:pt x="-1" y="11693"/>
                  </a:moveTo>
                  <a:cubicBezTo>
                    <a:pt x="2880" y="5733"/>
                    <a:pt x="8335" y="1423"/>
                    <a:pt x="14800" y="-1"/>
                  </a:cubicBezTo>
                </a:path>
                <a:path w="19447" h="21094" stroke="0" extrusionOk="0">
                  <a:moveTo>
                    <a:pt x="-1" y="11693"/>
                  </a:moveTo>
                  <a:cubicBezTo>
                    <a:pt x="2880" y="5733"/>
                    <a:pt x="8335" y="1423"/>
                    <a:pt x="14800" y="-1"/>
                  </a:cubicBezTo>
                  <a:lnTo>
                    <a:pt x="19447" y="21094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12" name="Arc 118"/>
            <p:cNvSpPr>
              <a:spLocks/>
            </p:cNvSpPr>
            <p:nvPr/>
          </p:nvSpPr>
          <p:spPr bwMode="auto">
            <a:xfrm>
              <a:off x="3304" y="2202"/>
              <a:ext cx="931" cy="945"/>
            </a:xfrm>
            <a:custGeom>
              <a:avLst/>
              <a:gdLst>
                <a:gd name="T0" fmla="*/ 0 w 19602"/>
                <a:gd name="T1" fmla="*/ 0 h 20993"/>
                <a:gd name="T2" fmla="*/ 0 w 19602"/>
                <a:gd name="T3" fmla="*/ 0 h 20993"/>
                <a:gd name="T4" fmla="*/ 0 w 19602"/>
                <a:gd name="T5" fmla="*/ 0 h 20993"/>
                <a:gd name="T6" fmla="*/ 0 60000 65536"/>
                <a:gd name="T7" fmla="*/ 0 60000 65536"/>
                <a:gd name="T8" fmla="*/ 0 60000 65536"/>
                <a:gd name="T9" fmla="*/ 0 w 19602"/>
                <a:gd name="T10" fmla="*/ 0 h 20993"/>
                <a:gd name="T11" fmla="*/ 19602 w 19602"/>
                <a:gd name="T12" fmla="*/ 20993 h 20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2" h="20993" fill="none" extrusionOk="0">
                  <a:moveTo>
                    <a:pt x="14517" y="20992"/>
                  </a:moveTo>
                  <a:cubicBezTo>
                    <a:pt x="8113" y="19441"/>
                    <a:pt x="2767" y="15052"/>
                    <a:pt x="-1" y="9073"/>
                  </a:cubicBezTo>
                </a:path>
                <a:path w="19602" h="20993" stroke="0" extrusionOk="0">
                  <a:moveTo>
                    <a:pt x="14517" y="20992"/>
                  </a:moveTo>
                  <a:cubicBezTo>
                    <a:pt x="8113" y="19441"/>
                    <a:pt x="2767" y="15052"/>
                    <a:pt x="-1" y="9073"/>
                  </a:cubicBezTo>
                  <a:lnTo>
                    <a:pt x="19602" y="0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13" name="Arc 119"/>
            <p:cNvSpPr>
              <a:spLocks/>
            </p:cNvSpPr>
            <p:nvPr/>
          </p:nvSpPr>
          <p:spPr bwMode="auto">
            <a:xfrm>
              <a:off x="4235" y="2201"/>
              <a:ext cx="915" cy="955"/>
            </a:xfrm>
            <a:custGeom>
              <a:avLst/>
              <a:gdLst>
                <a:gd name="T0" fmla="*/ 0 w 19264"/>
                <a:gd name="T1" fmla="*/ 0 h 21232"/>
                <a:gd name="T2" fmla="*/ 0 w 19264"/>
                <a:gd name="T3" fmla="*/ 0 h 21232"/>
                <a:gd name="T4" fmla="*/ 0 w 19264"/>
                <a:gd name="T5" fmla="*/ 0 h 21232"/>
                <a:gd name="T6" fmla="*/ 0 60000 65536"/>
                <a:gd name="T7" fmla="*/ 0 60000 65536"/>
                <a:gd name="T8" fmla="*/ 0 60000 65536"/>
                <a:gd name="T9" fmla="*/ 0 w 19264"/>
                <a:gd name="T10" fmla="*/ 0 h 21232"/>
                <a:gd name="T11" fmla="*/ 19264 w 19264"/>
                <a:gd name="T12" fmla="*/ 21232 h 21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64" h="21232" fill="none" extrusionOk="0">
                  <a:moveTo>
                    <a:pt x="19264" y="9770"/>
                  </a:moveTo>
                  <a:cubicBezTo>
                    <a:pt x="16225" y="15761"/>
                    <a:pt x="10572" y="19997"/>
                    <a:pt x="3970" y="21232"/>
                  </a:cubicBezTo>
                </a:path>
                <a:path w="19264" h="21232" stroke="0" extrusionOk="0">
                  <a:moveTo>
                    <a:pt x="19264" y="9770"/>
                  </a:moveTo>
                  <a:cubicBezTo>
                    <a:pt x="16225" y="15761"/>
                    <a:pt x="10572" y="19997"/>
                    <a:pt x="3970" y="2123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14" name="Arc 120"/>
            <p:cNvSpPr>
              <a:spLocks/>
            </p:cNvSpPr>
            <p:nvPr/>
          </p:nvSpPr>
          <p:spPr bwMode="auto">
            <a:xfrm>
              <a:off x="4235" y="1252"/>
              <a:ext cx="914" cy="952"/>
            </a:xfrm>
            <a:custGeom>
              <a:avLst/>
              <a:gdLst>
                <a:gd name="T0" fmla="*/ 0 w 19212"/>
                <a:gd name="T1" fmla="*/ 0 h 21142"/>
                <a:gd name="T2" fmla="*/ 0 w 19212"/>
                <a:gd name="T3" fmla="*/ 0 h 21142"/>
                <a:gd name="T4" fmla="*/ 0 w 19212"/>
                <a:gd name="T5" fmla="*/ 0 h 21142"/>
                <a:gd name="T6" fmla="*/ 0 60000 65536"/>
                <a:gd name="T7" fmla="*/ 0 60000 65536"/>
                <a:gd name="T8" fmla="*/ 0 60000 65536"/>
                <a:gd name="T9" fmla="*/ 0 w 19212"/>
                <a:gd name="T10" fmla="*/ 0 h 21142"/>
                <a:gd name="T11" fmla="*/ 19212 w 19212"/>
                <a:gd name="T12" fmla="*/ 21142 h 2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12" h="21142" fill="none" extrusionOk="0">
                  <a:moveTo>
                    <a:pt x="4423" y="-1"/>
                  </a:moveTo>
                  <a:cubicBezTo>
                    <a:pt x="10800" y="1333"/>
                    <a:pt x="16234" y="5475"/>
                    <a:pt x="19212" y="11270"/>
                  </a:cubicBezTo>
                </a:path>
                <a:path w="19212" h="21142" stroke="0" extrusionOk="0">
                  <a:moveTo>
                    <a:pt x="4423" y="-1"/>
                  </a:moveTo>
                  <a:cubicBezTo>
                    <a:pt x="10800" y="1333"/>
                    <a:pt x="16234" y="5475"/>
                    <a:pt x="19212" y="11270"/>
                  </a:cubicBezTo>
                  <a:lnTo>
                    <a:pt x="0" y="21142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" name="Group 134"/>
            <p:cNvGrpSpPr>
              <a:grpSpLocks/>
            </p:cNvGrpSpPr>
            <p:nvPr/>
          </p:nvGrpSpPr>
          <p:grpSpPr bwMode="auto">
            <a:xfrm>
              <a:off x="2282" y="1616"/>
              <a:ext cx="1188" cy="1134"/>
              <a:chOff x="2282" y="1616"/>
              <a:chExt cx="1188" cy="1134"/>
            </a:xfrm>
          </p:grpSpPr>
          <p:sp>
            <p:nvSpPr>
              <p:cNvPr id="33823" name="Oval 25"/>
              <p:cNvSpPr>
                <a:spLocks noChangeArrowheads="1"/>
              </p:cNvSpPr>
              <p:nvPr/>
            </p:nvSpPr>
            <p:spPr bwMode="auto">
              <a:xfrm>
                <a:off x="2292" y="1616"/>
                <a:ext cx="1178" cy="113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3824" name="Rectangle 46"/>
              <p:cNvSpPr>
                <a:spLocks noChangeArrowheads="1"/>
              </p:cNvSpPr>
              <p:nvPr/>
            </p:nvSpPr>
            <p:spPr bwMode="auto">
              <a:xfrm>
                <a:off x="2282" y="1860"/>
                <a:ext cx="118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62000" latinLnBrk="1"/>
                <a:r>
                  <a:rPr lang="en-US" altLang="zh-CN" sz="1400" b="1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findEASY</a:t>
                </a:r>
                <a:r>
                  <a:rPr lang="en-US" altLang="zh-CN" sz="1400" b="1" baseline="30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©</a:t>
                </a:r>
                <a:endParaRPr lang="zh-CN" altLang="en-US" sz="1400" b="1" baseline="30000">
                  <a:solidFill>
                    <a:schemeClr val="bg1"/>
                  </a:solidFill>
                  <a:latin typeface="Arial" charset="0"/>
                  <a:ea typeface="MS PGothic" pitchFamily="34" charset="-128"/>
                </a:endParaRPr>
              </a:p>
              <a:p>
                <a:pPr algn="ctr" defTabSz="762000" eaLnBrk="0" hangingPunct="0"/>
                <a:r>
                  <a:rPr lang="zh-CN" altLang="en-US" sz="1400" b="1">
                    <a:solidFill>
                      <a:schemeClr val="bg1"/>
                    </a:solidFill>
                    <a:latin typeface="Arial" charset="0"/>
                  </a:rPr>
                  <a:t>自动网络调查系统</a:t>
                </a:r>
                <a:endParaRPr lang="en-US" altLang="zh-CN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3825" name="Rectangle 46"/>
              <p:cNvSpPr>
                <a:spLocks noChangeArrowheads="1"/>
              </p:cNvSpPr>
              <p:nvPr/>
            </p:nvSpPr>
            <p:spPr bwMode="auto">
              <a:xfrm>
                <a:off x="2283" y="2210"/>
                <a:ext cx="118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62000" latinLnBrk="1"/>
                <a:r>
                  <a:rPr lang="en-US" altLang="zh-CN" sz="1400" b="1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find</a:t>
                </a:r>
                <a:r>
                  <a:rPr lang="en-US" altLang="zh-CN" sz="1400" b="1">
                    <a:solidFill>
                      <a:schemeClr val="bg1"/>
                    </a:solidFill>
                    <a:latin typeface="Arial" charset="0"/>
                  </a:rPr>
                  <a:t>QUICK</a:t>
                </a:r>
                <a:r>
                  <a:rPr lang="en-US" altLang="zh-CN" sz="1400" b="1" baseline="30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©</a:t>
                </a:r>
                <a:endParaRPr lang="zh-CN" altLang="en-US" sz="1400" b="1" baseline="30000">
                  <a:solidFill>
                    <a:schemeClr val="bg1"/>
                  </a:solidFill>
                  <a:latin typeface="Arial" charset="0"/>
                  <a:ea typeface="MS PGothic" pitchFamily="34" charset="-128"/>
                </a:endParaRPr>
              </a:p>
              <a:p>
                <a:pPr algn="ctr" defTabSz="762000" eaLnBrk="0" hangingPunct="0"/>
                <a:r>
                  <a:rPr lang="zh-CN" altLang="en-US" sz="1400" b="1">
                    <a:solidFill>
                      <a:schemeClr val="bg1"/>
                    </a:solidFill>
                    <a:latin typeface="Arial" charset="0"/>
                  </a:rPr>
                  <a:t>御调查</a:t>
                </a:r>
                <a:endParaRPr lang="en-US" altLang="zh-CN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3826" name="Line 32"/>
              <p:cNvSpPr>
                <a:spLocks noChangeShapeType="1"/>
              </p:cNvSpPr>
              <p:nvPr/>
            </p:nvSpPr>
            <p:spPr bwMode="auto">
              <a:xfrm>
                <a:off x="2439" y="2169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16" name="Oval 131"/>
            <p:cNvSpPr>
              <a:spLocks noChangeArrowheads="1"/>
            </p:cNvSpPr>
            <p:nvPr/>
          </p:nvSpPr>
          <p:spPr bwMode="auto">
            <a:xfrm>
              <a:off x="3833" y="1824"/>
              <a:ext cx="776" cy="717"/>
            </a:xfrm>
            <a:prstGeom prst="ellipse">
              <a:avLst/>
            </a:prstGeom>
            <a:solidFill>
              <a:schemeClr val="accent1"/>
            </a:solidFill>
            <a:ln w="76200" cap="sq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</a:rPr>
                <a:t>findREAL</a:t>
              </a:r>
              <a:r>
                <a:rPr lang="en-US" altLang="zh-CN" sz="1400" b="1" baseline="30000">
                  <a:solidFill>
                    <a:schemeClr val="bg1"/>
                  </a:solidFill>
                </a:rPr>
                <a:t>©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专属样本库</a:t>
              </a: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</a:rPr>
                <a:t>1.6</a:t>
              </a:r>
              <a:r>
                <a:rPr lang="zh-CN" altLang="en-US" sz="1400" b="1">
                  <a:solidFill>
                    <a:schemeClr val="bg1"/>
                  </a:solidFill>
                </a:rPr>
                <a:t>百万</a:t>
              </a:r>
            </a:p>
          </p:txBody>
        </p:sp>
        <p:sp>
          <p:nvSpPr>
            <p:cNvPr id="33817" name="Oval 132"/>
            <p:cNvSpPr>
              <a:spLocks noChangeArrowheads="1"/>
            </p:cNvSpPr>
            <p:nvPr/>
          </p:nvSpPr>
          <p:spPr bwMode="auto">
            <a:xfrm>
              <a:off x="4740" y="1762"/>
              <a:ext cx="841" cy="842"/>
            </a:xfrm>
            <a:prstGeom prst="ellips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zh-CN" altLang="en-US" sz="1400" b="1">
                  <a:solidFill>
                    <a:srgbClr val="FF9900"/>
                  </a:solidFill>
                  <a:latin typeface="Arial" charset="0"/>
                </a:rPr>
                <a:t>部署</a:t>
              </a:r>
            </a:p>
            <a:p>
              <a:pPr algn="ctr" eaLnBrk="0" hangingPunct="0"/>
              <a:r>
                <a:rPr lang="zh-CN" altLang="en-US" sz="1400" b="1">
                  <a:solidFill>
                    <a:srgbClr val="FF9900"/>
                  </a:solidFill>
                  <a:latin typeface="Arial" charset="0"/>
                </a:rPr>
                <a:t>联盟</a:t>
              </a:r>
            </a:p>
          </p:txBody>
        </p:sp>
        <p:sp>
          <p:nvSpPr>
            <p:cNvPr id="33818" name="Oval 133"/>
            <p:cNvSpPr>
              <a:spLocks noChangeArrowheads="1"/>
            </p:cNvSpPr>
            <p:nvPr/>
          </p:nvSpPr>
          <p:spPr bwMode="auto">
            <a:xfrm>
              <a:off x="179" y="1762"/>
              <a:ext cx="841" cy="842"/>
            </a:xfrm>
            <a:prstGeom prst="ellips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kumimoji="1" lang="zh-CN" altLang="en-US" sz="1400" b="1">
                  <a:solidFill>
                    <a:srgbClr val="008000"/>
                  </a:solidFill>
                </a:rPr>
                <a:t>客户</a:t>
              </a:r>
            </a:p>
          </p:txBody>
        </p:sp>
        <p:sp>
          <p:nvSpPr>
            <p:cNvPr id="33819" name="Arc 8"/>
            <p:cNvSpPr>
              <a:spLocks/>
            </p:cNvSpPr>
            <p:nvPr/>
          </p:nvSpPr>
          <p:spPr bwMode="auto">
            <a:xfrm rot="10036086">
              <a:off x="3951" y="1318"/>
              <a:ext cx="576" cy="523"/>
            </a:xfrm>
            <a:custGeom>
              <a:avLst/>
              <a:gdLst>
                <a:gd name="T0" fmla="*/ 0 w 21600"/>
                <a:gd name="T1" fmla="*/ 0 h 19588"/>
                <a:gd name="T2" fmla="*/ 0 w 21600"/>
                <a:gd name="T3" fmla="*/ 0 h 19588"/>
                <a:gd name="T4" fmla="*/ 0 w 21600"/>
                <a:gd name="T5" fmla="*/ 0 h 195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588"/>
                <a:gd name="T11" fmla="*/ 21600 w 21600"/>
                <a:gd name="T12" fmla="*/ 19588 h 19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588" fill="none" extrusionOk="0">
                  <a:moveTo>
                    <a:pt x="101" y="19587"/>
                  </a:moveTo>
                  <a:cubicBezTo>
                    <a:pt x="33" y="18893"/>
                    <a:pt x="0" y="18195"/>
                    <a:pt x="0" y="17497"/>
                  </a:cubicBezTo>
                  <a:cubicBezTo>
                    <a:pt x="-1" y="10569"/>
                    <a:pt x="3322" y="4061"/>
                    <a:pt x="8934" y="-1"/>
                  </a:cubicBezTo>
                </a:path>
                <a:path w="21600" h="19588" stroke="0" extrusionOk="0">
                  <a:moveTo>
                    <a:pt x="101" y="19587"/>
                  </a:moveTo>
                  <a:cubicBezTo>
                    <a:pt x="33" y="18893"/>
                    <a:pt x="0" y="18195"/>
                    <a:pt x="0" y="17497"/>
                  </a:cubicBezTo>
                  <a:cubicBezTo>
                    <a:pt x="-1" y="10569"/>
                    <a:pt x="3322" y="4061"/>
                    <a:pt x="8934" y="-1"/>
                  </a:cubicBezTo>
                  <a:lnTo>
                    <a:pt x="21600" y="17497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20" name="Arc 142"/>
            <p:cNvSpPr>
              <a:spLocks/>
            </p:cNvSpPr>
            <p:nvPr/>
          </p:nvSpPr>
          <p:spPr bwMode="auto">
            <a:xfrm rot="19034363" flipH="1">
              <a:off x="3878" y="2615"/>
              <a:ext cx="484" cy="556"/>
            </a:xfrm>
            <a:custGeom>
              <a:avLst/>
              <a:gdLst>
                <a:gd name="T0" fmla="*/ 0 w 20290"/>
                <a:gd name="T1" fmla="*/ 0 h 21575"/>
                <a:gd name="T2" fmla="*/ 0 w 20290"/>
                <a:gd name="T3" fmla="*/ 0 h 21575"/>
                <a:gd name="T4" fmla="*/ 0 w 20290"/>
                <a:gd name="T5" fmla="*/ 0 h 21575"/>
                <a:gd name="T6" fmla="*/ 0 60000 65536"/>
                <a:gd name="T7" fmla="*/ 0 60000 65536"/>
                <a:gd name="T8" fmla="*/ 0 60000 65536"/>
                <a:gd name="T9" fmla="*/ 0 w 20290"/>
                <a:gd name="T10" fmla="*/ 0 h 21575"/>
                <a:gd name="T11" fmla="*/ 20290 w 20290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90" h="21575" fill="none" extrusionOk="0">
                  <a:moveTo>
                    <a:pt x="1048" y="0"/>
                  </a:moveTo>
                  <a:cubicBezTo>
                    <a:pt x="9728" y="422"/>
                    <a:pt x="17310" y="6004"/>
                    <a:pt x="20290" y="14167"/>
                  </a:cubicBezTo>
                </a:path>
                <a:path w="20290" h="21575" stroke="0" extrusionOk="0">
                  <a:moveTo>
                    <a:pt x="1048" y="0"/>
                  </a:moveTo>
                  <a:cubicBezTo>
                    <a:pt x="9728" y="422"/>
                    <a:pt x="17310" y="6004"/>
                    <a:pt x="20290" y="14167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sm" len="sm"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3821" name="Rectangle 99"/>
            <p:cNvSpPr>
              <a:spLocks noChangeArrowheads="1"/>
            </p:cNvSpPr>
            <p:nvPr/>
          </p:nvSpPr>
          <p:spPr bwMode="auto">
            <a:xfrm>
              <a:off x="2237" y="1162"/>
              <a:ext cx="1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zh-CN" altLang="en-US" sz="1200" i="1"/>
                <a:t>大多数调查一直受制于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zh-CN" altLang="en-US" sz="1200" i="1"/>
                <a:t>样本、时间、预算和技能</a:t>
              </a:r>
              <a:r>
                <a:rPr lang="en-US" altLang="zh-CN" sz="1200" i="1">
                  <a:latin typeface="宋体" charset="-122"/>
                </a:rPr>
                <a:t>…</a:t>
              </a:r>
              <a:endParaRPr lang="en-US" altLang="zh-CN" sz="1200" i="1"/>
            </a:p>
          </p:txBody>
        </p:sp>
        <p:sp>
          <p:nvSpPr>
            <p:cNvPr id="33822" name="Rectangle 98"/>
            <p:cNvSpPr>
              <a:spLocks noChangeArrowheads="1"/>
            </p:cNvSpPr>
            <p:nvPr/>
          </p:nvSpPr>
          <p:spPr bwMode="auto">
            <a:xfrm>
              <a:off x="2285" y="2931"/>
              <a:ext cx="11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altLang="zh-CN" sz="1200" i="1">
                  <a:latin typeface="宋体" charset="-122"/>
                </a:rPr>
                <a:t>…</a:t>
              </a:r>
              <a:r>
                <a:rPr lang="zh-CN" altLang="en-US" sz="1200" i="1"/>
                <a:t>现在终于得以突破。</a:t>
              </a:r>
              <a:r>
                <a:rPr lang="en-US" altLang="zh-CN" sz="1200" i="1">
                  <a:latin typeface="宋体" charset="-122"/>
                </a:rPr>
                <a:t>”</a:t>
              </a:r>
              <a:endParaRPr lang="en-US" altLang="zh-CN" sz="1200" i="1"/>
            </a:p>
          </p:txBody>
        </p:sp>
      </p:grpSp>
      <p:sp>
        <p:nvSpPr>
          <p:cNvPr id="107" name="灯片编号占位符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51C9C7A-B4DE-4D05-A3B6-B115F5BDE5F9}" type="slidenum">
              <a:rPr lang="zh-CN" altLang="en-US" sz="1200">
                <a:solidFill>
                  <a:schemeClr val="bg1"/>
                </a:solidFill>
                <a:ea typeface="MS PGothic" pitchFamily="34" charset="-128"/>
              </a:rPr>
              <a:pPr algn="r"/>
              <a:t>25</a:t>
            </a:fld>
            <a:endParaRPr lang="en-US" altLang="zh-CN" sz="12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zh-CN" altLang="en-US" smtClean="0">
                <a:latin typeface="宋体" charset="-122"/>
                <a:ea typeface="宋体" charset="-122"/>
              </a:rPr>
              <a:t>          </a:t>
            </a:r>
            <a:r>
              <a:rPr lang="en-US" altLang="zh-CN" smtClean="0">
                <a:ea typeface="宋体" charset="-122"/>
              </a:rPr>
              <a:t>findQUICK</a:t>
            </a:r>
            <a:r>
              <a:rPr lang="en-US" altLang="zh-CN" baseline="30000" smtClean="0">
                <a:ea typeface="宋体" charset="-122"/>
              </a:rPr>
              <a:t>©</a:t>
            </a:r>
            <a:r>
              <a:rPr lang="en-US" altLang="zh-CN" smtClean="0">
                <a:latin typeface="宋体" charset="-122"/>
                <a:ea typeface="宋体" charset="-122"/>
              </a:rPr>
              <a:t> - </a:t>
            </a:r>
            <a:r>
              <a:rPr lang="zh-CN" altLang="en-US" smtClean="0">
                <a:latin typeface="宋体" charset="-122"/>
                <a:ea typeface="宋体" charset="-122"/>
              </a:rPr>
              <a:t>多快好省</a:t>
            </a:r>
          </a:p>
        </p:txBody>
      </p:sp>
      <p:pic>
        <p:nvPicPr>
          <p:cNvPr id="34819" name="图片 5" descr="御调查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546100"/>
            <a:ext cx="13319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57200" y="2127250"/>
            <a:ext cx="2508250" cy="28717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最快</a:t>
            </a:r>
            <a:r>
              <a:rPr lang="en-US" altLang="zh-CN" sz="1400">
                <a:latin typeface="宋体" charset="-122"/>
              </a:rPr>
              <a:t>24</a:t>
            </a:r>
            <a:r>
              <a:rPr lang="zh-CN" altLang="en-US" sz="1400">
                <a:latin typeface="宋体" charset="-122"/>
              </a:rPr>
              <a:t>小时即可交付结果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来自目标对象的回复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随时部署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实时察看结果进展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费用低廉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281363" y="2127250"/>
            <a:ext cx="2586037" cy="3084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初步事实调查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为更大型的研究项目提供概念测试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探索销售主张的差异化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测试恼人的问题和某种预感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为研究预算中遗漏的问题寻求答案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6154738" y="2127250"/>
            <a:ext cx="2665412" cy="3297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消费者洞察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概念研究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公众意见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产品研究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投资洞察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图形设计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宣传册设计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学术研究调查</a:t>
            </a:r>
            <a:endParaRPr lang="en-US" altLang="zh-CN" sz="1400">
              <a:latin typeface="宋体" charset="-122"/>
            </a:endParaRP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457200" y="1662113"/>
            <a:ext cx="2352675" cy="273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>
              <a:ea typeface="MS PGothic" pitchFamily="34" charset="-128"/>
            </a:endParaRPr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3124200" y="1662113"/>
            <a:ext cx="2352675" cy="273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>
              <a:ea typeface="MS PGothic" pitchFamily="34" charset="-128"/>
            </a:endParaRP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3563938" y="1690688"/>
            <a:ext cx="2008187" cy="212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b="1"/>
              <a:t>适合应对多种挑战</a:t>
            </a:r>
            <a:endParaRPr lang="en-US" altLang="zh-CN" sz="1400" b="1"/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6443663" y="1700213"/>
            <a:ext cx="2008187" cy="212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b="1">
                <a:solidFill>
                  <a:srgbClr val="000000"/>
                </a:solidFill>
                <a:latin typeface="宋体" charset="-122"/>
              </a:rPr>
              <a:t>可以支持多种调查</a:t>
            </a:r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 flipV="1">
            <a:off x="3132138" y="1579563"/>
            <a:ext cx="0" cy="44418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V="1">
            <a:off x="6011863" y="1579563"/>
            <a:ext cx="0" cy="44418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239713" y="2012950"/>
            <a:ext cx="8629650" cy="4763"/>
          </a:xfrm>
          <a:prstGeom prst="line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684213" y="1700213"/>
            <a:ext cx="2008187" cy="212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zh-CN" sz="1400" b="1">
                <a:latin typeface="Arial" charset="0"/>
              </a:rPr>
              <a:t>findQUICK</a:t>
            </a:r>
            <a:r>
              <a:rPr lang="en-US" altLang="zh-CN" sz="1400" b="1" baseline="30000">
                <a:latin typeface="Arial" charset="0"/>
              </a:rPr>
              <a:t>©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77D0E8-936A-4616-B4D5-AEF5278F09F6}" type="slidenum">
              <a:rPr lang="zh-CN" altLang="en-US" sz="1200">
                <a:solidFill>
                  <a:schemeClr val="bg1"/>
                </a:solidFill>
                <a:ea typeface="MS PGothic" pitchFamily="34" charset="-128"/>
              </a:rPr>
              <a:pPr algn="r"/>
              <a:t>26</a:t>
            </a:fld>
            <a:endParaRPr lang="en-US" altLang="zh-CN" sz="120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0700" y="1293813"/>
            <a:ext cx="8077200" cy="4906962"/>
            <a:chOff x="336" y="791"/>
            <a:chExt cx="5088" cy="3091"/>
          </a:xfrm>
        </p:grpSpPr>
        <p:sp>
          <p:nvSpPr>
            <p:cNvPr id="35847" name="Text Box 4"/>
            <p:cNvSpPr txBox="1">
              <a:spLocks noChangeArrowheads="1"/>
            </p:cNvSpPr>
            <p:nvPr/>
          </p:nvSpPr>
          <p:spPr bwMode="auto">
            <a:xfrm>
              <a:off x="336" y="791"/>
              <a:ext cx="5088" cy="3091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35848" name="Picture 9" descr="C:\Users\Steve\AppData\Local\Temp\V0B3(9X5)_%]46OTLMI`@M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" y="1511"/>
              <a:ext cx="68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13" descr="http://t1.gstatic.cn/images?q=tbn:OigR1z6EtpCi6M: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2" y="2375"/>
              <a:ext cx="5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11"/>
              <a:ext cx="16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0" y="3244"/>
              <a:ext cx="96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2" y="2087"/>
              <a:ext cx="4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29" y="960"/>
              <a:ext cx="4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8" y="3239"/>
              <a:ext cx="81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32" y="2087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2" descr="http://t3.gstatic.com/images?q=tbn:ANd9GcQ9qCMarEBi7mNellg5BfOnwt1fRmCXf_ywuJwW8Xo4_Wd0ejl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10" y="955"/>
              <a:ext cx="4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4" descr="http://t0.gstatic.com/images?q=tbn:ANd9GcSwHVUtSoLVVR-cMyB0XJTwAQX_lZkwAFD2oNRe1Jmuw88zhIjgk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50" y="2087"/>
              <a:ext cx="48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6" descr="http://t0.gstatic.com/images?q=tbn:ANd9GcTDG3Tk7tVXt14TnXGf47d_Z5eqxhXEUMP4uSRHBMM7faLe7dw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6" y="2423"/>
              <a:ext cx="9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9" name="Picture 8" descr="http://t1.gstatic.com/images?q=tbn:ANd9GcT-gBBxLjRoc7hRJfanIlnrlRhc_MNJCjAROQOg2YLBsF4Vy9ay"/>
            <p:cNvPicPr>
              <a:picLocks noChangeAspect="1" noChangeArrowheads="1"/>
            </p:cNvPicPr>
            <p:nvPr/>
          </p:nvPicPr>
          <p:blipFill>
            <a:blip r:embed="rId14" cstate="print"/>
            <a:srcRect l="18919" t="28093" r="19691" b="31529"/>
            <a:stretch>
              <a:fillRect/>
            </a:stretch>
          </p:blipFill>
          <p:spPr bwMode="auto">
            <a:xfrm>
              <a:off x="4224" y="3254"/>
              <a:ext cx="95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10" descr="http://t1.gstatic.com/images?q=tbn:ANd9GcSU0cjlB6E-OKAtn5h8PQyrCCPTmFNxPlqJlMGQHpiZARwW-wGC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2471"/>
              <a:ext cx="10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1" name="Picture 12" descr="http://t2.gstatic.com/images?q=tbn:ANd9GcR8GOc8DEGEf6-QEm-fkM4nPuMLl3SGcjfGeT3HApTPi-riJHyt"/>
            <p:cNvPicPr>
              <a:picLocks noChangeAspect="1" noChangeArrowheads="1"/>
            </p:cNvPicPr>
            <p:nvPr/>
          </p:nvPicPr>
          <p:blipFill>
            <a:blip r:embed="rId16" cstate="print"/>
            <a:srcRect t="29359" b="34615"/>
            <a:stretch>
              <a:fillRect/>
            </a:stretch>
          </p:blipFill>
          <p:spPr bwMode="auto">
            <a:xfrm>
              <a:off x="576" y="2087"/>
              <a:ext cx="9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2" name="Picture 14" descr="http://t1.gstatic.com/images?q=tbn:ANd9GcQeB25xmq_Z1qCuT4r8woNSqtooPcVWd8hi0AxFUL0LW2ZN29Oz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07" y="945"/>
              <a:ext cx="49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16" descr="http://t2.gstatic.com/images?q=tbn:ANd9GcQQoFJu7nEi-fk99mhD8ods1dAhAdgQPgL0hjfx1lIu9zhIezCZ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74" y="970"/>
              <a:ext cx="474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4" name="Picture 22" descr="http://t0.gstatic.com/images?q=tbn:ANd9GcQEgHjV1MwBemUlI99sjooz2eUXJHIY8qMkLMD1egYXZDB1O71ho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16" y="3244"/>
              <a:ext cx="480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5" name="Picture 24" descr="http://t2.gstatic.com/images?q=tbn:ANd9GcR_23TmuuOlBLU0crRORefDabcOcnbHjqPufLRE2bTr6F2BZ7r5Wg"/>
            <p:cNvPicPr>
              <a:picLocks noChangeAspect="1" noChangeArrowheads="1"/>
            </p:cNvPicPr>
            <p:nvPr/>
          </p:nvPicPr>
          <p:blipFill>
            <a:blip r:embed="rId20" cstate="print"/>
            <a:srcRect l="3355" t="37090" r="4590" b="37920"/>
            <a:stretch>
              <a:fillRect/>
            </a:stretch>
          </p:blipFill>
          <p:spPr bwMode="auto">
            <a:xfrm>
              <a:off x="3792" y="2087"/>
              <a:ext cx="8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6" name="Picture 33" descr="http://t3.gstatic.com/images?q=tbn:ANd9GcSlQjHfel7yCKq-reJghaK2rBdPLEU5jFM_fi0xWlRvdfLJ363ZpA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76" y="1511"/>
              <a:ext cx="75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7" name="Picture 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228" y="3244"/>
              <a:ext cx="86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8" name="Picture 36" descr="http://t0.gstatic.com/images?q=tbn:ANd9GcSKhUMmcLi4LRSNPJhs9Rf_KoiS2QCGPAKE6yl00rIjI56ULPcf"/>
            <p:cNvPicPr>
              <a:picLocks noChangeAspect="1" noChangeArrowheads="1"/>
            </p:cNvPicPr>
            <p:nvPr/>
          </p:nvPicPr>
          <p:blipFill>
            <a:blip r:embed="rId23" cstate="print"/>
            <a:srcRect t="23778" b="23778"/>
            <a:stretch>
              <a:fillRect/>
            </a:stretch>
          </p:blipFill>
          <p:spPr bwMode="auto">
            <a:xfrm>
              <a:off x="3533" y="1511"/>
              <a:ext cx="86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9" name="Picture 38" descr="http://t2.gstatic.com/images?q=tbn:ANd9GcQGsuTuIakYRNNxTZ5mqgixPZHZVhrllHpPQhD5RWz3b13XlmCs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701" y="2087"/>
              <a:ext cx="46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0" name="Picture 40" descr="http://t1.gstatic.com/images?q=tbn:ANd9GcRkXuNLYfMyP9CTYoM3RrTgjrfwfGMEorNu1LgQt7j92qHmvc0"/>
            <p:cNvPicPr>
              <a:picLocks noChangeAspect="1" noChangeArrowheads="1"/>
            </p:cNvPicPr>
            <p:nvPr/>
          </p:nvPicPr>
          <p:blipFill>
            <a:blip r:embed="rId25" cstate="print"/>
            <a:srcRect l="9958" t="31091" r="41969" b="31888"/>
            <a:stretch>
              <a:fillRect/>
            </a:stretch>
          </p:blipFill>
          <p:spPr bwMode="auto">
            <a:xfrm>
              <a:off x="2290" y="1511"/>
              <a:ext cx="11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1" name="Picture 48" descr="http://t3.gstatic.com/images?q=tbn:ANd9GcSjH-yImUN78i3ZX4oqQgLKLHNNU7JQZGQyNVod8AeJ8k3L_in35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5" y="964"/>
              <a:ext cx="46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2" name="Picture 50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04" y="2887"/>
              <a:ext cx="163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3" name="Picture 9" descr="NU.gif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424" y="1511"/>
              <a:ext cx="76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zh-CN" altLang="en-US" smtClean="0">
                <a:ea typeface="宋体" charset="-122"/>
              </a:rPr>
              <a:t>深度了解：带给客户令人信服并富有灵感的 </a:t>
            </a:r>
            <a:r>
              <a:rPr lang="zh-CN" altLang="en-US" smtClean="0">
                <a:solidFill>
                  <a:srgbClr val="33CC33"/>
                </a:solidFill>
                <a:ea typeface="宋体" charset="-122"/>
              </a:rPr>
              <a:t>消费者</a:t>
            </a:r>
            <a:r>
              <a:rPr lang="zh-CN" altLang="en-US" smtClean="0">
                <a:ea typeface="宋体" charset="-122"/>
              </a:rPr>
              <a:t> 及 </a:t>
            </a:r>
            <a:r>
              <a:rPr lang="zh-CN" altLang="en-US" smtClean="0">
                <a:solidFill>
                  <a:srgbClr val="33CC33"/>
                </a:solidFill>
                <a:ea typeface="宋体" charset="-122"/>
              </a:rPr>
              <a:t>市场洞察</a:t>
            </a:r>
            <a:endParaRPr lang="en-US" altLang="zh-CN" smtClean="0">
              <a:solidFill>
                <a:srgbClr val="33CC33"/>
              </a:solidFill>
              <a:ea typeface="宋体" charset="-122"/>
            </a:endParaRPr>
          </a:p>
        </p:txBody>
      </p:sp>
      <p:sp>
        <p:nvSpPr>
          <p:cNvPr id="35844" name="灯片编号占位符 3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1256CA-CD1F-4E82-8E39-B66A4074DB26}" type="slidenum">
              <a:rPr lang="zh-CN" altLang="en-US" sz="1200">
                <a:solidFill>
                  <a:srgbClr val="898989"/>
                </a:solidFill>
                <a:ea typeface="MS PGothic" pitchFamily="34" charset="-128"/>
              </a:rPr>
              <a:pPr algn="r"/>
              <a:t>26</a:t>
            </a:fld>
            <a:endParaRPr lang="en-US" altLang="zh-CN" sz="1200">
              <a:solidFill>
                <a:srgbClr val="898989"/>
              </a:solidFill>
              <a:ea typeface="MS PGothic" pitchFamily="34" charset="-128"/>
            </a:endParaRP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254500" y="1577975"/>
            <a:ext cx="1638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0" cstate="print"/>
          <a:srcRect l="2644" r="4227"/>
          <a:stretch>
            <a:fillRect/>
          </a:stretch>
        </p:blipFill>
        <p:spPr bwMode="auto">
          <a:xfrm>
            <a:off x="2535238" y="1577975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BFAF1F-2A43-4002-BB96-5D453B4FEDB0}" type="slidenum">
              <a:rPr lang="zh-CN" altLang="en-US" sz="1200">
                <a:solidFill>
                  <a:schemeClr val="bg1"/>
                </a:solidFill>
                <a:ea typeface="MS PGothic" pitchFamily="34" charset="-128"/>
              </a:rPr>
              <a:pPr algn="r"/>
              <a:t>27</a:t>
            </a:fld>
            <a:endParaRPr lang="en-US" altLang="zh-CN" sz="12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468313" y="1743889"/>
            <a:ext cx="3786187" cy="3968710"/>
          </a:xfrm>
          <a:prstGeom prst="roundRect">
            <a:avLst>
              <a:gd name="adj" fmla="val 909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182563">
              <a:lnSpc>
                <a:spcPct val="200000"/>
              </a:lnSpc>
              <a:spcBef>
                <a:spcPct val="100000"/>
              </a:spcBef>
            </a:pPr>
            <a:r>
              <a:rPr lang="zh-CN" altLang="en-US" sz="1600" dirty="0">
                <a:latin typeface="宋体" charset="-122"/>
              </a:rPr>
              <a:t>“深度了解的迅捷和高效是无可比拟的。从问卷设计、在线部署，到获取真实消费者的反馈，深度了解的速度让它成为我们营销团队的一个不可或缺的重要工具。”</a:t>
            </a:r>
            <a:r>
              <a:rPr lang="en-US" altLang="zh-CN" sz="1600" dirty="0">
                <a:latin typeface="宋体" charset="-122"/>
              </a:rPr>
              <a:t> </a:t>
            </a:r>
          </a:p>
          <a:p>
            <a:pPr marL="352425" lvl="1" indent="-173038" defTabSz="182563">
              <a:lnSpc>
                <a:spcPct val="200000"/>
              </a:lnSpc>
              <a:spcBef>
                <a:spcPct val="100000"/>
              </a:spcBef>
              <a:buFontTx/>
              <a:buChar char="-"/>
            </a:pPr>
            <a:r>
              <a:rPr lang="zh-CN" altLang="en-US" sz="1600" dirty="0">
                <a:latin typeface="宋体" charset="-122"/>
              </a:rPr>
              <a:t> 潘刚，</a:t>
            </a:r>
            <a:r>
              <a:rPr lang="en-US" altLang="zh-CN" sz="1600" dirty="0">
                <a:latin typeface="宋体" charset="-122"/>
              </a:rPr>
              <a:t>CEO</a:t>
            </a:r>
          </a:p>
          <a:p>
            <a:pPr marL="352425" lvl="1" indent="-173038" defTabSz="182563">
              <a:lnSpc>
                <a:spcPct val="200000"/>
              </a:lnSpc>
            </a:pPr>
            <a:r>
              <a:rPr lang="zh-CN" altLang="en-US" sz="1600" dirty="0">
                <a:latin typeface="宋体" charset="-122"/>
              </a:rPr>
              <a:t>	内蒙古伊利实业集团股份有限公司</a:t>
            </a:r>
            <a:endParaRPr lang="en-US" altLang="zh-CN" sz="1600" dirty="0">
              <a:latin typeface="宋体" charset="-122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018088" y="1688257"/>
            <a:ext cx="3676650" cy="1693962"/>
          </a:xfrm>
          <a:prstGeom prst="roundRect">
            <a:avLst>
              <a:gd name="adj" fmla="val 909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182563">
              <a:lnSpc>
                <a:spcPct val="150000"/>
              </a:lnSpc>
            </a:pPr>
            <a:r>
              <a:rPr lang="zh-CN" altLang="zh-CN" sz="1600" dirty="0">
                <a:latin typeface="Arial" charset="0"/>
              </a:rPr>
              <a:t>“Findoout is an innovative way to promptly obtain consumer insights.”</a:t>
            </a:r>
            <a:endParaRPr lang="zh-CN" altLang="en-US" sz="1600" dirty="0">
              <a:latin typeface="Arial" charset="0"/>
            </a:endParaRPr>
          </a:p>
          <a:p>
            <a:pPr defTabSz="182563">
              <a:lnSpc>
                <a:spcPct val="150000"/>
              </a:lnSpc>
              <a:buFont typeface="Arial" charset="0"/>
              <a:buNone/>
            </a:pPr>
            <a:r>
              <a:rPr lang="zh-CN" altLang="en-US" sz="1600" dirty="0">
                <a:latin typeface="Arial" charset="0"/>
              </a:rPr>
              <a:t>- </a:t>
            </a:r>
            <a:r>
              <a:rPr lang="zh-CN" altLang="zh-CN" sz="1600" dirty="0">
                <a:latin typeface="Arial" charset="0"/>
              </a:rPr>
              <a:t>Allen</a:t>
            </a:r>
            <a:r>
              <a:rPr lang="en-US" altLang="zh-CN" sz="1600" dirty="0">
                <a:latin typeface="Arial" charset="0"/>
              </a:rPr>
              <a:t> Dam</a:t>
            </a:r>
            <a:r>
              <a:rPr lang="zh-CN" altLang="zh-CN" sz="1600" dirty="0">
                <a:latin typeface="Arial" charset="0"/>
              </a:rPr>
              <a:t>, President</a:t>
            </a:r>
            <a:r>
              <a:rPr lang="zh-CN" altLang="en-US" sz="1600" dirty="0">
                <a:latin typeface="Arial" charset="0"/>
              </a:rPr>
              <a:t> </a:t>
            </a:r>
            <a:r>
              <a:rPr lang="en-US" altLang="zh-CN" sz="1600" dirty="0">
                <a:latin typeface="Arial" charset="0"/>
              </a:rPr>
              <a:t>&amp; Producer</a:t>
            </a:r>
          </a:p>
          <a:p>
            <a:pPr defTabSz="182563">
              <a:lnSpc>
                <a:spcPct val="150000"/>
              </a:lnSpc>
            </a:pPr>
            <a:r>
              <a:rPr lang="zh-CN" altLang="en-US" sz="1600" dirty="0">
                <a:latin typeface="Arial" charset="0"/>
              </a:rPr>
              <a:t>  </a:t>
            </a:r>
            <a:r>
              <a:rPr lang="zh-CN" altLang="zh-CN" sz="1600" dirty="0">
                <a:latin typeface="Arial" charset="0"/>
              </a:rPr>
              <a:t>Yian</a:t>
            </a:r>
            <a:r>
              <a:rPr lang="en-US" altLang="zh-CN" sz="1600" dirty="0">
                <a:latin typeface="Arial" charset="0"/>
              </a:rPr>
              <a:t> Studios</a:t>
            </a:r>
            <a:r>
              <a:rPr lang="zh-CN" altLang="zh-CN" sz="1600" dirty="0">
                <a:latin typeface="Arial" charset="0"/>
              </a:rPr>
              <a:t> </a:t>
            </a:r>
            <a:r>
              <a:rPr lang="en-US" altLang="zh-CN" sz="1600" dirty="0">
                <a:latin typeface="Arial" charset="0"/>
              </a:rPr>
              <a:t> 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010150" y="3789224"/>
            <a:ext cx="3690938" cy="1903690"/>
          </a:xfrm>
          <a:prstGeom prst="roundRect">
            <a:avLst>
              <a:gd name="adj" fmla="val 909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182563">
              <a:lnSpc>
                <a:spcPct val="150000"/>
              </a:lnSpc>
              <a:spcBef>
                <a:spcPct val="100000"/>
              </a:spcBef>
            </a:pPr>
            <a:r>
              <a:rPr lang="zh-CN" altLang="zh-CN" sz="1600">
                <a:latin typeface="宋体" charset="-122"/>
              </a:rPr>
              <a:t>“我们对深度了解所提供的调查及其所获得的数据非常满意。”</a:t>
            </a:r>
            <a:endParaRPr lang="zh-CN" altLang="en-US" sz="1600">
              <a:latin typeface="宋体" charset="-122"/>
            </a:endParaRPr>
          </a:p>
          <a:p>
            <a:pPr defTabSz="182563">
              <a:lnSpc>
                <a:spcPct val="150000"/>
              </a:lnSpc>
              <a:spcBef>
                <a:spcPct val="100000"/>
              </a:spcBef>
              <a:buFont typeface="Arial" charset="0"/>
              <a:buNone/>
            </a:pPr>
            <a:r>
              <a:rPr lang="zh-CN" altLang="en-US" sz="1600">
                <a:latin typeface="宋体" charset="-122"/>
              </a:rPr>
              <a:t>- 陈瑜，创意总监</a:t>
            </a:r>
            <a:endParaRPr lang="en-US" altLang="zh-CN" sz="1600">
              <a:latin typeface="宋体" charset="-122"/>
            </a:endParaRPr>
          </a:p>
          <a:p>
            <a:pPr defTabSz="182563">
              <a:lnSpc>
                <a:spcPct val="150000"/>
              </a:lnSpc>
            </a:pPr>
            <a:r>
              <a:rPr lang="zh-CN" altLang="en-US" sz="1600">
                <a:latin typeface="宋体" charset="-122"/>
              </a:rPr>
              <a:t>  上海天润广告公司</a:t>
            </a:r>
            <a:r>
              <a:rPr lang="zh-CN" altLang="zh-CN" sz="1600">
                <a:latin typeface="宋体" charset="-122"/>
              </a:rPr>
              <a:t> </a:t>
            </a:r>
            <a:r>
              <a:rPr lang="en-US" altLang="zh-CN" sz="1600">
                <a:latin typeface="宋体" charset="-122"/>
              </a:rPr>
              <a:t> 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</a:rPr>
              <a:t>一些客户对我们的</a:t>
            </a:r>
            <a:r>
              <a:rPr lang="zh-CN" altLang="en-US" dirty="0" smtClean="0">
                <a:latin typeface="Arial" charset="0"/>
              </a:rPr>
              <a:t>评价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mtClean="0">
                <a:latin typeface="Calibri" pitchFamily="34" charset="0"/>
                <a:ea typeface="宋体" charset="-122"/>
              </a:rPr>
              <a:t>[</a:t>
            </a:r>
            <a:r>
              <a:rPr lang="zh-CN" altLang="en-US" smtClean="0">
                <a:latin typeface="Calibri" pitchFamily="34" charset="0"/>
                <a:ea typeface="宋体" charset="-122"/>
              </a:rPr>
              <a:t>展示御调查结果</a:t>
            </a:r>
            <a:r>
              <a:rPr lang="en-US" altLang="zh-CN" smtClean="0">
                <a:latin typeface="Calibri" pitchFamily="34" charset="0"/>
                <a:ea typeface="宋体" charset="-122"/>
              </a:rPr>
              <a:t>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/>
          </p:cNvSpPr>
          <p:nvPr/>
        </p:nvSpPr>
        <p:spPr bwMode="auto">
          <a:xfrm>
            <a:off x="1692275" y="5734050"/>
            <a:ext cx="57594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200"/>
              <a:t>Room 10003, Building 2, 335 Guoding Road, Shanghai 200433, China</a:t>
            </a:r>
          </a:p>
          <a:p>
            <a:pPr algn="ctr">
              <a:buFont typeface="Arial" charset="0"/>
              <a:buNone/>
            </a:pPr>
            <a:r>
              <a:rPr lang="en-US" altLang="zh-CN" sz="1200"/>
              <a:t>T: (+8621) 26613883; F: (+8621) 26613883</a:t>
            </a:r>
            <a:endParaRPr lang="zh-CN" altLang="en-US" sz="1200"/>
          </a:p>
        </p:txBody>
      </p:sp>
      <p:sp>
        <p:nvSpPr>
          <p:cNvPr id="38915" name="Rectangle 24"/>
          <p:cNvSpPr>
            <a:spLocks noChangeArrowheads="1"/>
          </p:cNvSpPr>
          <p:nvPr/>
        </p:nvSpPr>
        <p:spPr bwMode="auto">
          <a:xfrm>
            <a:off x="250825" y="5337175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  <a:latin typeface="Lucida Calligraphy" pitchFamily="66" charset="0"/>
              </a:rPr>
              <a:t>Not an opinion leader, but a leader in survey of opinions ! </a:t>
            </a:r>
          </a:p>
        </p:txBody>
      </p:sp>
      <p:pic>
        <p:nvPicPr>
          <p:cNvPr id="38916" name="Picture 6" descr="thank you"/>
          <p:cNvPicPr>
            <a:picLocks noChangeAspect="1" noChangeArrowheads="1"/>
          </p:cNvPicPr>
          <p:nvPr/>
        </p:nvPicPr>
        <p:blipFill>
          <a:blip r:embed="rId2" cstate="print"/>
          <a:srcRect t="5959"/>
          <a:stretch>
            <a:fillRect/>
          </a:stretch>
        </p:blipFill>
        <p:spPr bwMode="auto">
          <a:xfrm>
            <a:off x="0" y="-11113"/>
            <a:ext cx="91440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9"/>
          <p:cNvSpPr>
            <a:spLocks/>
          </p:cNvSpPr>
          <p:nvPr/>
        </p:nvSpPr>
        <p:spPr bwMode="auto">
          <a:xfrm>
            <a:off x="1692275" y="5780088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上海市杨浦区国定路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335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号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号楼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1003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室（邮编：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200433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）</a:t>
            </a:r>
            <a:endParaRPr lang="en-US" altLang="zh-CN" sz="1200" b="1">
              <a:solidFill>
                <a:schemeClr val="bg1"/>
              </a:solidFill>
              <a:latin typeface="宋体" charset="-122"/>
            </a:endParaRPr>
          </a:p>
          <a:p>
            <a:pPr algn="ctr">
              <a:buFont typeface="Arial" charset="0"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电话：</a:t>
            </a:r>
            <a:r>
              <a:rPr lang="en-US" altLang="zh-CN" sz="1200" b="1">
                <a:solidFill>
                  <a:schemeClr val="bg1"/>
                </a:solidFill>
              </a:rPr>
              <a:t> </a:t>
            </a:r>
            <a:r>
              <a:rPr lang="zh-CN" altLang="en-US" sz="1200" b="1">
                <a:solidFill>
                  <a:schemeClr val="bg1"/>
                </a:solidFill>
              </a:rPr>
              <a:t>（</a:t>
            </a:r>
            <a:r>
              <a:rPr lang="en-US" altLang="zh-CN" sz="1200" b="1">
                <a:solidFill>
                  <a:schemeClr val="bg1"/>
                </a:solidFill>
              </a:rPr>
              <a:t>+8621</a:t>
            </a:r>
            <a:r>
              <a:rPr lang="zh-CN" altLang="en-US" sz="1200" b="1">
                <a:solidFill>
                  <a:schemeClr val="bg1"/>
                </a:solidFill>
              </a:rPr>
              <a:t>） </a:t>
            </a:r>
            <a:r>
              <a:rPr lang="en-US" altLang="zh-CN" sz="1200" b="1">
                <a:solidFill>
                  <a:schemeClr val="bg1"/>
                </a:solidFill>
              </a:rPr>
              <a:t>26613883</a:t>
            </a:r>
            <a:r>
              <a:rPr lang="zh-CN" altLang="en-US" sz="1200" b="1">
                <a:solidFill>
                  <a:schemeClr val="bg1"/>
                </a:solidFill>
              </a:rPr>
              <a:t>； 传真：（</a:t>
            </a:r>
            <a:r>
              <a:rPr lang="en-US" altLang="zh-CN" sz="1200" b="1">
                <a:solidFill>
                  <a:schemeClr val="bg1"/>
                </a:solidFill>
              </a:rPr>
              <a:t>+8621</a:t>
            </a:r>
            <a:r>
              <a:rPr lang="zh-CN" altLang="en-US" sz="1200" b="1">
                <a:solidFill>
                  <a:schemeClr val="bg1"/>
                </a:solidFill>
              </a:rPr>
              <a:t>） </a:t>
            </a:r>
            <a:r>
              <a:rPr lang="en-US" altLang="zh-CN" sz="1200" b="1">
                <a:solidFill>
                  <a:schemeClr val="bg1"/>
                </a:solidFill>
              </a:rPr>
              <a:t>26613883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250825" y="51323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不是意见领袖，是调查意见的领袖 </a:t>
            </a:r>
            <a:r>
              <a:rPr lang="en-US" altLang="zh-CN" sz="24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!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4"/>
          <p:cNvSpPr>
            <a:spLocks/>
          </p:cNvSpPr>
          <p:nvPr/>
        </p:nvSpPr>
        <p:spPr bwMode="auto">
          <a:xfrm>
            <a:off x="5580063" y="2393950"/>
            <a:ext cx="2592387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latin typeface="宋体" charset="-122"/>
              </a:rPr>
              <a:t>背景</a:t>
            </a:r>
            <a:endParaRPr lang="zh-CN" altLang="en-US" b="1" dirty="0">
              <a:latin typeface="宋体" charset="-122"/>
            </a:endParaRPr>
          </a:p>
        </p:txBody>
      </p:sp>
      <p:sp>
        <p:nvSpPr>
          <p:cNvPr id="9218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概述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9219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发现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9221" name="Content Placeholder 4"/>
          <p:cNvSpPr>
            <a:spLocks/>
          </p:cNvSpPr>
          <p:nvPr/>
        </p:nvSpPr>
        <p:spPr bwMode="auto">
          <a:xfrm>
            <a:off x="5654390" y="4357694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附件</a:t>
            </a:r>
          </a:p>
        </p:txBody>
      </p:sp>
      <p:sp>
        <p:nvSpPr>
          <p:cNvPr id="9222" name="Content Placeholder 4"/>
          <p:cNvSpPr>
            <a:spLocks/>
          </p:cNvSpPr>
          <p:nvPr/>
        </p:nvSpPr>
        <p:spPr bwMode="auto">
          <a:xfrm>
            <a:off x="5580063" y="5481638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9" name="图片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670" y="1684008"/>
            <a:ext cx="4000528" cy="312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宋体" charset="-122"/>
                <a:ea typeface="宋体" charset="-122"/>
              </a:rPr>
              <a:t>背景</a:t>
            </a:r>
            <a:endParaRPr lang="en-US" altLang="zh-CN" dirty="0" smtClean="0">
              <a:latin typeface="宋体" charset="-122"/>
              <a:ea typeface="宋体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320078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目的</a:t>
            </a:r>
          </a:p>
          <a:p>
            <a:pPr marL="793750" lvl="1" indent="-3365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p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了</a:t>
            </a:r>
            <a:r>
              <a:rPr lang="zh-CN" altLang="en-US" sz="1600" dirty="0" smtClean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解消费者对日本产品代购的态度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352425" marR="0" lvl="0" indent="-352425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方法</a:t>
            </a:r>
          </a:p>
          <a:p>
            <a:pPr marL="793750" marR="0" lvl="1" indent="-33655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本次调查在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 www.findoout.com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网上进行</a:t>
            </a:r>
          </a:p>
          <a:p>
            <a:pPr marL="793750" marR="0" lvl="1" indent="-33655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调查范围覆盖全国</a:t>
            </a:r>
          </a:p>
          <a:p>
            <a:pPr marL="793750" marR="0" lvl="1" indent="-33655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调查于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2012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年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7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月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日开始，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26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日结束，为期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天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793750" marR="0" lvl="1" indent="-33655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性别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年龄：自然出现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352425" marR="0" lvl="0" indent="-352425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有效回复问卷数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共回收问卷数：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315/747</a:t>
            </a:r>
          </a:p>
          <a:p>
            <a:pPr marL="352425" marR="0" lvl="0" indent="-352425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在线调查入口：</a:t>
            </a:r>
            <a:r>
              <a:rPr kumimoji="0" lang="arn-CL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"/>
              </a:rPr>
              <a:t>http://www.findoout.com/ceshi/cs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"/>
              </a:rPr>
              <a:t>8725</a:t>
            </a:r>
            <a:r>
              <a:rPr kumimoji="0" lang="arn-CL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"/>
              </a:rPr>
              <a:t>/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9" name="Content Placeholder 4"/>
          <p:cNvSpPr>
            <a:spLocks/>
          </p:cNvSpPr>
          <p:nvPr/>
        </p:nvSpPr>
        <p:spPr bwMode="auto">
          <a:xfrm>
            <a:off x="5580063" y="2393950"/>
            <a:ext cx="2592387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latin typeface="宋体" charset="-122"/>
              </a:rPr>
              <a:t>背景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宋体" charset="-122"/>
            </a:endParaRPr>
          </a:p>
        </p:txBody>
      </p:sp>
      <p:sp>
        <p:nvSpPr>
          <p:cNvPr id="10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latin typeface="宋体" charset="-122"/>
              </a:rPr>
              <a:t>概述</a:t>
            </a:r>
            <a:endParaRPr lang="zh-CN" altLang="en-US" b="1" dirty="0">
              <a:latin typeface="宋体" charset="-122"/>
            </a:endParaRPr>
          </a:p>
        </p:txBody>
      </p:sp>
      <p:sp>
        <p:nvSpPr>
          <p:cNvPr id="12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发现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13" name="Content Placeholder 4"/>
          <p:cNvSpPr>
            <a:spLocks/>
          </p:cNvSpPr>
          <p:nvPr/>
        </p:nvSpPr>
        <p:spPr bwMode="auto">
          <a:xfrm>
            <a:off x="5608670" y="4271016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附件</a:t>
            </a:r>
          </a:p>
        </p:txBody>
      </p:sp>
      <p:sp>
        <p:nvSpPr>
          <p:cNvPr id="14" name="Content Placeholder 4"/>
          <p:cNvSpPr>
            <a:spLocks/>
          </p:cNvSpPr>
          <p:nvPr/>
        </p:nvSpPr>
        <p:spPr bwMode="auto">
          <a:xfrm>
            <a:off x="5580063" y="5481638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pic>
        <p:nvPicPr>
          <p:cNvPr id="15" name="图片 1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543175"/>
            <a:ext cx="284797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本次调查的主要发现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68" y="1270620"/>
            <a:ext cx="7858180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dirty="0" smtClean="0">
                <a:latin typeface="+mn-ea"/>
              </a:rPr>
              <a:t>日本的数码产品、化妆品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个人护肤品和服装深受中国消费者亲睐：</a:t>
            </a:r>
          </a:p>
          <a:p>
            <a:pPr marL="730800" lvl="2" indent="-273600">
              <a:spcBef>
                <a:spcPts val="420"/>
              </a:spcBef>
              <a:buFont typeface="Wingdings" pitchFamily="2" charset="2"/>
              <a:buChar char="p"/>
            </a:pPr>
            <a:r>
              <a:rPr lang="zh-CN" altLang="en-US" sz="1600" dirty="0" smtClean="0">
                <a:latin typeface="+mn-ea"/>
              </a:rPr>
              <a:t>消费者最感兴趣的前三位日本产品是：数码产品（</a:t>
            </a:r>
            <a:r>
              <a:rPr lang="en-US" altLang="zh-CN" sz="1600" dirty="0" smtClean="0">
                <a:latin typeface="+mn-ea"/>
              </a:rPr>
              <a:t>48.4%</a:t>
            </a:r>
            <a:r>
              <a:rPr lang="zh-CN" altLang="en-US" sz="1600" dirty="0" smtClean="0">
                <a:latin typeface="+mn-ea"/>
              </a:rPr>
              <a:t>）、服装（</a:t>
            </a:r>
            <a:r>
              <a:rPr lang="en-US" altLang="zh-CN" sz="1600" dirty="0" smtClean="0">
                <a:latin typeface="+mn-ea"/>
              </a:rPr>
              <a:t>36.5%</a:t>
            </a:r>
            <a:r>
              <a:rPr lang="zh-CN" altLang="en-US" sz="1600" dirty="0" smtClean="0">
                <a:latin typeface="+mn-ea"/>
              </a:rPr>
              <a:t>）、化妆品及个人护肤品（</a:t>
            </a:r>
            <a:r>
              <a:rPr lang="en-US" altLang="zh-CN" sz="1600" dirty="0" smtClean="0">
                <a:latin typeface="+mn-ea"/>
              </a:rPr>
              <a:t>31.8%</a:t>
            </a:r>
            <a:r>
              <a:rPr lang="zh-CN" altLang="en-US" sz="1600" dirty="0" smtClean="0">
                <a:latin typeface="+mn-ea"/>
              </a:rPr>
              <a:t>）；</a:t>
            </a:r>
          </a:p>
          <a:p>
            <a:pPr marL="730800" lvl="2" indent="-273600">
              <a:spcBef>
                <a:spcPts val="420"/>
              </a:spcBef>
              <a:buFont typeface="Wingdings" pitchFamily="2" charset="2"/>
              <a:buChar char="p"/>
            </a:pPr>
            <a:r>
              <a:rPr lang="zh-CN" altLang="en-US" sz="1600" dirty="0" smtClean="0">
                <a:latin typeface="+mn-ea"/>
              </a:rPr>
              <a:t>消费者曾经购买最多的前三位日本产品是：数码产品（</a:t>
            </a:r>
            <a:r>
              <a:rPr lang="en-US" altLang="zh-CN" sz="1600" dirty="0" smtClean="0">
                <a:latin typeface="+mn-ea"/>
              </a:rPr>
              <a:t>32.9%</a:t>
            </a:r>
            <a:r>
              <a:rPr lang="zh-CN" altLang="en-US" sz="1600" dirty="0" smtClean="0">
                <a:latin typeface="+mn-ea"/>
              </a:rPr>
              <a:t>）、化妆品及个人护肤品（</a:t>
            </a:r>
            <a:r>
              <a:rPr lang="en-US" altLang="zh-CN" sz="1600" dirty="0" smtClean="0">
                <a:latin typeface="+mn-ea"/>
              </a:rPr>
              <a:t>22.6%</a:t>
            </a:r>
            <a:r>
              <a:rPr lang="zh-CN" altLang="en-US" sz="1600" dirty="0" smtClean="0">
                <a:latin typeface="+mn-ea"/>
              </a:rPr>
              <a:t>）、服装（</a:t>
            </a:r>
            <a:r>
              <a:rPr lang="en-US" altLang="zh-CN" sz="1600" dirty="0" smtClean="0">
                <a:latin typeface="+mn-ea"/>
              </a:rPr>
              <a:t>17.7%</a:t>
            </a:r>
            <a:r>
              <a:rPr lang="zh-CN" altLang="en-US" sz="1600" dirty="0" smtClean="0">
                <a:latin typeface="+mn-ea"/>
              </a:rPr>
              <a:t>）；</a:t>
            </a:r>
            <a:endParaRPr lang="zh-CN" altLang="en-US" dirty="0" smtClean="0">
              <a:latin typeface="+mn-ea"/>
            </a:endParaRP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dirty="0" smtClean="0">
                <a:latin typeface="+mn-ea"/>
              </a:rPr>
              <a:t>消费者选择海外代购的首要考虑因素是产品的价格（</a:t>
            </a:r>
            <a:r>
              <a:rPr lang="en-US" altLang="zh-CN" dirty="0" smtClean="0">
                <a:latin typeface="+mn-ea"/>
              </a:rPr>
              <a:t>54.1%</a:t>
            </a:r>
            <a:r>
              <a:rPr lang="zh-CN" altLang="en-US" dirty="0" smtClean="0">
                <a:latin typeface="+mn-ea"/>
              </a:rPr>
              <a:t>）、其次是售后服务（</a:t>
            </a:r>
            <a:r>
              <a:rPr lang="en-US" altLang="zh-CN" dirty="0" smtClean="0">
                <a:latin typeface="+mn-ea"/>
              </a:rPr>
              <a:t>41.2%</a:t>
            </a:r>
            <a:r>
              <a:rPr lang="zh-CN" altLang="en-US" dirty="0" smtClean="0">
                <a:latin typeface="+mn-ea"/>
              </a:rPr>
              <a:t>）；</a:t>
            </a: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en-US" altLang="zh-CN" dirty="0" smtClean="0">
                <a:latin typeface="+mn-ea"/>
              </a:rPr>
              <a:t>53.1%</a:t>
            </a:r>
            <a:r>
              <a:rPr lang="zh-CN" altLang="en-US" dirty="0" smtClean="0">
                <a:latin typeface="+mn-ea"/>
              </a:rPr>
              <a:t>的消费者希望代购商能提供完善的售后服务（退换货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保修）；</a:t>
            </a: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dirty="0" smtClean="0">
                <a:latin typeface="+mn-ea"/>
              </a:rPr>
              <a:t>消费者的主要代购信息获取渠道为网上商城出售（</a:t>
            </a:r>
            <a:r>
              <a:rPr lang="en-US" altLang="zh-CN" dirty="0" smtClean="0">
                <a:latin typeface="+mn-ea"/>
              </a:rPr>
              <a:t>39.8%</a:t>
            </a:r>
            <a:r>
              <a:rPr lang="zh-CN" altLang="en-US" dirty="0" smtClean="0">
                <a:latin typeface="+mn-ea"/>
              </a:rPr>
              <a:t>）和朋友介绍（</a:t>
            </a:r>
            <a:r>
              <a:rPr lang="en-US" altLang="zh-CN" dirty="0" smtClean="0">
                <a:latin typeface="+mn-ea"/>
              </a:rPr>
              <a:t>39.5%</a:t>
            </a:r>
            <a:r>
              <a:rPr lang="zh-CN" altLang="en-US" dirty="0" smtClean="0">
                <a:latin typeface="+mn-ea"/>
              </a:rPr>
              <a:t>）；</a:t>
            </a: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dirty="0" smtClean="0">
                <a:latin typeface="+mn-ea"/>
              </a:rPr>
              <a:t>在消费者有实际代购行为时通常是通过淘宝、拍拍等网上商城搜索代购商（</a:t>
            </a:r>
            <a:r>
              <a:rPr lang="en-US" altLang="zh-CN" dirty="0" smtClean="0">
                <a:latin typeface="+mn-ea"/>
              </a:rPr>
              <a:t>58.7%</a:t>
            </a:r>
            <a:r>
              <a:rPr lang="zh-CN" altLang="en-US" dirty="0" smtClean="0">
                <a:latin typeface="+mn-ea"/>
              </a:rPr>
              <a:t>）；</a:t>
            </a: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en-US" altLang="zh-CN" dirty="0" smtClean="0">
                <a:latin typeface="+mn-ea"/>
              </a:rPr>
              <a:t>50.6%</a:t>
            </a:r>
            <a:r>
              <a:rPr lang="zh-CN" altLang="en-US" dirty="0" smtClean="0">
                <a:latin typeface="+mn-ea"/>
              </a:rPr>
              <a:t>的消费者有过代购海外产品的计划；</a:t>
            </a: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dirty="0" smtClean="0">
                <a:latin typeface="+mn-ea"/>
              </a:rPr>
              <a:t>在</a:t>
            </a:r>
            <a:r>
              <a:rPr lang="en-US" altLang="zh-CN" dirty="0" smtClean="0">
                <a:latin typeface="+mn-ea"/>
              </a:rPr>
              <a:t>55</a:t>
            </a:r>
            <a:r>
              <a:rPr lang="zh-CN" altLang="en-US" dirty="0" smtClean="0">
                <a:latin typeface="+mn-ea"/>
              </a:rPr>
              <a:t>个代购过国外产品的消费者中有</a:t>
            </a:r>
            <a:r>
              <a:rPr lang="en-US" altLang="zh-CN" dirty="0" smtClean="0">
                <a:latin typeface="+mn-ea"/>
              </a:rPr>
              <a:t>47.3%</a:t>
            </a:r>
            <a:r>
              <a:rPr lang="zh-CN" altLang="en-US" dirty="0" smtClean="0">
                <a:latin typeface="+mn-ea"/>
              </a:rPr>
              <a:t>的消费者使用淘宝代购。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9" name="Content Placeholder 4"/>
          <p:cNvSpPr>
            <a:spLocks/>
          </p:cNvSpPr>
          <p:nvPr/>
        </p:nvSpPr>
        <p:spPr bwMode="auto">
          <a:xfrm>
            <a:off x="5580063" y="2393950"/>
            <a:ext cx="2592387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latin typeface="宋体" charset="-122"/>
              </a:rPr>
              <a:t>背景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latin typeface="宋体" charset="-122"/>
            </a:endParaRPr>
          </a:p>
        </p:txBody>
      </p:sp>
      <p:sp>
        <p:nvSpPr>
          <p:cNvPr id="10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latin typeface="宋体" charset="-122"/>
              </a:rPr>
              <a:t>概述</a:t>
            </a:r>
            <a:endParaRPr lang="zh-CN" altLang="en-US" b="1" dirty="0">
              <a:solidFill>
                <a:srgbClr val="C0C0C0"/>
              </a:solidFill>
              <a:latin typeface="宋体" charset="-122"/>
            </a:endParaRPr>
          </a:p>
        </p:txBody>
      </p:sp>
      <p:sp>
        <p:nvSpPr>
          <p:cNvPr id="12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latin typeface="宋体" charset="-122"/>
              </a:rPr>
              <a:t>发现</a:t>
            </a:r>
            <a:endParaRPr lang="zh-CN" altLang="en-US" b="1" dirty="0">
              <a:latin typeface="宋体" charset="-122"/>
            </a:endParaRPr>
          </a:p>
        </p:txBody>
      </p:sp>
      <p:sp>
        <p:nvSpPr>
          <p:cNvPr id="13" name="Content Placeholder 4"/>
          <p:cNvSpPr>
            <a:spLocks/>
          </p:cNvSpPr>
          <p:nvPr/>
        </p:nvSpPr>
        <p:spPr bwMode="auto">
          <a:xfrm>
            <a:off x="5572132" y="4357694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附件</a:t>
            </a:r>
          </a:p>
        </p:txBody>
      </p:sp>
      <p:sp>
        <p:nvSpPr>
          <p:cNvPr id="14" name="Content Placeholder 4"/>
          <p:cNvSpPr>
            <a:spLocks/>
          </p:cNvSpPr>
          <p:nvPr/>
        </p:nvSpPr>
        <p:spPr bwMode="auto">
          <a:xfrm>
            <a:off x="5580063" y="5481638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pic>
        <p:nvPicPr>
          <p:cNvPr id="15" name="图片 14" descr="101505cJ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6058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如何阅读本调查报告中的图表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68313" y="1352550"/>
            <a:ext cx="8075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示例问题： 您知道中国国家副主席习近平于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年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月出访了爱尔兰吗？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内容占位符 8"/>
          <p:cNvSpPr>
            <a:spLocks/>
          </p:cNvSpPr>
          <p:nvPr/>
        </p:nvSpPr>
        <p:spPr bwMode="auto">
          <a:xfrm>
            <a:off x="827088" y="1741488"/>
            <a:ext cx="792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1200">
                <a:latin typeface="宋体" charset="-122"/>
              </a:rPr>
              <a:t>是指占总体的比例值。以本示例为例，即知道的人占</a:t>
            </a:r>
            <a:r>
              <a:rPr lang="en-US" altLang="zh-CN" sz="1200">
                <a:latin typeface="宋体" charset="-122"/>
              </a:rPr>
              <a:t> 29%</a:t>
            </a:r>
            <a:r>
              <a:rPr lang="zh-CN" altLang="en-US" sz="1200">
                <a:latin typeface="宋体" charset="-122"/>
              </a:rPr>
              <a:t>，不知道的占</a:t>
            </a:r>
            <a:r>
              <a:rPr lang="en-US" altLang="zh-CN" sz="1200">
                <a:latin typeface="宋体" charset="-122"/>
              </a:rPr>
              <a:t> 71% </a:t>
            </a:r>
            <a:r>
              <a:rPr lang="zh-CN" altLang="en-US" sz="1200">
                <a:latin typeface="宋体" charset="-122"/>
              </a:rPr>
              <a:t>；</a:t>
            </a:r>
          </a:p>
        </p:txBody>
      </p:sp>
      <p:sp>
        <p:nvSpPr>
          <p:cNvPr id="38" name="椭圆 37"/>
          <p:cNvSpPr/>
          <p:nvPr/>
        </p:nvSpPr>
        <p:spPr>
          <a:xfrm>
            <a:off x="468313" y="1698625"/>
            <a:ext cx="358775" cy="360363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68313" y="3140075"/>
            <a:ext cx="358775" cy="360363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内容占位符 8"/>
          <p:cNvSpPr>
            <a:spLocks/>
          </p:cNvSpPr>
          <p:nvPr/>
        </p:nvSpPr>
        <p:spPr bwMode="auto">
          <a:xfrm>
            <a:off x="1547813" y="3154363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charset="-122"/>
              </a:rPr>
              <a:t>底色为蓝色的值是指比总体的百分比小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charset="-122"/>
              </a:rPr>
              <a:t>10%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charset="-122"/>
              </a:rPr>
              <a:t>或更多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charset="-122"/>
                <a:ea typeface="微软雅黑"/>
                <a:cs typeface="微软雅黑"/>
              </a:rPr>
              <a:t>。</a:t>
            </a:r>
          </a:p>
        </p:txBody>
      </p:sp>
      <p:sp>
        <p:nvSpPr>
          <p:cNvPr id="41" name="椭圆 40"/>
          <p:cNvSpPr/>
          <p:nvPr/>
        </p:nvSpPr>
        <p:spPr>
          <a:xfrm>
            <a:off x="468313" y="2058988"/>
            <a:ext cx="358775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内容占位符 8"/>
          <p:cNvSpPr>
            <a:spLocks/>
          </p:cNvSpPr>
          <p:nvPr/>
        </p:nvSpPr>
        <p:spPr bwMode="auto">
          <a:xfrm>
            <a:off x="1547813" y="20351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底色为红色的值指比总体的百分比大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10%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或更多。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  <a:ea typeface="微软雅黑"/>
                <a:cs typeface="微软雅黑"/>
              </a:rPr>
              <a:t>在本示例中，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36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岁以上者（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51%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）知道此事的比例高于总体（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29%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）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10%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或以上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  <a:ea typeface="微软雅黑"/>
                <a:cs typeface="微软雅黑"/>
              </a:rPr>
              <a:t>；</a:t>
            </a:r>
          </a:p>
        </p:txBody>
      </p:sp>
      <p:sp>
        <p:nvSpPr>
          <p:cNvPr id="43" name="椭圆 42"/>
          <p:cNvSpPr/>
          <p:nvPr/>
        </p:nvSpPr>
        <p:spPr>
          <a:xfrm>
            <a:off x="468313" y="2419350"/>
            <a:ext cx="358775" cy="360363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内容占位符 8"/>
          <p:cNvSpPr>
            <a:spLocks/>
          </p:cNvSpPr>
          <p:nvPr/>
        </p:nvSpPr>
        <p:spPr bwMode="auto">
          <a:xfrm>
            <a:off x="1547813" y="2462213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FF9933"/>
                </a:solidFill>
                <a:latin typeface="宋体" charset="-122"/>
              </a:rPr>
              <a:t>底色为橙色的值是指比总体的百分比大</a:t>
            </a:r>
            <a:r>
              <a:rPr lang="en-US" altLang="zh-CN" sz="1200">
                <a:solidFill>
                  <a:srgbClr val="FF9933"/>
                </a:solidFill>
                <a:latin typeface="宋体" charset="-122"/>
              </a:rPr>
              <a:t>5-9%</a:t>
            </a:r>
            <a:r>
              <a:rPr lang="zh-CN" altLang="en-US" sz="1200">
                <a:solidFill>
                  <a:srgbClr val="FF9933"/>
                </a:solidFill>
                <a:latin typeface="宋体" charset="-122"/>
              </a:rPr>
              <a:t>之间</a:t>
            </a:r>
            <a:r>
              <a:rPr lang="zh-CN" altLang="en-US" sz="1200" b="1">
                <a:solidFill>
                  <a:srgbClr val="FF9933"/>
                </a:solidFill>
                <a:latin typeface="宋体" charset="-122"/>
                <a:ea typeface="微软雅黑"/>
                <a:cs typeface="微软雅黑"/>
              </a:rPr>
              <a:t>； </a:t>
            </a:r>
          </a:p>
        </p:txBody>
      </p:sp>
      <p:sp>
        <p:nvSpPr>
          <p:cNvPr id="46" name="椭圆 45"/>
          <p:cNvSpPr/>
          <p:nvPr/>
        </p:nvSpPr>
        <p:spPr>
          <a:xfrm>
            <a:off x="468313" y="2779713"/>
            <a:ext cx="358775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内容占位符 8"/>
          <p:cNvSpPr>
            <a:spLocks/>
          </p:cNvSpPr>
          <p:nvPr/>
        </p:nvSpPr>
        <p:spPr bwMode="auto">
          <a:xfrm>
            <a:off x="1547813" y="2794000"/>
            <a:ext cx="676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3399FF"/>
                </a:solidFill>
                <a:latin typeface="宋体" charset="-122"/>
              </a:rPr>
              <a:t>底色为浅蓝色的值是指比总体的百分比小</a:t>
            </a:r>
            <a:r>
              <a:rPr lang="en-US" altLang="zh-CN" sz="1200">
                <a:solidFill>
                  <a:srgbClr val="3399FF"/>
                </a:solidFill>
                <a:latin typeface="宋体" charset="-122"/>
              </a:rPr>
              <a:t>5-9%</a:t>
            </a:r>
            <a:r>
              <a:rPr lang="zh-CN" altLang="en-US" sz="1200">
                <a:solidFill>
                  <a:srgbClr val="3399FF"/>
                </a:solidFill>
                <a:latin typeface="宋体" charset="-122"/>
              </a:rPr>
              <a:t>之间</a:t>
            </a:r>
            <a:r>
              <a:rPr lang="zh-CN" altLang="en-US" sz="1200" b="1">
                <a:solidFill>
                  <a:srgbClr val="3399FF"/>
                </a:solidFill>
                <a:latin typeface="宋体" charset="-122"/>
                <a:ea typeface="微软雅黑"/>
                <a:cs typeface="微软雅黑"/>
              </a:rPr>
              <a:t>； </a:t>
            </a:r>
          </a:p>
        </p:txBody>
      </p:sp>
      <p:graphicFrame>
        <p:nvGraphicFramePr>
          <p:cNvPr id="48" name="Group 206"/>
          <p:cNvGraphicFramePr>
            <a:graphicFrameLocks noGrp="1"/>
          </p:cNvGraphicFramePr>
          <p:nvPr/>
        </p:nvGraphicFramePr>
        <p:xfrm>
          <a:off x="2771775" y="3717925"/>
          <a:ext cx="6048375" cy="2447926"/>
        </p:xfrm>
        <a:graphic>
          <a:graphicData uri="http://schemas.openxmlformats.org/drawingml/2006/table">
            <a:tbl>
              <a:tblPr/>
              <a:tblGrid>
                <a:gridCol w="1489075"/>
                <a:gridCol w="781050"/>
                <a:gridCol w="1906588"/>
                <a:gridCol w="1871662"/>
              </a:tblGrid>
              <a:tr h="2397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总体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男性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女性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18 </a:t>
                      </a: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岁及以下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18-25 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26-35 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36 </a:t>
                      </a: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岁及以上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上海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北京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广州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省会城市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377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县级市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非城镇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49" name="圆角矩形 48"/>
          <p:cNvSpPr/>
          <p:nvPr/>
        </p:nvSpPr>
        <p:spPr>
          <a:xfrm>
            <a:off x="2555875" y="3644900"/>
            <a:ext cx="6264275" cy="288925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859338" y="4870450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076825" y="4799013"/>
            <a:ext cx="358775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2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7596188" y="4510088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388350" y="4438650"/>
            <a:ext cx="358775" cy="358775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3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932363" y="5951538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875463" y="4870450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019925" y="4799013"/>
            <a:ext cx="360363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5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771775" y="3646488"/>
            <a:ext cx="360363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1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graphicFrame>
        <p:nvGraphicFramePr>
          <p:cNvPr id="58" name="Group 254"/>
          <p:cNvGraphicFramePr>
            <a:graphicFrameLocks noGrp="1"/>
          </p:cNvGraphicFramePr>
          <p:nvPr/>
        </p:nvGraphicFramePr>
        <p:xfrm>
          <a:off x="935038" y="2155825"/>
          <a:ext cx="576262" cy="1240155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　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635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635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　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02050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椭圆 59"/>
          <p:cNvSpPr/>
          <p:nvPr/>
        </p:nvSpPr>
        <p:spPr>
          <a:xfrm>
            <a:off x="5076825" y="5878513"/>
            <a:ext cx="358775" cy="358775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4</a:t>
            </a:r>
            <a:endParaRPr lang="zh-CN" altLang="en-US" b="1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7548" y="6457292"/>
            <a:ext cx="64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7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4631" y="1640112"/>
            <a:ext cx="4752211" cy="1544094"/>
          </a:xfrm>
          <a:prstGeom prst="rect">
            <a:avLst/>
          </a:prstGeom>
        </p:spPr>
      </p:pic>
      <p:pic>
        <p:nvPicPr>
          <p:cNvPr id="14" name="图片 13" descr="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87910"/>
            <a:ext cx="8354624" cy="302717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7638" y="881374"/>
            <a:ext cx="628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问题：您对下列哪些类型的日本产品感兴趣？</a:t>
            </a:r>
            <a:endParaRPr lang="zh-CN" altLang="en-US" sz="1100" b="1" dirty="0"/>
          </a:p>
        </p:txBody>
      </p:sp>
      <p:pic>
        <p:nvPicPr>
          <p:cNvPr id="8" name="图片 7" descr="差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051676"/>
            <a:ext cx="922048" cy="10715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57686" y="1857364"/>
            <a:ext cx="214314" cy="14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00166" y="3143248"/>
            <a:ext cx="571504" cy="3071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5720" y="14285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消费者最感兴趣的三类日本产品为数码产品（</a:t>
            </a:r>
            <a:r>
              <a:rPr lang="en-US" altLang="zh-CN" sz="2000" b="1" dirty="0" smtClean="0">
                <a:latin typeface="+mj-ea"/>
                <a:ea typeface="+mj-ea"/>
              </a:rPr>
              <a:t>45.4%</a:t>
            </a:r>
            <a:r>
              <a:rPr lang="zh-CN" altLang="en-US" sz="2000" b="1" dirty="0" smtClean="0">
                <a:latin typeface="+mj-ea"/>
                <a:ea typeface="+mj-ea"/>
              </a:rPr>
              <a:t>）、服装（</a:t>
            </a:r>
            <a:r>
              <a:rPr lang="en-US" altLang="zh-CN" sz="2000" b="1" dirty="0" smtClean="0">
                <a:latin typeface="+mj-ea"/>
                <a:ea typeface="+mj-ea"/>
              </a:rPr>
              <a:t>35.9%</a:t>
            </a:r>
            <a:r>
              <a:rPr lang="zh-CN" altLang="en-US" sz="2000" b="1" dirty="0" smtClean="0">
                <a:latin typeface="+mj-ea"/>
                <a:ea typeface="+mj-ea"/>
              </a:rPr>
              <a:t>）、化妆品及个人护理用品（</a:t>
            </a:r>
            <a:r>
              <a:rPr lang="en-US" altLang="zh-CN" sz="2000" b="1" dirty="0" smtClean="0">
                <a:latin typeface="+mj-ea"/>
                <a:ea typeface="+mj-ea"/>
              </a:rPr>
              <a:t>27.3%</a:t>
            </a:r>
            <a:r>
              <a:rPr lang="zh-CN" altLang="en-US" sz="2000" b="1" dirty="0" smtClean="0">
                <a:latin typeface="+mj-ea"/>
                <a:ea typeface="+mj-ea"/>
              </a:rPr>
              <a:t>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1142984"/>
            <a:ext cx="7232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sz="1100" dirty="0" smtClean="0">
                <a:latin typeface="+mn-ea"/>
              </a:rPr>
              <a:t>男性最感兴趣的日本产品为数码产品（</a:t>
            </a:r>
            <a:r>
              <a:rPr lang="en-US" altLang="zh-CN" sz="1100" dirty="0" smtClean="0">
                <a:latin typeface="+mn-ea"/>
              </a:rPr>
              <a:t>55.9%</a:t>
            </a:r>
            <a:r>
              <a:rPr lang="zh-CN" altLang="en-US" sz="1100" dirty="0" smtClean="0">
                <a:latin typeface="+mn-ea"/>
              </a:rPr>
              <a:t>），女性最感兴趣的日本产品为化妆品及个人护理用品（</a:t>
            </a:r>
            <a:r>
              <a:rPr lang="en-US" altLang="zh-CN" sz="1100" dirty="0" smtClean="0">
                <a:latin typeface="+mn-ea"/>
              </a:rPr>
              <a:t>44.4%</a:t>
            </a:r>
            <a:r>
              <a:rPr lang="zh-CN" altLang="en-US" sz="1100" dirty="0" smtClean="0">
                <a:latin typeface="+mn-ea"/>
              </a:rPr>
              <a:t>）</a:t>
            </a:r>
            <a:endParaRPr lang="en-US" altLang="zh-CN" sz="1100" dirty="0" smtClean="0">
              <a:latin typeface="+mn-ea"/>
            </a:endParaRP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zh-CN" altLang="en-US" sz="1100" dirty="0" smtClean="0">
                <a:latin typeface="+mn-ea"/>
              </a:rPr>
              <a:t>月收入在</a:t>
            </a:r>
            <a:r>
              <a:rPr lang="en-US" altLang="zh-CN" sz="1100" dirty="0" smtClean="0">
                <a:latin typeface="+mn-ea"/>
              </a:rPr>
              <a:t>3001-5000</a:t>
            </a:r>
            <a:r>
              <a:rPr lang="zh-CN" altLang="en-US" sz="1100" dirty="0" smtClean="0">
                <a:latin typeface="+mn-ea"/>
              </a:rPr>
              <a:t>元的消费者对日本的数码产品（</a:t>
            </a:r>
            <a:r>
              <a:rPr lang="en-US" altLang="zh-CN" sz="1100" dirty="0" smtClean="0">
                <a:latin typeface="+mn-ea"/>
              </a:rPr>
              <a:t>60%</a:t>
            </a:r>
            <a:r>
              <a:rPr lang="zh-CN" altLang="en-US" sz="1100" dirty="0" smtClean="0">
                <a:latin typeface="+mn-ea"/>
              </a:rPr>
              <a:t>）和汽车用品（</a:t>
            </a:r>
            <a:r>
              <a:rPr lang="en-US" altLang="zh-CN" sz="1100" dirty="0" smtClean="0">
                <a:latin typeface="+mn-ea"/>
              </a:rPr>
              <a:t>40%</a:t>
            </a:r>
            <a:r>
              <a:rPr lang="zh-CN" altLang="en-US" sz="1100" dirty="0" smtClean="0">
                <a:latin typeface="+mn-ea"/>
              </a:rPr>
              <a:t>）最感</a:t>
            </a:r>
            <a:r>
              <a:rPr lang="zh-CN" altLang="en-US" sz="1100" dirty="0" smtClean="0">
                <a:latin typeface="+mn-ea"/>
              </a:rPr>
              <a:t>兴趣；</a:t>
            </a:r>
            <a:endParaRPr lang="en-US" altLang="zh-CN" sz="1100" dirty="0" smtClean="0">
              <a:latin typeface="+mn-ea"/>
            </a:endParaRP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en-US" altLang="zh-CN" sz="1100" dirty="0" smtClean="0">
                <a:latin typeface="+mn-ea"/>
              </a:rPr>
              <a:t>18</a:t>
            </a:r>
            <a:r>
              <a:rPr lang="zh-CN" altLang="en-US" sz="1100" dirty="0" smtClean="0">
                <a:latin typeface="+mn-ea"/>
              </a:rPr>
              <a:t>岁以下的消费者对日本的礼品玩具（</a:t>
            </a:r>
            <a:r>
              <a:rPr lang="en-US" altLang="zh-CN" sz="1100" dirty="0" smtClean="0">
                <a:latin typeface="+mn-ea"/>
              </a:rPr>
              <a:t>30.5%</a:t>
            </a:r>
            <a:r>
              <a:rPr lang="zh-CN" altLang="en-US" sz="1100" dirty="0" smtClean="0">
                <a:latin typeface="+mn-ea"/>
              </a:rPr>
              <a:t>）和</a:t>
            </a:r>
            <a:r>
              <a:rPr lang="en-US" altLang="zh-CN" sz="1100" dirty="0" smtClean="0">
                <a:latin typeface="+mn-ea"/>
              </a:rPr>
              <a:t>cosplay</a:t>
            </a:r>
            <a:r>
              <a:rPr lang="zh-CN" altLang="en-US" sz="1100" dirty="0" smtClean="0">
                <a:latin typeface="+mn-ea"/>
              </a:rPr>
              <a:t>（</a:t>
            </a:r>
            <a:r>
              <a:rPr lang="en-US" altLang="zh-CN" sz="1100" dirty="0" smtClean="0">
                <a:latin typeface="+mn-ea"/>
              </a:rPr>
              <a:t>25.4%</a:t>
            </a:r>
            <a:r>
              <a:rPr lang="zh-CN" altLang="en-US" sz="1100" dirty="0" smtClean="0">
                <a:latin typeface="+mn-ea"/>
              </a:rPr>
              <a:t>）更感兴趣；</a:t>
            </a:r>
            <a:endParaRPr lang="en-US" altLang="zh-CN" sz="1100" dirty="0" smtClean="0">
              <a:latin typeface="+mn-ea"/>
            </a:endParaRPr>
          </a:p>
          <a:p>
            <a:pPr marL="273600" indent="-273600">
              <a:spcBef>
                <a:spcPts val="420"/>
              </a:spcBef>
              <a:buFont typeface="Wingdings" pitchFamily="2" charset="2"/>
              <a:buChar char="n"/>
            </a:pPr>
            <a:r>
              <a:rPr lang="en-US" altLang="zh-CN" sz="1100" dirty="0" smtClean="0">
                <a:latin typeface="+mn-ea"/>
              </a:rPr>
              <a:t>34.2%18-25</a:t>
            </a:r>
            <a:r>
              <a:rPr lang="zh-CN" altLang="en-US" sz="1100" dirty="0" smtClean="0">
                <a:latin typeface="+mn-ea"/>
              </a:rPr>
              <a:t>岁的消费者更喜欢日本的文化玩乐产品。</a:t>
            </a:r>
            <a:endParaRPr lang="zh-CN" altLang="en-US" sz="11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3259</Words>
  <Application>Microsoft Office PowerPoint</Application>
  <PresentationFormat>全屏显示(4:3)</PresentationFormat>
  <Paragraphs>395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[如果现场讲解，先就客户感兴趣的问题在findoout.com上部署御调查]</vt:lpstr>
      <vt:lpstr>幻灯片 3</vt:lpstr>
      <vt:lpstr>背景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我们的服务</vt:lpstr>
      <vt:lpstr>幻灯片 23</vt:lpstr>
      <vt:lpstr>深度了解在线调查路径图</vt:lpstr>
      <vt:lpstr>          findQUICK© - 多快好省</vt:lpstr>
      <vt:lpstr>深度了解：带给客户令人信服并富有灵感的 消费者 及 市场洞察</vt:lpstr>
      <vt:lpstr>一些客户对我们的评价</vt:lpstr>
      <vt:lpstr>[展示御调查结果]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Winnerlyf</dc:creator>
  <cp:lastModifiedBy>user</cp:lastModifiedBy>
  <cp:revision>108</cp:revision>
  <dcterms:created xsi:type="dcterms:W3CDTF">2012-07-01T02:15:32Z</dcterms:created>
  <dcterms:modified xsi:type="dcterms:W3CDTF">2012-07-26T09:24:33Z</dcterms:modified>
</cp:coreProperties>
</file>