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theme/themeOverride17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82" r:id="rId4"/>
    <p:sldId id="258" r:id="rId5"/>
    <p:sldId id="261" r:id="rId6"/>
    <p:sldId id="283" r:id="rId7"/>
    <p:sldId id="269" r:id="rId8"/>
    <p:sldId id="284" r:id="rId9"/>
    <p:sldId id="270" r:id="rId10"/>
    <p:sldId id="271" r:id="rId11"/>
    <p:sldId id="272" r:id="rId12"/>
    <p:sldId id="273" r:id="rId13"/>
    <p:sldId id="274" r:id="rId14"/>
    <p:sldId id="275" r:id="rId15"/>
    <p:sldId id="281" r:id="rId16"/>
    <p:sldId id="276" r:id="rId17"/>
    <p:sldId id="277" r:id="rId18"/>
    <p:sldId id="278" r:id="rId19"/>
    <p:sldId id="279" r:id="rId20"/>
    <p:sldId id="280" r:id="rId21"/>
    <p:sldId id="259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9933"/>
    <a:srgbClr val="9999FF"/>
    <a:srgbClr val="A2AA3C"/>
    <a:srgbClr val="F0F2F3"/>
    <a:srgbClr val="82B128"/>
    <a:srgbClr val="35579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9294" autoAdjust="0"/>
  </p:normalViewPr>
  <p:slideViewPr>
    <p:cSldViewPr>
      <p:cViewPr varScale="1">
        <p:scale>
          <a:sx n="68" d="100"/>
          <a:sy n="68" d="100"/>
        </p:scale>
        <p:origin x="-1146" y="-90"/>
      </p:cViewPr>
      <p:guideLst>
        <p:guide orient="horz" pos="3884"/>
        <p:guide pos="8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120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briefcase\temp\&#21560;&#27833;&#28895;&#26426;&#21697;&#29260;&#32852;&#24819;.xls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D:\briefcase\!&#28145;&#24230;&#20102;&#35299;\&#39033;&#30446;\&#22825;&#28070;&#24191;&#21578;\&#24191;&#21578;&#25928;&#26524;&#35843;&#26597;\data\xf\1-&#21333;&#36873;xf.xls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briefcase\temp\&#21560;&#27833;&#28895;&#26426;-&#22797;&#36873;&#39064;.xls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briefcase\temp\&#21560;&#27833;&#28895;&#26426;-&#22797;&#36873;&#39064;.xls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briefcase\!&#28145;&#24230;&#20102;&#35299;\&#39033;&#30446;\&#22825;&#28070;&#24191;&#21578;\&#24191;&#21578;&#25928;&#26524;&#35843;&#26597;\data\xf\1-&#21333;&#36873;xf.xls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briefcase\!&#28145;&#24230;&#20102;&#35299;\&#39033;&#30446;\&#22825;&#28070;&#24191;&#21578;\&#24191;&#21578;&#25928;&#26524;&#35843;&#26597;\data\xf\1-&#21333;&#36873;xf.xls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briefcase\!&#28145;&#24230;&#20102;&#35299;\&#39033;&#30446;\&#22825;&#28070;&#24191;&#21578;\&#24191;&#21578;&#25928;&#26524;&#35843;&#26597;\data\xf\1-&#21333;&#36873;xf.xls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D:\briefcase\!&#28145;&#24230;&#20102;&#35299;\&#39033;&#30446;\&#22825;&#28070;&#24191;&#21578;\&#24191;&#21578;&#25928;&#26524;&#35843;&#26597;\data\xf\1-&#21333;&#36873;xf.xls" TargetMode="External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D:\briefcase\!&#28145;&#24230;&#20102;&#35299;\&#39033;&#30446;\&#22825;&#28070;&#24191;&#21578;\&#24191;&#21578;&#25928;&#26524;&#35843;&#26597;\data\xf\1-&#21333;&#36873;xf.xls" TargetMode="External"/><Relationship Id="rId1" Type="http://schemas.openxmlformats.org/officeDocument/2006/relationships/themeOverride" Target="../theme/themeOverride17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briefcase\temp\&#21560;&#27833;&#28895;&#26426;-&#22797;&#36873;&#39064;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briefcase\temp\&#21560;&#27833;&#28895;&#26426;&#24191;&#21578;&#21697;&#29260;&#32852;&#24819;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briefcase\temp\&#21560;&#27833;&#28895;&#26426;-&#22797;&#36873;&#39064;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briefcase\!&#28145;&#24230;&#20102;&#35299;\&#39033;&#30446;\&#22825;&#28070;&#24191;&#21578;\&#24191;&#21578;&#25928;&#26524;&#35843;&#26597;\data\xf\1-&#21333;&#36873;xf.xls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D:\briefcase\temp\&#21560;&#27833;&#28895;&#26426;&#36141;&#20080;&#20559;&#22909;.xls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D:\briefcase\!&#28145;&#24230;&#20102;&#35299;\&#39033;&#30446;\&#22825;&#28070;&#24191;&#21578;\&#24191;&#21578;&#25928;&#26524;&#35843;&#26597;\data\xf\1-&#21333;&#36873;xf.xls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D:\briefcase\temp\&#21560;&#27833;&#28895;&#26426;-&#22343;&#20540;.xls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D:\briefcase\!&#28145;&#24230;&#20102;&#35299;\&#39033;&#30446;\&#22825;&#28070;&#24191;&#21578;\&#24191;&#21578;&#25928;&#26524;&#35843;&#26597;\data\xf\1-&#21333;&#36873;xf.xls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Sheet0!$C$3</c:f>
              <c:strCache>
                <c:ptCount val="1"/>
                <c:pt idx="0">
                  <c:v>25-35岁</c:v>
                </c:pt>
              </c:strCache>
            </c:strRef>
          </c:tx>
          <c:cat>
            <c:strRef>
              <c:f>Sheet0!$B$4:$B$11</c:f>
              <c:strCache>
                <c:ptCount val="8"/>
                <c:pt idx="0">
                  <c:v>美的</c:v>
                </c:pt>
                <c:pt idx="1">
                  <c:v>方太</c:v>
                </c:pt>
                <c:pt idx="2">
                  <c:v>老板</c:v>
                </c:pt>
                <c:pt idx="3">
                  <c:v>华帝</c:v>
                </c:pt>
                <c:pt idx="4">
                  <c:v>樱花</c:v>
                </c:pt>
                <c:pt idx="5">
                  <c:v>海尔</c:v>
                </c:pt>
                <c:pt idx="6">
                  <c:v>帅康</c:v>
                </c:pt>
                <c:pt idx="7">
                  <c:v>西门子</c:v>
                </c:pt>
              </c:strCache>
            </c:strRef>
          </c:cat>
          <c:val>
            <c:numRef>
              <c:f>Sheet0!$C$4:$C$11</c:f>
              <c:numCache>
                <c:formatCode>0%</c:formatCode>
                <c:ptCount val="8"/>
                <c:pt idx="0">
                  <c:v>0.16700000000000001</c:v>
                </c:pt>
                <c:pt idx="1">
                  <c:v>0.14500000000000005</c:v>
                </c:pt>
                <c:pt idx="2">
                  <c:v>5.7000000000000016E-2</c:v>
                </c:pt>
                <c:pt idx="3">
                  <c:v>7.0000000000000021E-2</c:v>
                </c:pt>
                <c:pt idx="4">
                  <c:v>6.1000000000000013E-2</c:v>
                </c:pt>
                <c:pt idx="5">
                  <c:v>5.3000000000000012E-2</c:v>
                </c:pt>
                <c:pt idx="6">
                  <c:v>1.7999999999999999E-2</c:v>
                </c:pt>
                <c:pt idx="7">
                  <c:v>1.2999999999999998E-2</c:v>
                </c:pt>
              </c:numCache>
            </c:numRef>
          </c:val>
        </c:ser>
        <c:ser>
          <c:idx val="1"/>
          <c:order val="1"/>
          <c:tx>
            <c:strRef>
              <c:f>Sheet0!$D$3</c:f>
              <c:strCache>
                <c:ptCount val="1"/>
                <c:pt idx="0">
                  <c:v>36-45岁</c:v>
                </c:pt>
              </c:strCache>
            </c:strRef>
          </c:tx>
          <c:cat>
            <c:strRef>
              <c:f>Sheet0!$B$4:$B$11</c:f>
              <c:strCache>
                <c:ptCount val="8"/>
                <c:pt idx="0">
                  <c:v>美的</c:v>
                </c:pt>
                <c:pt idx="1">
                  <c:v>方太</c:v>
                </c:pt>
                <c:pt idx="2">
                  <c:v>老板</c:v>
                </c:pt>
                <c:pt idx="3">
                  <c:v>华帝</c:v>
                </c:pt>
                <c:pt idx="4">
                  <c:v>樱花</c:v>
                </c:pt>
                <c:pt idx="5">
                  <c:v>海尔</c:v>
                </c:pt>
                <c:pt idx="6">
                  <c:v>帅康</c:v>
                </c:pt>
                <c:pt idx="7">
                  <c:v>西门子</c:v>
                </c:pt>
              </c:strCache>
            </c:strRef>
          </c:cat>
          <c:val>
            <c:numRef>
              <c:f>Sheet0!$D$4:$D$11</c:f>
              <c:numCache>
                <c:formatCode>0%</c:formatCode>
                <c:ptCount val="8"/>
                <c:pt idx="0">
                  <c:v>0.16200000000000001</c:v>
                </c:pt>
                <c:pt idx="1">
                  <c:v>0.192</c:v>
                </c:pt>
                <c:pt idx="2">
                  <c:v>9.1000000000000025E-2</c:v>
                </c:pt>
                <c:pt idx="3">
                  <c:v>5.1000000000000004E-2</c:v>
                </c:pt>
                <c:pt idx="4">
                  <c:v>4.0000000000000015E-2</c:v>
                </c:pt>
                <c:pt idx="5">
                  <c:v>3.0000000000000002E-2</c:v>
                </c:pt>
                <c:pt idx="6">
                  <c:v>4.0000000000000015E-2</c:v>
                </c:pt>
                <c:pt idx="7">
                  <c:v>4.0000000000000015E-2</c:v>
                </c:pt>
              </c:numCache>
            </c:numRef>
          </c:val>
        </c:ser>
        <c:ser>
          <c:idx val="2"/>
          <c:order val="2"/>
          <c:tx>
            <c:strRef>
              <c:f>Sheet0!$E$3</c:f>
              <c:strCache>
                <c:ptCount val="1"/>
                <c:pt idx="0">
                  <c:v>Total</c:v>
                </c:pt>
              </c:strCache>
            </c:strRef>
          </c:tx>
          <c:cat>
            <c:strRef>
              <c:f>Sheet0!$B$4:$B$11</c:f>
              <c:strCache>
                <c:ptCount val="8"/>
                <c:pt idx="0">
                  <c:v>美的</c:v>
                </c:pt>
                <c:pt idx="1">
                  <c:v>方太</c:v>
                </c:pt>
                <c:pt idx="2">
                  <c:v>老板</c:v>
                </c:pt>
                <c:pt idx="3">
                  <c:v>华帝</c:v>
                </c:pt>
                <c:pt idx="4">
                  <c:v>樱花</c:v>
                </c:pt>
                <c:pt idx="5">
                  <c:v>海尔</c:v>
                </c:pt>
                <c:pt idx="6">
                  <c:v>帅康</c:v>
                </c:pt>
                <c:pt idx="7">
                  <c:v>西门子</c:v>
                </c:pt>
              </c:strCache>
            </c:strRef>
          </c:cat>
          <c:val>
            <c:numRef>
              <c:f>Sheet0!$E$4:$E$11</c:f>
              <c:numCache>
                <c:formatCode>0%</c:formatCode>
                <c:ptCount val="8"/>
                <c:pt idx="0">
                  <c:v>0.16500000000000001</c:v>
                </c:pt>
                <c:pt idx="1">
                  <c:v>0.15900000000000006</c:v>
                </c:pt>
                <c:pt idx="2">
                  <c:v>6.7000000000000004E-2</c:v>
                </c:pt>
                <c:pt idx="3">
                  <c:v>6.4000000000000029E-2</c:v>
                </c:pt>
                <c:pt idx="4">
                  <c:v>5.5000000000000014E-2</c:v>
                </c:pt>
                <c:pt idx="5">
                  <c:v>4.5999999999999999E-2</c:v>
                </c:pt>
                <c:pt idx="6">
                  <c:v>2.4E-2</c:v>
                </c:pt>
                <c:pt idx="7">
                  <c:v>2.1000000000000008E-2</c:v>
                </c:pt>
              </c:numCache>
            </c:numRef>
          </c:val>
        </c:ser>
        <c:axId val="147106432"/>
        <c:axId val="147540608"/>
      </c:barChart>
      <c:catAx>
        <c:axId val="147106432"/>
        <c:scaling>
          <c:orientation val="minMax"/>
        </c:scaling>
        <c:axPos val="b"/>
        <c:tickLblPos val="nextTo"/>
        <c:crossAx val="147540608"/>
        <c:crosses val="autoZero"/>
        <c:auto val="1"/>
        <c:lblAlgn val="ctr"/>
        <c:lblOffset val="100"/>
      </c:catAx>
      <c:valAx>
        <c:axId val="147540608"/>
        <c:scaling>
          <c:orientation val="minMax"/>
        </c:scaling>
        <c:axPos val="l"/>
        <c:majorGridlines/>
        <c:numFmt formatCode="0%" sourceLinked="1"/>
        <c:tickLblPos val="nextTo"/>
        <c:crossAx val="1471064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Sheet2!$AA$116</c:f>
              <c:strCache>
                <c:ptCount val="1"/>
                <c:pt idx="0">
                  <c:v>25-35岁</c:v>
                </c:pt>
              </c:strCache>
            </c:strRef>
          </c:tx>
          <c:cat>
            <c:strRef>
              <c:f>Sheet2!$Z$117:$Z$120</c:f>
              <c:strCache>
                <c:ptCount val="4"/>
                <c:pt idx="0">
                  <c:v>频繁</c:v>
                </c:pt>
                <c:pt idx="1">
                  <c:v>经常</c:v>
                </c:pt>
                <c:pt idx="2">
                  <c:v>不经常</c:v>
                </c:pt>
                <c:pt idx="3">
                  <c:v>很少</c:v>
                </c:pt>
              </c:strCache>
            </c:strRef>
          </c:cat>
          <c:val>
            <c:numRef>
              <c:f>Sheet2!$AA$117:$AA$120</c:f>
              <c:numCache>
                <c:formatCode>0%</c:formatCode>
                <c:ptCount val="4"/>
                <c:pt idx="0">
                  <c:v>7.5999999999999998E-2</c:v>
                </c:pt>
                <c:pt idx="1">
                  <c:v>0.20600000000000004</c:v>
                </c:pt>
                <c:pt idx="2">
                  <c:v>0.47100000000000014</c:v>
                </c:pt>
                <c:pt idx="3">
                  <c:v>0.24700000000000005</c:v>
                </c:pt>
              </c:numCache>
            </c:numRef>
          </c:val>
        </c:ser>
        <c:ser>
          <c:idx val="1"/>
          <c:order val="1"/>
          <c:tx>
            <c:strRef>
              <c:f>Sheet2!$AB$116</c:f>
              <c:strCache>
                <c:ptCount val="1"/>
                <c:pt idx="0">
                  <c:v>35-45岁</c:v>
                </c:pt>
              </c:strCache>
            </c:strRef>
          </c:tx>
          <c:cat>
            <c:strRef>
              <c:f>Sheet2!$Z$117:$Z$120</c:f>
              <c:strCache>
                <c:ptCount val="4"/>
                <c:pt idx="0">
                  <c:v>频繁</c:v>
                </c:pt>
                <c:pt idx="1">
                  <c:v>经常</c:v>
                </c:pt>
                <c:pt idx="2">
                  <c:v>不经常</c:v>
                </c:pt>
                <c:pt idx="3">
                  <c:v>很少</c:v>
                </c:pt>
              </c:strCache>
            </c:strRef>
          </c:cat>
          <c:val>
            <c:numRef>
              <c:f>Sheet2!$AB$117:$AB$120</c:f>
              <c:numCache>
                <c:formatCode>0%</c:formatCode>
                <c:ptCount val="4"/>
                <c:pt idx="0">
                  <c:v>2.8999999999999998E-2</c:v>
                </c:pt>
                <c:pt idx="1">
                  <c:v>0.35700000000000015</c:v>
                </c:pt>
                <c:pt idx="2">
                  <c:v>0.42900000000000016</c:v>
                </c:pt>
                <c:pt idx="3">
                  <c:v>0.18600000000000008</c:v>
                </c:pt>
              </c:numCache>
            </c:numRef>
          </c:val>
        </c:ser>
        <c:ser>
          <c:idx val="2"/>
          <c:order val="2"/>
          <c:tx>
            <c:strRef>
              <c:f>Sheet2!$AC$116</c:f>
              <c:strCache>
                <c:ptCount val="1"/>
                <c:pt idx="0">
                  <c:v>Total</c:v>
                </c:pt>
              </c:strCache>
            </c:strRef>
          </c:tx>
          <c:cat>
            <c:strRef>
              <c:f>Sheet2!$Z$117:$Z$120</c:f>
              <c:strCache>
                <c:ptCount val="4"/>
                <c:pt idx="0">
                  <c:v>频繁</c:v>
                </c:pt>
                <c:pt idx="1">
                  <c:v>经常</c:v>
                </c:pt>
                <c:pt idx="2">
                  <c:v>不经常</c:v>
                </c:pt>
                <c:pt idx="3">
                  <c:v>很少</c:v>
                </c:pt>
              </c:strCache>
            </c:strRef>
          </c:cat>
          <c:val>
            <c:numRef>
              <c:f>Sheet2!$AC$117:$AC$120</c:f>
              <c:numCache>
                <c:formatCode>0%</c:formatCode>
                <c:ptCount val="4"/>
                <c:pt idx="0">
                  <c:v>6.200000000000002E-2</c:v>
                </c:pt>
                <c:pt idx="1">
                  <c:v>0.25</c:v>
                </c:pt>
                <c:pt idx="2">
                  <c:v>0.45800000000000002</c:v>
                </c:pt>
                <c:pt idx="3">
                  <c:v>0.22900000000000001</c:v>
                </c:pt>
              </c:numCache>
            </c:numRef>
          </c:val>
        </c:ser>
        <c:axId val="96644096"/>
        <c:axId val="97133312"/>
      </c:barChart>
      <c:catAx>
        <c:axId val="96644096"/>
        <c:scaling>
          <c:orientation val="minMax"/>
        </c:scaling>
        <c:axPos val="b"/>
        <c:tickLblPos val="nextTo"/>
        <c:crossAx val="97133312"/>
        <c:crosses val="autoZero"/>
        <c:auto val="1"/>
        <c:lblAlgn val="ctr"/>
        <c:lblOffset val="100"/>
      </c:catAx>
      <c:valAx>
        <c:axId val="97133312"/>
        <c:scaling>
          <c:orientation val="minMax"/>
        </c:scaling>
        <c:axPos val="l"/>
        <c:majorGridlines/>
        <c:numFmt formatCode="0%" sourceLinked="1"/>
        <c:tickLblPos val="nextTo"/>
        <c:crossAx val="9664409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Sheet2!$C$36</c:f>
              <c:strCache>
                <c:ptCount val="1"/>
                <c:pt idx="0">
                  <c:v>25-35岁</c:v>
                </c:pt>
              </c:strCache>
            </c:strRef>
          </c:tx>
          <c:cat>
            <c:strRef>
              <c:f>Sheet2!$D$35:$H$35</c:f>
              <c:strCache>
                <c:ptCount val="5"/>
                <c:pt idx="0">
                  <c:v>追求时尚和生活质感</c:v>
                </c:pt>
                <c:pt idx="1">
                  <c:v>新装修的整体厨房，如果吸油烟机还要经常拆洗，是一件麻烦和尴尬的事</c:v>
                </c:pt>
                <c:pt idx="2">
                  <c:v>樱花因为有油烟分离的功能，只要轻松换网，就能永久享受免拆洗</c:v>
                </c:pt>
                <c:pt idx="3">
                  <c:v>油网会永久免费送到家的</c:v>
                </c:pt>
                <c:pt idx="4">
                  <c:v>其他</c:v>
                </c:pt>
              </c:strCache>
            </c:strRef>
          </c:cat>
          <c:val>
            <c:numRef>
              <c:f>Sheet2!$D$36:$H$36</c:f>
              <c:numCache>
                <c:formatCode>0%</c:formatCode>
                <c:ptCount val="5"/>
                <c:pt idx="0">
                  <c:v>0.32900000000000013</c:v>
                </c:pt>
                <c:pt idx="1">
                  <c:v>0.4300000000000001</c:v>
                </c:pt>
                <c:pt idx="2">
                  <c:v>0.56999999999999995</c:v>
                </c:pt>
                <c:pt idx="3">
                  <c:v>0.26800000000000002</c:v>
                </c:pt>
                <c:pt idx="4">
                  <c:v>3.9000000000000014E-2</c:v>
                </c:pt>
              </c:numCache>
            </c:numRef>
          </c:val>
        </c:ser>
        <c:ser>
          <c:idx val="1"/>
          <c:order val="1"/>
          <c:tx>
            <c:strRef>
              <c:f>Sheet2!$C$37</c:f>
              <c:strCache>
                <c:ptCount val="1"/>
                <c:pt idx="0">
                  <c:v>36-45岁</c:v>
                </c:pt>
              </c:strCache>
            </c:strRef>
          </c:tx>
          <c:cat>
            <c:strRef>
              <c:f>Sheet2!$D$35:$H$35</c:f>
              <c:strCache>
                <c:ptCount val="5"/>
                <c:pt idx="0">
                  <c:v>追求时尚和生活质感</c:v>
                </c:pt>
                <c:pt idx="1">
                  <c:v>新装修的整体厨房，如果吸油烟机还要经常拆洗，是一件麻烦和尴尬的事</c:v>
                </c:pt>
                <c:pt idx="2">
                  <c:v>樱花因为有油烟分离的功能，只要轻松换网，就能永久享受免拆洗</c:v>
                </c:pt>
                <c:pt idx="3">
                  <c:v>油网会永久免费送到家的</c:v>
                </c:pt>
                <c:pt idx="4">
                  <c:v>其他</c:v>
                </c:pt>
              </c:strCache>
            </c:strRef>
          </c:cat>
          <c:val>
            <c:numRef>
              <c:f>Sheet2!$D$37:$H$37</c:f>
              <c:numCache>
                <c:formatCode>0%</c:formatCode>
                <c:ptCount val="5"/>
                <c:pt idx="0">
                  <c:v>0.23200000000000001</c:v>
                </c:pt>
                <c:pt idx="1">
                  <c:v>0.34300000000000008</c:v>
                </c:pt>
                <c:pt idx="2">
                  <c:v>0.59599999999999997</c:v>
                </c:pt>
                <c:pt idx="3">
                  <c:v>0.34300000000000008</c:v>
                </c:pt>
                <c:pt idx="4">
                  <c:v>6.1000000000000013E-2</c:v>
                </c:pt>
              </c:numCache>
            </c:numRef>
          </c:val>
        </c:ser>
        <c:ser>
          <c:idx val="2"/>
          <c:order val="2"/>
          <c:tx>
            <c:strRef>
              <c:f>Sheet2!$C$38</c:f>
              <c:strCache>
                <c:ptCount val="1"/>
                <c:pt idx="0">
                  <c:v>Total</c:v>
                </c:pt>
              </c:strCache>
            </c:strRef>
          </c:tx>
          <c:cat>
            <c:strRef>
              <c:f>Sheet2!$D$35:$H$35</c:f>
              <c:strCache>
                <c:ptCount val="5"/>
                <c:pt idx="0">
                  <c:v>追求时尚和生活质感</c:v>
                </c:pt>
                <c:pt idx="1">
                  <c:v>新装修的整体厨房，如果吸油烟机还要经常拆洗，是一件麻烦和尴尬的事</c:v>
                </c:pt>
                <c:pt idx="2">
                  <c:v>樱花因为有油烟分离的功能，只要轻松换网，就能永久享受免拆洗</c:v>
                </c:pt>
                <c:pt idx="3">
                  <c:v>油网会永久免费送到家的</c:v>
                </c:pt>
                <c:pt idx="4">
                  <c:v>其他</c:v>
                </c:pt>
              </c:strCache>
            </c:strRef>
          </c:cat>
          <c:val>
            <c:numRef>
              <c:f>Sheet2!$D$38:$H$38</c:f>
              <c:numCache>
                <c:formatCode>0%</c:formatCode>
                <c:ptCount val="5"/>
                <c:pt idx="0">
                  <c:v>0.29969418960244665</c:v>
                </c:pt>
                <c:pt idx="1">
                  <c:v>0.40366972477064234</c:v>
                </c:pt>
                <c:pt idx="2">
                  <c:v>0.57798165137614699</c:v>
                </c:pt>
                <c:pt idx="3">
                  <c:v>0.29051987767584125</c:v>
                </c:pt>
                <c:pt idx="4">
                  <c:v>4.5871559633027512E-2</c:v>
                </c:pt>
              </c:numCache>
            </c:numRef>
          </c:val>
        </c:ser>
        <c:axId val="97205248"/>
        <c:axId val="97223424"/>
      </c:barChart>
      <c:catAx>
        <c:axId val="97205248"/>
        <c:scaling>
          <c:orientation val="minMax"/>
        </c:scaling>
        <c:axPos val="b"/>
        <c:tickLblPos val="nextTo"/>
        <c:crossAx val="97223424"/>
        <c:crosses val="autoZero"/>
        <c:auto val="1"/>
        <c:lblAlgn val="ctr"/>
        <c:lblOffset val="100"/>
      </c:catAx>
      <c:valAx>
        <c:axId val="97223424"/>
        <c:scaling>
          <c:orientation val="minMax"/>
        </c:scaling>
        <c:axPos val="l"/>
        <c:majorGridlines/>
        <c:numFmt formatCode="0%" sourceLinked="1"/>
        <c:tickLblPos val="nextTo"/>
        <c:crossAx val="9720524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Sheet2!$C$44</c:f>
              <c:strCache>
                <c:ptCount val="1"/>
                <c:pt idx="0">
                  <c:v>25-35岁</c:v>
                </c:pt>
              </c:strCache>
            </c:strRef>
          </c:tx>
          <c:cat>
            <c:strRef>
              <c:f>Sheet2!$D$43:$G$43</c:f>
              <c:strCache>
                <c:ptCount val="4"/>
                <c:pt idx="0">
                  <c:v>告诉我一些关于樱花的新信息</c:v>
                </c:pt>
                <c:pt idx="1">
                  <c:v>改进樱花给我留下的印象</c:v>
                </c:pt>
                <c:pt idx="2">
                  <c:v>使我想到了区别于以往樱花的特点</c:v>
                </c:pt>
                <c:pt idx="3">
                  <c:v>其他</c:v>
                </c:pt>
              </c:strCache>
            </c:strRef>
          </c:cat>
          <c:val>
            <c:numRef>
              <c:f>Sheet2!$D$44:$G$44</c:f>
              <c:numCache>
                <c:formatCode>0%</c:formatCode>
                <c:ptCount val="4"/>
                <c:pt idx="0">
                  <c:v>0.61000000000000021</c:v>
                </c:pt>
                <c:pt idx="1">
                  <c:v>0.37700000000000011</c:v>
                </c:pt>
                <c:pt idx="2">
                  <c:v>0.32900000000000013</c:v>
                </c:pt>
                <c:pt idx="3">
                  <c:v>4.3999999999999997E-2</c:v>
                </c:pt>
              </c:numCache>
            </c:numRef>
          </c:val>
        </c:ser>
        <c:ser>
          <c:idx val="1"/>
          <c:order val="1"/>
          <c:tx>
            <c:strRef>
              <c:f>Sheet2!$C$45</c:f>
              <c:strCache>
                <c:ptCount val="1"/>
                <c:pt idx="0">
                  <c:v>36-45岁</c:v>
                </c:pt>
              </c:strCache>
            </c:strRef>
          </c:tx>
          <c:cat>
            <c:strRef>
              <c:f>Sheet2!$D$43:$G$43</c:f>
              <c:strCache>
                <c:ptCount val="4"/>
                <c:pt idx="0">
                  <c:v>告诉我一些关于樱花的新信息</c:v>
                </c:pt>
                <c:pt idx="1">
                  <c:v>改进樱花给我留下的印象</c:v>
                </c:pt>
                <c:pt idx="2">
                  <c:v>使我想到了区别于以往樱花的特点</c:v>
                </c:pt>
                <c:pt idx="3">
                  <c:v>其他</c:v>
                </c:pt>
              </c:strCache>
            </c:strRef>
          </c:cat>
          <c:val>
            <c:numRef>
              <c:f>Sheet2!$D$45:$G$45</c:f>
              <c:numCache>
                <c:formatCode>0%</c:formatCode>
                <c:ptCount val="4"/>
                <c:pt idx="0">
                  <c:v>0.51500000000000001</c:v>
                </c:pt>
                <c:pt idx="1">
                  <c:v>0.34300000000000008</c:v>
                </c:pt>
                <c:pt idx="2">
                  <c:v>0.37400000000000011</c:v>
                </c:pt>
                <c:pt idx="3">
                  <c:v>9.1000000000000025E-2</c:v>
                </c:pt>
              </c:numCache>
            </c:numRef>
          </c:val>
        </c:ser>
        <c:ser>
          <c:idx val="2"/>
          <c:order val="2"/>
          <c:tx>
            <c:strRef>
              <c:f>Sheet2!$C$46</c:f>
              <c:strCache>
                <c:ptCount val="1"/>
                <c:pt idx="0">
                  <c:v>Total</c:v>
                </c:pt>
              </c:strCache>
            </c:strRef>
          </c:tx>
          <c:cat>
            <c:strRef>
              <c:f>Sheet2!$D$43:$G$43</c:f>
              <c:strCache>
                <c:ptCount val="4"/>
                <c:pt idx="0">
                  <c:v>告诉我一些关于樱花的新信息</c:v>
                </c:pt>
                <c:pt idx="1">
                  <c:v>改进樱花给我留下的印象</c:v>
                </c:pt>
                <c:pt idx="2">
                  <c:v>使我想到了区别于以往樱花的特点</c:v>
                </c:pt>
                <c:pt idx="3">
                  <c:v>其他</c:v>
                </c:pt>
              </c:strCache>
            </c:strRef>
          </c:cat>
          <c:val>
            <c:numRef>
              <c:f>Sheet2!$D$46:$G$46</c:f>
              <c:numCache>
                <c:formatCode>0%</c:formatCode>
                <c:ptCount val="4"/>
                <c:pt idx="0">
                  <c:v>0.58103975535168173</c:v>
                </c:pt>
                <c:pt idx="1">
                  <c:v>0.36697247706422048</c:v>
                </c:pt>
                <c:pt idx="2">
                  <c:v>0.34250764525993882</c:v>
                </c:pt>
                <c:pt idx="3">
                  <c:v>5.8103975535168197E-2</c:v>
                </c:pt>
              </c:numCache>
            </c:numRef>
          </c:val>
        </c:ser>
        <c:axId val="99601408"/>
        <c:axId val="127202048"/>
      </c:barChart>
      <c:catAx>
        <c:axId val="99601408"/>
        <c:scaling>
          <c:orientation val="minMax"/>
        </c:scaling>
        <c:axPos val="b"/>
        <c:tickLblPos val="nextTo"/>
        <c:crossAx val="127202048"/>
        <c:crosses val="autoZero"/>
        <c:auto val="1"/>
        <c:lblAlgn val="ctr"/>
        <c:lblOffset val="100"/>
      </c:catAx>
      <c:valAx>
        <c:axId val="127202048"/>
        <c:scaling>
          <c:orientation val="minMax"/>
        </c:scaling>
        <c:axPos val="l"/>
        <c:majorGridlines/>
        <c:numFmt formatCode="0%" sourceLinked="1"/>
        <c:tickLblPos val="nextTo"/>
        <c:crossAx val="9960140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Sheet2!$AI$116</c:f>
              <c:strCache>
                <c:ptCount val="1"/>
                <c:pt idx="0">
                  <c:v>25-35岁</c:v>
                </c:pt>
              </c:strCache>
            </c:strRef>
          </c:tx>
          <c:cat>
            <c:strRef>
              <c:f>Sheet2!$AH$117:$AH$121</c:f>
              <c:strCache>
                <c:ptCount val="5"/>
                <c:pt idx="0">
                  <c:v>枯燥乏味的</c:v>
                </c:pt>
                <c:pt idx="1">
                  <c:v>直截了当的</c:v>
                </c:pt>
                <c:pt idx="2">
                  <c:v>令人迷惑的</c:v>
                </c:pt>
                <c:pt idx="3">
                  <c:v>有趣的</c:v>
                </c:pt>
                <c:pt idx="4">
                  <c:v>均不符合</c:v>
                </c:pt>
              </c:strCache>
            </c:strRef>
          </c:cat>
          <c:val>
            <c:numRef>
              <c:f>Sheet2!$AI$117:$AI$121</c:f>
              <c:numCache>
                <c:formatCode>0%</c:formatCode>
                <c:ptCount val="5"/>
                <c:pt idx="0">
                  <c:v>6.6000000000000003E-2</c:v>
                </c:pt>
                <c:pt idx="1">
                  <c:v>0.51300000000000001</c:v>
                </c:pt>
                <c:pt idx="2">
                  <c:v>0.11800000000000002</c:v>
                </c:pt>
                <c:pt idx="3">
                  <c:v>0.21100000000000008</c:v>
                </c:pt>
                <c:pt idx="4">
                  <c:v>9.2000000000000026E-2</c:v>
                </c:pt>
              </c:numCache>
            </c:numRef>
          </c:val>
        </c:ser>
        <c:ser>
          <c:idx val="1"/>
          <c:order val="1"/>
          <c:tx>
            <c:strRef>
              <c:f>Sheet2!$AJ$116</c:f>
              <c:strCache>
                <c:ptCount val="1"/>
                <c:pt idx="0">
                  <c:v>35-45岁</c:v>
                </c:pt>
              </c:strCache>
            </c:strRef>
          </c:tx>
          <c:cat>
            <c:strRef>
              <c:f>Sheet2!$AH$117:$AH$121</c:f>
              <c:strCache>
                <c:ptCount val="5"/>
                <c:pt idx="0">
                  <c:v>枯燥乏味的</c:v>
                </c:pt>
                <c:pt idx="1">
                  <c:v>直截了当的</c:v>
                </c:pt>
                <c:pt idx="2">
                  <c:v>令人迷惑的</c:v>
                </c:pt>
                <c:pt idx="3">
                  <c:v>有趣的</c:v>
                </c:pt>
                <c:pt idx="4">
                  <c:v>均不符合</c:v>
                </c:pt>
              </c:strCache>
            </c:strRef>
          </c:cat>
          <c:val>
            <c:numRef>
              <c:f>Sheet2!$AJ$117:$AJ$121</c:f>
              <c:numCache>
                <c:formatCode>0%</c:formatCode>
                <c:ptCount val="5"/>
                <c:pt idx="0">
                  <c:v>5.1000000000000004E-2</c:v>
                </c:pt>
                <c:pt idx="1">
                  <c:v>0.52500000000000002</c:v>
                </c:pt>
                <c:pt idx="2">
                  <c:v>0.17200000000000001</c:v>
                </c:pt>
                <c:pt idx="3">
                  <c:v>0.15200000000000005</c:v>
                </c:pt>
                <c:pt idx="4">
                  <c:v>0.10099999999999998</c:v>
                </c:pt>
              </c:numCache>
            </c:numRef>
          </c:val>
        </c:ser>
        <c:ser>
          <c:idx val="2"/>
          <c:order val="2"/>
          <c:tx>
            <c:strRef>
              <c:f>Sheet2!$AK$116</c:f>
              <c:strCache>
                <c:ptCount val="1"/>
                <c:pt idx="0">
                  <c:v>Total</c:v>
                </c:pt>
              </c:strCache>
            </c:strRef>
          </c:tx>
          <c:cat>
            <c:strRef>
              <c:f>Sheet2!$AH$117:$AH$121</c:f>
              <c:strCache>
                <c:ptCount val="5"/>
                <c:pt idx="0">
                  <c:v>枯燥乏味的</c:v>
                </c:pt>
                <c:pt idx="1">
                  <c:v>直截了当的</c:v>
                </c:pt>
                <c:pt idx="2">
                  <c:v>令人迷惑的</c:v>
                </c:pt>
                <c:pt idx="3">
                  <c:v>有趣的</c:v>
                </c:pt>
                <c:pt idx="4">
                  <c:v>均不符合</c:v>
                </c:pt>
              </c:strCache>
            </c:strRef>
          </c:cat>
          <c:val>
            <c:numRef>
              <c:f>Sheet2!$AK$117:$AK$121</c:f>
              <c:numCache>
                <c:formatCode>0%</c:formatCode>
                <c:ptCount val="5"/>
                <c:pt idx="0">
                  <c:v>6.1000000000000013E-2</c:v>
                </c:pt>
                <c:pt idx="1">
                  <c:v>0.51700000000000002</c:v>
                </c:pt>
                <c:pt idx="2">
                  <c:v>0.13500000000000001</c:v>
                </c:pt>
                <c:pt idx="3">
                  <c:v>0.193</c:v>
                </c:pt>
                <c:pt idx="4">
                  <c:v>9.5000000000000029E-2</c:v>
                </c:pt>
              </c:numCache>
            </c:numRef>
          </c:val>
        </c:ser>
        <c:axId val="132783104"/>
        <c:axId val="132793088"/>
      </c:barChart>
      <c:catAx>
        <c:axId val="132783104"/>
        <c:scaling>
          <c:orientation val="minMax"/>
        </c:scaling>
        <c:axPos val="b"/>
        <c:tickLblPos val="nextTo"/>
        <c:crossAx val="132793088"/>
        <c:crosses val="autoZero"/>
        <c:auto val="1"/>
        <c:lblAlgn val="ctr"/>
        <c:lblOffset val="100"/>
      </c:catAx>
      <c:valAx>
        <c:axId val="132793088"/>
        <c:scaling>
          <c:orientation val="minMax"/>
        </c:scaling>
        <c:axPos val="l"/>
        <c:majorGridlines/>
        <c:numFmt formatCode="0%" sourceLinked="1"/>
        <c:tickLblPos val="nextTo"/>
        <c:crossAx val="1327831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Sheet2!$AQ$116</c:f>
              <c:strCache>
                <c:ptCount val="1"/>
                <c:pt idx="0">
                  <c:v>25-35岁</c:v>
                </c:pt>
              </c:strCache>
            </c:strRef>
          </c:tx>
          <c:cat>
            <c:strRef>
              <c:f>Sheet2!$AP$117:$AP$121</c:f>
              <c:strCache>
                <c:ptCount val="5"/>
                <c:pt idx="0">
                  <c:v>普通的</c:v>
                </c:pt>
                <c:pt idx="1">
                  <c:v>信息丰富的</c:v>
                </c:pt>
                <c:pt idx="2">
                  <c:v>使人烦恼的</c:v>
                </c:pt>
                <c:pt idx="3">
                  <c:v>独创的</c:v>
                </c:pt>
                <c:pt idx="4">
                  <c:v>均不符合</c:v>
                </c:pt>
              </c:strCache>
            </c:strRef>
          </c:cat>
          <c:val>
            <c:numRef>
              <c:f>Sheet2!$AQ$117:$AQ$121</c:f>
              <c:numCache>
                <c:formatCode>0%</c:formatCode>
                <c:ptCount val="5"/>
                <c:pt idx="0">
                  <c:v>0.26800000000000002</c:v>
                </c:pt>
                <c:pt idx="1">
                  <c:v>0.36400000000000016</c:v>
                </c:pt>
                <c:pt idx="2">
                  <c:v>6.6000000000000003E-2</c:v>
                </c:pt>
                <c:pt idx="3">
                  <c:v>0.25</c:v>
                </c:pt>
                <c:pt idx="4">
                  <c:v>5.3000000000000012E-2</c:v>
                </c:pt>
              </c:numCache>
            </c:numRef>
          </c:val>
        </c:ser>
        <c:ser>
          <c:idx val="1"/>
          <c:order val="1"/>
          <c:tx>
            <c:strRef>
              <c:f>Sheet2!$AR$116</c:f>
              <c:strCache>
                <c:ptCount val="1"/>
                <c:pt idx="0">
                  <c:v>35-45岁</c:v>
                </c:pt>
              </c:strCache>
            </c:strRef>
          </c:tx>
          <c:cat>
            <c:strRef>
              <c:f>Sheet2!$AP$117:$AP$121</c:f>
              <c:strCache>
                <c:ptCount val="5"/>
                <c:pt idx="0">
                  <c:v>普通的</c:v>
                </c:pt>
                <c:pt idx="1">
                  <c:v>信息丰富的</c:v>
                </c:pt>
                <c:pt idx="2">
                  <c:v>使人烦恼的</c:v>
                </c:pt>
                <c:pt idx="3">
                  <c:v>独创的</c:v>
                </c:pt>
                <c:pt idx="4">
                  <c:v>均不符合</c:v>
                </c:pt>
              </c:strCache>
            </c:strRef>
          </c:cat>
          <c:val>
            <c:numRef>
              <c:f>Sheet2!$AR$117:$AR$121</c:f>
              <c:numCache>
                <c:formatCode>0%</c:formatCode>
                <c:ptCount val="5"/>
                <c:pt idx="0">
                  <c:v>0.23200000000000001</c:v>
                </c:pt>
                <c:pt idx="1">
                  <c:v>0.44400000000000001</c:v>
                </c:pt>
                <c:pt idx="2">
                  <c:v>6.1000000000000013E-2</c:v>
                </c:pt>
                <c:pt idx="3">
                  <c:v>0.20200000000000001</c:v>
                </c:pt>
                <c:pt idx="4">
                  <c:v>6.1000000000000013E-2</c:v>
                </c:pt>
              </c:numCache>
            </c:numRef>
          </c:val>
        </c:ser>
        <c:ser>
          <c:idx val="2"/>
          <c:order val="2"/>
          <c:tx>
            <c:strRef>
              <c:f>Sheet2!$AS$116</c:f>
              <c:strCache>
                <c:ptCount val="1"/>
                <c:pt idx="0">
                  <c:v>Total</c:v>
                </c:pt>
              </c:strCache>
            </c:strRef>
          </c:tx>
          <c:cat>
            <c:strRef>
              <c:f>Sheet2!$AP$117:$AP$121</c:f>
              <c:strCache>
                <c:ptCount val="5"/>
                <c:pt idx="0">
                  <c:v>普通的</c:v>
                </c:pt>
                <c:pt idx="1">
                  <c:v>信息丰富的</c:v>
                </c:pt>
                <c:pt idx="2">
                  <c:v>使人烦恼的</c:v>
                </c:pt>
                <c:pt idx="3">
                  <c:v>独创的</c:v>
                </c:pt>
                <c:pt idx="4">
                  <c:v>均不符合</c:v>
                </c:pt>
              </c:strCache>
            </c:strRef>
          </c:cat>
          <c:val>
            <c:numRef>
              <c:f>Sheet2!$AS$117:$AS$121</c:f>
              <c:numCache>
                <c:formatCode>0%</c:formatCode>
                <c:ptCount val="5"/>
                <c:pt idx="0">
                  <c:v>0.25700000000000001</c:v>
                </c:pt>
                <c:pt idx="1">
                  <c:v>0.38800000000000012</c:v>
                </c:pt>
                <c:pt idx="2">
                  <c:v>6.4000000000000029E-2</c:v>
                </c:pt>
                <c:pt idx="3">
                  <c:v>0.23500000000000001</c:v>
                </c:pt>
                <c:pt idx="4">
                  <c:v>5.5000000000000014E-2</c:v>
                </c:pt>
              </c:numCache>
            </c:numRef>
          </c:val>
        </c:ser>
        <c:axId val="132897408"/>
        <c:axId val="139198848"/>
      </c:barChart>
      <c:catAx>
        <c:axId val="132897408"/>
        <c:scaling>
          <c:orientation val="minMax"/>
        </c:scaling>
        <c:axPos val="b"/>
        <c:tickLblPos val="nextTo"/>
        <c:crossAx val="139198848"/>
        <c:crosses val="autoZero"/>
        <c:auto val="1"/>
        <c:lblAlgn val="ctr"/>
        <c:lblOffset val="100"/>
      </c:catAx>
      <c:valAx>
        <c:axId val="139198848"/>
        <c:scaling>
          <c:orientation val="minMax"/>
        </c:scaling>
        <c:axPos val="l"/>
        <c:majorGridlines/>
        <c:numFmt formatCode="0%" sourceLinked="1"/>
        <c:tickLblPos val="nextTo"/>
        <c:crossAx val="13289740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Sheet2!$AY$116</c:f>
              <c:strCache>
                <c:ptCount val="1"/>
                <c:pt idx="0">
                  <c:v>25-35岁</c:v>
                </c:pt>
              </c:strCache>
            </c:strRef>
          </c:tx>
          <c:cat>
            <c:strRef>
              <c:f>Sheet2!$AX$117:$AX$121</c:f>
              <c:strCache>
                <c:ptCount val="5"/>
                <c:pt idx="0">
                  <c:v>简单的</c:v>
                </c:pt>
                <c:pt idx="1">
                  <c:v>直接的</c:v>
                </c:pt>
                <c:pt idx="2">
                  <c:v>不吸引人的</c:v>
                </c:pt>
                <c:pt idx="3">
                  <c:v>时尚的</c:v>
                </c:pt>
                <c:pt idx="4">
                  <c:v>均不符合</c:v>
                </c:pt>
              </c:strCache>
            </c:strRef>
          </c:cat>
          <c:val>
            <c:numRef>
              <c:f>Sheet2!$AY$117:$AY$121</c:f>
              <c:numCache>
                <c:formatCode>0%</c:formatCode>
                <c:ptCount val="5"/>
                <c:pt idx="0">
                  <c:v>0.17100000000000001</c:v>
                </c:pt>
                <c:pt idx="1">
                  <c:v>0.38600000000000012</c:v>
                </c:pt>
                <c:pt idx="2">
                  <c:v>0.10099999999999998</c:v>
                </c:pt>
                <c:pt idx="3">
                  <c:v>0.29400000000000009</c:v>
                </c:pt>
                <c:pt idx="4">
                  <c:v>4.8000000000000001E-2</c:v>
                </c:pt>
              </c:numCache>
            </c:numRef>
          </c:val>
        </c:ser>
        <c:ser>
          <c:idx val="1"/>
          <c:order val="1"/>
          <c:tx>
            <c:strRef>
              <c:f>Sheet2!$AZ$116</c:f>
              <c:strCache>
                <c:ptCount val="1"/>
                <c:pt idx="0">
                  <c:v>35-45岁</c:v>
                </c:pt>
              </c:strCache>
            </c:strRef>
          </c:tx>
          <c:cat>
            <c:strRef>
              <c:f>Sheet2!$AX$117:$AX$121</c:f>
              <c:strCache>
                <c:ptCount val="5"/>
                <c:pt idx="0">
                  <c:v>简单的</c:v>
                </c:pt>
                <c:pt idx="1">
                  <c:v>直接的</c:v>
                </c:pt>
                <c:pt idx="2">
                  <c:v>不吸引人的</c:v>
                </c:pt>
                <c:pt idx="3">
                  <c:v>时尚的</c:v>
                </c:pt>
                <c:pt idx="4">
                  <c:v>均不符合</c:v>
                </c:pt>
              </c:strCache>
            </c:strRef>
          </c:cat>
          <c:val>
            <c:numRef>
              <c:f>Sheet2!$AZ$117:$AZ$121</c:f>
              <c:numCache>
                <c:formatCode>0%</c:formatCode>
                <c:ptCount val="5"/>
                <c:pt idx="0">
                  <c:v>0.111</c:v>
                </c:pt>
                <c:pt idx="1">
                  <c:v>0.47500000000000009</c:v>
                </c:pt>
                <c:pt idx="2">
                  <c:v>0.13100000000000001</c:v>
                </c:pt>
                <c:pt idx="3">
                  <c:v>0.222</c:v>
                </c:pt>
                <c:pt idx="4">
                  <c:v>6.1000000000000013E-2</c:v>
                </c:pt>
              </c:numCache>
            </c:numRef>
          </c:val>
        </c:ser>
        <c:ser>
          <c:idx val="2"/>
          <c:order val="2"/>
          <c:tx>
            <c:strRef>
              <c:f>Sheet2!$BA$116</c:f>
              <c:strCache>
                <c:ptCount val="1"/>
                <c:pt idx="0">
                  <c:v>Total</c:v>
                </c:pt>
              </c:strCache>
            </c:strRef>
          </c:tx>
          <c:cat>
            <c:strRef>
              <c:f>Sheet2!$AX$117:$AX$121</c:f>
              <c:strCache>
                <c:ptCount val="5"/>
                <c:pt idx="0">
                  <c:v>简单的</c:v>
                </c:pt>
                <c:pt idx="1">
                  <c:v>直接的</c:v>
                </c:pt>
                <c:pt idx="2">
                  <c:v>不吸引人的</c:v>
                </c:pt>
                <c:pt idx="3">
                  <c:v>时尚的</c:v>
                </c:pt>
                <c:pt idx="4">
                  <c:v>均不符合</c:v>
                </c:pt>
              </c:strCache>
            </c:strRef>
          </c:cat>
          <c:val>
            <c:numRef>
              <c:f>Sheet2!$BA$117:$BA$121</c:f>
              <c:numCache>
                <c:formatCode>0%</c:formatCode>
                <c:ptCount val="5"/>
                <c:pt idx="0">
                  <c:v>0.15300000000000005</c:v>
                </c:pt>
                <c:pt idx="1">
                  <c:v>0.41300000000000009</c:v>
                </c:pt>
                <c:pt idx="2">
                  <c:v>0.11</c:v>
                </c:pt>
                <c:pt idx="3">
                  <c:v>0.27200000000000002</c:v>
                </c:pt>
                <c:pt idx="4">
                  <c:v>5.2000000000000025E-2</c:v>
                </c:pt>
              </c:numCache>
            </c:numRef>
          </c:val>
        </c:ser>
        <c:axId val="139262208"/>
        <c:axId val="139313152"/>
      </c:barChart>
      <c:catAx>
        <c:axId val="139262208"/>
        <c:scaling>
          <c:orientation val="minMax"/>
        </c:scaling>
        <c:axPos val="b"/>
        <c:tickLblPos val="nextTo"/>
        <c:crossAx val="139313152"/>
        <c:crosses val="autoZero"/>
        <c:auto val="1"/>
        <c:lblAlgn val="ctr"/>
        <c:lblOffset val="100"/>
      </c:catAx>
      <c:valAx>
        <c:axId val="139313152"/>
        <c:scaling>
          <c:orientation val="minMax"/>
        </c:scaling>
        <c:axPos val="l"/>
        <c:majorGridlines/>
        <c:numFmt formatCode="0%" sourceLinked="1"/>
        <c:tickLblPos val="nextTo"/>
        <c:crossAx val="13926220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Sheet2!$BG$116</c:f>
              <c:strCache>
                <c:ptCount val="1"/>
                <c:pt idx="0">
                  <c:v>25-35岁</c:v>
                </c:pt>
              </c:strCache>
            </c:strRef>
          </c:tx>
          <c:cat>
            <c:strRef>
              <c:f>Sheet2!$BF$117:$BF$121</c:f>
              <c:strCache>
                <c:ptCount val="5"/>
                <c:pt idx="0">
                  <c:v>我几乎不看电视</c:v>
                </c:pt>
                <c:pt idx="1">
                  <c:v>少于30分钟</c:v>
                </c:pt>
                <c:pt idx="2">
                  <c:v>30-60分钟</c:v>
                </c:pt>
                <c:pt idx="3">
                  <c:v>1-2小时</c:v>
                </c:pt>
                <c:pt idx="4">
                  <c:v>2小时以上</c:v>
                </c:pt>
              </c:strCache>
            </c:strRef>
          </c:cat>
          <c:val>
            <c:numRef>
              <c:f>Sheet2!$BG$117:$BG$121</c:f>
              <c:numCache>
                <c:formatCode>0%</c:formatCode>
                <c:ptCount val="5"/>
                <c:pt idx="0">
                  <c:v>0.12300000000000004</c:v>
                </c:pt>
                <c:pt idx="1">
                  <c:v>0.24600000000000008</c:v>
                </c:pt>
                <c:pt idx="2">
                  <c:v>0.28900000000000009</c:v>
                </c:pt>
                <c:pt idx="3">
                  <c:v>0.193</c:v>
                </c:pt>
                <c:pt idx="4">
                  <c:v>0.14900000000000005</c:v>
                </c:pt>
              </c:numCache>
            </c:numRef>
          </c:val>
        </c:ser>
        <c:ser>
          <c:idx val="1"/>
          <c:order val="1"/>
          <c:tx>
            <c:strRef>
              <c:f>Sheet2!$BH$116</c:f>
              <c:strCache>
                <c:ptCount val="1"/>
                <c:pt idx="0">
                  <c:v>35-45岁</c:v>
                </c:pt>
              </c:strCache>
            </c:strRef>
          </c:tx>
          <c:cat>
            <c:strRef>
              <c:f>Sheet2!$BF$117:$BF$121</c:f>
              <c:strCache>
                <c:ptCount val="5"/>
                <c:pt idx="0">
                  <c:v>我几乎不看电视</c:v>
                </c:pt>
                <c:pt idx="1">
                  <c:v>少于30分钟</c:v>
                </c:pt>
                <c:pt idx="2">
                  <c:v>30-60分钟</c:v>
                </c:pt>
                <c:pt idx="3">
                  <c:v>1-2小时</c:v>
                </c:pt>
                <c:pt idx="4">
                  <c:v>2小时以上</c:v>
                </c:pt>
              </c:strCache>
            </c:strRef>
          </c:cat>
          <c:val>
            <c:numRef>
              <c:f>Sheet2!$BH$117:$BH$121</c:f>
              <c:numCache>
                <c:formatCode>0%</c:formatCode>
                <c:ptCount val="5"/>
                <c:pt idx="0">
                  <c:v>0.13300000000000001</c:v>
                </c:pt>
                <c:pt idx="1">
                  <c:v>0.27600000000000002</c:v>
                </c:pt>
                <c:pt idx="2">
                  <c:v>0.24500000000000005</c:v>
                </c:pt>
                <c:pt idx="3">
                  <c:v>0.19400000000000001</c:v>
                </c:pt>
                <c:pt idx="4">
                  <c:v>0.15300000000000005</c:v>
                </c:pt>
              </c:numCache>
            </c:numRef>
          </c:val>
        </c:ser>
        <c:ser>
          <c:idx val="2"/>
          <c:order val="2"/>
          <c:tx>
            <c:strRef>
              <c:f>Sheet2!$BI$116</c:f>
              <c:strCache>
                <c:ptCount val="1"/>
                <c:pt idx="0">
                  <c:v>Total</c:v>
                </c:pt>
              </c:strCache>
            </c:strRef>
          </c:tx>
          <c:cat>
            <c:strRef>
              <c:f>Sheet2!$BF$117:$BF$121</c:f>
              <c:strCache>
                <c:ptCount val="5"/>
                <c:pt idx="0">
                  <c:v>我几乎不看电视</c:v>
                </c:pt>
                <c:pt idx="1">
                  <c:v>少于30分钟</c:v>
                </c:pt>
                <c:pt idx="2">
                  <c:v>30-60分钟</c:v>
                </c:pt>
                <c:pt idx="3">
                  <c:v>1-2小时</c:v>
                </c:pt>
                <c:pt idx="4">
                  <c:v>2小时以上</c:v>
                </c:pt>
              </c:strCache>
            </c:strRef>
          </c:cat>
          <c:val>
            <c:numRef>
              <c:f>Sheet2!$BI$117:$BI$121</c:f>
              <c:numCache>
                <c:formatCode>0%</c:formatCode>
                <c:ptCount val="5"/>
                <c:pt idx="0">
                  <c:v>0.126</c:v>
                </c:pt>
                <c:pt idx="1">
                  <c:v>0.255</c:v>
                </c:pt>
                <c:pt idx="2">
                  <c:v>0.27600000000000002</c:v>
                </c:pt>
                <c:pt idx="3">
                  <c:v>0.193</c:v>
                </c:pt>
                <c:pt idx="4">
                  <c:v>0.15000000000000005</c:v>
                </c:pt>
              </c:numCache>
            </c:numRef>
          </c:val>
        </c:ser>
        <c:axId val="144828672"/>
        <c:axId val="144908288"/>
      </c:barChart>
      <c:catAx>
        <c:axId val="144828672"/>
        <c:scaling>
          <c:orientation val="minMax"/>
        </c:scaling>
        <c:axPos val="b"/>
        <c:tickLblPos val="nextTo"/>
        <c:crossAx val="144908288"/>
        <c:crosses val="autoZero"/>
        <c:auto val="1"/>
        <c:lblAlgn val="ctr"/>
        <c:lblOffset val="100"/>
      </c:catAx>
      <c:valAx>
        <c:axId val="144908288"/>
        <c:scaling>
          <c:orientation val="minMax"/>
        </c:scaling>
        <c:axPos val="l"/>
        <c:majorGridlines/>
        <c:numFmt formatCode="0%" sourceLinked="1"/>
        <c:tickLblPos val="nextTo"/>
        <c:crossAx val="14482867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Sheet2!$BO$116</c:f>
              <c:strCache>
                <c:ptCount val="1"/>
                <c:pt idx="0">
                  <c:v>25-35岁</c:v>
                </c:pt>
              </c:strCache>
            </c:strRef>
          </c:tx>
          <c:cat>
            <c:strRef>
              <c:f>Sheet2!$BN$117:$BN$121</c:f>
              <c:strCache>
                <c:ptCount val="5"/>
                <c:pt idx="0">
                  <c:v>没有收看过</c:v>
                </c:pt>
                <c:pt idx="1">
                  <c:v>很少看</c:v>
                </c:pt>
                <c:pt idx="2">
                  <c:v>偶尔看看</c:v>
                </c:pt>
                <c:pt idx="3">
                  <c:v>经常看</c:v>
                </c:pt>
                <c:pt idx="4">
                  <c:v>每天必看</c:v>
                </c:pt>
              </c:strCache>
            </c:strRef>
          </c:cat>
          <c:val>
            <c:numRef>
              <c:f>Sheet2!$BO$117:$BO$121</c:f>
              <c:numCache>
                <c:formatCode>0%</c:formatCode>
                <c:ptCount val="5"/>
                <c:pt idx="0">
                  <c:v>7.0000000000000021E-2</c:v>
                </c:pt>
                <c:pt idx="1">
                  <c:v>0.31100000000000011</c:v>
                </c:pt>
                <c:pt idx="2">
                  <c:v>0.43400000000000011</c:v>
                </c:pt>
                <c:pt idx="3">
                  <c:v>0.15400000000000005</c:v>
                </c:pt>
                <c:pt idx="4">
                  <c:v>3.100000000000001E-2</c:v>
                </c:pt>
              </c:numCache>
            </c:numRef>
          </c:val>
        </c:ser>
        <c:ser>
          <c:idx val="1"/>
          <c:order val="1"/>
          <c:tx>
            <c:strRef>
              <c:f>Sheet2!$BP$116</c:f>
              <c:strCache>
                <c:ptCount val="1"/>
                <c:pt idx="0">
                  <c:v>35-45岁</c:v>
                </c:pt>
              </c:strCache>
            </c:strRef>
          </c:tx>
          <c:cat>
            <c:strRef>
              <c:f>Sheet2!$BN$117:$BN$121</c:f>
              <c:strCache>
                <c:ptCount val="5"/>
                <c:pt idx="0">
                  <c:v>没有收看过</c:v>
                </c:pt>
                <c:pt idx="1">
                  <c:v>很少看</c:v>
                </c:pt>
                <c:pt idx="2">
                  <c:v>偶尔看看</c:v>
                </c:pt>
                <c:pt idx="3">
                  <c:v>经常看</c:v>
                </c:pt>
                <c:pt idx="4">
                  <c:v>每天必看</c:v>
                </c:pt>
              </c:strCache>
            </c:strRef>
          </c:cat>
          <c:val>
            <c:numRef>
              <c:f>Sheet2!$BP$117:$BP$121</c:f>
              <c:numCache>
                <c:formatCode>0%</c:formatCode>
                <c:ptCount val="5"/>
                <c:pt idx="0">
                  <c:v>5.1000000000000004E-2</c:v>
                </c:pt>
                <c:pt idx="1">
                  <c:v>0.26500000000000001</c:v>
                </c:pt>
                <c:pt idx="2">
                  <c:v>0.40800000000000008</c:v>
                </c:pt>
                <c:pt idx="3">
                  <c:v>0.23500000000000001</c:v>
                </c:pt>
                <c:pt idx="4">
                  <c:v>4.1000000000000002E-2</c:v>
                </c:pt>
              </c:numCache>
            </c:numRef>
          </c:val>
        </c:ser>
        <c:ser>
          <c:idx val="2"/>
          <c:order val="2"/>
          <c:tx>
            <c:strRef>
              <c:f>Sheet2!$BQ$116</c:f>
              <c:strCache>
                <c:ptCount val="1"/>
                <c:pt idx="0">
                  <c:v>Total</c:v>
                </c:pt>
              </c:strCache>
            </c:strRef>
          </c:tx>
          <c:cat>
            <c:strRef>
              <c:f>Sheet2!$BN$117:$BN$121</c:f>
              <c:strCache>
                <c:ptCount val="5"/>
                <c:pt idx="0">
                  <c:v>没有收看过</c:v>
                </c:pt>
                <c:pt idx="1">
                  <c:v>很少看</c:v>
                </c:pt>
                <c:pt idx="2">
                  <c:v>偶尔看看</c:v>
                </c:pt>
                <c:pt idx="3">
                  <c:v>经常看</c:v>
                </c:pt>
                <c:pt idx="4">
                  <c:v>每天必看</c:v>
                </c:pt>
              </c:strCache>
            </c:strRef>
          </c:cat>
          <c:val>
            <c:numRef>
              <c:f>Sheet2!$BQ$117:$BQ$121</c:f>
              <c:numCache>
                <c:formatCode>0%</c:formatCode>
                <c:ptCount val="5"/>
                <c:pt idx="0">
                  <c:v>6.4000000000000029E-2</c:v>
                </c:pt>
                <c:pt idx="1">
                  <c:v>0.29800000000000015</c:v>
                </c:pt>
                <c:pt idx="2">
                  <c:v>0.42600000000000016</c:v>
                </c:pt>
                <c:pt idx="3">
                  <c:v>0.17800000000000007</c:v>
                </c:pt>
                <c:pt idx="4">
                  <c:v>3.4000000000000002E-2</c:v>
                </c:pt>
              </c:numCache>
            </c:numRef>
          </c:val>
        </c:ser>
        <c:axId val="144972032"/>
        <c:axId val="144986112"/>
      </c:barChart>
      <c:catAx>
        <c:axId val="144972032"/>
        <c:scaling>
          <c:orientation val="minMax"/>
        </c:scaling>
        <c:axPos val="b"/>
        <c:tickLblPos val="nextTo"/>
        <c:crossAx val="144986112"/>
        <c:crosses val="autoZero"/>
        <c:auto val="1"/>
        <c:lblAlgn val="ctr"/>
        <c:lblOffset val="100"/>
      </c:catAx>
      <c:valAx>
        <c:axId val="144986112"/>
        <c:scaling>
          <c:orientation val="minMax"/>
        </c:scaling>
        <c:axPos val="l"/>
        <c:majorGridlines/>
        <c:numFmt formatCode="0%" sourceLinked="1"/>
        <c:tickLblPos val="nextTo"/>
        <c:crossAx val="1449720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Sheet3!$B$1</c:f>
              <c:strCache>
                <c:ptCount val="1"/>
                <c:pt idx="0">
                  <c:v>25-35岁</c:v>
                </c:pt>
              </c:strCache>
            </c:strRef>
          </c:tx>
          <c:cat>
            <c:strRef>
              <c:f>Sheet3!$A$2:$A$14</c:f>
              <c:strCache>
                <c:ptCount val="13"/>
                <c:pt idx="0">
                  <c:v>美的</c:v>
                </c:pt>
                <c:pt idx="1">
                  <c:v>方太</c:v>
                </c:pt>
                <c:pt idx="2">
                  <c:v>海尔</c:v>
                </c:pt>
                <c:pt idx="3">
                  <c:v>樱花</c:v>
                </c:pt>
                <c:pt idx="4">
                  <c:v>华帝</c:v>
                </c:pt>
                <c:pt idx="5">
                  <c:v>老板</c:v>
                </c:pt>
                <c:pt idx="6">
                  <c:v>帅康</c:v>
                </c:pt>
                <c:pt idx="7">
                  <c:v>欧派</c:v>
                </c:pt>
                <c:pt idx="8">
                  <c:v>万家乐</c:v>
                </c:pt>
                <c:pt idx="9">
                  <c:v>万和</c:v>
                </c:pt>
                <c:pt idx="10">
                  <c:v>荣事达</c:v>
                </c:pt>
                <c:pt idx="11">
                  <c:v>德意</c:v>
                </c:pt>
                <c:pt idx="12">
                  <c:v>其他</c:v>
                </c:pt>
              </c:strCache>
            </c:strRef>
          </c:cat>
          <c:val>
            <c:numRef>
              <c:f>Sheet3!$B$2:$B$14</c:f>
              <c:numCache>
                <c:formatCode>0%</c:formatCode>
                <c:ptCount val="13"/>
                <c:pt idx="0">
                  <c:v>0.72399999999999998</c:v>
                </c:pt>
                <c:pt idx="1">
                  <c:v>0.58799999999999997</c:v>
                </c:pt>
                <c:pt idx="2">
                  <c:v>0.57499999999999996</c:v>
                </c:pt>
                <c:pt idx="3">
                  <c:v>0.5</c:v>
                </c:pt>
                <c:pt idx="4">
                  <c:v>0.46500000000000002</c:v>
                </c:pt>
                <c:pt idx="5">
                  <c:v>0.46899999999999997</c:v>
                </c:pt>
                <c:pt idx="6">
                  <c:v>0.373</c:v>
                </c:pt>
                <c:pt idx="7">
                  <c:v>0.40400000000000003</c:v>
                </c:pt>
                <c:pt idx="8">
                  <c:v>0.26800000000000002</c:v>
                </c:pt>
                <c:pt idx="9">
                  <c:v>0.224</c:v>
                </c:pt>
                <c:pt idx="10">
                  <c:v>0.20200000000000001</c:v>
                </c:pt>
                <c:pt idx="11">
                  <c:v>0.14899999999999999</c:v>
                </c:pt>
                <c:pt idx="12">
                  <c:v>2.1999999999999999E-2</c:v>
                </c:pt>
              </c:numCache>
            </c:numRef>
          </c:val>
        </c:ser>
        <c:ser>
          <c:idx val="1"/>
          <c:order val="1"/>
          <c:tx>
            <c:strRef>
              <c:f>Sheet3!$C$1</c:f>
              <c:strCache>
                <c:ptCount val="1"/>
                <c:pt idx="0">
                  <c:v>36-45岁</c:v>
                </c:pt>
              </c:strCache>
            </c:strRef>
          </c:tx>
          <c:cat>
            <c:strRef>
              <c:f>Sheet3!$A$2:$A$14</c:f>
              <c:strCache>
                <c:ptCount val="13"/>
                <c:pt idx="0">
                  <c:v>美的</c:v>
                </c:pt>
                <c:pt idx="1">
                  <c:v>方太</c:v>
                </c:pt>
                <c:pt idx="2">
                  <c:v>海尔</c:v>
                </c:pt>
                <c:pt idx="3">
                  <c:v>樱花</c:v>
                </c:pt>
                <c:pt idx="4">
                  <c:v>华帝</c:v>
                </c:pt>
                <c:pt idx="5">
                  <c:v>老板</c:v>
                </c:pt>
                <c:pt idx="6">
                  <c:v>帅康</c:v>
                </c:pt>
                <c:pt idx="7">
                  <c:v>欧派</c:v>
                </c:pt>
                <c:pt idx="8">
                  <c:v>万家乐</c:v>
                </c:pt>
                <c:pt idx="9">
                  <c:v>万和</c:v>
                </c:pt>
                <c:pt idx="10">
                  <c:v>荣事达</c:v>
                </c:pt>
                <c:pt idx="11">
                  <c:v>德意</c:v>
                </c:pt>
                <c:pt idx="12">
                  <c:v>其他</c:v>
                </c:pt>
              </c:strCache>
            </c:strRef>
          </c:cat>
          <c:val>
            <c:numRef>
              <c:f>Sheet3!$C$2:$C$14</c:f>
              <c:numCache>
                <c:formatCode>0%</c:formatCode>
                <c:ptCount val="13"/>
                <c:pt idx="0">
                  <c:v>0.71399999999999997</c:v>
                </c:pt>
                <c:pt idx="1">
                  <c:v>0.66300000000000003</c:v>
                </c:pt>
                <c:pt idx="2">
                  <c:v>0.55100000000000005</c:v>
                </c:pt>
                <c:pt idx="3">
                  <c:v>0.53100000000000003</c:v>
                </c:pt>
                <c:pt idx="4">
                  <c:v>0.44900000000000001</c:v>
                </c:pt>
                <c:pt idx="5">
                  <c:v>0.41799999999999998</c:v>
                </c:pt>
                <c:pt idx="6">
                  <c:v>0.42899999999999999</c:v>
                </c:pt>
                <c:pt idx="7">
                  <c:v>0.30599999999999999</c:v>
                </c:pt>
                <c:pt idx="8">
                  <c:v>0.35699999999999998</c:v>
                </c:pt>
                <c:pt idx="9">
                  <c:v>0.33700000000000002</c:v>
                </c:pt>
                <c:pt idx="10">
                  <c:v>0.16300000000000001</c:v>
                </c:pt>
                <c:pt idx="11">
                  <c:v>0.13300000000000001</c:v>
                </c:pt>
                <c:pt idx="12">
                  <c:v>8.2000000000000003E-2</c:v>
                </c:pt>
              </c:numCache>
            </c:numRef>
          </c:val>
        </c:ser>
        <c:ser>
          <c:idx val="2"/>
          <c:order val="2"/>
          <c:tx>
            <c:strRef>
              <c:f>Sheet3!$D$1</c:f>
              <c:strCache>
                <c:ptCount val="1"/>
                <c:pt idx="0">
                  <c:v>Total</c:v>
                </c:pt>
              </c:strCache>
            </c:strRef>
          </c:tx>
          <c:cat>
            <c:strRef>
              <c:f>Sheet3!$A$2:$A$14</c:f>
              <c:strCache>
                <c:ptCount val="13"/>
                <c:pt idx="0">
                  <c:v>美的</c:v>
                </c:pt>
                <c:pt idx="1">
                  <c:v>方太</c:v>
                </c:pt>
                <c:pt idx="2">
                  <c:v>海尔</c:v>
                </c:pt>
                <c:pt idx="3">
                  <c:v>樱花</c:v>
                </c:pt>
                <c:pt idx="4">
                  <c:v>华帝</c:v>
                </c:pt>
                <c:pt idx="5">
                  <c:v>老板</c:v>
                </c:pt>
                <c:pt idx="6">
                  <c:v>帅康</c:v>
                </c:pt>
                <c:pt idx="7">
                  <c:v>欧派</c:v>
                </c:pt>
                <c:pt idx="8">
                  <c:v>万家乐</c:v>
                </c:pt>
                <c:pt idx="9">
                  <c:v>万和</c:v>
                </c:pt>
                <c:pt idx="10">
                  <c:v>荣事达</c:v>
                </c:pt>
                <c:pt idx="11">
                  <c:v>德意</c:v>
                </c:pt>
                <c:pt idx="12">
                  <c:v>其他</c:v>
                </c:pt>
              </c:strCache>
            </c:strRef>
          </c:cat>
          <c:val>
            <c:numRef>
              <c:f>Sheet3!$D$2:$D$14</c:f>
              <c:numCache>
                <c:formatCode>0%</c:formatCode>
                <c:ptCount val="13"/>
                <c:pt idx="0">
                  <c:v>0.72085889570552142</c:v>
                </c:pt>
                <c:pt idx="1">
                  <c:v>0.61042944785276076</c:v>
                </c:pt>
                <c:pt idx="2">
                  <c:v>0.56748466257668717</c:v>
                </c:pt>
                <c:pt idx="3">
                  <c:v>0.50920245398773001</c:v>
                </c:pt>
                <c:pt idx="4">
                  <c:v>0.46012269938650308</c:v>
                </c:pt>
                <c:pt idx="5">
                  <c:v>0.45398773006134968</c:v>
                </c:pt>
                <c:pt idx="6">
                  <c:v>0.38957055214723929</c:v>
                </c:pt>
                <c:pt idx="7">
                  <c:v>0.37423312883435583</c:v>
                </c:pt>
                <c:pt idx="8">
                  <c:v>0.29447852760736198</c:v>
                </c:pt>
                <c:pt idx="9">
                  <c:v>0.25766871165644173</c:v>
                </c:pt>
                <c:pt idx="10">
                  <c:v>0.19018404907975461</c:v>
                </c:pt>
                <c:pt idx="11">
                  <c:v>0.14417177914110429</c:v>
                </c:pt>
                <c:pt idx="12">
                  <c:v>3.9877300613496931E-2</c:v>
                </c:pt>
              </c:numCache>
            </c:numRef>
          </c:val>
        </c:ser>
        <c:axId val="226816384"/>
        <c:axId val="226817920"/>
      </c:barChart>
      <c:catAx>
        <c:axId val="226816384"/>
        <c:scaling>
          <c:orientation val="minMax"/>
        </c:scaling>
        <c:axPos val="b"/>
        <c:tickLblPos val="nextTo"/>
        <c:crossAx val="226817920"/>
        <c:crosses val="autoZero"/>
        <c:auto val="1"/>
        <c:lblAlgn val="ctr"/>
        <c:lblOffset val="100"/>
      </c:catAx>
      <c:valAx>
        <c:axId val="226817920"/>
        <c:scaling>
          <c:orientation val="minMax"/>
        </c:scaling>
        <c:axPos val="l"/>
        <c:majorGridlines/>
        <c:numFmt formatCode="0%" sourceLinked="1"/>
        <c:tickLblPos val="nextTo"/>
        <c:crossAx val="22681638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Sheet0!$C$3</c:f>
              <c:strCache>
                <c:ptCount val="1"/>
                <c:pt idx="0">
                  <c:v>25-35岁</c:v>
                </c:pt>
              </c:strCache>
            </c:strRef>
          </c:tx>
          <c:cat>
            <c:strRef>
              <c:f>Sheet0!$B$4:$B$12</c:f>
              <c:strCache>
                <c:ptCount val="9"/>
                <c:pt idx="0">
                  <c:v>没有</c:v>
                </c:pt>
                <c:pt idx="1">
                  <c:v>美的</c:v>
                </c:pt>
                <c:pt idx="2">
                  <c:v>方太</c:v>
                </c:pt>
                <c:pt idx="3">
                  <c:v>老板</c:v>
                </c:pt>
                <c:pt idx="4">
                  <c:v>樱花</c:v>
                </c:pt>
                <c:pt idx="5">
                  <c:v>华帝</c:v>
                </c:pt>
                <c:pt idx="6">
                  <c:v>海尔</c:v>
                </c:pt>
                <c:pt idx="7">
                  <c:v>西门子</c:v>
                </c:pt>
                <c:pt idx="8">
                  <c:v>帅康</c:v>
                </c:pt>
              </c:strCache>
            </c:strRef>
          </c:cat>
          <c:val>
            <c:numRef>
              <c:f>Sheet0!$C$4:$C$12</c:f>
              <c:numCache>
                <c:formatCode>0%</c:formatCode>
                <c:ptCount val="9"/>
                <c:pt idx="0">
                  <c:v>0.22800000000000001</c:v>
                </c:pt>
                <c:pt idx="1">
                  <c:v>0.15800000000000006</c:v>
                </c:pt>
                <c:pt idx="2">
                  <c:v>0.10500000000000002</c:v>
                </c:pt>
                <c:pt idx="3">
                  <c:v>7.5000000000000011E-2</c:v>
                </c:pt>
                <c:pt idx="4">
                  <c:v>6.1000000000000013E-2</c:v>
                </c:pt>
                <c:pt idx="5">
                  <c:v>4.3999999999999997E-2</c:v>
                </c:pt>
                <c:pt idx="6">
                  <c:v>4.8000000000000001E-2</c:v>
                </c:pt>
                <c:pt idx="7">
                  <c:v>3.500000000000001E-2</c:v>
                </c:pt>
                <c:pt idx="8">
                  <c:v>2.1999999999999999E-2</c:v>
                </c:pt>
              </c:numCache>
            </c:numRef>
          </c:val>
        </c:ser>
        <c:ser>
          <c:idx val="1"/>
          <c:order val="1"/>
          <c:tx>
            <c:strRef>
              <c:f>Sheet0!$D$3</c:f>
              <c:strCache>
                <c:ptCount val="1"/>
                <c:pt idx="0">
                  <c:v>36-45岁</c:v>
                </c:pt>
              </c:strCache>
            </c:strRef>
          </c:tx>
          <c:cat>
            <c:strRef>
              <c:f>Sheet0!$B$4:$B$12</c:f>
              <c:strCache>
                <c:ptCount val="9"/>
                <c:pt idx="0">
                  <c:v>没有</c:v>
                </c:pt>
                <c:pt idx="1">
                  <c:v>美的</c:v>
                </c:pt>
                <c:pt idx="2">
                  <c:v>方太</c:v>
                </c:pt>
                <c:pt idx="3">
                  <c:v>老板</c:v>
                </c:pt>
                <c:pt idx="4">
                  <c:v>樱花</c:v>
                </c:pt>
                <c:pt idx="5">
                  <c:v>华帝</c:v>
                </c:pt>
                <c:pt idx="6">
                  <c:v>海尔</c:v>
                </c:pt>
                <c:pt idx="7">
                  <c:v>西门子</c:v>
                </c:pt>
                <c:pt idx="8">
                  <c:v>帅康</c:v>
                </c:pt>
              </c:strCache>
            </c:strRef>
          </c:cat>
          <c:val>
            <c:numRef>
              <c:f>Sheet0!$D$4:$D$12</c:f>
              <c:numCache>
                <c:formatCode>0%</c:formatCode>
                <c:ptCount val="9"/>
                <c:pt idx="0">
                  <c:v>0.24200000000000005</c:v>
                </c:pt>
                <c:pt idx="1">
                  <c:v>0.16200000000000001</c:v>
                </c:pt>
                <c:pt idx="2">
                  <c:v>0.10100000000000002</c:v>
                </c:pt>
                <c:pt idx="3">
                  <c:v>5.1000000000000004E-2</c:v>
                </c:pt>
                <c:pt idx="4">
                  <c:v>5.1000000000000004E-2</c:v>
                </c:pt>
                <c:pt idx="5">
                  <c:v>6.1000000000000013E-2</c:v>
                </c:pt>
                <c:pt idx="6">
                  <c:v>4.0000000000000015E-2</c:v>
                </c:pt>
                <c:pt idx="7">
                  <c:v>1.0000000000000004E-2</c:v>
                </c:pt>
                <c:pt idx="8">
                  <c:v>1.0000000000000004E-2</c:v>
                </c:pt>
              </c:numCache>
            </c:numRef>
          </c:val>
        </c:ser>
        <c:ser>
          <c:idx val="2"/>
          <c:order val="2"/>
          <c:tx>
            <c:strRef>
              <c:f>Sheet0!$E$3</c:f>
              <c:strCache>
                <c:ptCount val="1"/>
                <c:pt idx="0">
                  <c:v>Total</c:v>
                </c:pt>
              </c:strCache>
            </c:strRef>
          </c:tx>
          <c:cat>
            <c:strRef>
              <c:f>Sheet0!$B$4:$B$12</c:f>
              <c:strCache>
                <c:ptCount val="9"/>
                <c:pt idx="0">
                  <c:v>没有</c:v>
                </c:pt>
                <c:pt idx="1">
                  <c:v>美的</c:v>
                </c:pt>
                <c:pt idx="2">
                  <c:v>方太</c:v>
                </c:pt>
                <c:pt idx="3">
                  <c:v>老板</c:v>
                </c:pt>
                <c:pt idx="4">
                  <c:v>樱花</c:v>
                </c:pt>
                <c:pt idx="5">
                  <c:v>华帝</c:v>
                </c:pt>
                <c:pt idx="6">
                  <c:v>海尔</c:v>
                </c:pt>
                <c:pt idx="7">
                  <c:v>西门子</c:v>
                </c:pt>
                <c:pt idx="8">
                  <c:v>帅康</c:v>
                </c:pt>
              </c:strCache>
            </c:strRef>
          </c:cat>
          <c:val>
            <c:numRef>
              <c:f>Sheet0!$E$4:$E$12</c:f>
              <c:numCache>
                <c:formatCode>0%</c:formatCode>
                <c:ptCount val="9"/>
                <c:pt idx="0">
                  <c:v>0.23200000000000001</c:v>
                </c:pt>
                <c:pt idx="1">
                  <c:v>0.15900000000000006</c:v>
                </c:pt>
                <c:pt idx="2">
                  <c:v>0.10400000000000002</c:v>
                </c:pt>
                <c:pt idx="3">
                  <c:v>6.7000000000000004E-2</c:v>
                </c:pt>
                <c:pt idx="4">
                  <c:v>5.8000000000000003E-2</c:v>
                </c:pt>
                <c:pt idx="5">
                  <c:v>4.9000000000000016E-2</c:v>
                </c:pt>
                <c:pt idx="6">
                  <c:v>4.5999999999999999E-2</c:v>
                </c:pt>
                <c:pt idx="7">
                  <c:v>2.8000000000000001E-2</c:v>
                </c:pt>
                <c:pt idx="8">
                  <c:v>1.7999999999999999E-2</c:v>
                </c:pt>
              </c:numCache>
            </c:numRef>
          </c:val>
        </c:ser>
        <c:axId val="148954112"/>
        <c:axId val="160102656"/>
      </c:barChart>
      <c:catAx>
        <c:axId val="148954112"/>
        <c:scaling>
          <c:orientation val="minMax"/>
        </c:scaling>
        <c:axPos val="b"/>
        <c:tickLblPos val="nextTo"/>
        <c:crossAx val="160102656"/>
        <c:crosses val="autoZero"/>
        <c:auto val="1"/>
        <c:lblAlgn val="ctr"/>
        <c:lblOffset val="100"/>
      </c:catAx>
      <c:valAx>
        <c:axId val="160102656"/>
        <c:scaling>
          <c:orientation val="minMax"/>
        </c:scaling>
        <c:axPos val="l"/>
        <c:majorGridlines/>
        <c:numFmt formatCode="0%" sourceLinked="1"/>
        <c:tickLblPos val="nextTo"/>
        <c:crossAx val="14895411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Sheet3!$J$1</c:f>
              <c:strCache>
                <c:ptCount val="1"/>
                <c:pt idx="0">
                  <c:v>25-35岁</c:v>
                </c:pt>
              </c:strCache>
            </c:strRef>
          </c:tx>
          <c:cat>
            <c:strRef>
              <c:f>Sheet3!$I$2:$I$14</c:f>
              <c:strCache>
                <c:ptCount val="13"/>
                <c:pt idx="0">
                  <c:v>美的</c:v>
                </c:pt>
                <c:pt idx="1">
                  <c:v>方太</c:v>
                </c:pt>
                <c:pt idx="2">
                  <c:v>海尔</c:v>
                </c:pt>
                <c:pt idx="3">
                  <c:v>樱花</c:v>
                </c:pt>
                <c:pt idx="4">
                  <c:v>华帝</c:v>
                </c:pt>
                <c:pt idx="5">
                  <c:v>老板</c:v>
                </c:pt>
                <c:pt idx="6">
                  <c:v>欧派</c:v>
                </c:pt>
                <c:pt idx="7">
                  <c:v>帅康</c:v>
                </c:pt>
                <c:pt idx="8">
                  <c:v>万家乐</c:v>
                </c:pt>
                <c:pt idx="9">
                  <c:v>万和</c:v>
                </c:pt>
                <c:pt idx="10">
                  <c:v>德意</c:v>
                </c:pt>
                <c:pt idx="11">
                  <c:v>荣事达</c:v>
                </c:pt>
                <c:pt idx="12">
                  <c:v>其他</c:v>
                </c:pt>
              </c:strCache>
            </c:strRef>
          </c:cat>
          <c:val>
            <c:numRef>
              <c:f>Sheet3!$J$2:$J$14</c:f>
              <c:numCache>
                <c:formatCode>0%</c:formatCode>
                <c:ptCount val="13"/>
                <c:pt idx="0">
                  <c:v>0.55700000000000005</c:v>
                </c:pt>
                <c:pt idx="1">
                  <c:v>0.39500000000000002</c:v>
                </c:pt>
                <c:pt idx="2">
                  <c:v>0.34599999999999997</c:v>
                </c:pt>
                <c:pt idx="3">
                  <c:v>0.27600000000000002</c:v>
                </c:pt>
                <c:pt idx="4">
                  <c:v>0.28499999999999998</c:v>
                </c:pt>
                <c:pt idx="5">
                  <c:v>0.27600000000000002</c:v>
                </c:pt>
                <c:pt idx="6">
                  <c:v>0.254</c:v>
                </c:pt>
                <c:pt idx="7">
                  <c:v>0.16700000000000001</c:v>
                </c:pt>
                <c:pt idx="8">
                  <c:v>0.10100000000000001</c:v>
                </c:pt>
                <c:pt idx="9">
                  <c:v>8.7999999999999995E-2</c:v>
                </c:pt>
                <c:pt idx="10">
                  <c:v>5.2999999999999999E-2</c:v>
                </c:pt>
                <c:pt idx="11">
                  <c:v>8.3000000000000004E-2</c:v>
                </c:pt>
                <c:pt idx="12">
                  <c:v>5.7000000000000002E-2</c:v>
                </c:pt>
              </c:numCache>
            </c:numRef>
          </c:val>
        </c:ser>
        <c:ser>
          <c:idx val="1"/>
          <c:order val="1"/>
          <c:tx>
            <c:strRef>
              <c:f>Sheet3!$K$1</c:f>
              <c:strCache>
                <c:ptCount val="1"/>
                <c:pt idx="0">
                  <c:v>36-45岁</c:v>
                </c:pt>
              </c:strCache>
            </c:strRef>
          </c:tx>
          <c:cat>
            <c:strRef>
              <c:f>Sheet3!$I$2:$I$14</c:f>
              <c:strCache>
                <c:ptCount val="13"/>
                <c:pt idx="0">
                  <c:v>美的</c:v>
                </c:pt>
                <c:pt idx="1">
                  <c:v>方太</c:v>
                </c:pt>
                <c:pt idx="2">
                  <c:v>海尔</c:v>
                </c:pt>
                <c:pt idx="3">
                  <c:v>樱花</c:v>
                </c:pt>
                <c:pt idx="4">
                  <c:v>华帝</c:v>
                </c:pt>
                <c:pt idx="5">
                  <c:v>老板</c:v>
                </c:pt>
                <c:pt idx="6">
                  <c:v>欧派</c:v>
                </c:pt>
                <c:pt idx="7">
                  <c:v>帅康</c:v>
                </c:pt>
                <c:pt idx="8">
                  <c:v>万家乐</c:v>
                </c:pt>
                <c:pt idx="9">
                  <c:v>万和</c:v>
                </c:pt>
                <c:pt idx="10">
                  <c:v>德意</c:v>
                </c:pt>
                <c:pt idx="11">
                  <c:v>荣事达</c:v>
                </c:pt>
                <c:pt idx="12">
                  <c:v>其他</c:v>
                </c:pt>
              </c:strCache>
            </c:strRef>
          </c:cat>
          <c:val>
            <c:numRef>
              <c:f>Sheet3!$K$2:$K$14</c:f>
              <c:numCache>
                <c:formatCode>0%</c:formatCode>
                <c:ptCount val="13"/>
                <c:pt idx="0">
                  <c:v>0.56100000000000005</c:v>
                </c:pt>
                <c:pt idx="1">
                  <c:v>0.33700000000000002</c:v>
                </c:pt>
                <c:pt idx="2">
                  <c:v>0.29599999999999999</c:v>
                </c:pt>
                <c:pt idx="3">
                  <c:v>0.26500000000000001</c:v>
                </c:pt>
                <c:pt idx="4">
                  <c:v>0.224</c:v>
                </c:pt>
                <c:pt idx="5">
                  <c:v>0.224</c:v>
                </c:pt>
                <c:pt idx="6">
                  <c:v>0.214</c:v>
                </c:pt>
                <c:pt idx="7">
                  <c:v>0.20399999999999999</c:v>
                </c:pt>
                <c:pt idx="8">
                  <c:v>0.16300000000000001</c:v>
                </c:pt>
                <c:pt idx="9">
                  <c:v>0.14299999999999999</c:v>
                </c:pt>
                <c:pt idx="10">
                  <c:v>9.1999999999999998E-2</c:v>
                </c:pt>
                <c:pt idx="11">
                  <c:v>0.02</c:v>
                </c:pt>
                <c:pt idx="12">
                  <c:v>0.122</c:v>
                </c:pt>
              </c:numCache>
            </c:numRef>
          </c:val>
        </c:ser>
        <c:ser>
          <c:idx val="2"/>
          <c:order val="2"/>
          <c:tx>
            <c:strRef>
              <c:f>Sheet3!$L$1</c:f>
              <c:strCache>
                <c:ptCount val="1"/>
                <c:pt idx="0">
                  <c:v>Total</c:v>
                </c:pt>
              </c:strCache>
            </c:strRef>
          </c:tx>
          <c:cat>
            <c:strRef>
              <c:f>Sheet3!$I$2:$I$14</c:f>
              <c:strCache>
                <c:ptCount val="13"/>
                <c:pt idx="0">
                  <c:v>美的</c:v>
                </c:pt>
                <c:pt idx="1">
                  <c:v>方太</c:v>
                </c:pt>
                <c:pt idx="2">
                  <c:v>海尔</c:v>
                </c:pt>
                <c:pt idx="3">
                  <c:v>樱花</c:v>
                </c:pt>
                <c:pt idx="4">
                  <c:v>华帝</c:v>
                </c:pt>
                <c:pt idx="5">
                  <c:v>老板</c:v>
                </c:pt>
                <c:pt idx="6">
                  <c:v>欧派</c:v>
                </c:pt>
                <c:pt idx="7">
                  <c:v>帅康</c:v>
                </c:pt>
                <c:pt idx="8">
                  <c:v>万家乐</c:v>
                </c:pt>
                <c:pt idx="9">
                  <c:v>万和</c:v>
                </c:pt>
                <c:pt idx="10">
                  <c:v>德意</c:v>
                </c:pt>
                <c:pt idx="11">
                  <c:v>荣事达</c:v>
                </c:pt>
                <c:pt idx="12">
                  <c:v>其他</c:v>
                </c:pt>
              </c:strCache>
            </c:strRef>
          </c:cat>
          <c:val>
            <c:numRef>
              <c:f>Sheet3!$L$2:$L$14</c:f>
              <c:numCache>
                <c:formatCode>0%</c:formatCode>
                <c:ptCount val="13"/>
                <c:pt idx="0">
                  <c:v>0.55828220858895705</c:v>
                </c:pt>
                <c:pt idx="1">
                  <c:v>0.3773006134969325</c:v>
                </c:pt>
                <c:pt idx="2">
                  <c:v>0.33128834355828218</c:v>
                </c:pt>
                <c:pt idx="3">
                  <c:v>0.27300613496932513</c:v>
                </c:pt>
                <c:pt idx="4">
                  <c:v>0.26687116564417179</c:v>
                </c:pt>
                <c:pt idx="5">
                  <c:v>0.2607361963190184</c:v>
                </c:pt>
                <c:pt idx="6">
                  <c:v>0.24233128834355827</c:v>
                </c:pt>
                <c:pt idx="7">
                  <c:v>0.17791411042944785</c:v>
                </c:pt>
                <c:pt idx="8">
                  <c:v>0.1196319018404908</c:v>
                </c:pt>
                <c:pt idx="9">
                  <c:v>0.10429447852760736</c:v>
                </c:pt>
                <c:pt idx="10">
                  <c:v>6.4417177914110432E-2</c:v>
                </c:pt>
                <c:pt idx="11">
                  <c:v>6.4417177914110432E-2</c:v>
                </c:pt>
                <c:pt idx="12">
                  <c:v>7.6687116564417179E-2</c:v>
                </c:pt>
              </c:numCache>
            </c:numRef>
          </c:val>
        </c:ser>
        <c:axId val="225866496"/>
        <c:axId val="256177664"/>
      </c:barChart>
      <c:catAx>
        <c:axId val="225866496"/>
        <c:scaling>
          <c:orientation val="minMax"/>
        </c:scaling>
        <c:axPos val="b"/>
        <c:tickLblPos val="nextTo"/>
        <c:crossAx val="256177664"/>
        <c:crosses val="autoZero"/>
        <c:auto val="1"/>
        <c:lblAlgn val="ctr"/>
        <c:lblOffset val="100"/>
      </c:catAx>
      <c:valAx>
        <c:axId val="256177664"/>
        <c:scaling>
          <c:orientation val="minMax"/>
        </c:scaling>
        <c:axPos val="l"/>
        <c:majorGridlines/>
        <c:numFmt formatCode="0%" sourceLinked="1"/>
        <c:tickLblPos val="nextTo"/>
        <c:crossAx val="22586649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Sheet2!$C$116</c:f>
              <c:strCache>
                <c:ptCount val="1"/>
                <c:pt idx="0">
                  <c:v>25-35岁</c:v>
                </c:pt>
              </c:strCache>
            </c:strRef>
          </c:tx>
          <c:cat>
            <c:strRef>
              <c:f>Sheet2!$B$117:$B$130</c:f>
              <c:strCache>
                <c:ptCount val="14"/>
                <c:pt idx="0">
                  <c:v>没有</c:v>
                </c:pt>
                <c:pt idx="1">
                  <c:v>美的</c:v>
                </c:pt>
                <c:pt idx="2">
                  <c:v>方太</c:v>
                </c:pt>
                <c:pt idx="3">
                  <c:v>海尔</c:v>
                </c:pt>
                <c:pt idx="4">
                  <c:v>华帝</c:v>
                </c:pt>
                <c:pt idx="5">
                  <c:v>老板</c:v>
                </c:pt>
                <c:pt idx="6">
                  <c:v>樱花</c:v>
                </c:pt>
                <c:pt idx="7">
                  <c:v>其他</c:v>
                </c:pt>
                <c:pt idx="8">
                  <c:v>欧派</c:v>
                </c:pt>
                <c:pt idx="9">
                  <c:v>帅康</c:v>
                </c:pt>
                <c:pt idx="10">
                  <c:v>万和</c:v>
                </c:pt>
                <c:pt idx="11">
                  <c:v>万家乐</c:v>
                </c:pt>
                <c:pt idx="12">
                  <c:v>德意</c:v>
                </c:pt>
                <c:pt idx="13">
                  <c:v>荣事达</c:v>
                </c:pt>
              </c:strCache>
            </c:strRef>
          </c:cat>
          <c:val>
            <c:numRef>
              <c:f>Sheet2!$C$117:$C$130</c:f>
              <c:numCache>
                <c:formatCode>0%</c:formatCode>
                <c:ptCount val="14"/>
                <c:pt idx="0">
                  <c:v>0.29800000000000015</c:v>
                </c:pt>
                <c:pt idx="1">
                  <c:v>0.18400000000000005</c:v>
                </c:pt>
                <c:pt idx="2">
                  <c:v>8.800000000000005E-2</c:v>
                </c:pt>
                <c:pt idx="3">
                  <c:v>7.5000000000000011E-2</c:v>
                </c:pt>
                <c:pt idx="4">
                  <c:v>6.6000000000000003E-2</c:v>
                </c:pt>
                <c:pt idx="5">
                  <c:v>5.3000000000000012E-2</c:v>
                </c:pt>
                <c:pt idx="6">
                  <c:v>5.3000000000000012E-2</c:v>
                </c:pt>
                <c:pt idx="7">
                  <c:v>3.9000000000000014E-2</c:v>
                </c:pt>
                <c:pt idx="8">
                  <c:v>3.500000000000001E-2</c:v>
                </c:pt>
                <c:pt idx="9">
                  <c:v>2.2000000000000009E-2</c:v>
                </c:pt>
                <c:pt idx="10">
                  <c:v>2.2000000000000009E-2</c:v>
                </c:pt>
                <c:pt idx="11">
                  <c:v>1.8000000000000009E-2</c:v>
                </c:pt>
                <c:pt idx="12">
                  <c:v>2.6000000000000002E-2</c:v>
                </c:pt>
                <c:pt idx="13">
                  <c:v>2.2000000000000009E-2</c:v>
                </c:pt>
              </c:numCache>
            </c:numRef>
          </c:val>
        </c:ser>
        <c:ser>
          <c:idx val="1"/>
          <c:order val="1"/>
          <c:tx>
            <c:strRef>
              <c:f>Sheet2!$D$116</c:f>
              <c:strCache>
                <c:ptCount val="1"/>
                <c:pt idx="0">
                  <c:v>35-45岁</c:v>
                </c:pt>
              </c:strCache>
            </c:strRef>
          </c:tx>
          <c:cat>
            <c:strRef>
              <c:f>Sheet2!$B$117:$B$130</c:f>
              <c:strCache>
                <c:ptCount val="14"/>
                <c:pt idx="0">
                  <c:v>没有</c:v>
                </c:pt>
                <c:pt idx="1">
                  <c:v>美的</c:v>
                </c:pt>
                <c:pt idx="2">
                  <c:v>方太</c:v>
                </c:pt>
                <c:pt idx="3">
                  <c:v>海尔</c:v>
                </c:pt>
                <c:pt idx="4">
                  <c:v>华帝</c:v>
                </c:pt>
                <c:pt idx="5">
                  <c:v>老板</c:v>
                </c:pt>
                <c:pt idx="6">
                  <c:v>樱花</c:v>
                </c:pt>
                <c:pt idx="7">
                  <c:v>其他</c:v>
                </c:pt>
                <c:pt idx="8">
                  <c:v>欧派</c:v>
                </c:pt>
                <c:pt idx="9">
                  <c:v>帅康</c:v>
                </c:pt>
                <c:pt idx="10">
                  <c:v>万和</c:v>
                </c:pt>
                <c:pt idx="11">
                  <c:v>万家乐</c:v>
                </c:pt>
                <c:pt idx="12">
                  <c:v>德意</c:v>
                </c:pt>
                <c:pt idx="13">
                  <c:v>荣事达</c:v>
                </c:pt>
              </c:strCache>
            </c:strRef>
          </c:cat>
          <c:val>
            <c:numRef>
              <c:f>Sheet2!$D$117:$D$130</c:f>
              <c:numCache>
                <c:formatCode>0%</c:formatCode>
                <c:ptCount val="14"/>
                <c:pt idx="0">
                  <c:v>0.224</c:v>
                </c:pt>
                <c:pt idx="1">
                  <c:v>0.21400000000000005</c:v>
                </c:pt>
                <c:pt idx="2">
                  <c:v>5.1000000000000004E-2</c:v>
                </c:pt>
                <c:pt idx="3">
                  <c:v>8.2000000000000017E-2</c:v>
                </c:pt>
                <c:pt idx="4">
                  <c:v>0.10199999999999998</c:v>
                </c:pt>
                <c:pt idx="5">
                  <c:v>7.0999999999999994E-2</c:v>
                </c:pt>
                <c:pt idx="6">
                  <c:v>6.1000000000000013E-2</c:v>
                </c:pt>
                <c:pt idx="7">
                  <c:v>8.2000000000000017E-2</c:v>
                </c:pt>
                <c:pt idx="8">
                  <c:v>3.100000000000001E-2</c:v>
                </c:pt>
                <c:pt idx="9">
                  <c:v>3.100000000000001E-2</c:v>
                </c:pt>
                <c:pt idx="10">
                  <c:v>2.0000000000000007E-2</c:v>
                </c:pt>
                <c:pt idx="11">
                  <c:v>3.100000000000001E-2</c:v>
                </c:pt>
              </c:numCache>
            </c:numRef>
          </c:val>
        </c:ser>
        <c:ser>
          <c:idx val="2"/>
          <c:order val="2"/>
          <c:tx>
            <c:strRef>
              <c:f>Sheet2!$E$116</c:f>
              <c:strCache>
                <c:ptCount val="1"/>
                <c:pt idx="0">
                  <c:v>Total</c:v>
                </c:pt>
              </c:strCache>
            </c:strRef>
          </c:tx>
          <c:cat>
            <c:strRef>
              <c:f>Sheet2!$B$117:$B$130</c:f>
              <c:strCache>
                <c:ptCount val="14"/>
                <c:pt idx="0">
                  <c:v>没有</c:v>
                </c:pt>
                <c:pt idx="1">
                  <c:v>美的</c:v>
                </c:pt>
                <c:pt idx="2">
                  <c:v>方太</c:v>
                </c:pt>
                <c:pt idx="3">
                  <c:v>海尔</c:v>
                </c:pt>
                <c:pt idx="4">
                  <c:v>华帝</c:v>
                </c:pt>
                <c:pt idx="5">
                  <c:v>老板</c:v>
                </c:pt>
                <c:pt idx="6">
                  <c:v>樱花</c:v>
                </c:pt>
                <c:pt idx="7">
                  <c:v>其他</c:v>
                </c:pt>
                <c:pt idx="8">
                  <c:v>欧派</c:v>
                </c:pt>
                <c:pt idx="9">
                  <c:v>帅康</c:v>
                </c:pt>
                <c:pt idx="10">
                  <c:v>万和</c:v>
                </c:pt>
                <c:pt idx="11">
                  <c:v>万家乐</c:v>
                </c:pt>
                <c:pt idx="12">
                  <c:v>德意</c:v>
                </c:pt>
                <c:pt idx="13">
                  <c:v>荣事达</c:v>
                </c:pt>
              </c:strCache>
            </c:strRef>
          </c:cat>
          <c:val>
            <c:numRef>
              <c:f>Sheet2!$E$117:$E$130</c:f>
              <c:numCache>
                <c:formatCode>0%</c:formatCode>
                <c:ptCount val="14"/>
                <c:pt idx="0">
                  <c:v>0.27600000000000002</c:v>
                </c:pt>
                <c:pt idx="1">
                  <c:v>0.193</c:v>
                </c:pt>
                <c:pt idx="2">
                  <c:v>7.6999999999999999E-2</c:v>
                </c:pt>
                <c:pt idx="3">
                  <c:v>7.6999999999999999E-2</c:v>
                </c:pt>
                <c:pt idx="4">
                  <c:v>7.6999999999999999E-2</c:v>
                </c:pt>
                <c:pt idx="5">
                  <c:v>5.8000000000000003E-2</c:v>
                </c:pt>
                <c:pt idx="6">
                  <c:v>5.5000000000000014E-2</c:v>
                </c:pt>
                <c:pt idx="7">
                  <c:v>5.2000000000000025E-2</c:v>
                </c:pt>
                <c:pt idx="8">
                  <c:v>3.4000000000000002E-2</c:v>
                </c:pt>
                <c:pt idx="9">
                  <c:v>2.5000000000000001E-2</c:v>
                </c:pt>
                <c:pt idx="10">
                  <c:v>2.1000000000000008E-2</c:v>
                </c:pt>
                <c:pt idx="11">
                  <c:v>2.1000000000000008E-2</c:v>
                </c:pt>
                <c:pt idx="12">
                  <c:v>1.8000000000000009E-2</c:v>
                </c:pt>
                <c:pt idx="13">
                  <c:v>1.4999999999999998E-2</c:v>
                </c:pt>
              </c:numCache>
            </c:numRef>
          </c:val>
        </c:ser>
        <c:axId val="160294400"/>
        <c:axId val="160309248"/>
      </c:barChart>
      <c:catAx>
        <c:axId val="160294400"/>
        <c:scaling>
          <c:orientation val="minMax"/>
        </c:scaling>
        <c:axPos val="b"/>
        <c:tickLblPos val="nextTo"/>
        <c:crossAx val="160309248"/>
        <c:crosses val="autoZero"/>
        <c:auto val="1"/>
        <c:lblAlgn val="ctr"/>
        <c:lblOffset val="100"/>
      </c:catAx>
      <c:valAx>
        <c:axId val="160309248"/>
        <c:scaling>
          <c:orientation val="minMax"/>
        </c:scaling>
        <c:axPos val="l"/>
        <c:majorGridlines/>
        <c:numFmt formatCode="0%" sourceLinked="1"/>
        <c:tickLblPos val="nextTo"/>
        <c:crossAx val="16029440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Sheet0!$B$9</c:f>
              <c:strCache>
                <c:ptCount val="1"/>
                <c:pt idx="0">
                  <c:v>25-35岁</c:v>
                </c:pt>
              </c:strCache>
            </c:strRef>
          </c:tx>
          <c:cat>
            <c:strRef>
              <c:f>Sheet0!$A$10:$A$21</c:f>
              <c:strCache>
                <c:ptCount val="12"/>
                <c:pt idx="0">
                  <c:v>美的</c:v>
                </c:pt>
                <c:pt idx="1">
                  <c:v>海尔</c:v>
                </c:pt>
                <c:pt idx="2">
                  <c:v>方太</c:v>
                </c:pt>
                <c:pt idx="3">
                  <c:v>华帝</c:v>
                </c:pt>
                <c:pt idx="4">
                  <c:v>欧派</c:v>
                </c:pt>
                <c:pt idx="5">
                  <c:v>樱花</c:v>
                </c:pt>
                <c:pt idx="6">
                  <c:v>老板</c:v>
                </c:pt>
                <c:pt idx="7">
                  <c:v>万家乐</c:v>
                </c:pt>
                <c:pt idx="8">
                  <c:v>帅康</c:v>
                </c:pt>
                <c:pt idx="9">
                  <c:v>万和</c:v>
                </c:pt>
                <c:pt idx="10">
                  <c:v>德意</c:v>
                </c:pt>
                <c:pt idx="11">
                  <c:v>荣事达</c:v>
                </c:pt>
              </c:strCache>
            </c:strRef>
          </c:cat>
          <c:val>
            <c:numRef>
              <c:f>Sheet0!$B$10:$B$21</c:f>
              <c:numCache>
                <c:formatCode>General</c:formatCode>
                <c:ptCount val="12"/>
                <c:pt idx="0">
                  <c:v>3.61</c:v>
                </c:pt>
                <c:pt idx="1">
                  <c:v>3.4899999999999998</c:v>
                </c:pt>
                <c:pt idx="2">
                  <c:v>3.24</c:v>
                </c:pt>
                <c:pt idx="3">
                  <c:v>3.2</c:v>
                </c:pt>
                <c:pt idx="4">
                  <c:v>3.2</c:v>
                </c:pt>
                <c:pt idx="5">
                  <c:v>3.07</c:v>
                </c:pt>
                <c:pt idx="6">
                  <c:v>3.06</c:v>
                </c:pt>
                <c:pt idx="7">
                  <c:v>2.82</c:v>
                </c:pt>
                <c:pt idx="8">
                  <c:v>2.79</c:v>
                </c:pt>
                <c:pt idx="9">
                  <c:v>2.7600000000000002</c:v>
                </c:pt>
                <c:pt idx="10">
                  <c:v>2.72</c:v>
                </c:pt>
                <c:pt idx="11">
                  <c:v>2.72</c:v>
                </c:pt>
              </c:numCache>
            </c:numRef>
          </c:val>
        </c:ser>
        <c:ser>
          <c:idx val="1"/>
          <c:order val="1"/>
          <c:tx>
            <c:strRef>
              <c:f>Sheet0!$C$9</c:f>
              <c:strCache>
                <c:ptCount val="1"/>
                <c:pt idx="0">
                  <c:v>36-45岁</c:v>
                </c:pt>
              </c:strCache>
            </c:strRef>
          </c:tx>
          <c:cat>
            <c:strRef>
              <c:f>Sheet0!$A$10:$A$21</c:f>
              <c:strCache>
                <c:ptCount val="12"/>
                <c:pt idx="0">
                  <c:v>美的</c:v>
                </c:pt>
                <c:pt idx="1">
                  <c:v>海尔</c:v>
                </c:pt>
                <c:pt idx="2">
                  <c:v>方太</c:v>
                </c:pt>
                <c:pt idx="3">
                  <c:v>华帝</c:v>
                </c:pt>
                <c:pt idx="4">
                  <c:v>欧派</c:v>
                </c:pt>
                <c:pt idx="5">
                  <c:v>樱花</c:v>
                </c:pt>
                <c:pt idx="6">
                  <c:v>老板</c:v>
                </c:pt>
                <c:pt idx="7">
                  <c:v>万家乐</c:v>
                </c:pt>
                <c:pt idx="8">
                  <c:v>帅康</c:v>
                </c:pt>
                <c:pt idx="9">
                  <c:v>万和</c:v>
                </c:pt>
                <c:pt idx="10">
                  <c:v>德意</c:v>
                </c:pt>
                <c:pt idx="11">
                  <c:v>荣事达</c:v>
                </c:pt>
              </c:strCache>
            </c:strRef>
          </c:cat>
          <c:val>
            <c:numRef>
              <c:f>Sheet0!$C$10:$C$21</c:f>
              <c:numCache>
                <c:formatCode>General</c:formatCode>
                <c:ptCount val="12"/>
                <c:pt idx="0">
                  <c:v>3.4099999999999997</c:v>
                </c:pt>
                <c:pt idx="1">
                  <c:v>3.07</c:v>
                </c:pt>
                <c:pt idx="2">
                  <c:v>3.24</c:v>
                </c:pt>
                <c:pt idx="3">
                  <c:v>2.98</c:v>
                </c:pt>
                <c:pt idx="4">
                  <c:v>2.8499999999999992</c:v>
                </c:pt>
                <c:pt idx="5">
                  <c:v>3.05</c:v>
                </c:pt>
                <c:pt idx="6">
                  <c:v>2.94</c:v>
                </c:pt>
                <c:pt idx="7">
                  <c:v>2.72</c:v>
                </c:pt>
                <c:pt idx="8">
                  <c:v>2.72</c:v>
                </c:pt>
                <c:pt idx="9">
                  <c:v>2.7600000000000002</c:v>
                </c:pt>
                <c:pt idx="10">
                  <c:v>2.66</c:v>
                </c:pt>
                <c:pt idx="11">
                  <c:v>2.57</c:v>
                </c:pt>
              </c:numCache>
            </c:numRef>
          </c:val>
        </c:ser>
        <c:ser>
          <c:idx val="2"/>
          <c:order val="2"/>
          <c:tx>
            <c:strRef>
              <c:f>Sheet0!$D$9</c:f>
              <c:strCache>
                <c:ptCount val="1"/>
                <c:pt idx="0">
                  <c:v>Total</c:v>
                </c:pt>
              </c:strCache>
            </c:strRef>
          </c:tx>
          <c:cat>
            <c:strRef>
              <c:f>Sheet0!$A$10:$A$21</c:f>
              <c:strCache>
                <c:ptCount val="12"/>
                <c:pt idx="0">
                  <c:v>美的</c:v>
                </c:pt>
                <c:pt idx="1">
                  <c:v>海尔</c:v>
                </c:pt>
                <c:pt idx="2">
                  <c:v>方太</c:v>
                </c:pt>
                <c:pt idx="3">
                  <c:v>华帝</c:v>
                </c:pt>
                <c:pt idx="4">
                  <c:v>欧派</c:v>
                </c:pt>
                <c:pt idx="5">
                  <c:v>樱花</c:v>
                </c:pt>
                <c:pt idx="6">
                  <c:v>老板</c:v>
                </c:pt>
                <c:pt idx="7">
                  <c:v>万家乐</c:v>
                </c:pt>
                <c:pt idx="8">
                  <c:v>帅康</c:v>
                </c:pt>
                <c:pt idx="9">
                  <c:v>万和</c:v>
                </c:pt>
                <c:pt idx="10">
                  <c:v>德意</c:v>
                </c:pt>
                <c:pt idx="11">
                  <c:v>荣事达</c:v>
                </c:pt>
              </c:strCache>
            </c:strRef>
          </c:cat>
          <c:val>
            <c:numRef>
              <c:f>Sheet0!$D$10:$D$21</c:f>
              <c:numCache>
                <c:formatCode>General</c:formatCode>
                <c:ptCount val="12"/>
                <c:pt idx="0">
                  <c:v>3.55</c:v>
                </c:pt>
                <c:pt idx="1">
                  <c:v>3.36</c:v>
                </c:pt>
                <c:pt idx="2">
                  <c:v>3.24</c:v>
                </c:pt>
                <c:pt idx="3">
                  <c:v>3.13</c:v>
                </c:pt>
                <c:pt idx="4">
                  <c:v>3.09</c:v>
                </c:pt>
                <c:pt idx="5">
                  <c:v>3.07</c:v>
                </c:pt>
                <c:pt idx="6">
                  <c:v>3.02</c:v>
                </c:pt>
                <c:pt idx="7">
                  <c:v>2.79</c:v>
                </c:pt>
                <c:pt idx="8">
                  <c:v>2.77</c:v>
                </c:pt>
                <c:pt idx="9">
                  <c:v>2.7600000000000002</c:v>
                </c:pt>
                <c:pt idx="10">
                  <c:v>2.7</c:v>
                </c:pt>
                <c:pt idx="11">
                  <c:v>2.68</c:v>
                </c:pt>
              </c:numCache>
            </c:numRef>
          </c:val>
        </c:ser>
        <c:axId val="160580352"/>
        <c:axId val="160581888"/>
      </c:barChart>
      <c:catAx>
        <c:axId val="160580352"/>
        <c:scaling>
          <c:orientation val="minMax"/>
        </c:scaling>
        <c:axPos val="b"/>
        <c:tickLblPos val="nextTo"/>
        <c:crossAx val="160581888"/>
        <c:crosses val="autoZero"/>
        <c:auto val="1"/>
        <c:lblAlgn val="ctr"/>
        <c:lblOffset val="100"/>
      </c:catAx>
      <c:valAx>
        <c:axId val="160581888"/>
        <c:scaling>
          <c:orientation val="minMax"/>
        </c:scaling>
        <c:axPos val="l"/>
        <c:majorGridlines/>
        <c:numFmt formatCode="General" sourceLinked="1"/>
        <c:tickLblPos val="nextTo"/>
        <c:crossAx val="16058035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Sheet2!$K$116</c:f>
              <c:strCache>
                <c:ptCount val="1"/>
                <c:pt idx="0">
                  <c:v>25-35岁</c:v>
                </c:pt>
              </c:strCache>
            </c:strRef>
          </c:tx>
          <c:cat>
            <c:strRef>
              <c:f>Sheet2!$J$117:$J$128</c:f>
              <c:strCache>
                <c:ptCount val="12"/>
                <c:pt idx="0">
                  <c:v>美的</c:v>
                </c:pt>
                <c:pt idx="1">
                  <c:v>海尔</c:v>
                </c:pt>
                <c:pt idx="2">
                  <c:v>方太</c:v>
                </c:pt>
                <c:pt idx="3">
                  <c:v>樱花</c:v>
                </c:pt>
                <c:pt idx="4">
                  <c:v>欧派</c:v>
                </c:pt>
                <c:pt idx="5">
                  <c:v>华帝</c:v>
                </c:pt>
                <c:pt idx="6">
                  <c:v>老板</c:v>
                </c:pt>
                <c:pt idx="7">
                  <c:v>其他</c:v>
                </c:pt>
                <c:pt idx="8">
                  <c:v>万家乐</c:v>
                </c:pt>
                <c:pt idx="9">
                  <c:v>德意</c:v>
                </c:pt>
                <c:pt idx="10">
                  <c:v>帅康</c:v>
                </c:pt>
                <c:pt idx="11">
                  <c:v>万和</c:v>
                </c:pt>
              </c:strCache>
            </c:strRef>
          </c:cat>
          <c:val>
            <c:numRef>
              <c:f>Sheet2!$K$117:$K$128</c:f>
              <c:numCache>
                <c:formatCode>0%</c:formatCode>
                <c:ptCount val="12"/>
                <c:pt idx="0">
                  <c:v>0.23200000000000001</c:v>
                </c:pt>
                <c:pt idx="1">
                  <c:v>0.17100000000000001</c:v>
                </c:pt>
                <c:pt idx="2">
                  <c:v>0.13200000000000001</c:v>
                </c:pt>
                <c:pt idx="3">
                  <c:v>9.2000000000000026E-2</c:v>
                </c:pt>
                <c:pt idx="4">
                  <c:v>9.6000000000000002E-2</c:v>
                </c:pt>
                <c:pt idx="5">
                  <c:v>7.5000000000000011E-2</c:v>
                </c:pt>
                <c:pt idx="6">
                  <c:v>9.2000000000000026E-2</c:v>
                </c:pt>
                <c:pt idx="7">
                  <c:v>2.2000000000000009E-2</c:v>
                </c:pt>
                <c:pt idx="8">
                  <c:v>3.100000000000001E-2</c:v>
                </c:pt>
                <c:pt idx="9">
                  <c:v>2.2000000000000009E-2</c:v>
                </c:pt>
                <c:pt idx="10">
                  <c:v>1.8000000000000009E-2</c:v>
                </c:pt>
                <c:pt idx="11">
                  <c:v>1.8000000000000009E-2</c:v>
                </c:pt>
              </c:numCache>
            </c:numRef>
          </c:val>
        </c:ser>
        <c:ser>
          <c:idx val="1"/>
          <c:order val="1"/>
          <c:tx>
            <c:strRef>
              <c:f>Sheet2!$L$116</c:f>
              <c:strCache>
                <c:ptCount val="1"/>
                <c:pt idx="0">
                  <c:v>35-45岁</c:v>
                </c:pt>
              </c:strCache>
            </c:strRef>
          </c:tx>
          <c:cat>
            <c:strRef>
              <c:f>Sheet2!$J$117:$J$128</c:f>
              <c:strCache>
                <c:ptCount val="12"/>
                <c:pt idx="0">
                  <c:v>美的</c:v>
                </c:pt>
                <c:pt idx="1">
                  <c:v>海尔</c:v>
                </c:pt>
                <c:pt idx="2">
                  <c:v>方太</c:v>
                </c:pt>
                <c:pt idx="3">
                  <c:v>樱花</c:v>
                </c:pt>
                <c:pt idx="4">
                  <c:v>欧派</c:v>
                </c:pt>
                <c:pt idx="5">
                  <c:v>华帝</c:v>
                </c:pt>
                <c:pt idx="6">
                  <c:v>老板</c:v>
                </c:pt>
                <c:pt idx="7">
                  <c:v>其他</c:v>
                </c:pt>
                <c:pt idx="8">
                  <c:v>万家乐</c:v>
                </c:pt>
                <c:pt idx="9">
                  <c:v>德意</c:v>
                </c:pt>
                <c:pt idx="10">
                  <c:v>帅康</c:v>
                </c:pt>
                <c:pt idx="11">
                  <c:v>万和</c:v>
                </c:pt>
              </c:strCache>
            </c:strRef>
          </c:cat>
          <c:val>
            <c:numRef>
              <c:f>Sheet2!$L$117:$L$128</c:f>
              <c:numCache>
                <c:formatCode>0%</c:formatCode>
                <c:ptCount val="12"/>
                <c:pt idx="0">
                  <c:v>0.222</c:v>
                </c:pt>
                <c:pt idx="1">
                  <c:v>0.12100000000000002</c:v>
                </c:pt>
                <c:pt idx="2">
                  <c:v>0.15200000000000005</c:v>
                </c:pt>
                <c:pt idx="3">
                  <c:v>0.13100000000000001</c:v>
                </c:pt>
                <c:pt idx="4">
                  <c:v>8.1000000000000003E-2</c:v>
                </c:pt>
                <c:pt idx="5">
                  <c:v>0.111</c:v>
                </c:pt>
                <c:pt idx="6">
                  <c:v>7.0999999999999994E-2</c:v>
                </c:pt>
                <c:pt idx="7">
                  <c:v>5.1000000000000004E-2</c:v>
                </c:pt>
                <c:pt idx="8">
                  <c:v>2.0000000000000007E-2</c:v>
                </c:pt>
                <c:pt idx="9">
                  <c:v>3.0000000000000002E-2</c:v>
                </c:pt>
                <c:pt idx="10">
                  <c:v>1.0000000000000004E-2</c:v>
                </c:pt>
              </c:numCache>
            </c:numRef>
          </c:val>
        </c:ser>
        <c:ser>
          <c:idx val="2"/>
          <c:order val="2"/>
          <c:tx>
            <c:strRef>
              <c:f>Sheet2!$M$116</c:f>
              <c:strCache>
                <c:ptCount val="1"/>
                <c:pt idx="0">
                  <c:v>Total</c:v>
                </c:pt>
              </c:strCache>
            </c:strRef>
          </c:tx>
          <c:cat>
            <c:strRef>
              <c:f>Sheet2!$J$117:$J$128</c:f>
              <c:strCache>
                <c:ptCount val="12"/>
                <c:pt idx="0">
                  <c:v>美的</c:v>
                </c:pt>
                <c:pt idx="1">
                  <c:v>海尔</c:v>
                </c:pt>
                <c:pt idx="2">
                  <c:v>方太</c:v>
                </c:pt>
                <c:pt idx="3">
                  <c:v>樱花</c:v>
                </c:pt>
                <c:pt idx="4">
                  <c:v>欧派</c:v>
                </c:pt>
                <c:pt idx="5">
                  <c:v>华帝</c:v>
                </c:pt>
                <c:pt idx="6">
                  <c:v>老板</c:v>
                </c:pt>
                <c:pt idx="7">
                  <c:v>其他</c:v>
                </c:pt>
                <c:pt idx="8">
                  <c:v>万家乐</c:v>
                </c:pt>
                <c:pt idx="9">
                  <c:v>德意</c:v>
                </c:pt>
                <c:pt idx="10">
                  <c:v>帅康</c:v>
                </c:pt>
                <c:pt idx="11">
                  <c:v>万和</c:v>
                </c:pt>
              </c:strCache>
            </c:strRef>
          </c:cat>
          <c:val>
            <c:numRef>
              <c:f>Sheet2!$M$117:$M$128</c:f>
              <c:numCache>
                <c:formatCode>0%</c:formatCode>
                <c:ptCount val="12"/>
                <c:pt idx="0">
                  <c:v>0.22900000000000001</c:v>
                </c:pt>
                <c:pt idx="1">
                  <c:v>0.15600000000000006</c:v>
                </c:pt>
                <c:pt idx="2">
                  <c:v>0.13800000000000001</c:v>
                </c:pt>
                <c:pt idx="3">
                  <c:v>0.10400000000000002</c:v>
                </c:pt>
                <c:pt idx="4">
                  <c:v>9.2000000000000026E-2</c:v>
                </c:pt>
                <c:pt idx="5">
                  <c:v>8.6000000000000021E-2</c:v>
                </c:pt>
                <c:pt idx="6">
                  <c:v>8.6000000000000021E-2</c:v>
                </c:pt>
                <c:pt idx="7">
                  <c:v>3.100000000000001E-2</c:v>
                </c:pt>
                <c:pt idx="8">
                  <c:v>2.8000000000000001E-2</c:v>
                </c:pt>
                <c:pt idx="9">
                  <c:v>2.4E-2</c:v>
                </c:pt>
                <c:pt idx="10">
                  <c:v>1.4999999999999998E-2</c:v>
                </c:pt>
                <c:pt idx="11">
                  <c:v>1.2E-2</c:v>
                </c:pt>
              </c:numCache>
            </c:numRef>
          </c:val>
        </c:ser>
        <c:axId val="161755136"/>
        <c:axId val="161758208"/>
      </c:barChart>
      <c:catAx>
        <c:axId val="161755136"/>
        <c:scaling>
          <c:orientation val="minMax"/>
        </c:scaling>
        <c:axPos val="b"/>
        <c:tickLblPos val="nextTo"/>
        <c:crossAx val="161758208"/>
        <c:crosses val="autoZero"/>
        <c:auto val="1"/>
        <c:lblAlgn val="ctr"/>
        <c:lblOffset val="100"/>
      </c:catAx>
      <c:valAx>
        <c:axId val="161758208"/>
        <c:scaling>
          <c:orientation val="minMax"/>
        </c:scaling>
        <c:axPos val="l"/>
        <c:majorGridlines/>
        <c:numFmt formatCode="0%" sourceLinked="1"/>
        <c:tickLblPos val="nextTo"/>
        <c:crossAx val="16175513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'Sheet0 (2)'!$B$8</c:f>
              <c:strCache>
                <c:ptCount val="1"/>
                <c:pt idx="0">
                  <c:v>25-35岁</c:v>
                </c:pt>
              </c:strCache>
            </c:strRef>
          </c:tx>
          <c:cat>
            <c:strRef>
              <c:f>'Sheet0 (2)'!$A$9:$A$20</c:f>
              <c:strCache>
                <c:ptCount val="12"/>
                <c:pt idx="0">
                  <c:v>美的</c:v>
                </c:pt>
                <c:pt idx="1">
                  <c:v>海尔</c:v>
                </c:pt>
                <c:pt idx="2">
                  <c:v>欧派</c:v>
                </c:pt>
                <c:pt idx="3">
                  <c:v>方太</c:v>
                </c:pt>
                <c:pt idx="4">
                  <c:v>华帝</c:v>
                </c:pt>
                <c:pt idx="5">
                  <c:v>樱花</c:v>
                </c:pt>
                <c:pt idx="6">
                  <c:v>老板</c:v>
                </c:pt>
                <c:pt idx="7">
                  <c:v>万家乐</c:v>
                </c:pt>
                <c:pt idx="8">
                  <c:v>帅康</c:v>
                </c:pt>
                <c:pt idx="9">
                  <c:v>万和</c:v>
                </c:pt>
                <c:pt idx="10">
                  <c:v>荣事达</c:v>
                </c:pt>
                <c:pt idx="11">
                  <c:v>德意</c:v>
                </c:pt>
              </c:strCache>
            </c:strRef>
          </c:cat>
          <c:val>
            <c:numRef>
              <c:f>'Sheet0 (2)'!$B$9:$B$20</c:f>
              <c:numCache>
                <c:formatCode>General</c:formatCode>
                <c:ptCount val="12"/>
                <c:pt idx="0">
                  <c:v>2.8899999999999997</c:v>
                </c:pt>
                <c:pt idx="1">
                  <c:v>2.68</c:v>
                </c:pt>
                <c:pt idx="2">
                  <c:v>2.5499999999999998</c:v>
                </c:pt>
                <c:pt idx="3">
                  <c:v>2.5</c:v>
                </c:pt>
                <c:pt idx="4">
                  <c:v>2.4299999999999997</c:v>
                </c:pt>
                <c:pt idx="5">
                  <c:v>2.34</c:v>
                </c:pt>
                <c:pt idx="6">
                  <c:v>2.36</c:v>
                </c:pt>
                <c:pt idx="7">
                  <c:v>2.19</c:v>
                </c:pt>
                <c:pt idx="8">
                  <c:v>2.15</c:v>
                </c:pt>
                <c:pt idx="9">
                  <c:v>2.0499999999999998</c:v>
                </c:pt>
                <c:pt idx="10">
                  <c:v>2.02</c:v>
                </c:pt>
                <c:pt idx="11">
                  <c:v>1.8</c:v>
                </c:pt>
              </c:numCache>
            </c:numRef>
          </c:val>
        </c:ser>
        <c:ser>
          <c:idx val="1"/>
          <c:order val="1"/>
          <c:tx>
            <c:strRef>
              <c:f>'Sheet0 (2)'!$C$8</c:f>
              <c:strCache>
                <c:ptCount val="1"/>
                <c:pt idx="0">
                  <c:v>36-45岁</c:v>
                </c:pt>
              </c:strCache>
            </c:strRef>
          </c:tx>
          <c:cat>
            <c:strRef>
              <c:f>'Sheet0 (2)'!$A$9:$A$20</c:f>
              <c:strCache>
                <c:ptCount val="12"/>
                <c:pt idx="0">
                  <c:v>美的</c:v>
                </c:pt>
                <c:pt idx="1">
                  <c:v>海尔</c:v>
                </c:pt>
                <c:pt idx="2">
                  <c:v>欧派</c:v>
                </c:pt>
                <c:pt idx="3">
                  <c:v>方太</c:v>
                </c:pt>
                <c:pt idx="4">
                  <c:v>华帝</c:v>
                </c:pt>
                <c:pt idx="5">
                  <c:v>樱花</c:v>
                </c:pt>
                <c:pt idx="6">
                  <c:v>老板</c:v>
                </c:pt>
                <c:pt idx="7">
                  <c:v>万家乐</c:v>
                </c:pt>
                <c:pt idx="8">
                  <c:v>帅康</c:v>
                </c:pt>
                <c:pt idx="9">
                  <c:v>万和</c:v>
                </c:pt>
                <c:pt idx="10">
                  <c:v>荣事达</c:v>
                </c:pt>
                <c:pt idx="11">
                  <c:v>德意</c:v>
                </c:pt>
              </c:strCache>
            </c:strRef>
          </c:cat>
          <c:val>
            <c:numRef>
              <c:f>'Sheet0 (2)'!$C$9:$C$20</c:f>
              <c:numCache>
                <c:formatCode>General</c:formatCode>
                <c:ptCount val="12"/>
                <c:pt idx="0">
                  <c:v>2.96</c:v>
                </c:pt>
                <c:pt idx="1">
                  <c:v>2.54</c:v>
                </c:pt>
                <c:pt idx="2">
                  <c:v>2.44</c:v>
                </c:pt>
                <c:pt idx="3">
                  <c:v>2.56</c:v>
                </c:pt>
                <c:pt idx="4">
                  <c:v>2.56</c:v>
                </c:pt>
                <c:pt idx="5">
                  <c:v>2.57</c:v>
                </c:pt>
                <c:pt idx="6">
                  <c:v>2.4499999999999997</c:v>
                </c:pt>
                <c:pt idx="7">
                  <c:v>2.23</c:v>
                </c:pt>
                <c:pt idx="8">
                  <c:v>2.2599999999999998</c:v>
                </c:pt>
                <c:pt idx="9">
                  <c:v>2.15</c:v>
                </c:pt>
                <c:pt idx="10">
                  <c:v>2.11</c:v>
                </c:pt>
                <c:pt idx="11">
                  <c:v>1.81</c:v>
                </c:pt>
              </c:numCache>
            </c:numRef>
          </c:val>
        </c:ser>
        <c:ser>
          <c:idx val="2"/>
          <c:order val="2"/>
          <c:tx>
            <c:strRef>
              <c:f>'Sheet0 (2)'!$D$8</c:f>
              <c:strCache>
                <c:ptCount val="1"/>
                <c:pt idx="0">
                  <c:v>Total</c:v>
                </c:pt>
              </c:strCache>
            </c:strRef>
          </c:tx>
          <c:cat>
            <c:strRef>
              <c:f>'Sheet0 (2)'!$A$9:$A$20</c:f>
              <c:strCache>
                <c:ptCount val="12"/>
                <c:pt idx="0">
                  <c:v>美的</c:v>
                </c:pt>
                <c:pt idx="1">
                  <c:v>海尔</c:v>
                </c:pt>
                <c:pt idx="2">
                  <c:v>欧派</c:v>
                </c:pt>
                <c:pt idx="3">
                  <c:v>方太</c:v>
                </c:pt>
                <c:pt idx="4">
                  <c:v>华帝</c:v>
                </c:pt>
                <c:pt idx="5">
                  <c:v>樱花</c:v>
                </c:pt>
                <c:pt idx="6">
                  <c:v>老板</c:v>
                </c:pt>
                <c:pt idx="7">
                  <c:v>万家乐</c:v>
                </c:pt>
                <c:pt idx="8">
                  <c:v>帅康</c:v>
                </c:pt>
                <c:pt idx="9">
                  <c:v>万和</c:v>
                </c:pt>
                <c:pt idx="10">
                  <c:v>荣事达</c:v>
                </c:pt>
                <c:pt idx="11">
                  <c:v>德意</c:v>
                </c:pt>
              </c:strCache>
            </c:strRef>
          </c:cat>
          <c:val>
            <c:numRef>
              <c:f>'Sheet0 (2)'!$D$9:$D$20</c:f>
              <c:numCache>
                <c:formatCode>General</c:formatCode>
                <c:ptCount val="12"/>
                <c:pt idx="0">
                  <c:v>2.9099999999999997</c:v>
                </c:pt>
                <c:pt idx="1">
                  <c:v>2.63</c:v>
                </c:pt>
                <c:pt idx="2">
                  <c:v>2.52</c:v>
                </c:pt>
                <c:pt idx="3">
                  <c:v>2.5099999999999998</c:v>
                </c:pt>
                <c:pt idx="4">
                  <c:v>2.4699999999999998</c:v>
                </c:pt>
                <c:pt idx="5">
                  <c:v>2.4099999999999997</c:v>
                </c:pt>
                <c:pt idx="6">
                  <c:v>2.3899999999999997</c:v>
                </c:pt>
                <c:pt idx="7">
                  <c:v>2.2000000000000002</c:v>
                </c:pt>
                <c:pt idx="8">
                  <c:v>2.19</c:v>
                </c:pt>
                <c:pt idx="9">
                  <c:v>2.08</c:v>
                </c:pt>
                <c:pt idx="10">
                  <c:v>2.0499999999999998</c:v>
                </c:pt>
                <c:pt idx="11">
                  <c:v>1.8</c:v>
                </c:pt>
              </c:numCache>
            </c:numRef>
          </c:val>
        </c:ser>
        <c:axId val="96648192"/>
        <c:axId val="96658176"/>
      </c:barChart>
      <c:catAx>
        <c:axId val="96648192"/>
        <c:scaling>
          <c:orientation val="minMax"/>
        </c:scaling>
        <c:axPos val="b"/>
        <c:tickLblPos val="nextTo"/>
        <c:crossAx val="96658176"/>
        <c:crosses val="autoZero"/>
        <c:auto val="1"/>
        <c:lblAlgn val="ctr"/>
        <c:lblOffset val="100"/>
      </c:catAx>
      <c:valAx>
        <c:axId val="96658176"/>
        <c:scaling>
          <c:orientation val="minMax"/>
        </c:scaling>
        <c:axPos val="l"/>
        <c:majorGridlines/>
        <c:numFmt formatCode="General" sourceLinked="1"/>
        <c:tickLblPos val="nextTo"/>
        <c:crossAx val="9664819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Sheet2!$S$116</c:f>
              <c:strCache>
                <c:ptCount val="1"/>
                <c:pt idx="0">
                  <c:v>25-35岁</c:v>
                </c:pt>
              </c:strCache>
            </c:strRef>
          </c:tx>
          <c:cat>
            <c:strRef>
              <c:f>Sheet2!$R$117:$R$119</c:f>
              <c:strCache>
                <c:ptCount val="3"/>
                <c:pt idx="0">
                  <c:v>看过</c:v>
                </c:pt>
                <c:pt idx="1">
                  <c:v>没看过</c:v>
                </c:pt>
                <c:pt idx="2">
                  <c:v>不确定</c:v>
                </c:pt>
              </c:strCache>
            </c:strRef>
          </c:cat>
          <c:val>
            <c:numRef>
              <c:f>Sheet2!$S$117:$S$119</c:f>
              <c:numCache>
                <c:formatCode>0%</c:formatCode>
                <c:ptCount val="3"/>
                <c:pt idx="0">
                  <c:v>0.44700000000000001</c:v>
                </c:pt>
                <c:pt idx="1">
                  <c:v>0.35100000000000015</c:v>
                </c:pt>
                <c:pt idx="2">
                  <c:v>0.20200000000000001</c:v>
                </c:pt>
              </c:numCache>
            </c:numRef>
          </c:val>
        </c:ser>
        <c:ser>
          <c:idx val="1"/>
          <c:order val="1"/>
          <c:tx>
            <c:strRef>
              <c:f>Sheet2!$T$116</c:f>
              <c:strCache>
                <c:ptCount val="1"/>
                <c:pt idx="0">
                  <c:v>35-45岁</c:v>
                </c:pt>
              </c:strCache>
            </c:strRef>
          </c:tx>
          <c:cat>
            <c:strRef>
              <c:f>Sheet2!$R$117:$R$119</c:f>
              <c:strCache>
                <c:ptCount val="3"/>
                <c:pt idx="0">
                  <c:v>看过</c:v>
                </c:pt>
                <c:pt idx="1">
                  <c:v>没看过</c:v>
                </c:pt>
                <c:pt idx="2">
                  <c:v>不确定</c:v>
                </c:pt>
              </c:strCache>
            </c:strRef>
          </c:cat>
          <c:val>
            <c:numRef>
              <c:f>Sheet2!$T$117:$T$119</c:f>
              <c:numCache>
                <c:formatCode>0%</c:formatCode>
                <c:ptCount val="3"/>
                <c:pt idx="0">
                  <c:v>0.47500000000000009</c:v>
                </c:pt>
                <c:pt idx="1">
                  <c:v>0.33300000000000013</c:v>
                </c:pt>
                <c:pt idx="2">
                  <c:v>0.192</c:v>
                </c:pt>
              </c:numCache>
            </c:numRef>
          </c:val>
        </c:ser>
        <c:ser>
          <c:idx val="2"/>
          <c:order val="2"/>
          <c:tx>
            <c:strRef>
              <c:f>Sheet2!$U$116</c:f>
              <c:strCache>
                <c:ptCount val="1"/>
                <c:pt idx="0">
                  <c:v>Total</c:v>
                </c:pt>
              </c:strCache>
            </c:strRef>
          </c:tx>
          <c:cat>
            <c:strRef>
              <c:f>Sheet2!$R$117:$R$119</c:f>
              <c:strCache>
                <c:ptCount val="3"/>
                <c:pt idx="0">
                  <c:v>看过</c:v>
                </c:pt>
                <c:pt idx="1">
                  <c:v>没看过</c:v>
                </c:pt>
                <c:pt idx="2">
                  <c:v>不确定</c:v>
                </c:pt>
              </c:strCache>
            </c:strRef>
          </c:cat>
          <c:val>
            <c:numRef>
              <c:f>Sheet2!$U$117:$U$119</c:f>
              <c:numCache>
                <c:formatCode>0%</c:formatCode>
                <c:ptCount val="3"/>
                <c:pt idx="0">
                  <c:v>0.45600000000000002</c:v>
                </c:pt>
                <c:pt idx="1">
                  <c:v>0.34600000000000014</c:v>
                </c:pt>
                <c:pt idx="2">
                  <c:v>0.19900000000000001</c:v>
                </c:pt>
              </c:numCache>
            </c:numRef>
          </c:val>
        </c:ser>
        <c:axId val="96857088"/>
        <c:axId val="96936704"/>
      </c:barChart>
      <c:catAx>
        <c:axId val="96857088"/>
        <c:scaling>
          <c:orientation val="minMax"/>
        </c:scaling>
        <c:axPos val="b"/>
        <c:tickLblPos val="nextTo"/>
        <c:crossAx val="96936704"/>
        <c:crosses val="autoZero"/>
        <c:auto val="1"/>
        <c:lblAlgn val="ctr"/>
        <c:lblOffset val="100"/>
      </c:catAx>
      <c:valAx>
        <c:axId val="96936704"/>
        <c:scaling>
          <c:orientation val="minMax"/>
        </c:scaling>
        <c:axPos val="l"/>
        <c:majorGridlines/>
        <c:numFmt formatCode="0%" sourceLinked="1"/>
        <c:tickLblPos val="nextTo"/>
        <c:crossAx val="968570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88631-6DBD-4282-8FCD-8627EBBE5700}" type="datetimeFigureOut">
              <a:rPr lang="zh-CN" altLang="en-US" smtClean="0"/>
              <a:pPr/>
              <a:t>2012/4/7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6A5C6-D3F0-44FB-B643-597A9925F72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6A5C6-D3F0-44FB-B643-597A9925F727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altLang="zh-CN" dirty="0" smtClean="0"/>
              <a:t>Q38.</a:t>
            </a:r>
            <a:r>
              <a:rPr lang="zh-CN" altLang="en-US" dirty="0" smtClean="0"/>
              <a:t>请问这则“吸油烟机”广告传递给你了哪些信息？</a:t>
            </a:r>
          </a:p>
          <a:p>
            <a:r>
              <a:rPr lang="en-US" altLang="zh-CN" dirty="0" smtClean="0"/>
              <a:t>264</a:t>
            </a:r>
            <a:r>
              <a:rPr lang="zh-CN" altLang="en-US" dirty="0" smtClean="0"/>
              <a:t>个回答</a:t>
            </a:r>
          </a:p>
          <a:p>
            <a:r>
              <a:rPr lang="zh-CN" altLang="en-US" dirty="0" smtClean="0"/>
              <a:t>主要</a:t>
            </a:r>
            <a:r>
              <a:rPr lang="zh-CN" altLang="en-US" dirty="0" smtClean="0"/>
              <a:t>是创新</a:t>
            </a:r>
          </a:p>
          <a:p>
            <a:r>
              <a:rPr lang="zh-CN" altLang="en-US" dirty="0" smtClean="0"/>
              <a:t>主要是厨具</a:t>
            </a:r>
          </a:p>
          <a:p>
            <a:r>
              <a:rPr lang="zh-CN" altLang="en-US" dirty="0" smtClean="0"/>
              <a:t>值得考虑到商场看看效果</a:t>
            </a:r>
          </a:p>
          <a:p>
            <a:r>
              <a:rPr lang="zh-CN" altLang="en-US" dirty="0" smtClean="0"/>
              <a:t>知道有这个牌子</a:t>
            </a:r>
          </a:p>
          <a:p>
            <a:r>
              <a:rPr lang="zh-CN" altLang="en-US" dirty="0" smtClean="0"/>
              <a:t>知道是吸油烟机</a:t>
            </a:r>
          </a:p>
          <a:p>
            <a:r>
              <a:rPr lang="zh-CN" altLang="en-US" dirty="0" smtClean="0"/>
              <a:t>知道了是樱花吸油机</a:t>
            </a:r>
          </a:p>
          <a:p>
            <a:r>
              <a:rPr lang="zh-CN" altLang="en-US" dirty="0" smtClean="0"/>
              <a:t>知道“樱花”也有这款产品</a:t>
            </a:r>
          </a:p>
          <a:p>
            <a:r>
              <a:rPr lang="zh-CN" altLang="en-US" dirty="0" smtClean="0"/>
              <a:t>这是个抽烟机的广告</a:t>
            </a:r>
          </a:p>
          <a:p>
            <a:r>
              <a:rPr lang="zh-CN" altLang="en-US" dirty="0" smtClean="0"/>
              <a:t>这个牌子吸油烟机换洗方便</a:t>
            </a:r>
          </a:p>
          <a:p>
            <a:r>
              <a:rPr lang="zh-CN" altLang="en-US" dirty="0" smtClean="0"/>
              <a:t>这个牌子的吸油烟机不错</a:t>
            </a:r>
          </a:p>
          <a:p>
            <a:r>
              <a:rPr lang="zh-CN" altLang="en-US" dirty="0" smtClean="0"/>
              <a:t>折装，清洗方便</a:t>
            </a:r>
          </a:p>
          <a:p>
            <a:r>
              <a:rPr lang="zh-CN" altLang="en-US" dirty="0" smtClean="0"/>
              <a:t>原来小零件都有送货上门</a:t>
            </a:r>
          </a:p>
          <a:p>
            <a:r>
              <a:rPr lang="zh-CN" altLang="en-US" dirty="0" smtClean="0"/>
              <a:t>有这么一个品牌的吸油烟机</a:t>
            </a:r>
          </a:p>
          <a:p>
            <a:r>
              <a:rPr lang="zh-CN" altLang="en-US" dirty="0" smtClean="0"/>
              <a:t>有这么一个品牌</a:t>
            </a:r>
          </a:p>
          <a:p>
            <a:r>
              <a:rPr lang="zh-CN" altLang="en-US" dirty="0" smtClean="0"/>
              <a:t>有这个品牌 </a:t>
            </a:r>
          </a:p>
          <a:p>
            <a:r>
              <a:rPr lang="zh-CN" altLang="en-US" dirty="0" smtClean="0"/>
              <a:t>有点假</a:t>
            </a:r>
          </a:p>
          <a:p>
            <a:r>
              <a:rPr lang="zh-CN" altLang="en-US" dirty="0" smtClean="0"/>
              <a:t>油烟机清洗更加简便、快捷。</a:t>
            </a:r>
          </a:p>
          <a:p>
            <a:r>
              <a:rPr lang="zh-CN" altLang="en-US" dirty="0" smtClean="0"/>
              <a:t>油烟机可永久性的用，不用清洗</a:t>
            </a:r>
          </a:p>
          <a:p>
            <a:r>
              <a:rPr lang="zh-CN" altLang="en-US" dirty="0" smtClean="0"/>
              <a:t>油烟机可以拆洗，樱花的便民服务</a:t>
            </a:r>
          </a:p>
          <a:p>
            <a:r>
              <a:rPr lang="zh-CN" altLang="en-US" dirty="0" smtClean="0"/>
              <a:t>油烟机的工作效率！</a:t>
            </a:r>
          </a:p>
          <a:p>
            <a:r>
              <a:rPr lang="zh-CN" altLang="en-US" dirty="0" smtClean="0"/>
              <a:t>油烟机不用拆洗</a:t>
            </a:r>
          </a:p>
          <a:p>
            <a:r>
              <a:rPr lang="zh-CN" altLang="en-US" dirty="0" smtClean="0"/>
              <a:t>油烟机不错</a:t>
            </a:r>
          </a:p>
          <a:p>
            <a:r>
              <a:rPr lang="zh-CN" altLang="en-US" dirty="0" smtClean="0"/>
              <a:t>油烟机不拆洗</a:t>
            </a:r>
          </a:p>
          <a:p>
            <a:r>
              <a:rPr lang="zh-CN" altLang="en-US" dirty="0" smtClean="0"/>
              <a:t>油烟机 选品牌的</a:t>
            </a:r>
          </a:p>
          <a:p>
            <a:r>
              <a:rPr lang="zh-CN" altLang="en-US" dirty="0" smtClean="0"/>
              <a:t>油烟分离，免拆洗</a:t>
            </a:r>
          </a:p>
          <a:p>
            <a:r>
              <a:rPr lang="zh-CN" altLang="en-US" dirty="0" smtClean="0"/>
              <a:t>油烟带给人的危害</a:t>
            </a:r>
          </a:p>
          <a:p>
            <a:r>
              <a:rPr lang="zh-CN" altLang="en-US" dirty="0" smtClean="0"/>
              <a:t>永久免费清洗</a:t>
            </a:r>
          </a:p>
          <a:p>
            <a:r>
              <a:rPr lang="zh-CN" altLang="en-US" dirty="0" smtClean="0"/>
              <a:t>永久免费免拆洗，感觉能省一些事，不用那么费事自己擦了，</a:t>
            </a:r>
          </a:p>
          <a:p>
            <a:r>
              <a:rPr lang="zh-CN" altLang="en-US" dirty="0" smtClean="0"/>
              <a:t>樱花油烟机免费送网</a:t>
            </a:r>
          </a:p>
          <a:p>
            <a:r>
              <a:rPr lang="zh-CN" altLang="en-US" dirty="0" smtClean="0"/>
              <a:t>樱花油烟机免费换网</a:t>
            </a:r>
          </a:p>
          <a:p>
            <a:r>
              <a:rPr lang="zh-CN" altLang="en-US" dirty="0" smtClean="0"/>
              <a:t>樱花油烟机免拆洗</a:t>
            </a:r>
          </a:p>
          <a:p>
            <a:r>
              <a:rPr lang="zh-CN" altLang="en-US" dirty="0" smtClean="0"/>
              <a:t>樱花油烟机可以让厨房变得很整洁</a:t>
            </a:r>
          </a:p>
          <a:p>
            <a:r>
              <a:rPr lang="zh-CN" altLang="en-US" dirty="0" smtClean="0"/>
              <a:t>樱花油烟机可换网洗</a:t>
            </a:r>
          </a:p>
          <a:p>
            <a:r>
              <a:rPr lang="zh-CN" altLang="en-US" dirty="0" smtClean="0"/>
              <a:t>樱花油烟机换网可免拆洗，永久免费送网上门</a:t>
            </a:r>
          </a:p>
          <a:p>
            <a:r>
              <a:rPr lang="zh-CN" altLang="en-US" dirty="0" smtClean="0"/>
              <a:t>樱花油烟机不用拆洗，可直接换网。 油烟机的清洗是一件很麻烦的事情，樱花油烟机可以避免这一麻烦的步骤。</a:t>
            </a:r>
          </a:p>
          <a:p>
            <a:r>
              <a:rPr lang="zh-CN" altLang="en-US" dirty="0" smtClean="0"/>
              <a:t>樱花油烟机</a:t>
            </a:r>
          </a:p>
          <a:p>
            <a:r>
              <a:rPr lang="zh-CN" altLang="en-US" dirty="0" smtClean="0"/>
              <a:t>樱花因为有油烟分离的功能，只要轻松换网，就能永久享受免拆洗</a:t>
            </a:r>
          </a:p>
          <a:p>
            <a:r>
              <a:rPr lang="zh-CN" altLang="en-US" dirty="0" smtClean="0"/>
              <a:t>樱花因为有油烟分离的功能，只要轻松换网，就能永久享受免拆洗 </a:t>
            </a:r>
          </a:p>
          <a:p>
            <a:r>
              <a:rPr lang="zh-CN" altLang="en-US" dirty="0" smtClean="0"/>
              <a:t>樱花因为有油烟分离的功能，只要轻松换网，就能永久享受免拆洗 </a:t>
            </a:r>
          </a:p>
          <a:p>
            <a:r>
              <a:rPr lang="zh-CN" altLang="en-US" dirty="0" smtClean="0"/>
              <a:t>樱花因为有油烟分离的功能，只要轻松换网，就能永久享受免拆洗 </a:t>
            </a:r>
          </a:p>
          <a:p>
            <a:r>
              <a:rPr lang="zh-CN" altLang="en-US" dirty="0" smtClean="0"/>
              <a:t>樱花因为有油烟分离的功能，只要轻松换网，就能永久享受免拆洗 </a:t>
            </a:r>
          </a:p>
          <a:p>
            <a:r>
              <a:rPr lang="zh-CN" altLang="en-US" dirty="0" smtClean="0"/>
              <a:t>樱花新一代吸油烟机终生无需拆洗，方便实用。</a:t>
            </a:r>
          </a:p>
          <a:p>
            <a:r>
              <a:rPr lang="zh-CN" altLang="en-US" dirty="0" smtClean="0"/>
              <a:t>樱花吸油烟机永久免费冲网</a:t>
            </a:r>
          </a:p>
          <a:p>
            <a:r>
              <a:rPr lang="zh-CN" altLang="en-US" dirty="0" smtClean="0"/>
              <a:t>樱花吸油烟机是免拆洗的</a:t>
            </a:r>
          </a:p>
          <a:p>
            <a:r>
              <a:rPr lang="zh-CN" altLang="en-US" dirty="0" smtClean="0"/>
              <a:t>樱花吸油烟机免拆洗</a:t>
            </a:r>
          </a:p>
          <a:p>
            <a:r>
              <a:rPr lang="zh-CN" altLang="en-US" dirty="0" smtClean="0"/>
              <a:t>樱花吸油烟机拆洗方便</a:t>
            </a:r>
          </a:p>
          <a:p>
            <a:r>
              <a:rPr lang="zh-CN" altLang="en-US" dirty="0" smtClean="0"/>
              <a:t>樱花吸油烟机，特有油烟分离装置，只要轻松换网，就能永久享受免拆洗</a:t>
            </a:r>
          </a:p>
          <a:p>
            <a:r>
              <a:rPr lang="zh-CN" altLang="en-US" dirty="0" smtClean="0"/>
              <a:t>樱花吸油烟机，不用拆就可以清洗</a:t>
            </a:r>
          </a:p>
          <a:p>
            <a:r>
              <a:rPr lang="zh-CN" altLang="en-US" dirty="0" smtClean="0"/>
              <a:t>樱花吸油机直吸式免拆洗好处 樱花吸油机吸油烟效果不错樱花因为有油烟分离的功能，只要轻松换网，就能永久享受免拆洗 </a:t>
            </a:r>
          </a:p>
          <a:p>
            <a:r>
              <a:rPr lang="zh-CN" altLang="en-US" dirty="0" smtClean="0"/>
              <a:t>樱花吸油机直吸式免拆洗好处 樱花吸油机吸油烟效果不错</a:t>
            </a:r>
          </a:p>
          <a:p>
            <a:r>
              <a:rPr lang="zh-CN" altLang="en-US" dirty="0" smtClean="0"/>
              <a:t>樱花吸油机直吸式免拆洗好处 樱花吸油机吸油烟效果不错 樱花因为有油烟分离的功能，只要轻松换网，就能永久享受免拆洗 </a:t>
            </a:r>
          </a:p>
          <a:p>
            <a:r>
              <a:rPr lang="zh-CN" altLang="en-US" dirty="0" smtClean="0"/>
              <a:t>樱花吸油机直吸式免拆洗好处 樱花吸油机吸油烟效果不错 樱花因为有油烟分离的功能，只要轻松换网，就能永久享受免拆洗 </a:t>
            </a:r>
          </a:p>
          <a:p>
            <a:r>
              <a:rPr lang="zh-CN" altLang="en-US" dirty="0" smtClean="0"/>
              <a:t>樱花吸油机直吸式免拆洗好处 樱花吸油机吸油烟效果不错 </a:t>
            </a:r>
          </a:p>
          <a:p>
            <a:r>
              <a:rPr lang="zh-CN" altLang="en-US" dirty="0" smtClean="0"/>
              <a:t>樱花吸油机直吸式免拆洗好处 </a:t>
            </a:r>
          </a:p>
          <a:p>
            <a:r>
              <a:rPr lang="zh-CN" altLang="en-US" dirty="0" smtClean="0"/>
              <a:t>樱花吸油机直吸式免拆洗好处 </a:t>
            </a:r>
          </a:p>
          <a:p>
            <a:r>
              <a:rPr lang="zh-CN" altLang="en-US" dirty="0" smtClean="0"/>
              <a:t>樱花吸油机吸油烟效果不错</a:t>
            </a:r>
          </a:p>
          <a:p>
            <a:r>
              <a:rPr lang="zh-CN" altLang="en-US" dirty="0" smtClean="0"/>
              <a:t>樱花吸油机吸油烟效果不错 </a:t>
            </a:r>
          </a:p>
          <a:p>
            <a:r>
              <a:rPr lang="zh-CN" altLang="en-US" dirty="0" smtClean="0"/>
              <a:t>樱花吸油机不用拆装就能清洗，方便、实用</a:t>
            </a:r>
          </a:p>
          <a:p>
            <a:r>
              <a:rPr lang="zh-CN" altLang="en-US" dirty="0" smtClean="0"/>
              <a:t>樱花牌吸油烟机质量好</a:t>
            </a:r>
          </a:p>
          <a:p>
            <a:r>
              <a:rPr lang="zh-CN" altLang="en-US" dirty="0" smtClean="0"/>
              <a:t>樱花牌的吸油烟机好</a:t>
            </a:r>
            <a:r>
              <a:rPr lang="en-US" altLang="zh-CN" dirty="0" smtClean="0"/>
              <a:t>··</a:t>
            </a:r>
          </a:p>
          <a:p>
            <a:r>
              <a:rPr lang="zh-CN" altLang="en-US" dirty="0" smtClean="0"/>
              <a:t>樱花牌的抽油烟机是很受大众欢迎的。</a:t>
            </a:r>
          </a:p>
          <a:p>
            <a:r>
              <a:rPr lang="zh-CN" altLang="en-US" dirty="0" smtClean="0"/>
              <a:t>樱花免拆洗，送油网</a:t>
            </a:r>
          </a:p>
          <a:p>
            <a:r>
              <a:rPr lang="zh-CN" altLang="en-US" dirty="0" smtClean="0"/>
              <a:t>樱花好啊</a:t>
            </a:r>
          </a:p>
          <a:p>
            <a:r>
              <a:rPr lang="zh-CN" altLang="en-US" dirty="0" smtClean="0"/>
              <a:t>樱花的油烟机好用</a:t>
            </a:r>
          </a:p>
          <a:p>
            <a:r>
              <a:rPr lang="zh-CN" altLang="en-US" dirty="0" smtClean="0"/>
              <a:t>樱花的吸油烟机，不错！</a:t>
            </a:r>
          </a:p>
          <a:p>
            <a:r>
              <a:rPr lang="zh-CN" altLang="en-US" dirty="0" smtClean="0"/>
              <a:t>樱花抽油烟机质量好、售后服务好</a:t>
            </a:r>
          </a:p>
          <a:p>
            <a:r>
              <a:rPr lang="zh-CN" altLang="en-US" dirty="0" smtClean="0"/>
              <a:t>樱花抽油烟机不用换网</a:t>
            </a:r>
          </a:p>
          <a:p>
            <a:r>
              <a:rPr lang="zh-CN" altLang="en-US" dirty="0" smtClean="0"/>
              <a:t>樱花抽油烟机</a:t>
            </a:r>
          </a:p>
          <a:p>
            <a:r>
              <a:rPr lang="zh-CN" altLang="en-US" dirty="0" smtClean="0"/>
              <a:t>樱花拆洗油烟机</a:t>
            </a:r>
          </a:p>
          <a:p>
            <a:r>
              <a:rPr lang="zh-CN" altLang="en-US" dirty="0" smtClean="0"/>
              <a:t>樱花拆洗油烟机</a:t>
            </a:r>
          </a:p>
          <a:p>
            <a:r>
              <a:rPr lang="zh-CN" altLang="en-US" dirty="0" smtClean="0"/>
              <a:t>樱花</a:t>
            </a:r>
          </a:p>
          <a:p>
            <a:r>
              <a:rPr lang="zh-CN" altLang="en-US" dirty="0" smtClean="0"/>
              <a:t>樱花</a:t>
            </a:r>
            <a:r>
              <a:rPr lang="en-US" altLang="zh-CN" dirty="0" smtClean="0"/>
              <a:t>,</a:t>
            </a:r>
            <a:r>
              <a:rPr lang="zh-CN" altLang="en-US" dirty="0" smtClean="0"/>
              <a:t>送网</a:t>
            </a:r>
          </a:p>
          <a:p>
            <a:r>
              <a:rPr lang="zh-CN" altLang="en-US" dirty="0" smtClean="0"/>
              <a:t>也许真的可以永久免费换网免拆洗。</a:t>
            </a:r>
          </a:p>
          <a:p>
            <a:r>
              <a:rPr lang="zh-CN" altLang="en-US" dirty="0" smtClean="0"/>
              <a:t>要保养，清洗</a:t>
            </a:r>
          </a:p>
          <a:p>
            <a:r>
              <a:rPr lang="zh-CN" altLang="en-US" dirty="0" smtClean="0"/>
              <a:t>言过其实了吧。</a:t>
            </a:r>
          </a:p>
          <a:p>
            <a:r>
              <a:rPr lang="zh-CN" altLang="en-US" dirty="0" smtClean="0"/>
              <a:t>信得过品牌</a:t>
            </a:r>
          </a:p>
          <a:p>
            <a:r>
              <a:rPr lang="zh-CN" altLang="en-US" dirty="0" smtClean="0"/>
              <a:t>新产品</a:t>
            </a:r>
          </a:p>
          <a:p>
            <a:r>
              <a:rPr lang="zh-CN" altLang="en-US" dirty="0" smtClean="0"/>
              <a:t>心烦无聊</a:t>
            </a:r>
          </a:p>
          <a:p>
            <a:r>
              <a:rPr lang="zh-CN" altLang="en-US" dirty="0" smtClean="0"/>
              <a:t>效果</a:t>
            </a:r>
          </a:p>
          <a:p>
            <a:r>
              <a:rPr lang="zh-CN" altLang="en-US" dirty="0" smtClean="0"/>
              <a:t>想买</a:t>
            </a:r>
          </a:p>
          <a:p>
            <a:r>
              <a:rPr lang="zh-CN" altLang="en-US" dirty="0" smtClean="0"/>
              <a:t>想买</a:t>
            </a:r>
          </a:p>
          <a:p>
            <a:r>
              <a:rPr lang="zh-CN" altLang="en-US" dirty="0" smtClean="0"/>
              <a:t>想换</a:t>
            </a:r>
          </a:p>
          <a:p>
            <a:r>
              <a:rPr lang="zh-CN" altLang="en-US" dirty="0" smtClean="0"/>
              <a:t>先进，科技</a:t>
            </a:r>
          </a:p>
          <a:p>
            <a:r>
              <a:rPr lang="zh-CN" altLang="en-US" dirty="0" smtClean="0"/>
              <a:t>下次会考虑樱花吸油烟机</a:t>
            </a:r>
          </a:p>
          <a:p>
            <a:r>
              <a:rPr lang="zh-CN" altLang="en-US" dirty="0" smtClean="0"/>
              <a:t>吸油烟强劲，易清洗。</a:t>
            </a:r>
          </a:p>
          <a:p>
            <a:r>
              <a:rPr lang="zh-CN" altLang="en-US" dirty="0" smtClean="0"/>
              <a:t>吸油烟机可以不用拆洗</a:t>
            </a:r>
          </a:p>
          <a:p>
            <a:r>
              <a:rPr lang="zh-CN" altLang="en-US" dirty="0" smtClean="0"/>
              <a:t>吸油烟机可以不用拆洗，直接换滤网就行。</a:t>
            </a:r>
          </a:p>
          <a:p>
            <a:r>
              <a:rPr lang="zh-CN" altLang="en-US" dirty="0" smtClean="0"/>
              <a:t>吸油烟机很好</a:t>
            </a:r>
          </a:p>
          <a:p>
            <a:r>
              <a:rPr lang="zh-CN" altLang="en-US" dirty="0" smtClean="0"/>
              <a:t>吸油烟机好的品牌不多，华帝是不错的</a:t>
            </a:r>
          </a:p>
          <a:p>
            <a:r>
              <a:rPr lang="zh-CN" altLang="en-US" dirty="0" smtClean="0"/>
              <a:t>吸油烟机的特点和售后服务</a:t>
            </a:r>
          </a:p>
          <a:p>
            <a:r>
              <a:rPr lang="zh-CN" altLang="en-US" dirty="0" smtClean="0"/>
              <a:t>吸油烟机的功能</a:t>
            </a:r>
          </a:p>
          <a:p>
            <a:r>
              <a:rPr lang="zh-CN" altLang="en-US" dirty="0" smtClean="0"/>
              <a:t>吸油烟好</a:t>
            </a:r>
          </a:p>
          <a:p>
            <a:r>
              <a:rPr lang="zh-CN" altLang="en-US" dirty="0" smtClean="0"/>
              <a:t>吸油机的好处</a:t>
            </a:r>
          </a:p>
          <a:p>
            <a:r>
              <a:rPr lang="zh-CN" altLang="en-US" dirty="0" smtClean="0"/>
              <a:t>吸油</a:t>
            </a:r>
          </a:p>
          <a:p>
            <a:r>
              <a:rPr lang="zh-CN" altLang="en-US" dirty="0" smtClean="0"/>
              <a:t>吸油</a:t>
            </a:r>
          </a:p>
          <a:p>
            <a:r>
              <a:rPr lang="zh-CN" altLang="en-US" dirty="0" smtClean="0"/>
              <a:t>吸烟率高</a:t>
            </a:r>
            <a:r>
              <a:rPr lang="en-US" altLang="zh-CN" dirty="0" smtClean="0"/>
              <a:t>,</a:t>
            </a:r>
            <a:r>
              <a:rPr lang="zh-CN" altLang="en-US" dirty="0" smtClean="0"/>
              <a:t>做饭不会有太多油烟</a:t>
            </a:r>
          </a:p>
          <a:p>
            <a:r>
              <a:rPr lang="zh-CN" altLang="en-US" dirty="0" smtClean="0"/>
              <a:t>无有</a:t>
            </a:r>
          </a:p>
          <a:p>
            <a:r>
              <a:rPr lang="zh-CN" altLang="en-US" dirty="0" smtClean="0"/>
              <a:t>无烟、无油</a:t>
            </a:r>
          </a:p>
          <a:p>
            <a:r>
              <a:rPr lang="zh-CN" altLang="en-US" dirty="0" smtClean="0"/>
              <a:t>无</a:t>
            </a:r>
          </a:p>
          <a:p>
            <a:r>
              <a:rPr lang="zh-CN" altLang="en-US" dirty="0" smtClean="0"/>
              <a:t>我覺得這个广告沒創意</a:t>
            </a:r>
            <a:r>
              <a:rPr lang="en-US" altLang="zh-CN" dirty="0" smtClean="0"/>
              <a:t>, </a:t>
            </a:r>
            <a:r>
              <a:rPr lang="zh-CN" altLang="en-US" dirty="0" smtClean="0"/>
              <a:t>不能讓該品牌打入民心</a:t>
            </a:r>
            <a:r>
              <a:rPr lang="en-US" altLang="zh-CN" dirty="0" smtClean="0"/>
              <a:t>, </a:t>
            </a:r>
            <a:r>
              <a:rPr lang="zh-CN" altLang="en-US" dirty="0" smtClean="0"/>
              <a:t>吸引不到客户</a:t>
            </a:r>
            <a:r>
              <a:rPr lang="en-US" altLang="zh-CN" dirty="0" smtClean="0"/>
              <a:t>, </a:t>
            </a:r>
            <a:r>
              <a:rPr lang="zh-CN" altLang="en-US" dirty="0" smtClean="0"/>
              <a:t>只是一个</a:t>
            </a:r>
            <a:r>
              <a:rPr lang="en-US" altLang="zh-CN" dirty="0" smtClean="0"/>
              <a:t>(</a:t>
            </a:r>
            <a:r>
              <a:rPr lang="zh-CN" altLang="en-US" dirty="0" smtClean="0"/>
              <a:t>过眼云煙</a:t>
            </a:r>
            <a:r>
              <a:rPr lang="en-US" altLang="zh-CN" dirty="0" smtClean="0"/>
              <a:t>)</a:t>
            </a:r>
            <a:r>
              <a:rPr lang="zh-CN" altLang="en-US" dirty="0" smtClean="0"/>
              <a:t>的广告</a:t>
            </a:r>
            <a:r>
              <a:rPr lang="en-US" altLang="zh-CN" dirty="0" smtClean="0"/>
              <a:t>, </a:t>
            </a:r>
            <a:r>
              <a:rPr lang="zh-CN" altLang="en-US" dirty="0" smtClean="0"/>
              <a:t>因為知到這调查问卷是有關抽油烟机</a:t>
            </a:r>
            <a:r>
              <a:rPr lang="en-US" altLang="zh-CN" dirty="0" smtClean="0"/>
              <a:t>, </a:t>
            </a:r>
            <a:r>
              <a:rPr lang="zh-CN" altLang="en-US" dirty="0" smtClean="0"/>
              <a:t>我才用心專注看广告中抽油烟机部份</a:t>
            </a:r>
            <a:r>
              <a:rPr lang="en-US" altLang="zh-CN" dirty="0" smtClean="0"/>
              <a:t>, </a:t>
            </a:r>
            <a:r>
              <a:rPr lang="zh-CN" altLang="en-US" dirty="0" smtClean="0"/>
              <a:t>否則看這广告</a:t>
            </a:r>
            <a:r>
              <a:rPr lang="en-US" altLang="zh-CN" dirty="0" smtClean="0"/>
              <a:t>, </a:t>
            </a:r>
            <a:r>
              <a:rPr lang="zh-CN" altLang="en-US" dirty="0" smtClean="0"/>
              <a:t>我只會做一个</a:t>
            </a:r>
            <a:r>
              <a:rPr lang="en-US" altLang="zh-CN" dirty="0" smtClean="0"/>
              <a:t>(</a:t>
            </a:r>
            <a:r>
              <a:rPr lang="zh-CN" altLang="en-US" dirty="0" smtClean="0"/>
              <a:t>过眼云煙</a:t>
            </a:r>
            <a:r>
              <a:rPr lang="en-US" altLang="zh-CN" dirty="0" smtClean="0"/>
              <a:t>)</a:t>
            </a:r>
            <a:r>
              <a:rPr lang="zh-CN" altLang="en-US" dirty="0" smtClean="0"/>
              <a:t>的泥民百姓角色</a:t>
            </a:r>
            <a:r>
              <a:rPr lang="en-US" altLang="zh-CN" dirty="0" smtClean="0"/>
              <a:t>, </a:t>
            </a:r>
            <a:r>
              <a:rPr lang="zh-CN" altLang="en-US" dirty="0" smtClean="0"/>
              <a:t>不會上心。是麻目的广告投資</a:t>
            </a:r>
            <a:r>
              <a:rPr lang="en-US" altLang="zh-CN" dirty="0" smtClean="0"/>
              <a:t>, </a:t>
            </a:r>
            <a:r>
              <a:rPr lang="zh-CN" altLang="en-US" dirty="0" smtClean="0"/>
              <a:t>一个虧损項目。</a:t>
            </a:r>
          </a:p>
          <a:p>
            <a:r>
              <a:rPr lang="zh-CN" altLang="en-US" dirty="0" smtClean="0"/>
              <a:t>我都不用做饭，不知</a:t>
            </a:r>
          </a:p>
          <a:p>
            <a:r>
              <a:rPr lang="zh-CN" altLang="en-US" dirty="0" smtClean="0"/>
              <a:t>温馨</a:t>
            </a:r>
          </a:p>
          <a:p>
            <a:r>
              <a:rPr lang="zh-CN" altLang="en-US" dirty="0" smtClean="0"/>
              <a:t>网可以拆洗，售后不错</a:t>
            </a:r>
          </a:p>
          <a:p>
            <a:r>
              <a:rPr lang="zh-CN" altLang="en-US" dirty="0" smtClean="0"/>
              <a:t>挺好的</a:t>
            </a:r>
          </a:p>
          <a:p>
            <a:r>
              <a:rPr lang="zh-CN" altLang="en-US" dirty="0" smtClean="0"/>
              <a:t>听到“免拆洗”</a:t>
            </a:r>
          </a:p>
          <a:p>
            <a:r>
              <a:rPr lang="zh-CN" altLang="en-US" dirty="0" smtClean="0"/>
              <a:t>太夸张</a:t>
            </a:r>
          </a:p>
          <a:p>
            <a:r>
              <a:rPr lang="zh-CN" altLang="en-US" dirty="0" smtClean="0"/>
              <a:t>速度</a:t>
            </a:r>
          </a:p>
          <a:p>
            <a:r>
              <a:rPr lang="zh-CN" altLang="en-US" dirty="0" smtClean="0"/>
              <a:t>说明樱花吸油烟机的好处</a:t>
            </a:r>
            <a:r>
              <a:rPr lang="en-US" altLang="zh-CN" dirty="0" smtClean="0"/>
              <a:t>,</a:t>
            </a:r>
            <a:r>
              <a:rPr lang="zh-CN" altLang="en-US" dirty="0" smtClean="0"/>
              <a:t>拆洗方便</a:t>
            </a:r>
            <a:r>
              <a:rPr lang="en-US" altLang="zh-CN" dirty="0" smtClean="0"/>
              <a:t>.</a:t>
            </a:r>
            <a:r>
              <a:rPr lang="zh-CN" altLang="en-US" dirty="0" smtClean="0"/>
              <a:t>没什么油烟</a:t>
            </a:r>
            <a:r>
              <a:rPr lang="en-US" altLang="zh-CN" dirty="0" smtClean="0"/>
              <a:t>.</a:t>
            </a:r>
          </a:p>
          <a:p>
            <a:r>
              <a:rPr lang="zh-CN" altLang="en-US" dirty="0" smtClean="0"/>
              <a:t>室内环境好，</a:t>
            </a:r>
          </a:p>
          <a:p>
            <a:r>
              <a:rPr lang="zh-CN" altLang="en-US" dirty="0" smtClean="0"/>
              <a:t>是樱花油烟机广告</a:t>
            </a:r>
          </a:p>
          <a:p>
            <a:r>
              <a:rPr lang="zh-CN" altLang="en-US" dirty="0" smtClean="0"/>
              <a:t>时尚</a:t>
            </a:r>
          </a:p>
          <a:p>
            <a:r>
              <a:rPr lang="zh-CN" altLang="en-US" dirty="0" smtClean="0"/>
              <a:t>省事，免拆洗</a:t>
            </a:r>
          </a:p>
          <a:p>
            <a:r>
              <a:rPr lang="zh-CN" altLang="en-US" dirty="0" smtClean="0"/>
              <a:t>省事！简单</a:t>
            </a:r>
          </a:p>
          <a:p>
            <a:r>
              <a:rPr lang="zh-CN" altLang="en-US" dirty="0" smtClean="0"/>
              <a:t>生活质量的提高</a:t>
            </a:r>
          </a:p>
          <a:p>
            <a:r>
              <a:rPr lang="zh-CN" altLang="en-US" dirty="0" smtClean="0"/>
              <a:t>神奇</a:t>
            </a:r>
          </a:p>
          <a:p>
            <a:r>
              <a:rPr lang="zh-CN" altLang="en-US" dirty="0" smtClean="0"/>
              <a:t>什么都没有</a:t>
            </a:r>
          </a:p>
          <a:p>
            <a:r>
              <a:rPr lang="zh-CN" altLang="en-US" dirty="0" smtClean="0"/>
              <a:t>容易清理</a:t>
            </a:r>
          </a:p>
          <a:p>
            <a:r>
              <a:rPr lang="zh-CN" altLang="en-US" dirty="0" smtClean="0"/>
              <a:t>让我们的生活更健康</a:t>
            </a:r>
          </a:p>
          <a:p>
            <a:r>
              <a:rPr lang="zh-CN" altLang="en-US" dirty="0" smtClean="0"/>
              <a:t>让我大开眼界</a:t>
            </a:r>
          </a:p>
          <a:p>
            <a:r>
              <a:rPr lang="zh-CN" altLang="en-US" dirty="0" smtClean="0"/>
              <a:t>清新 使用方法用途</a:t>
            </a:r>
          </a:p>
          <a:p>
            <a:r>
              <a:rPr lang="zh-CN" altLang="en-US" dirty="0" smtClean="0"/>
              <a:t>清洗时不用拆</a:t>
            </a:r>
          </a:p>
          <a:p>
            <a:r>
              <a:rPr lang="zh-CN" altLang="en-US" dirty="0" smtClean="0"/>
              <a:t>清洗能力强。</a:t>
            </a:r>
          </a:p>
          <a:p>
            <a:r>
              <a:rPr lang="zh-CN" altLang="en-US" dirty="0" smtClean="0"/>
              <a:t>清洗方便</a:t>
            </a:r>
          </a:p>
          <a:p>
            <a:r>
              <a:rPr lang="zh-CN" altLang="en-US" dirty="0" smtClean="0"/>
              <a:t>清洗不方便</a:t>
            </a:r>
          </a:p>
          <a:p>
            <a:r>
              <a:rPr lang="zh-CN" altLang="en-US" dirty="0" smtClean="0"/>
              <a:t>清洗</a:t>
            </a:r>
          </a:p>
          <a:p>
            <a:r>
              <a:rPr lang="zh-CN" altLang="en-US" dirty="0" smtClean="0"/>
              <a:t>清洁，舒适</a:t>
            </a:r>
          </a:p>
          <a:p>
            <a:r>
              <a:rPr lang="zh-CN" altLang="en-US" dirty="0" smtClean="0"/>
              <a:t>轻松随时</a:t>
            </a:r>
          </a:p>
          <a:p>
            <a:r>
              <a:rPr lang="zh-CN" altLang="en-US" dirty="0" smtClean="0"/>
              <a:t>企业的责任</a:t>
            </a:r>
          </a:p>
          <a:p>
            <a:r>
              <a:rPr lang="zh-CN" altLang="en-US" dirty="0" smtClean="0"/>
              <a:t>品牌</a:t>
            </a:r>
          </a:p>
          <a:p>
            <a:r>
              <a:rPr lang="zh-CN" altLang="en-US" dirty="0" smtClean="0"/>
              <a:t>品牌、质量保证</a:t>
            </a:r>
          </a:p>
          <a:p>
            <a:r>
              <a:rPr lang="zh-CN" altLang="en-US" dirty="0" smtClean="0"/>
              <a:t>漂亮，美观，免拆洗</a:t>
            </a:r>
          </a:p>
          <a:p>
            <a:r>
              <a:rPr lang="zh-CN" altLang="en-US" dirty="0" smtClean="0"/>
              <a:t>骗人信息</a:t>
            </a:r>
          </a:p>
          <a:p>
            <a:r>
              <a:rPr lang="zh-CN" altLang="en-US" dirty="0" smtClean="0"/>
              <a:t>牛</a:t>
            </a:r>
          </a:p>
          <a:p>
            <a:r>
              <a:rPr lang="zh-CN" altLang="en-US" dirty="0" smtClean="0"/>
              <a:t>你家的油烟机好白</a:t>
            </a:r>
          </a:p>
          <a:p>
            <a:r>
              <a:rPr lang="zh-CN" altLang="en-US" dirty="0" smtClean="0"/>
              <a:t>你的厨房很漂亮</a:t>
            </a:r>
            <a:r>
              <a:rPr lang="en-US" altLang="zh-CN" dirty="0" smtClean="0"/>
              <a:t>,</a:t>
            </a:r>
            <a:r>
              <a:rPr lang="zh-CN" altLang="en-US" dirty="0" smtClean="0"/>
              <a:t>很干净</a:t>
            </a:r>
          </a:p>
          <a:p>
            <a:r>
              <a:rPr lang="zh-CN" altLang="en-US" dirty="0" smtClean="0"/>
              <a:t>免折洗</a:t>
            </a:r>
          </a:p>
          <a:p>
            <a:r>
              <a:rPr lang="zh-CN" altLang="en-US" dirty="0" smtClean="0"/>
              <a:t>免拆洗油烟机</a:t>
            </a:r>
          </a:p>
          <a:p>
            <a:r>
              <a:rPr lang="zh-CN" altLang="en-US" dirty="0" smtClean="0"/>
              <a:t>免拆洗</a:t>
            </a:r>
          </a:p>
          <a:p>
            <a:r>
              <a:rPr lang="zh-CN" altLang="en-US" dirty="0" smtClean="0"/>
              <a:t>免拆洗</a:t>
            </a:r>
          </a:p>
          <a:p>
            <a:r>
              <a:rPr lang="zh-CN" altLang="en-US" dirty="0" smtClean="0"/>
              <a:t>免拆洗</a:t>
            </a:r>
          </a:p>
          <a:p>
            <a:r>
              <a:rPr lang="zh-CN" altLang="en-US" dirty="0" smtClean="0"/>
              <a:t>免拆洗</a:t>
            </a:r>
          </a:p>
          <a:p>
            <a:r>
              <a:rPr lang="zh-CN" altLang="en-US" dirty="0" smtClean="0"/>
              <a:t>免拆洗</a:t>
            </a:r>
          </a:p>
          <a:p>
            <a:r>
              <a:rPr lang="zh-CN" altLang="en-US" dirty="0" smtClean="0"/>
              <a:t>免拆洗</a:t>
            </a:r>
          </a:p>
          <a:p>
            <a:r>
              <a:rPr lang="zh-CN" altLang="en-US" dirty="0" smtClean="0"/>
              <a:t>免拆洗</a:t>
            </a:r>
          </a:p>
          <a:p>
            <a:r>
              <a:rPr lang="zh-CN" altLang="en-US" dirty="0" smtClean="0"/>
              <a:t>免拆洗</a:t>
            </a:r>
          </a:p>
          <a:p>
            <a:r>
              <a:rPr lang="zh-CN" altLang="en-US" dirty="0" smtClean="0"/>
              <a:t>免拆洗</a:t>
            </a:r>
          </a:p>
          <a:p>
            <a:r>
              <a:rPr lang="zh-CN" altLang="en-US" dirty="0" smtClean="0"/>
              <a:t>免拆洗，美观，新品</a:t>
            </a:r>
          </a:p>
          <a:p>
            <a:r>
              <a:rPr lang="zh-CN" altLang="en-US" dirty="0" smtClean="0"/>
              <a:t>免拆洗，很方便。</a:t>
            </a:r>
          </a:p>
          <a:p>
            <a:r>
              <a:rPr lang="zh-CN" altLang="en-US" dirty="0" smtClean="0"/>
              <a:t>免拆洗，服务好</a:t>
            </a:r>
          </a:p>
          <a:p>
            <a:r>
              <a:rPr lang="zh-CN" altLang="en-US" dirty="0" smtClean="0"/>
              <a:t>免拆洗，方便</a:t>
            </a:r>
          </a:p>
          <a:p>
            <a:r>
              <a:rPr lang="zh-CN" altLang="en-US" dirty="0" smtClean="0"/>
              <a:t>免拆洗，但是也要换网</a:t>
            </a:r>
          </a:p>
          <a:p>
            <a:r>
              <a:rPr lang="zh-CN" altLang="en-US" dirty="0" smtClean="0"/>
              <a:t>免拆洗 更实用</a:t>
            </a:r>
          </a:p>
          <a:p>
            <a:r>
              <a:rPr lang="zh-CN" altLang="en-US" dirty="0" smtClean="0"/>
              <a:t>免拆清洗</a:t>
            </a:r>
          </a:p>
          <a:p>
            <a:r>
              <a:rPr lang="zh-CN" altLang="en-US" dirty="0" smtClean="0"/>
              <a:t>没有太多信息，因家庭暂时没有这方面的购买计划！</a:t>
            </a:r>
          </a:p>
          <a:p>
            <a:r>
              <a:rPr lang="zh-CN" altLang="en-US" dirty="0" smtClean="0"/>
              <a:t>没有什么好的信息 </a:t>
            </a:r>
          </a:p>
          <a:p>
            <a:r>
              <a:rPr lang="zh-CN" altLang="en-US" dirty="0" smtClean="0"/>
              <a:t>没有</a:t>
            </a:r>
          </a:p>
          <a:p>
            <a:r>
              <a:rPr lang="zh-CN" altLang="en-US" dirty="0" smtClean="0"/>
              <a:t>没有</a:t>
            </a:r>
          </a:p>
          <a:p>
            <a:r>
              <a:rPr lang="zh-CN" altLang="en-US" dirty="0" smtClean="0"/>
              <a:t>没有 </a:t>
            </a:r>
          </a:p>
          <a:p>
            <a:r>
              <a:rPr lang="zh-CN" altLang="en-US" dirty="0" smtClean="0"/>
              <a:t>没兴趣</a:t>
            </a:r>
          </a:p>
          <a:p>
            <a:r>
              <a:rPr lang="zh-CN" altLang="en-US" dirty="0" smtClean="0"/>
              <a:t>没什么印象</a:t>
            </a:r>
          </a:p>
          <a:p>
            <a:r>
              <a:rPr lang="zh-CN" altLang="en-US" dirty="0" smtClean="0"/>
              <a:t>没感觉，牌子是用出来的</a:t>
            </a:r>
          </a:p>
          <a:p>
            <a:r>
              <a:rPr lang="zh-CN" altLang="en-US" dirty="0" smtClean="0"/>
              <a:t>没</a:t>
            </a:r>
          </a:p>
          <a:p>
            <a:r>
              <a:rPr lang="zh-CN" altLang="en-US" dirty="0" smtClean="0"/>
              <a:t>滤网</a:t>
            </a:r>
          </a:p>
          <a:p>
            <a:r>
              <a:rPr lang="zh-CN" altLang="en-US" dirty="0" smtClean="0"/>
              <a:t>良好，贴心的售后服务</a:t>
            </a:r>
          </a:p>
          <a:p>
            <a:r>
              <a:rPr lang="zh-CN" altLang="en-US" dirty="0" smtClean="0"/>
              <a:t>了解这款功能</a:t>
            </a:r>
          </a:p>
          <a:p>
            <a:r>
              <a:rPr lang="zh-CN" altLang="en-US" dirty="0" smtClean="0"/>
              <a:t>了解多了，如果买有参考</a:t>
            </a:r>
          </a:p>
          <a:p>
            <a:r>
              <a:rPr lang="zh-CN" altLang="en-US" dirty="0" smtClean="0"/>
              <a:t>快递</a:t>
            </a:r>
          </a:p>
          <a:p>
            <a:r>
              <a:rPr lang="zh-CN" altLang="en-US" dirty="0" smtClean="0"/>
              <a:t>肯定要买</a:t>
            </a:r>
          </a:p>
          <a:p>
            <a:r>
              <a:rPr lang="zh-CN" altLang="en-US" dirty="0" smtClean="0"/>
              <a:t>可以省事省力</a:t>
            </a:r>
          </a:p>
          <a:p>
            <a:r>
              <a:rPr lang="zh-CN" altLang="en-US" dirty="0" smtClean="0"/>
              <a:t>可以免费换网</a:t>
            </a:r>
          </a:p>
          <a:p>
            <a:r>
              <a:rPr lang="zh-CN" altLang="en-US" dirty="0" smtClean="0"/>
              <a:t>可以免费拆洗，配送过滤网，有售后服务</a:t>
            </a:r>
          </a:p>
          <a:p>
            <a:r>
              <a:rPr lang="zh-CN" altLang="en-US" dirty="0" smtClean="0"/>
              <a:t>可以分开拆洗</a:t>
            </a:r>
          </a:p>
          <a:p>
            <a:r>
              <a:rPr lang="zh-CN" altLang="en-US" dirty="0" smtClean="0"/>
              <a:t>可以不用自己清洗，厨房好干净</a:t>
            </a:r>
          </a:p>
          <a:p>
            <a:r>
              <a:rPr lang="zh-CN" altLang="en-US" dirty="0" smtClean="0"/>
              <a:t>可以帮忙安装，吸油干净</a:t>
            </a:r>
          </a:p>
          <a:p>
            <a:r>
              <a:rPr lang="zh-CN" altLang="en-US" dirty="0" smtClean="0"/>
              <a:t>可拆洗，服务到家</a:t>
            </a:r>
          </a:p>
          <a:p>
            <a:r>
              <a:rPr lang="zh-CN" altLang="en-US" dirty="0" smtClean="0"/>
              <a:t>看完这则是广告，我对这款吸油烟机没有太大的兴趣，另外就因为这一小点而这么兴奋，太假。另这款吸油烟机难道就没有其他优势，只是可以换网而己，那么其他的品牌也具有这种功能的时候，我更愿意购买美的或其他品牌。</a:t>
            </a:r>
          </a:p>
          <a:p>
            <a:r>
              <a:rPr lang="zh-CN" altLang="en-US" dirty="0" smtClean="0"/>
              <a:t>健康、省事。</a:t>
            </a:r>
          </a:p>
          <a:p>
            <a:r>
              <a:rPr lang="zh-CN" altLang="en-US" dirty="0" smtClean="0"/>
              <a:t>简约 时尚</a:t>
            </a:r>
          </a:p>
          <a:p>
            <a:r>
              <a:rPr lang="zh-CN" altLang="en-US" dirty="0" smtClean="0"/>
              <a:t>简单明了</a:t>
            </a:r>
            <a:r>
              <a:rPr lang="en-US" altLang="zh-CN" dirty="0" smtClean="0"/>
              <a:t>,</a:t>
            </a:r>
            <a:r>
              <a:rPr lang="zh-CN" altLang="en-US" dirty="0" smtClean="0"/>
              <a:t>轻松快捷</a:t>
            </a:r>
          </a:p>
          <a:p>
            <a:r>
              <a:rPr lang="zh-CN" altLang="en-US" dirty="0" smtClean="0"/>
              <a:t>价格，促销信息</a:t>
            </a:r>
          </a:p>
          <a:p>
            <a:r>
              <a:rPr lang="zh-CN" altLang="en-US" dirty="0" smtClean="0"/>
              <a:t>换吸烟机</a:t>
            </a:r>
          </a:p>
          <a:p>
            <a:r>
              <a:rPr lang="zh-CN" altLang="en-US" dirty="0" smtClean="0"/>
              <a:t>换网就可以了。。樱花的</a:t>
            </a:r>
          </a:p>
          <a:p>
            <a:r>
              <a:rPr lang="zh-CN" altLang="en-US" dirty="0" smtClean="0"/>
              <a:t>换网，永久免拆洗。</a:t>
            </a:r>
          </a:p>
          <a:p>
            <a:r>
              <a:rPr lang="zh-CN" altLang="en-US" dirty="0" smtClean="0"/>
              <a:t>很好很强大</a:t>
            </a:r>
          </a:p>
          <a:p>
            <a:r>
              <a:rPr lang="zh-CN" altLang="en-US" dirty="0" smtClean="0"/>
              <a:t>很好</a:t>
            </a:r>
          </a:p>
          <a:p>
            <a:r>
              <a:rPr lang="zh-CN" altLang="en-US" dirty="0" smtClean="0"/>
              <a:t>很好 还不错</a:t>
            </a:r>
          </a:p>
          <a:p>
            <a:r>
              <a:rPr lang="zh-CN" altLang="en-US" dirty="0" smtClean="0"/>
              <a:t>很好 ，很好的改善环境 </a:t>
            </a:r>
          </a:p>
          <a:p>
            <a:r>
              <a:rPr lang="zh-CN" altLang="en-US" dirty="0" smtClean="0"/>
              <a:t>很烦哪！</a:t>
            </a:r>
          </a:p>
          <a:p>
            <a:r>
              <a:rPr lang="zh-CN" altLang="en-US" dirty="0" smtClean="0"/>
              <a:t>好用</a:t>
            </a:r>
          </a:p>
          <a:p>
            <a:r>
              <a:rPr lang="zh-CN" altLang="en-US" dirty="0" smtClean="0"/>
              <a:t>好清洗</a:t>
            </a:r>
          </a:p>
          <a:p>
            <a:r>
              <a:rPr lang="zh-CN" altLang="en-US" dirty="0" smtClean="0"/>
              <a:t>好产品</a:t>
            </a:r>
          </a:p>
          <a:p>
            <a:r>
              <a:rPr lang="zh-CN" altLang="en-US" dirty="0" smtClean="0"/>
              <a:t>好啊</a:t>
            </a:r>
          </a:p>
          <a:p>
            <a:r>
              <a:rPr lang="zh-CN" altLang="en-US" dirty="0" smtClean="0"/>
              <a:t>好</a:t>
            </a:r>
          </a:p>
          <a:p>
            <a:r>
              <a:rPr lang="zh-CN" altLang="en-US" dirty="0" smtClean="0"/>
              <a:t>好</a:t>
            </a:r>
          </a:p>
          <a:p>
            <a:r>
              <a:rPr lang="zh-CN" altLang="en-US" dirty="0" smtClean="0"/>
              <a:t>还可以，</a:t>
            </a:r>
          </a:p>
          <a:p>
            <a:r>
              <a:rPr lang="zh-CN" altLang="en-US" dirty="0" smtClean="0"/>
              <a:t>广告嘛</a:t>
            </a:r>
          </a:p>
          <a:p>
            <a:r>
              <a:rPr lang="zh-CN" altLang="en-US" dirty="0" smtClean="0"/>
              <a:t>广告而己</a:t>
            </a:r>
          </a:p>
          <a:p>
            <a:r>
              <a:rPr lang="zh-CN" altLang="en-US" dirty="0" smtClean="0"/>
              <a:t>广告不错啊</a:t>
            </a:r>
          </a:p>
          <a:p>
            <a:r>
              <a:rPr lang="zh-CN" altLang="en-US" dirty="0" smtClean="0"/>
              <a:t>关于厨房油烟的清洁吧</a:t>
            </a:r>
          </a:p>
          <a:p>
            <a:r>
              <a:rPr lang="zh-CN" altLang="en-US" dirty="0" smtClean="0"/>
              <a:t>关怀</a:t>
            </a:r>
          </a:p>
          <a:p>
            <a:r>
              <a:rPr lang="zh-CN" altLang="en-US" dirty="0" smtClean="0"/>
              <a:t>功能比其它好，免拆洗</a:t>
            </a:r>
          </a:p>
          <a:p>
            <a:r>
              <a:rPr lang="zh-CN" altLang="en-US" dirty="0" smtClean="0"/>
              <a:t>功能</a:t>
            </a:r>
          </a:p>
          <a:p>
            <a:r>
              <a:rPr lang="zh-CN" altLang="en-US" dirty="0" smtClean="0"/>
              <a:t>功能</a:t>
            </a:r>
          </a:p>
          <a:p>
            <a:r>
              <a:rPr lang="zh-CN" altLang="en-US" dirty="0" smtClean="0"/>
              <a:t>跟其他没什么区别</a:t>
            </a:r>
          </a:p>
          <a:p>
            <a:r>
              <a:rPr lang="zh-CN" altLang="en-US" dirty="0" smtClean="0"/>
              <a:t>根本没用</a:t>
            </a:r>
          </a:p>
          <a:p>
            <a:r>
              <a:rPr lang="zh-CN" altLang="en-US" dirty="0" smtClean="0"/>
              <a:t>给我了解它的性能有多强劲</a:t>
            </a:r>
            <a:r>
              <a:rPr lang="en-US" altLang="zh-CN" dirty="0" smtClean="0"/>
              <a:t>…</a:t>
            </a:r>
          </a:p>
          <a:p>
            <a:r>
              <a:rPr lang="zh-CN" altLang="en-US" dirty="0" smtClean="0"/>
              <a:t>高档美观，干净整洁！</a:t>
            </a:r>
          </a:p>
          <a:p>
            <a:r>
              <a:rPr lang="zh-CN" altLang="en-US" dirty="0" smtClean="0"/>
              <a:t>干净最重要</a:t>
            </a:r>
          </a:p>
          <a:p>
            <a:r>
              <a:rPr lang="zh-CN" altLang="en-US" dirty="0" smtClean="0"/>
              <a:t>干净，实用。</a:t>
            </a:r>
          </a:p>
          <a:p>
            <a:r>
              <a:rPr lang="zh-CN" altLang="en-US" dirty="0" smtClean="0"/>
              <a:t>干净，方便</a:t>
            </a:r>
          </a:p>
          <a:p>
            <a:r>
              <a:rPr lang="zh-CN" altLang="en-US" dirty="0" smtClean="0"/>
              <a:t>干净 彻底 舒服 体积小</a:t>
            </a:r>
          </a:p>
          <a:p>
            <a:r>
              <a:rPr lang="zh-CN" altLang="en-US" dirty="0" smtClean="0"/>
              <a:t>感觉还不错</a:t>
            </a:r>
          </a:p>
          <a:p>
            <a:r>
              <a:rPr lang="zh-CN" altLang="en-US" dirty="0" smtClean="0"/>
              <a:t>服务让人放心。</a:t>
            </a:r>
          </a:p>
          <a:p>
            <a:r>
              <a:rPr lang="zh-CN" altLang="en-US" dirty="0" smtClean="0"/>
              <a:t>服务竞争</a:t>
            </a:r>
          </a:p>
          <a:p>
            <a:r>
              <a:rPr lang="zh-CN" altLang="en-US" dirty="0" smtClean="0"/>
              <a:t>服务和性能</a:t>
            </a:r>
          </a:p>
          <a:p>
            <a:r>
              <a:rPr lang="zh-CN" altLang="en-US" dirty="0" smtClean="0"/>
              <a:t>服务好</a:t>
            </a:r>
          </a:p>
          <a:p>
            <a:r>
              <a:rPr lang="zh-CN" altLang="en-US" dirty="0" smtClean="0"/>
              <a:t>非常好，我会继续使用。</a:t>
            </a:r>
          </a:p>
          <a:p>
            <a:r>
              <a:rPr lang="zh-CN" altLang="en-US" dirty="0" smtClean="0"/>
              <a:t>方便清洁</a:t>
            </a:r>
          </a:p>
          <a:p>
            <a:r>
              <a:rPr lang="zh-CN" altLang="en-US" dirty="0" smtClean="0"/>
              <a:t>方便拆洗</a:t>
            </a:r>
          </a:p>
          <a:p>
            <a:r>
              <a:rPr lang="zh-CN" altLang="en-US" dirty="0" smtClean="0"/>
              <a:t>方便</a:t>
            </a:r>
          </a:p>
          <a:p>
            <a:r>
              <a:rPr lang="zh-CN" altLang="en-US" dirty="0" smtClean="0"/>
              <a:t>方便、干净、好用！</a:t>
            </a:r>
          </a:p>
          <a:p>
            <a:r>
              <a:rPr lang="zh-CN" altLang="en-US" dirty="0" smtClean="0"/>
              <a:t>方便，易清洗</a:t>
            </a:r>
          </a:p>
          <a:p>
            <a:r>
              <a:rPr lang="zh-CN" altLang="en-US" dirty="0" smtClean="0"/>
              <a:t>方便，省事</a:t>
            </a:r>
          </a:p>
          <a:p>
            <a:r>
              <a:rPr lang="zh-CN" altLang="en-US" dirty="0" smtClean="0"/>
              <a:t>方便，好用，与传统的不一样</a:t>
            </a:r>
          </a:p>
          <a:p>
            <a:r>
              <a:rPr lang="zh-CN" altLang="en-US" dirty="0" smtClean="0"/>
              <a:t>恩</a:t>
            </a:r>
          </a:p>
          <a:p>
            <a:r>
              <a:rPr lang="zh-CN" altLang="en-US" dirty="0" smtClean="0"/>
              <a:t>顶吸式免拆洗抽油烟机 </a:t>
            </a:r>
          </a:p>
          <a:p>
            <a:r>
              <a:rPr lang="zh-CN" altLang="en-US" dirty="0" smtClean="0"/>
              <a:t>抵制日货，支持国货！！！！</a:t>
            </a:r>
          </a:p>
          <a:p>
            <a:r>
              <a:rPr lang="zh-CN" altLang="en-US" dirty="0" smtClean="0"/>
              <a:t>此品牌的吸油烟机的好处 </a:t>
            </a:r>
          </a:p>
          <a:p>
            <a:r>
              <a:rPr lang="zh-CN" altLang="en-US" dirty="0" smtClean="0"/>
              <a:t>橱房变得很干净。</a:t>
            </a:r>
          </a:p>
          <a:p>
            <a:r>
              <a:rPr lang="zh-CN" altLang="en-US" dirty="0" smtClean="0"/>
              <a:t>厨房干净清新！</a:t>
            </a:r>
          </a:p>
          <a:p>
            <a:r>
              <a:rPr lang="zh-CN" altLang="en-US" dirty="0" smtClean="0"/>
              <a:t>抽油的效果很好</a:t>
            </a:r>
          </a:p>
          <a:p>
            <a:r>
              <a:rPr lang="zh-CN" altLang="en-US" dirty="0" smtClean="0"/>
              <a:t>充满关怀，时刻为用户着想</a:t>
            </a:r>
          </a:p>
          <a:p>
            <a:r>
              <a:rPr lang="zh-CN" altLang="en-US" dirty="0" smtClean="0"/>
              <a:t>产品质量及售后服务</a:t>
            </a:r>
          </a:p>
          <a:p>
            <a:r>
              <a:rPr lang="zh-CN" altLang="en-US" dirty="0" smtClean="0"/>
              <a:t>产品质量好，因为厨房很干净，然后就是售后服务好。</a:t>
            </a:r>
          </a:p>
          <a:p>
            <a:r>
              <a:rPr lang="zh-CN" altLang="en-US" dirty="0" smtClean="0"/>
              <a:t>产品越来越好</a:t>
            </a:r>
          </a:p>
          <a:p>
            <a:r>
              <a:rPr lang="zh-CN" altLang="en-US" dirty="0" smtClean="0"/>
              <a:t>产品的科技信息</a:t>
            </a:r>
          </a:p>
          <a:p>
            <a:r>
              <a:rPr lang="zh-CN" altLang="en-US" dirty="0" smtClean="0"/>
              <a:t>拆洗很方便</a:t>
            </a:r>
          </a:p>
          <a:p>
            <a:r>
              <a:rPr lang="zh-CN" altLang="en-US" dirty="0" smtClean="0"/>
              <a:t>拆洗更加简单</a:t>
            </a:r>
          </a:p>
          <a:p>
            <a:r>
              <a:rPr lang="zh-CN" altLang="en-US" dirty="0" smtClean="0"/>
              <a:t>不知道</a:t>
            </a:r>
          </a:p>
          <a:p>
            <a:r>
              <a:rPr lang="zh-CN" altLang="en-US" dirty="0" smtClean="0"/>
              <a:t>不知道，有樱花牌的吸油烟机</a:t>
            </a:r>
          </a:p>
          <a:p>
            <a:r>
              <a:rPr lang="zh-CN" altLang="en-US" dirty="0" smtClean="0"/>
              <a:t>不折洗</a:t>
            </a:r>
          </a:p>
          <a:p>
            <a:r>
              <a:rPr lang="zh-CN" altLang="en-US" dirty="0" smtClean="0"/>
              <a:t>不用清洗的吸油烟机。</a:t>
            </a:r>
          </a:p>
          <a:p>
            <a:r>
              <a:rPr lang="zh-CN" altLang="en-US" dirty="0" smtClean="0"/>
              <a:t>不用拆洗</a:t>
            </a:r>
          </a:p>
          <a:p>
            <a:r>
              <a:rPr lang="zh-CN" altLang="en-US" dirty="0" smtClean="0"/>
              <a:t>不用拆洗</a:t>
            </a:r>
          </a:p>
          <a:p>
            <a:r>
              <a:rPr lang="zh-CN" altLang="en-US" dirty="0" smtClean="0"/>
              <a:t>不用拆洗</a:t>
            </a:r>
          </a:p>
          <a:p>
            <a:r>
              <a:rPr lang="zh-CN" altLang="en-US" dirty="0" smtClean="0"/>
              <a:t>不用拆洗</a:t>
            </a:r>
          </a:p>
          <a:p>
            <a:r>
              <a:rPr lang="zh-CN" altLang="en-US" dirty="0" smtClean="0"/>
              <a:t>不用拆洗</a:t>
            </a:r>
          </a:p>
          <a:p>
            <a:r>
              <a:rPr lang="zh-CN" altLang="en-US" dirty="0" smtClean="0"/>
              <a:t>不用拆洗，烟油分离</a:t>
            </a:r>
          </a:p>
          <a:p>
            <a:r>
              <a:rPr lang="zh-CN" altLang="en-US" dirty="0" smtClean="0"/>
              <a:t>不用拆洗，免费换网</a:t>
            </a:r>
          </a:p>
          <a:p>
            <a:r>
              <a:rPr lang="zh-CN" altLang="en-US" dirty="0" smtClean="0"/>
              <a:t>不用拆网清洗</a:t>
            </a:r>
          </a:p>
          <a:p>
            <a:r>
              <a:rPr lang="zh-CN" altLang="en-US" dirty="0" smtClean="0"/>
              <a:t>不要拆洗</a:t>
            </a:r>
          </a:p>
          <a:p>
            <a:r>
              <a:rPr lang="zh-CN" altLang="en-US" dirty="0" smtClean="0"/>
              <a:t>不洗是不可能的，换了也要洗。羊毛出在羊身上。</a:t>
            </a:r>
          </a:p>
          <a:p>
            <a:r>
              <a:rPr lang="zh-CN" altLang="en-US" dirty="0" smtClean="0"/>
              <a:t>不清楚</a:t>
            </a:r>
          </a:p>
          <a:p>
            <a:r>
              <a:rPr lang="zh-CN" altLang="en-US" dirty="0" smtClean="0"/>
              <a:t>不清楚</a:t>
            </a:r>
          </a:p>
          <a:p>
            <a:r>
              <a:rPr lang="zh-CN" altLang="en-US" dirty="0" smtClean="0"/>
              <a:t>不清楚 </a:t>
            </a:r>
          </a:p>
          <a:p>
            <a:r>
              <a:rPr lang="zh-CN" altLang="en-US" dirty="0" smtClean="0"/>
              <a:t>不记得了</a:t>
            </a:r>
          </a:p>
          <a:p>
            <a:r>
              <a:rPr lang="zh-CN" altLang="en-US" dirty="0" smtClean="0"/>
              <a:t>不必拆洗，送货到家</a:t>
            </a:r>
          </a:p>
          <a:p>
            <a:r>
              <a:rPr lang="zh-CN" altLang="en-US" dirty="0" smtClean="0"/>
              <a:t>便宜</a:t>
            </a:r>
          </a:p>
          <a:p>
            <a:r>
              <a:rPr lang="zh-CN" altLang="en-US" dirty="0" smtClean="0"/>
              <a:t>便捷</a:t>
            </a:r>
          </a:p>
          <a:p>
            <a:r>
              <a:rPr lang="zh-CN" altLang="en-US" dirty="0" smtClean="0"/>
              <a:t>安静</a:t>
            </a:r>
          </a:p>
          <a:p>
            <a:r>
              <a:rPr lang="zh-CN" altLang="en-US" dirty="0" smtClean="0"/>
              <a:t>安静、清新</a:t>
            </a:r>
          </a:p>
          <a:p>
            <a:r>
              <a:rPr lang="en-US" altLang="zh-CN" dirty="0" smtClean="0"/>
              <a:t>YOU YAN WANG</a:t>
            </a:r>
          </a:p>
          <a:p>
            <a:r>
              <a:rPr lang="zh-CN" altLang="en-US" dirty="0" smtClean="0"/>
              <a:t>ＯＫ</a:t>
            </a:r>
          </a:p>
          <a:p>
            <a:r>
              <a:rPr lang="zh-CN" altLang="en-US" dirty="0" smtClean="0"/>
              <a:t>“樱花”不是日本和国花吗？如果我买这吸油烟机是不是间接赞助日本呢？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6A5C6-D3F0-44FB-B643-597A9925F727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C8210-F2B2-4EDD-997D-D5DF718AD2A5}" type="datetime1">
              <a:rPr lang="zh-CN" altLang="en-US" smtClean="0"/>
              <a:pPr/>
              <a:t>2012/4/7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A6D2-316D-4A3F-8AE5-F3D38AF7CC90}" type="datetime1">
              <a:rPr lang="zh-CN" altLang="en-US" smtClean="0"/>
              <a:pPr/>
              <a:t>2012/4/7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58C5-13AF-4AC5-9CA1-7F357AAE6A75}" type="datetime1">
              <a:rPr lang="zh-CN" altLang="en-US" smtClean="0"/>
              <a:pPr/>
              <a:t>2012/4/7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B737-33DB-4E18-8B9E-517EF14D7116}" type="datetime1">
              <a:rPr lang="zh-CN" altLang="en-US" smtClean="0"/>
              <a:pPr/>
              <a:t>2012/4/7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altLang="zh-CN" dirty="0" err="1" smtClean="0"/>
              <a:t>findoout</a:t>
            </a:r>
            <a:r>
              <a:rPr lang="en-US" altLang="zh-CN" dirty="0" smtClean="0"/>
              <a:t>  |  </a:t>
            </a:r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pic>
        <p:nvPicPr>
          <p:cNvPr id="7" name="图片 6" descr="logo-findoou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9512" y="6393685"/>
            <a:ext cx="792088" cy="26402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02E87-4AFE-427D-8715-3D2E29F3E6E3}" type="datetime1">
              <a:rPr lang="zh-CN" altLang="en-US" smtClean="0"/>
              <a:pPr/>
              <a:t>2012/4/7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7D82-E40D-45D5-9213-DAE5E3A27474}" type="datetime1">
              <a:rPr lang="zh-CN" altLang="en-US" smtClean="0"/>
              <a:pPr/>
              <a:t>2012/4/7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6768-8E60-4C13-A235-53C622E038BA}" type="datetime1">
              <a:rPr lang="zh-CN" altLang="en-US" smtClean="0"/>
              <a:pPr/>
              <a:t>2012/4/7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668E-B861-40F1-A1B4-993D1315221F}" type="datetime1">
              <a:rPr lang="zh-CN" altLang="en-US" smtClean="0"/>
              <a:pPr/>
              <a:t>2012/4/7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7D240-1107-4AAF-9A61-861CB6A60B07}" type="datetime1">
              <a:rPr lang="zh-CN" altLang="en-US" smtClean="0"/>
              <a:pPr/>
              <a:t>2012/4/7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958D4-1617-4950-ACFE-E6B8E74FBB6A}" type="datetime1">
              <a:rPr lang="zh-CN" altLang="en-US" smtClean="0"/>
              <a:pPr/>
              <a:t>2012/4/7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D78F5-252E-485B-B409-293AF3B040AA}" type="datetime1">
              <a:rPr lang="zh-CN" altLang="en-US" smtClean="0"/>
              <a:pPr/>
              <a:t>2012/4/7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806F7-0638-46C6-AB2D-524243001948}" type="datetime1">
              <a:rPr lang="zh-CN" altLang="en-US" smtClean="0"/>
              <a:pPr/>
              <a:t>2012/4/7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357554" y="1785926"/>
            <a:ext cx="40227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樱花吸油烟机电视广告效果调查报告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91880" y="3500438"/>
            <a:ext cx="9605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err="1" smtClean="0">
                <a:latin typeface="微软雅黑" pitchFamily="34" charset="-122"/>
                <a:ea typeface="微软雅黑" pitchFamily="34" charset="-122"/>
              </a:rPr>
              <a:t>Findoout</a:t>
            </a:r>
            <a:endParaRPr lang="zh-CN" altLang="en-US" sz="1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28860" y="5786454"/>
            <a:ext cx="58657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smtClean="0">
                <a:latin typeface="微软雅黑" pitchFamily="34" charset="-122"/>
                <a:ea typeface="微软雅黑" pitchFamily="34" charset="-122"/>
              </a:rPr>
              <a:t>CONFIDENTIAL AND PROPRIETARY</a:t>
            </a:r>
          </a:p>
          <a:p>
            <a:r>
              <a:rPr lang="en-US" altLang="zh-CN" sz="1100" dirty="0" smtClean="0">
                <a:latin typeface="微软雅黑" pitchFamily="34" charset="-122"/>
                <a:ea typeface="微软雅黑" pitchFamily="34" charset="-122"/>
              </a:rPr>
              <a:t>Any use of this material without specific permission of </a:t>
            </a:r>
            <a:r>
              <a:rPr lang="en-US" altLang="zh-CN" sz="1100" dirty="0" err="1" smtClean="0">
                <a:latin typeface="微软雅黑" pitchFamily="34" charset="-122"/>
                <a:ea typeface="微软雅黑" pitchFamily="34" charset="-122"/>
              </a:rPr>
              <a:t>Findoout</a:t>
            </a:r>
            <a:r>
              <a:rPr lang="en-US" altLang="zh-CN" sz="1100" dirty="0" smtClean="0">
                <a:latin typeface="微软雅黑" pitchFamily="34" charset="-122"/>
                <a:ea typeface="微软雅黑" pitchFamily="34" charset="-122"/>
              </a:rPr>
              <a:t> is strictly prohibited</a:t>
            </a:r>
            <a:endParaRPr lang="zh-CN" altLang="en-US" sz="1100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7" name="图片 6" descr="logo-findoou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43834" y="357166"/>
            <a:ext cx="1143000" cy="381000"/>
          </a:xfrm>
          <a:prstGeom prst="rect">
            <a:avLst/>
          </a:prstGeom>
        </p:spPr>
      </p:pic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5" cstate="print"/>
          <a:srcRect l="29231" t="41220" r="32379" b="19083"/>
          <a:stretch>
            <a:fillRect/>
          </a:stretch>
        </p:blipFill>
        <p:spPr bwMode="auto">
          <a:xfrm>
            <a:off x="4644008" y="3568610"/>
            <a:ext cx="3384376" cy="2187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图表 9"/>
          <p:cNvGraphicFramePr/>
          <p:nvPr/>
        </p:nvGraphicFramePr>
        <p:xfrm>
          <a:off x="2267744" y="2708920"/>
          <a:ext cx="6611094" cy="3607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购买偏好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findoout  |  </a:t>
            </a:r>
            <a:fld id="{0C913308-F349-4B6D-A68A-DD1791B4A57B}" type="slidenum">
              <a:rPr lang="zh-CN" altLang="en-US" smtClean="0"/>
              <a:pPr/>
              <a:t>10</a:t>
            </a:fld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9552" y="1196752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/>
              <a:t>问题：您下一次购买“吸油烟机”时，您考虑购买以下品牌的可能性有多大？</a:t>
            </a:r>
            <a:endParaRPr lang="en-US" altLang="zh-CN" sz="1200" dirty="0" smtClean="0"/>
          </a:p>
          <a:p>
            <a:endParaRPr lang="zh-CN" altLang="en-US" sz="1200" dirty="0"/>
          </a:p>
        </p:txBody>
      </p:sp>
      <p:sp>
        <p:nvSpPr>
          <p:cNvPr id="12" name="内容占位符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“美的”仍然位居第一</a:t>
            </a:r>
            <a:endParaRPr lang="en-US" altLang="zh-CN" dirty="0" smtClean="0"/>
          </a:p>
          <a:p>
            <a:r>
              <a:rPr lang="zh-CN" altLang="en-US" dirty="0" smtClean="0"/>
              <a:t>“樱花”处于中间水平</a:t>
            </a:r>
            <a:endParaRPr lang="zh-CN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5436096" y="5229200"/>
            <a:ext cx="504056" cy="12247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购买决定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findoout  |  </a:t>
            </a:r>
            <a:fld id="{0C913308-F349-4B6D-A68A-DD1791B4A57B}" type="slidenum">
              <a:rPr lang="zh-CN" altLang="en-US" smtClean="0"/>
              <a:pPr/>
              <a:t>11</a:t>
            </a:fld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9552" y="1196752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/>
              <a:t>问题：如果您今天必须决定购买一台新的“吸油烟机”，那么会是哪个品牌？</a:t>
            </a:r>
            <a:endParaRPr lang="en-US" altLang="zh-CN" sz="1200" dirty="0" smtClean="0"/>
          </a:p>
          <a:p>
            <a:endParaRPr lang="zh-CN" altLang="en-US" sz="1200" dirty="0"/>
          </a:p>
        </p:txBody>
      </p:sp>
      <p:sp>
        <p:nvSpPr>
          <p:cNvPr id="12" name="内容占位符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“樱花”在购买决定方面前进了</a:t>
            </a:r>
            <a:r>
              <a:rPr lang="en-US" altLang="zh-CN" dirty="0" smtClean="0"/>
              <a:t>2</a:t>
            </a:r>
            <a:r>
              <a:rPr lang="zh-CN" altLang="en-US" dirty="0" smtClean="0"/>
              <a:t>位，超过了欧派和华帝</a:t>
            </a:r>
            <a:endParaRPr lang="zh-CN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4944919" y="5254958"/>
            <a:ext cx="504056" cy="12247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9" name="图表 8"/>
          <p:cNvGraphicFramePr/>
          <p:nvPr/>
        </p:nvGraphicFramePr>
        <p:xfrm>
          <a:off x="2915816" y="2708920"/>
          <a:ext cx="6012160" cy="3679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广告曝光度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findoout  |  </a:t>
            </a:r>
            <a:fld id="{0C913308-F349-4B6D-A68A-DD1791B4A57B}" type="slidenum">
              <a:rPr lang="zh-CN" altLang="en-US" smtClean="0"/>
              <a:pPr/>
              <a:t>12</a:t>
            </a:fld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9552" y="1196752"/>
            <a:ext cx="5616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/>
              <a:t>问题：在过去一个月中，对于以下</a:t>
            </a:r>
            <a:r>
              <a:rPr lang="en-US" altLang="zh-CN" sz="1200" dirty="0" smtClean="0"/>
              <a:t>-</a:t>
            </a:r>
            <a:r>
              <a:rPr lang="zh-CN" altLang="en-US" sz="1200" dirty="0" smtClean="0"/>
              <a:t>吸油烟机</a:t>
            </a:r>
            <a:r>
              <a:rPr lang="en-US" altLang="zh-CN" sz="1200" dirty="0" smtClean="0"/>
              <a:t>-</a:t>
            </a:r>
            <a:r>
              <a:rPr lang="zh-CN" altLang="en-US" sz="1200" dirty="0" smtClean="0"/>
              <a:t>品牌，您接触过多少它们的广告呢？</a:t>
            </a:r>
            <a:endParaRPr lang="zh-CN" altLang="en-US" sz="1200" dirty="0"/>
          </a:p>
        </p:txBody>
      </p:sp>
      <p:sp>
        <p:nvSpPr>
          <p:cNvPr id="12" name="内容占位符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“樱花”在广告曝光方面位列第</a:t>
            </a:r>
            <a:r>
              <a:rPr lang="en-US" altLang="zh-CN" dirty="0" smtClean="0"/>
              <a:t>6</a:t>
            </a:r>
            <a:endParaRPr lang="zh-CN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5364088" y="5254958"/>
            <a:ext cx="504056" cy="12247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10" name="图表 9"/>
          <p:cNvGraphicFramePr/>
          <p:nvPr/>
        </p:nvGraphicFramePr>
        <p:xfrm>
          <a:off x="2411760" y="3068960"/>
          <a:ext cx="6174432" cy="3315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广告到达率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findoout  |  </a:t>
            </a:r>
            <a:fld id="{0C913308-F349-4B6D-A68A-DD1791B4A57B}" type="slidenum">
              <a:rPr lang="zh-CN" altLang="en-US" smtClean="0"/>
              <a:pPr/>
              <a:t>13</a:t>
            </a:fld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9552" y="1196752"/>
            <a:ext cx="5616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/>
              <a:t>问题：请问你看过这则“吸油烟机”广告吗？</a:t>
            </a:r>
            <a:endParaRPr lang="zh-CN" altLang="en-US" sz="1200" dirty="0"/>
          </a:p>
        </p:txBody>
      </p:sp>
      <p:sp>
        <p:nvSpPr>
          <p:cNvPr id="12" name="内容占位符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46%</a:t>
            </a:r>
            <a:r>
              <a:rPr lang="zh-CN" altLang="en-US" dirty="0" smtClean="0"/>
              <a:t>的受访者表示曾经看过这则“吸油烟机”广告</a:t>
            </a:r>
            <a:endParaRPr lang="zh-CN" altLang="en-US" dirty="0"/>
          </a:p>
        </p:txBody>
      </p:sp>
      <p:graphicFrame>
        <p:nvGraphicFramePr>
          <p:cNvPr id="13" name="图表 12"/>
          <p:cNvGraphicFramePr/>
          <p:nvPr/>
        </p:nvGraphicFramePr>
        <p:xfrm>
          <a:off x="3635896" y="2708920"/>
          <a:ext cx="5148064" cy="3456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广告接触频率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findoout  |  </a:t>
            </a:r>
            <a:fld id="{0C913308-F349-4B6D-A68A-DD1791B4A57B}" type="slidenum">
              <a:rPr lang="zh-CN" altLang="en-US" smtClean="0"/>
              <a:pPr/>
              <a:t>14</a:t>
            </a:fld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9552" y="1196752"/>
            <a:ext cx="5616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/>
              <a:t>问题：您观看这则“吸油烟机”广告的频率如何？</a:t>
            </a:r>
            <a:endParaRPr lang="zh-CN" altLang="en-US" sz="1200" dirty="0"/>
          </a:p>
        </p:txBody>
      </p:sp>
      <p:sp>
        <p:nvSpPr>
          <p:cNvPr id="12" name="内容占位符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经常看到和频繁看到该广告的占</a:t>
            </a:r>
            <a:r>
              <a:rPr lang="en-US" altLang="zh-CN" dirty="0" smtClean="0"/>
              <a:t>30%</a:t>
            </a:r>
            <a:r>
              <a:rPr lang="zh-CN" altLang="en-US" dirty="0" smtClean="0"/>
              <a:t>左右</a:t>
            </a:r>
            <a:endParaRPr lang="zh-CN" altLang="en-US" dirty="0"/>
          </a:p>
        </p:txBody>
      </p:sp>
      <p:graphicFrame>
        <p:nvGraphicFramePr>
          <p:cNvPr id="8" name="图表 7"/>
          <p:cNvGraphicFramePr/>
          <p:nvPr/>
        </p:nvGraphicFramePr>
        <p:xfrm>
          <a:off x="3995936" y="350100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受访者描述该广告的内容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findoout  |  </a:t>
            </a:r>
            <a:fld id="{0C913308-F349-4B6D-A68A-DD1791B4A57B}" type="slidenum">
              <a:rPr lang="zh-CN" altLang="en-US" smtClean="0"/>
              <a:pPr/>
              <a:t>15</a:t>
            </a:fld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9552" y="1196752"/>
            <a:ext cx="5616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/>
              <a:t>问题：这则“吸油烟机”广告传递给你了哪些信息？（开放题</a:t>
            </a:r>
            <a:r>
              <a:rPr lang="en-US" altLang="zh-CN" sz="1200" dirty="0" smtClean="0"/>
              <a:t>-</a:t>
            </a:r>
            <a:r>
              <a:rPr lang="zh-CN" altLang="en-US" sz="1200" dirty="0" smtClean="0"/>
              <a:t>自由回答）</a:t>
            </a:r>
            <a:endParaRPr lang="zh-CN" altLang="en-US" sz="1200" dirty="0"/>
          </a:p>
        </p:txBody>
      </p:sp>
      <p:sp>
        <p:nvSpPr>
          <p:cNvPr id="12" name="内容占位符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264</a:t>
            </a:r>
            <a:r>
              <a:rPr lang="zh-CN" altLang="en-US" dirty="0" smtClean="0"/>
              <a:t>名受访者对该广告进行了文字描述，其中提到较多的词包括：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“</a:t>
            </a:r>
            <a:r>
              <a:rPr lang="zh-CN" altLang="en-US" dirty="0" smtClean="0"/>
              <a:t>洗”</a:t>
            </a:r>
            <a:r>
              <a:rPr lang="en-US" altLang="zh-CN" dirty="0" smtClean="0"/>
              <a:t>94</a:t>
            </a:r>
            <a:r>
              <a:rPr lang="zh-CN" altLang="en-US" dirty="0" smtClean="0"/>
              <a:t>次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“免拆洗”</a:t>
            </a:r>
            <a:r>
              <a:rPr lang="en-US" altLang="zh-CN" dirty="0" smtClean="0"/>
              <a:t>43</a:t>
            </a:r>
            <a:r>
              <a:rPr lang="zh-CN" altLang="en-US" dirty="0" smtClean="0"/>
              <a:t>次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“清洗”</a:t>
            </a:r>
            <a:r>
              <a:rPr lang="en-US" altLang="zh-CN" dirty="0" smtClean="0"/>
              <a:t>20</a:t>
            </a:r>
            <a:r>
              <a:rPr lang="zh-CN" altLang="en-US" dirty="0" smtClean="0"/>
              <a:t>次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“方便”</a:t>
            </a:r>
            <a:r>
              <a:rPr lang="en-US" altLang="zh-CN" dirty="0" smtClean="0"/>
              <a:t>19</a:t>
            </a:r>
            <a:r>
              <a:rPr lang="zh-CN" altLang="en-US" dirty="0" smtClean="0"/>
              <a:t>次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r>
              <a:rPr lang="zh-CN" altLang="en-US" dirty="0" smtClean="0"/>
              <a:t>更多具有启发的文字描述见备注。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广告传递的内容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findoout  |  </a:t>
            </a:r>
            <a:fld id="{0C913308-F349-4B6D-A68A-DD1791B4A57B}" type="slidenum">
              <a:rPr lang="zh-CN" altLang="en-US" smtClean="0"/>
              <a:pPr/>
              <a:t>16</a:t>
            </a:fld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9552" y="1196752"/>
            <a:ext cx="5616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/>
              <a:t>问题：你认为这则“吸油烟机”广告传递了樱花的以下哪些信息？</a:t>
            </a:r>
            <a:endParaRPr lang="zh-CN" altLang="en-US" sz="1200" dirty="0"/>
          </a:p>
        </p:txBody>
      </p:sp>
      <p:sp>
        <p:nvSpPr>
          <p:cNvPr id="12" name="内容占位符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受访者认为该广告主要传递了：“樱花因为有油烟分离的功能，只要轻松换网，就能永久享受免拆洗”（</a:t>
            </a:r>
            <a:r>
              <a:rPr lang="en-US" altLang="zh-CN" dirty="0" smtClean="0"/>
              <a:t>58%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graphicFrame>
        <p:nvGraphicFramePr>
          <p:cNvPr id="9" name="图表 8"/>
          <p:cNvGraphicFramePr/>
          <p:nvPr/>
        </p:nvGraphicFramePr>
        <p:xfrm>
          <a:off x="2915816" y="2132856"/>
          <a:ext cx="5940152" cy="4183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广告对受访者的影响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findoout  |  </a:t>
            </a:r>
            <a:fld id="{0C913308-F349-4B6D-A68A-DD1791B4A57B}" type="slidenum">
              <a:rPr lang="zh-CN" altLang="en-US" smtClean="0"/>
              <a:pPr/>
              <a:t>17</a:t>
            </a:fld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9552" y="1196752"/>
            <a:ext cx="5616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/>
              <a:t>问题：请问你认为这则“吸油烟机”广告对你有哪些影响？</a:t>
            </a:r>
            <a:endParaRPr lang="zh-CN" altLang="en-US" sz="1200" dirty="0"/>
          </a:p>
        </p:txBody>
      </p:sp>
      <p:sp>
        <p:nvSpPr>
          <p:cNvPr id="12" name="内容占位符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受访者普遍认为该广告“告诉我一些关于樱花的新信息”（</a:t>
            </a:r>
            <a:r>
              <a:rPr lang="en-US" altLang="zh-CN" dirty="0" smtClean="0"/>
              <a:t>58%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graphicFrame>
        <p:nvGraphicFramePr>
          <p:cNvPr id="8" name="图表 7"/>
          <p:cNvGraphicFramePr/>
          <p:nvPr/>
        </p:nvGraphicFramePr>
        <p:xfrm>
          <a:off x="2555776" y="2492896"/>
          <a:ext cx="6228184" cy="3751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受访者对该广告的形容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findoout  |  </a:t>
            </a:r>
            <a:fld id="{0C913308-F349-4B6D-A68A-DD1791B4A57B}" type="slidenum">
              <a:rPr lang="zh-CN" altLang="en-US" smtClean="0"/>
              <a:pPr/>
              <a:t>18</a:t>
            </a:fld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9552" y="1196752"/>
            <a:ext cx="76328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/>
              <a:t>问题：请您在以下四个词语中选择一个最适合形容这则“吸油烟机”广告的词语。（共</a:t>
            </a:r>
            <a:r>
              <a:rPr lang="en-US" altLang="zh-CN" sz="1200" dirty="0" smtClean="0"/>
              <a:t>3</a:t>
            </a:r>
            <a:r>
              <a:rPr lang="zh-CN" altLang="en-US" sz="1200" dirty="0" smtClean="0"/>
              <a:t>题）</a:t>
            </a:r>
            <a:endParaRPr lang="zh-CN" altLang="en-US" sz="1200" dirty="0"/>
          </a:p>
        </p:txBody>
      </p:sp>
      <p:sp>
        <p:nvSpPr>
          <p:cNvPr id="12" name="内容占位符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受访者这样形容这则广告：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直截了当的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信息丰富的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直接的</a:t>
            </a:r>
            <a:endParaRPr lang="zh-CN" altLang="en-US" dirty="0"/>
          </a:p>
        </p:txBody>
      </p:sp>
      <p:graphicFrame>
        <p:nvGraphicFramePr>
          <p:cNvPr id="9" name="图表 8"/>
          <p:cNvGraphicFramePr/>
          <p:nvPr/>
        </p:nvGraphicFramePr>
        <p:xfrm>
          <a:off x="0" y="2996394"/>
          <a:ext cx="3059832" cy="3169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图表 10"/>
          <p:cNvGraphicFramePr/>
          <p:nvPr/>
        </p:nvGraphicFramePr>
        <p:xfrm>
          <a:off x="2843808" y="2996952"/>
          <a:ext cx="3240360" cy="3171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图表 14"/>
          <p:cNvGraphicFramePr/>
          <p:nvPr/>
        </p:nvGraphicFramePr>
        <p:xfrm>
          <a:off x="5868144" y="2996952"/>
          <a:ext cx="3275856" cy="3168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接近</a:t>
            </a:r>
            <a:r>
              <a:rPr lang="en-US" altLang="zh-CN" dirty="0" smtClean="0"/>
              <a:t>90%</a:t>
            </a:r>
            <a:r>
              <a:rPr lang="zh-CN" altLang="en-US" dirty="0" smtClean="0"/>
              <a:t>的受访者会收看电视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findoout  |  </a:t>
            </a:r>
            <a:fld id="{0C913308-F349-4B6D-A68A-DD1791B4A57B}" type="slidenum">
              <a:rPr lang="zh-CN" altLang="en-US" smtClean="0"/>
              <a:pPr/>
              <a:t>19</a:t>
            </a:fld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9552" y="1196752"/>
            <a:ext cx="5616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/>
              <a:t>问题：请问你平均每天看多久电视节目？</a:t>
            </a:r>
            <a:endParaRPr lang="zh-CN" altLang="en-US" sz="1200" dirty="0"/>
          </a:p>
        </p:txBody>
      </p:sp>
      <p:sp>
        <p:nvSpPr>
          <p:cNvPr id="12" name="内容占位符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接近</a:t>
            </a:r>
            <a:r>
              <a:rPr lang="en-US" altLang="zh-CN" dirty="0" smtClean="0"/>
              <a:t>2/3</a:t>
            </a:r>
            <a:r>
              <a:rPr lang="zh-CN" altLang="en-US" dirty="0" smtClean="0"/>
              <a:t>的</a:t>
            </a:r>
            <a:r>
              <a:rPr lang="zh-CN" altLang="en-US" dirty="0" smtClean="0"/>
              <a:t>受访者每天</a:t>
            </a:r>
            <a:r>
              <a:rPr lang="zh-CN" altLang="en-US" dirty="0" smtClean="0"/>
              <a:t>看超过</a:t>
            </a:r>
            <a:r>
              <a:rPr lang="en-US" altLang="zh-CN" dirty="0" smtClean="0"/>
              <a:t>30</a:t>
            </a:r>
            <a:r>
              <a:rPr lang="zh-CN" altLang="en-US" dirty="0" smtClean="0"/>
              <a:t>分钟的</a:t>
            </a:r>
            <a:r>
              <a:rPr lang="zh-CN" altLang="en-US" dirty="0" smtClean="0"/>
              <a:t>电视</a:t>
            </a:r>
            <a:endParaRPr lang="zh-CN" altLang="en-US" dirty="0"/>
          </a:p>
        </p:txBody>
      </p:sp>
      <p:graphicFrame>
        <p:nvGraphicFramePr>
          <p:cNvPr id="9" name="图表 8"/>
          <p:cNvGraphicFramePr/>
          <p:nvPr/>
        </p:nvGraphicFramePr>
        <p:xfrm>
          <a:off x="3131840" y="2276872"/>
          <a:ext cx="5652120" cy="3888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2000232" y="2285992"/>
            <a:ext cx="3714776" cy="500066"/>
          </a:xfrm>
          <a:prstGeom prst="rect">
            <a:avLst/>
          </a:prstGeom>
          <a:solidFill>
            <a:srgbClr val="A2AA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2000232" y="1928802"/>
            <a:ext cx="3786214" cy="2748950"/>
            <a:chOff x="2000232" y="1928802"/>
            <a:chExt cx="3786214" cy="2748950"/>
          </a:xfrm>
        </p:grpSpPr>
        <p:cxnSp>
          <p:nvCxnSpPr>
            <p:cNvPr id="16" name="直接连接符 15"/>
            <p:cNvCxnSpPr/>
            <p:nvPr/>
          </p:nvCxnSpPr>
          <p:spPr>
            <a:xfrm>
              <a:off x="2000232" y="1961520"/>
              <a:ext cx="3714776" cy="1588"/>
            </a:xfrm>
            <a:prstGeom prst="line">
              <a:avLst/>
            </a:prstGeom>
            <a:ln w="12700">
              <a:solidFill>
                <a:srgbClr val="A2AA3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椭圆 17"/>
            <p:cNvSpPr/>
            <p:nvPr/>
          </p:nvSpPr>
          <p:spPr>
            <a:xfrm>
              <a:off x="5696446" y="1928802"/>
              <a:ext cx="90000" cy="90000"/>
            </a:xfrm>
            <a:prstGeom prst="ellipse">
              <a:avLst/>
            </a:prstGeom>
            <a:solidFill>
              <a:srgbClr val="A2AA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19" name="直接连接符 18"/>
            <p:cNvCxnSpPr/>
            <p:nvPr/>
          </p:nvCxnSpPr>
          <p:spPr>
            <a:xfrm rot="5400000" flipH="1" flipV="1">
              <a:off x="643704" y="3319636"/>
              <a:ext cx="2714644" cy="1588"/>
            </a:xfrm>
            <a:prstGeom prst="line">
              <a:avLst/>
            </a:prstGeom>
            <a:ln w="12700">
              <a:solidFill>
                <a:srgbClr val="A2AA3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椭圆 25"/>
          <p:cNvSpPr/>
          <p:nvPr/>
        </p:nvSpPr>
        <p:spPr>
          <a:xfrm>
            <a:off x="1890000" y="2428868"/>
            <a:ext cx="214314" cy="214314"/>
          </a:xfrm>
          <a:prstGeom prst="ellipse">
            <a:avLst/>
          </a:prstGeom>
          <a:solidFill>
            <a:schemeClr val="bg1"/>
          </a:solidFill>
          <a:ln>
            <a:solidFill>
              <a:srgbClr val="A2AA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14546" y="235743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摘要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4" name="图片 13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0496" y="4214818"/>
            <a:ext cx="4974773" cy="1935110"/>
          </a:xfrm>
          <a:prstGeom prst="rect">
            <a:avLst/>
          </a:prstGeom>
        </p:spPr>
      </p:pic>
      <p:sp>
        <p:nvSpPr>
          <p:cNvPr id="12" name="灯片编号占位符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findoout  |  </a:t>
            </a:r>
            <a:fld id="{0C913308-F349-4B6D-A68A-DD1791B4A57B}" type="slidenum">
              <a:rPr lang="zh-CN" altLang="en-US" smtClean="0"/>
              <a:pPr/>
              <a:t>2</a:t>
            </a:fld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2000232" y="3068960"/>
            <a:ext cx="3714776" cy="500066"/>
          </a:xfrm>
          <a:prstGeom prst="rect">
            <a:avLst/>
          </a:prstGeom>
          <a:solidFill>
            <a:srgbClr val="A2AA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1890000" y="3211836"/>
            <a:ext cx="214314" cy="214314"/>
          </a:xfrm>
          <a:prstGeom prst="ellipse">
            <a:avLst/>
          </a:prstGeom>
          <a:solidFill>
            <a:schemeClr val="bg1"/>
          </a:solidFill>
          <a:ln>
            <a:solidFill>
              <a:srgbClr val="A2AA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14546" y="313432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方法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000232" y="3861048"/>
            <a:ext cx="3714776" cy="500066"/>
          </a:xfrm>
          <a:prstGeom prst="rect">
            <a:avLst/>
          </a:prstGeom>
          <a:solidFill>
            <a:srgbClr val="A2AA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1890000" y="4003924"/>
            <a:ext cx="214314" cy="214314"/>
          </a:xfrm>
          <a:prstGeom prst="ellipse">
            <a:avLst/>
          </a:prstGeom>
          <a:solidFill>
            <a:schemeClr val="bg1"/>
          </a:solidFill>
          <a:ln>
            <a:solidFill>
              <a:srgbClr val="A2AA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14546" y="393248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数据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大约</a:t>
            </a:r>
            <a:r>
              <a:rPr lang="en-US" altLang="zh-CN" dirty="0" smtClean="0"/>
              <a:t>2/3</a:t>
            </a:r>
            <a:r>
              <a:rPr lang="zh-CN" altLang="en-US" dirty="0" smtClean="0"/>
              <a:t>的受访者至少“偶尔看看”凤凰卫视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findoout  |  </a:t>
            </a:r>
            <a:fld id="{0C913308-F349-4B6D-A68A-DD1791B4A57B}" type="slidenum">
              <a:rPr lang="zh-CN" altLang="en-US" smtClean="0"/>
              <a:pPr/>
              <a:t>20</a:t>
            </a:fld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9552" y="1196752"/>
            <a:ext cx="5616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/>
              <a:t>问题：请问你平时收看凤凰卫视的频率是？</a:t>
            </a:r>
            <a:endParaRPr lang="zh-CN" altLang="en-US" sz="1200" dirty="0"/>
          </a:p>
        </p:txBody>
      </p:sp>
      <p:sp>
        <p:nvSpPr>
          <p:cNvPr id="12" name="内容占位符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graphicFrame>
        <p:nvGraphicFramePr>
          <p:cNvPr id="10" name="图表 9"/>
          <p:cNvGraphicFramePr/>
          <p:nvPr/>
        </p:nvGraphicFramePr>
        <p:xfrm>
          <a:off x="3275856" y="2348880"/>
          <a:ext cx="5652120" cy="3816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2786058"/>
            <a:ext cx="8229600" cy="1143000"/>
          </a:xfrm>
        </p:spPr>
        <p:txBody>
          <a:bodyPr/>
          <a:lstStyle/>
          <a:p>
            <a:r>
              <a:rPr lang="en-US" altLang="zh-CN" b="1" i="1" dirty="0" smtClean="0"/>
              <a:t>THANK YOU !</a:t>
            </a:r>
            <a:endParaRPr lang="zh-CN" altLang="en-US" dirty="0"/>
          </a:p>
        </p:txBody>
      </p:sp>
      <p:pic>
        <p:nvPicPr>
          <p:cNvPr id="5" name="图片 4" descr="logo-findoou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43834" y="357166"/>
            <a:ext cx="1143000" cy="381000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findoout  |  </a:t>
            </a:r>
            <a:fld id="{0C913308-F349-4B6D-A68A-DD1791B4A57B}" type="slidenum">
              <a:rPr lang="zh-CN" altLang="en-US" smtClean="0"/>
              <a:pPr/>
              <a:t>21</a:t>
            </a:fld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414908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contact@findoout.com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摘要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findoout  |  </a:t>
            </a:r>
            <a:fld id="{0C913308-F349-4B6D-A68A-DD1791B4A57B}" type="slidenum">
              <a:rPr lang="zh-CN" altLang="en-US" smtClean="0"/>
              <a:pPr/>
              <a:t>3</a:t>
            </a:fld>
            <a:endParaRPr lang="zh-CN" altLang="en-US" dirty="0"/>
          </a:p>
        </p:txBody>
      </p:sp>
      <p:sp>
        <p:nvSpPr>
          <p:cNvPr id="12" name="内容占位符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品牌：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46%</a:t>
            </a:r>
            <a:r>
              <a:rPr lang="zh-CN" altLang="en-US" dirty="0" smtClean="0"/>
              <a:t>受访者看到过樱花吸油烟机广告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樱花吸油烟机在广东地区处于第二集团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美的和方太的品牌影响力较强</a:t>
            </a:r>
            <a:endParaRPr lang="en-US" altLang="zh-CN" dirty="0" smtClean="0"/>
          </a:p>
          <a:p>
            <a:r>
              <a:rPr lang="zh-CN" altLang="en-US" dirty="0" smtClean="0"/>
              <a:t>这则广告传递的主要信息点：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免拆洗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方便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换网</a:t>
            </a:r>
            <a:endParaRPr lang="en-US" altLang="zh-CN" dirty="0" smtClean="0"/>
          </a:p>
          <a:p>
            <a:r>
              <a:rPr lang="zh-CN" altLang="en-US" dirty="0" smtClean="0"/>
              <a:t>受访者这样形容这则广告：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直截了当的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信息丰富的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直接的</a:t>
            </a: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 cstate="print"/>
          <a:srcRect l="29231" t="41220" r="32379" b="19083"/>
          <a:stretch>
            <a:fillRect/>
          </a:stretch>
        </p:blipFill>
        <p:spPr bwMode="auto">
          <a:xfrm>
            <a:off x="6588224" y="4630140"/>
            <a:ext cx="2376264" cy="1535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调查方法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调查方式</a:t>
            </a:r>
            <a:r>
              <a:rPr lang="en-US" altLang="zh-CN" dirty="0" smtClean="0"/>
              <a:t>		</a:t>
            </a:r>
            <a:r>
              <a:rPr lang="zh-CN" altLang="en-US" dirty="0" smtClean="0"/>
              <a:t>在线调查 	</a:t>
            </a:r>
          </a:p>
          <a:p>
            <a:r>
              <a:rPr lang="zh-CN" altLang="en-US" dirty="0" smtClean="0"/>
              <a:t>调查地域</a:t>
            </a:r>
            <a:r>
              <a:rPr lang="en-US" altLang="zh-CN" dirty="0" smtClean="0"/>
              <a:t>		</a:t>
            </a:r>
            <a:r>
              <a:rPr lang="zh-CN" altLang="en-US" dirty="0" smtClean="0"/>
              <a:t>广东地区	</a:t>
            </a:r>
            <a:endParaRPr lang="en-US" altLang="zh-CN" dirty="0" smtClean="0"/>
          </a:p>
          <a:p>
            <a:r>
              <a:rPr lang="zh-CN" altLang="en-US" dirty="0" smtClean="0"/>
              <a:t>性别</a:t>
            </a:r>
            <a:r>
              <a:rPr lang="en-US" altLang="zh-CN" dirty="0" smtClean="0"/>
              <a:t>			</a:t>
            </a:r>
            <a:r>
              <a:rPr lang="zh-CN" altLang="en-US" dirty="0" smtClean="0"/>
              <a:t>自然出现</a:t>
            </a:r>
          </a:p>
          <a:p>
            <a:r>
              <a:rPr lang="zh-CN" altLang="en-US" dirty="0" smtClean="0"/>
              <a:t>年龄</a:t>
            </a:r>
            <a:r>
              <a:rPr lang="en-US" altLang="zh-CN" dirty="0" smtClean="0"/>
              <a:t>			25-45</a:t>
            </a:r>
            <a:r>
              <a:rPr lang="zh-CN" altLang="en-US" dirty="0" smtClean="0"/>
              <a:t>岁	</a:t>
            </a:r>
          </a:p>
          <a:p>
            <a:r>
              <a:rPr lang="zh-CN" altLang="en-US" dirty="0" smtClean="0"/>
              <a:t>有效回答数</a:t>
            </a:r>
            <a:r>
              <a:rPr lang="en-US" altLang="zh-CN" dirty="0" smtClean="0"/>
              <a:t>		326</a:t>
            </a:r>
            <a:r>
              <a:rPr lang="zh-CN" altLang="en-US" dirty="0" smtClean="0"/>
              <a:t>份有效（</a:t>
            </a:r>
            <a:r>
              <a:rPr lang="en-US" altLang="zh-CN" dirty="0" smtClean="0"/>
              <a:t>663</a:t>
            </a:r>
            <a:r>
              <a:rPr lang="zh-CN" altLang="en-US" dirty="0" smtClean="0"/>
              <a:t>份参与）</a:t>
            </a:r>
            <a:endParaRPr lang="en-US" altLang="zh-CN" dirty="0" smtClean="0"/>
          </a:p>
          <a:p>
            <a:r>
              <a:rPr lang="zh-CN" altLang="en-US" dirty="0" smtClean="0"/>
              <a:t>调查时间</a:t>
            </a:r>
            <a:r>
              <a:rPr lang="en-US" altLang="zh-CN" dirty="0" smtClean="0"/>
              <a:t>		2012</a:t>
            </a:r>
            <a:r>
              <a:rPr lang="zh-CN" altLang="en-US" dirty="0" smtClean="0"/>
              <a:t>年</a:t>
            </a:r>
            <a:r>
              <a:rPr lang="en-US" altLang="zh-CN" dirty="0" smtClean="0"/>
              <a:t>4</a:t>
            </a:r>
            <a:r>
              <a:rPr lang="zh-CN" altLang="en-US" dirty="0" smtClean="0"/>
              <a:t>月</a:t>
            </a:r>
            <a:r>
              <a:rPr lang="en-US" altLang="zh-CN" dirty="0" smtClean="0"/>
              <a:t>1-5</a:t>
            </a:r>
            <a:r>
              <a:rPr lang="zh-CN" altLang="en-US" dirty="0" smtClean="0"/>
              <a:t>日 	</a:t>
            </a:r>
          </a:p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findoout  |  </a:t>
            </a:r>
            <a:fld id="{0C913308-F349-4B6D-A68A-DD1791B4A57B}" type="slidenum">
              <a:rPr lang="zh-CN" altLang="en-US" smtClean="0"/>
              <a:pPr/>
              <a:t>4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图表 14"/>
          <p:cNvGraphicFramePr/>
          <p:nvPr/>
        </p:nvGraphicFramePr>
        <p:xfrm>
          <a:off x="2627784" y="2598564"/>
          <a:ext cx="6174432" cy="3819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受访者第一反应想到的吸油烟机品牌：美的和方太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findoout  |  </a:t>
            </a:r>
            <a:fld id="{0C913308-F349-4B6D-A68A-DD1791B4A57B}" type="slidenum">
              <a:rPr lang="zh-CN" altLang="en-US" smtClean="0"/>
              <a:pPr/>
              <a:t>5</a:t>
            </a:fld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9552" y="1196752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/>
              <a:t>问题：提到“吸油烟机”，请会想到哪些品牌？</a:t>
            </a:r>
            <a:endParaRPr lang="en-US" altLang="zh-CN" sz="1200" dirty="0" smtClean="0"/>
          </a:p>
          <a:p>
            <a:endParaRPr lang="zh-CN" altLang="en-US" sz="1200" dirty="0"/>
          </a:p>
        </p:txBody>
      </p:sp>
      <p:sp>
        <p:nvSpPr>
          <p:cNvPr id="12" name="内容占位符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受访者第一反应提到“美的”和“方太”相对最多</a:t>
            </a:r>
            <a:endParaRPr lang="en-US" altLang="zh-CN" dirty="0" smtClean="0"/>
          </a:p>
          <a:p>
            <a:r>
              <a:rPr lang="zh-CN" altLang="en-US" dirty="0" smtClean="0"/>
              <a:t>第一反应提到“樱花”的占</a:t>
            </a:r>
            <a:r>
              <a:rPr lang="en-US" altLang="zh-CN" dirty="0" smtClean="0"/>
              <a:t>6%</a:t>
            </a:r>
            <a:r>
              <a:rPr lang="zh-CN" altLang="en-US" dirty="0" smtClean="0"/>
              <a:t>，年轻人相对较多</a:t>
            </a:r>
            <a:endParaRPr lang="zh-CN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6012160" y="4796532"/>
            <a:ext cx="720080" cy="16568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品牌知晓度</a:t>
            </a:r>
            <a:r>
              <a:rPr lang="en-US" altLang="zh-CN" dirty="0" smtClean="0"/>
              <a:t>-</a:t>
            </a:r>
            <a:r>
              <a:rPr lang="zh-CN" altLang="en-US" dirty="0" smtClean="0"/>
              <a:t>吸油烟机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findoout  |  </a:t>
            </a:r>
            <a:fld id="{0C913308-F349-4B6D-A68A-DD1791B4A57B}" type="slidenum">
              <a:rPr lang="zh-CN" altLang="en-US" smtClean="0"/>
              <a:pPr/>
              <a:t>6</a:t>
            </a:fld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9552" y="1196752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/>
              <a:t>问题</a:t>
            </a:r>
            <a:r>
              <a:rPr lang="zh-CN" altLang="en-US" sz="1200" dirty="0" smtClean="0"/>
              <a:t>：你听说过以下哪些“吸油烟机”品牌？</a:t>
            </a:r>
            <a:endParaRPr lang="en-US" altLang="zh-CN" sz="1200" dirty="0" smtClean="0"/>
          </a:p>
          <a:p>
            <a:endParaRPr lang="zh-CN" altLang="en-US" sz="1200" dirty="0"/>
          </a:p>
        </p:txBody>
      </p:sp>
      <p:sp>
        <p:nvSpPr>
          <p:cNvPr id="12" name="内容占位符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“美的”、“方太”、 “海尔”的</a:t>
            </a:r>
            <a:r>
              <a:rPr lang="zh-CN" altLang="en-US" dirty="0" smtClean="0"/>
              <a:t>品牌知晓度在“樱花”之上</a:t>
            </a:r>
            <a:endParaRPr lang="en-US" altLang="zh-CN" dirty="0" smtClean="0"/>
          </a:p>
        </p:txBody>
      </p:sp>
      <p:graphicFrame>
        <p:nvGraphicFramePr>
          <p:cNvPr id="9" name="图表 8"/>
          <p:cNvGraphicFramePr/>
          <p:nvPr/>
        </p:nvGraphicFramePr>
        <p:xfrm>
          <a:off x="3419872" y="2708920"/>
          <a:ext cx="5436096" cy="3456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矩形 20"/>
          <p:cNvSpPr/>
          <p:nvPr/>
        </p:nvSpPr>
        <p:spPr>
          <a:xfrm>
            <a:off x="5220072" y="5085184"/>
            <a:ext cx="432048" cy="11521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图表 10"/>
          <p:cNvGraphicFramePr/>
          <p:nvPr/>
        </p:nvGraphicFramePr>
        <p:xfrm>
          <a:off x="2987824" y="2852936"/>
          <a:ext cx="5832648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受访者第一反应想到的吸油烟机广告品牌：美的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findoout  |  </a:t>
            </a:r>
            <a:fld id="{0C913308-F349-4B6D-A68A-DD1791B4A57B}" type="slidenum">
              <a:rPr lang="zh-CN" altLang="en-US" smtClean="0"/>
              <a:pPr/>
              <a:t>7</a:t>
            </a:fld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9552" y="1196752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/>
              <a:t>问题：在过去的一个月中，你记得看到过哪些“吸油烟机”的品牌广告？</a:t>
            </a:r>
            <a:endParaRPr lang="en-US" altLang="zh-CN" sz="1200" dirty="0" smtClean="0"/>
          </a:p>
          <a:p>
            <a:endParaRPr lang="zh-CN" altLang="en-US" sz="1200" dirty="0"/>
          </a:p>
        </p:txBody>
      </p:sp>
      <p:sp>
        <p:nvSpPr>
          <p:cNvPr id="12" name="内容占位符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受访者第一反应提到“美的”广告相对最多，达到</a:t>
            </a:r>
            <a:r>
              <a:rPr lang="en-US" altLang="zh-CN" dirty="0" smtClean="0"/>
              <a:t>16%</a:t>
            </a:r>
          </a:p>
          <a:p>
            <a:r>
              <a:rPr lang="zh-CN" altLang="en-US" dirty="0" smtClean="0"/>
              <a:t>方太的广告被提及的不多，但是受访者第一提及方太与美的差不多</a:t>
            </a:r>
            <a:endParaRPr lang="en-US" altLang="zh-CN" dirty="0" smtClean="0"/>
          </a:p>
          <a:p>
            <a:r>
              <a:rPr lang="zh-CN" altLang="en-US" dirty="0" smtClean="0"/>
              <a:t>第一反应提到“樱花”广告的占</a:t>
            </a:r>
            <a:r>
              <a:rPr lang="en-US" altLang="zh-CN" dirty="0" smtClean="0"/>
              <a:t>6%</a:t>
            </a:r>
            <a:r>
              <a:rPr lang="zh-CN" altLang="en-US" dirty="0" smtClean="0"/>
              <a:t>，樱花的广告记忆度优于华帝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5914394" y="4868540"/>
            <a:ext cx="648072" cy="15847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广告品牌知晓度</a:t>
            </a:r>
            <a:r>
              <a:rPr lang="en-US" altLang="zh-CN" dirty="0" smtClean="0"/>
              <a:t>-</a:t>
            </a:r>
            <a:r>
              <a:rPr lang="zh-CN" altLang="en-US" dirty="0" smtClean="0"/>
              <a:t>吸油烟机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findoout  |  </a:t>
            </a:r>
            <a:fld id="{0C913308-F349-4B6D-A68A-DD1791B4A57B}" type="slidenum">
              <a:rPr lang="zh-CN" altLang="en-US" smtClean="0"/>
              <a:pPr/>
              <a:t>8</a:t>
            </a:fld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9552" y="1196752"/>
            <a:ext cx="5616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/>
              <a:t>问题</a:t>
            </a:r>
            <a:r>
              <a:rPr lang="zh-CN" altLang="en-US" sz="1200" dirty="0" smtClean="0"/>
              <a:t>：在过去的一个月中，你记得看到以下哪些“吸油烟机”的品牌广告？</a:t>
            </a:r>
            <a:endParaRPr lang="zh-CN" altLang="en-US" sz="1200" dirty="0"/>
          </a:p>
        </p:txBody>
      </p:sp>
      <p:sp>
        <p:nvSpPr>
          <p:cNvPr id="12" name="内容占位符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“美的” 的广告投放量明显高于其他品牌</a:t>
            </a:r>
            <a:endParaRPr lang="en-US" altLang="zh-CN" dirty="0" smtClean="0"/>
          </a:p>
        </p:txBody>
      </p:sp>
      <p:sp>
        <p:nvSpPr>
          <p:cNvPr id="10" name="矩形 9"/>
          <p:cNvSpPr/>
          <p:nvPr/>
        </p:nvSpPr>
        <p:spPr>
          <a:xfrm>
            <a:off x="5148064" y="5085184"/>
            <a:ext cx="360040" cy="11521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9" name="图表 8"/>
          <p:cNvGraphicFramePr/>
          <p:nvPr/>
        </p:nvGraphicFramePr>
        <p:xfrm>
          <a:off x="3203848" y="2564904"/>
          <a:ext cx="5724128" cy="3600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图表 9"/>
          <p:cNvGraphicFramePr/>
          <p:nvPr/>
        </p:nvGraphicFramePr>
        <p:xfrm>
          <a:off x="2771800" y="2348880"/>
          <a:ext cx="6084168" cy="4039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超过</a:t>
            </a:r>
            <a:r>
              <a:rPr lang="en-US" altLang="zh-CN" dirty="0" smtClean="0"/>
              <a:t>70%</a:t>
            </a:r>
            <a:r>
              <a:rPr lang="zh-CN" altLang="en-US" dirty="0" smtClean="0"/>
              <a:t>的家庭拥有吸油烟机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findoout  |  </a:t>
            </a:r>
            <a:fld id="{0C913308-F349-4B6D-A68A-DD1791B4A57B}" type="slidenum">
              <a:rPr lang="zh-CN" altLang="en-US" smtClean="0"/>
              <a:pPr/>
              <a:t>9</a:t>
            </a:fld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9552" y="1196752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/>
              <a:t>问题：请问你家里的“吸油烟机”是什么品牌？</a:t>
            </a:r>
            <a:endParaRPr lang="en-US" altLang="zh-CN" sz="1200" dirty="0" smtClean="0"/>
          </a:p>
          <a:p>
            <a:endParaRPr lang="zh-CN" altLang="en-US" sz="1200" dirty="0"/>
          </a:p>
        </p:txBody>
      </p:sp>
      <p:sp>
        <p:nvSpPr>
          <p:cNvPr id="12" name="内容占位符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“美的”的市场占有率最高</a:t>
            </a:r>
            <a:endParaRPr lang="en-US" altLang="zh-CN" dirty="0" smtClean="0"/>
          </a:p>
          <a:p>
            <a:r>
              <a:rPr lang="zh-CN" altLang="en-US" dirty="0" smtClean="0"/>
              <a:t>“樱花”的市场占有率大约为</a:t>
            </a:r>
            <a:r>
              <a:rPr lang="en-US" altLang="zh-CN" dirty="0" smtClean="0"/>
              <a:t>6%</a:t>
            </a:r>
            <a:endParaRPr lang="zh-CN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5796136" y="4796532"/>
            <a:ext cx="360040" cy="15847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主题">
  <a:themeElements>
    <a:clrScheme name="灰度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5579C"/>
        </a:solidFill>
        <a:ln>
          <a:noFill/>
        </a:ln>
      </a:spPr>
      <a:bodyPr rtlCol="0" anchor="ctr"/>
      <a:lstStyle>
        <a:defPPr algn="ctr">
          <a:defRPr dirty="0">
            <a:solidFill>
              <a:srgbClr val="FF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900</TotalTime>
  <Words>2444</Words>
  <Application>Microsoft Office PowerPoint</Application>
  <PresentationFormat>全屏显示(4:3)</PresentationFormat>
  <Paragraphs>378</Paragraphs>
  <Slides>21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2" baseType="lpstr">
      <vt:lpstr>Office 主题</vt:lpstr>
      <vt:lpstr>幻灯片 1</vt:lpstr>
      <vt:lpstr>幻灯片 2</vt:lpstr>
      <vt:lpstr>摘要</vt:lpstr>
      <vt:lpstr>调查方法</vt:lpstr>
      <vt:lpstr>受访者第一反应想到的吸油烟机品牌：美的和方太</vt:lpstr>
      <vt:lpstr>品牌知晓度-吸油烟机</vt:lpstr>
      <vt:lpstr>受访者第一反应想到的吸油烟机广告品牌：美的</vt:lpstr>
      <vt:lpstr>广告品牌知晓度-吸油烟机</vt:lpstr>
      <vt:lpstr>超过70%的家庭拥有吸油烟机</vt:lpstr>
      <vt:lpstr>购买偏好</vt:lpstr>
      <vt:lpstr>购买决定</vt:lpstr>
      <vt:lpstr>广告曝光度</vt:lpstr>
      <vt:lpstr>广告到达率</vt:lpstr>
      <vt:lpstr>广告接触频率</vt:lpstr>
      <vt:lpstr>受访者描述该广告的内容</vt:lpstr>
      <vt:lpstr>广告传递的内容</vt:lpstr>
      <vt:lpstr>广告对受访者的影响</vt:lpstr>
      <vt:lpstr>受访者对该广告的形容</vt:lpstr>
      <vt:lpstr>接近90%的受访者会收看电视</vt:lpstr>
      <vt:lpstr>大约2/3的受访者至少“偶尔看看”凤凰卫视</vt:lpstr>
      <vt:lpstr>THANK YOU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Winnerlyf</dc:creator>
  <cp:lastModifiedBy>Winnerlyf</cp:lastModifiedBy>
  <cp:revision>112</cp:revision>
  <dcterms:modified xsi:type="dcterms:W3CDTF">2012-04-07T03:52:09Z</dcterms:modified>
</cp:coreProperties>
</file>