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charts/chart1.xml" ContentType="application/vnd.openxmlformats-officedocument.drawingml.chart+xml"/>
  <Override PartName="/ppt/charts/chart2.xml" ContentType="application/vnd.openxmlformats-officedocument.drawingml.chart+xml"/>
  <Override PartName="/ppt/tags/tag9.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9"/>
  </p:notesMasterIdLst>
  <p:sldIdLst>
    <p:sldId id="257" r:id="rId2"/>
    <p:sldId id="258" r:id="rId3"/>
    <p:sldId id="259" r:id="rId4"/>
    <p:sldId id="260" r:id="rId5"/>
    <p:sldId id="303" r:id="rId6"/>
    <p:sldId id="268" r:id="rId7"/>
    <p:sldId id="269" r:id="rId8"/>
    <p:sldId id="293" r:id="rId9"/>
    <p:sldId id="360" r:id="rId10"/>
    <p:sldId id="361" r:id="rId11"/>
    <p:sldId id="362" r:id="rId12"/>
    <p:sldId id="363" r:id="rId13"/>
    <p:sldId id="297" r:id="rId14"/>
    <p:sldId id="364" r:id="rId15"/>
    <p:sldId id="365" r:id="rId16"/>
    <p:sldId id="328" r:id="rId17"/>
    <p:sldId id="366" r:id="rId18"/>
    <p:sldId id="367" r:id="rId19"/>
    <p:sldId id="368" r:id="rId20"/>
    <p:sldId id="340" r:id="rId21"/>
    <p:sldId id="372" r:id="rId22"/>
    <p:sldId id="371" r:id="rId23"/>
    <p:sldId id="341" r:id="rId24"/>
    <p:sldId id="376" r:id="rId25"/>
    <p:sldId id="374" r:id="rId26"/>
    <p:sldId id="342" r:id="rId27"/>
    <p:sldId id="377" r:id="rId28"/>
    <p:sldId id="380" r:id="rId29"/>
    <p:sldId id="379" r:id="rId30"/>
    <p:sldId id="389" r:id="rId31"/>
    <p:sldId id="390" r:id="rId32"/>
    <p:sldId id="391" r:id="rId33"/>
    <p:sldId id="358" r:id="rId34"/>
    <p:sldId id="317" r:id="rId35"/>
    <p:sldId id="318" r:id="rId36"/>
    <p:sldId id="381" r:id="rId37"/>
    <p:sldId id="270" r:id="rId38"/>
    <p:sldId id="271" r:id="rId39"/>
    <p:sldId id="301" r:id="rId40"/>
    <p:sldId id="273" r:id="rId41"/>
    <p:sldId id="281" r:id="rId42"/>
    <p:sldId id="384" r:id="rId43"/>
    <p:sldId id="383" r:id="rId44"/>
    <p:sldId id="386" r:id="rId45"/>
    <p:sldId id="382" r:id="rId46"/>
    <p:sldId id="388" r:id="rId47"/>
    <p:sldId id="385" r:id="rId4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21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___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___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___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___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___5.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zh-CN"/>
  <c:chart>
    <c:title>
      <c:layout/>
    </c:title>
    <c:plotArea>
      <c:layout/>
      <c:pieChart>
        <c:varyColors val="1"/>
        <c:ser>
          <c:idx val="0"/>
          <c:order val="0"/>
          <c:tx>
            <c:strRef>
              <c:f>Sheet1!$B$1</c:f>
              <c:strCache>
                <c:ptCount val="1"/>
                <c:pt idx="0">
                  <c:v>性别比</c:v>
                </c:pt>
              </c:strCache>
            </c:strRef>
          </c:tx>
          <c:dLbls>
            <c:showPercent val="1"/>
            <c:showLeaderLines val="1"/>
          </c:dLbls>
          <c:cat>
            <c:strRef>
              <c:f>Sheet1!$A$2:$A$3</c:f>
              <c:strCache>
                <c:ptCount val="2"/>
                <c:pt idx="0">
                  <c:v>男性</c:v>
                </c:pt>
                <c:pt idx="1">
                  <c:v>女性</c:v>
                </c:pt>
              </c:strCache>
            </c:strRef>
          </c:cat>
          <c:val>
            <c:numRef>
              <c:f>Sheet1!$B$2:$B$3</c:f>
              <c:numCache>
                <c:formatCode>General</c:formatCode>
                <c:ptCount val="2"/>
                <c:pt idx="0">
                  <c:v>243</c:v>
                </c:pt>
                <c:pt idx="1">
                  <c:v>249</c:v>
                </c:pt>
              </c:numCache>
            </c:numRef>
          </c:val>
        </c:ser>
        <c:dLbls>
          <c:showPercent val="1"/>
        </c:dLbls>
        <c:firstSliceAng val="0"/>
      </c:pieChart>
    </c:plotArea>
    <c:legend>
      <c:legendPos val="r"/>
      <c:layout>
        <c:manualLayout>
          <c:xMode val="edge"/>
          <c:yMode val="edge"/>
          <c:x val="0.7227891508668749"/>
          <c:y val="0.48845130971734702"/>
          <c:w val="0.12378632398979705"/>
          <c:h val="0.18493264162861256"/>
        </c:manualLayout>
      </c:layout>
    </c:legend>
    <c:plotVisOnly val="1"/>
  </c:chart>
  <c:txPr>
    <a:bodyPr/>
    <a:lstStyle/>
    <a:p>
      <a:pPr>
        <a:defRPr sz="900">
          <a:latin typeface="+mn-lt"/>
          <a:ea typeface="微软雅黑" pitchFamily="34" charset="-122"/>
        </a:defRPr>
      </a:pPr>
      <a:endParaRPr lang="zh-CN"/>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zh-CN"/>
  <c:chart>
    <c:title>
      <c:tx>
        <c:rich>
          <a:bodyPr/>
          <a:lstStyle/>
          <a:p>
            <a:pPr>
              <a:defRPr/>
            </a:pPr>
            <a:r>
              <a:rPr lang="zh-CN" altLang="en-US" dirty="0" smtClean="0"/>
              <a:t>年龄比</a:t>
            </a:r>
            <a:endParaRPr lang="zh-CN" altLang="en-US" dirty="0"/>
          </a:p>
        </c:rich>
      </c:tx>
      <c:layout/>
    </c:title>
    <c:plotArea>
      <c:layout/>
      <c:pieChart>
        <c:varyColors val="1"/>
        <c:ser>
          <c:idx val="0"/>
          <c:order val="0"/>
          <c:tx>
            <c:strRef>
              <c:f>Sheet1!$B$1</c:f>
              <c:strCache>
                <c:ptCount val="1"/>
                <c:pt idx="0">
                  <c:v>年龄比</c:v>
                </c:pt>
              </c:strCache>
            </c:strRef>
          </c:tx>
          <c:dLbls>
            <c:showPercent val="1"/>
            <c:showLeaderLines val="1"/>
          </c:dLbls>
          <c:cat>
            <c:strRef>
              <c:f>Sheet1!$A$2:$A$4</c:f>
              <c:strCache>
                <c:ptCount val="3"/>
                <c:pt idx="0">
                  <c:v>18岁以下</c:v>
                </c:pt>
                <c:pt idx="1">
                  <c:v>18-25岁</c:v>
                </c:pt>
                <c:pt idx="2">
                  <c:v>26岁及以上</c:v>
                </c:pt>
              </c:strCache>
            </c:strRef>
          </c:cat>
          <c:val>
            <c:numRef>
              <c:f>Sheet1!$B$2:$B$4</c:f>
              <c:numCache>
                <c:formatCode>General</c:formatCode>
                <c:ptCount val="3"/>
                <c:pt idx="0">
                  <c:v>33</c:v>
                </c:pt>
                <c:pt idx="1">
                  <c:v>309</c:v>
                </c:pt>
                <c:pt idx="2">
                  <c:v>150</c:v>
                </c:pt>
              </c:numCache>
            </c:numRef>
          </c:val>
        </c:ser>
        <c:dLbls>
          <c:showPercent val="1"/>
        </c:dLbls>
        <c:firstSliceAng val="0"/>
      </c:pieChart>
    </c:plotArea>
    <c:legend>
      <c:legendPos val="r"/>
      <c:layout>
        <c:manualLayout>
          <c:xMode val="edge"/>
          <c:yMode val="edge"/>
          <c:x val="0.65167940688971915"/>
          <c:y val="0.45893820000591351"/>
          <c:w val="0.24673400254023611"/>
          <c:h val="0.32993163901388434"/>
        </c:manualLayout>
      </c:layout>
    </c:legend>
    <c:plotVisOnly val="1"/>
  </c:chart>
  <c:txPr>
    <a:bodyPr/>
    <a:lstStyle/>
    <a:p>
      <a:pPr>
        <a:defRPr sz="900">
          <a:latin typeface="+mn-lt"/>
          <a:ea typeface="微软雅黑" pitchFamily="34" charset="-122"/>
        </a:defRPr>
      </a:pPr>
      <a:endParaRPr lang="zh-CN"/>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zh-CN"/>
  <c:chart>
    <c:title>
      <c:layout/>
    </c:title>
    <c:plotArea>
      <c:layout/>
      <c:pieChart>
        <c:varyColors val="1"/>
        <c:ser>
          <c:idx val="0"/>
          <c:order val="0"/>
          <c:tx>
            <c:strRef>
              <c:f>Sheet1!$B$1</c:f>
              <c:strCache>
                <c:ptCount val="1"/>
                <c:pt idx="0">
                  <c:v>收入比</c:v>
                </c:pt>
              </c:strCache>
            </c:strRef>
          </c:tx>
          <c:dLbls>
            <c:showPercent val="1"/>
            <c:showLeaderLines val="1"/>
          </c:dLbls>
          <c:cat>
            <c:strRef>
              <c:f>Sheet1!$A$2:$A$5</c:f>
              <c:strCache>
                <c:ptCount val="4"/>
                <c:pt idx="0">
                  <c:v>无收入</c:v>
                </c:pt>
                <c:pt idx="1">
                  <c:v>低收入（0-3000元）</c:v>
                </c:pt>
                <c:pt idx="2">
                  <c:v>中收入（3001-5000元）</c:v>
                </c:pt>
                <c:pt idx="3">
                  <c:v>高收入（5000元以上）</c:v>
                </c:pt>
              </c:strCache>
            </c:strRef>
          </c:cat>
          <c:val>
            <c:numRef>
              <c:f>Sheet1!$B$2:$B$5</c:f>
              <c:numCache>
                <c:formatCode>General</c:formatCode>
                <c:ptCount val="4"/>
                <c:pt idx="0">
                  <c:v>169</c:v>
                </c:pt>
                <c:pt idx="1">
                  <c:v>24</c:v>
                </c:pt>
                <c:pt idx="2">
                  <c:v>89</c:v>
                </c:pt>
                <c:pt idx="3">
                  <c:v>71</c:v>
                </c:pt>
              </c:numCache>
            </c:numRef>
          </c:val>
        </c:ser>
        <c:dLbls>
          <c:showPercent val="1"/>
        </c:dLbls>
        <c:firstSliceAng val="0"/>
      </c:pieChart>
    </c:plotArea>
    <c:legend>
      <c:legendPos val="r"/>
      <c:layout/>
    </c:legend>
    <c:plotVisOnly val="1"/>
  </c:chart>
  <c:txPr>
    <a:bodyPr/>
    <a:lstStyle/>
    <a:p>
      <a:pPr>
        <a:defRPr sz="900">
          <a:latin typeface="+mn-lt"/>
          <a:ea typeface="微软雅黑" pitchFamily="34" charset="-122"/>
        </a:defRPr>
      </a:pPr>
      <a:endParaRPr lang="zh-CN"/>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zh-CN"/>
  <c:chart>
    <c:title>
      <c:layout/>
    </c:title>
    <c:plotArea>
      <c:layout/>
      <c:pieChart>
        <c:varyColors val="1"/>
        <c:ser>
          <c:idx val="0"/>
          <c:order val="0"/>
          <c:tx>
            <c:strRef>
              <c:f>Sheet1!$B$1</c:f>
              <c:strCache>
                <c:ptCount val="1"/>
                <c:pt idx="0">
                  <c:v>社会角色比</c:v>
                </c:pt>
              </c:strCache>
            </c:strRef>
          </c:tx>
          <c:dLbls>
            <c:showPercent val="1"/>
            <c:showLeaderLines val="1"/>
          </c:dLbls>
          <c:cat>
            <c:strRef>
              <c:f>Sheet1!$A$2:$A$5</c:f>
              <c:strCache>
                <c:ptCount val="4"/>
                <c:pt idx="0">
                  <c:v>一般职员</c:v>
                </c:pt>
                <c:pt idx="1">
                  <c:v>主管/中层管理岗位/高管/企业主</c:v>
                </c:pt>
                <c:pt idx="2">
                  <c:v>学生</c:v>
                </c:pt>
                <c:pt idx="3">
                  <c:v>无业/其他</c:v>
                </c:pt>
              </c:strCache>
            </c:strRef>
          </c:cat>
          <c:val>
            <c:numRef>
              <c:f>Sheet1!$B$2:$B$5</c:f>
              <c:numCache>
                <c:formatCode>General</c:formatCode>
                <c:ptCount val="4"/>
                <c:pt idx="0">
                  <c:v>197</c:v>
                </c:pt>
                <c:pt idx="1">
                  <c:v>59</c:v>
                </c:pt>
                <c:pt idx="2">
                  <c:v>178</c:v>
                </c:pt>
                <c:pt idx="3">
                  <c:v>58</c:v>
                </c:pt>
              </c:numCache>
            </c:numRef>
          </c:val>
        </c:ser>
        <c:dLbls>
          <c:showPercent val="1"/>
        </c:dLbls>
        <c:firstSliceAng val="0"/>
      </c:pieChart>
    </c:plotArea>
    <c:legend>
      <c:legendPos val="r"/>
      <c:layout>
        <c:manualLayout>
          <c:xMode val="edge"/>
          <c:yMode val="edge"/>
          <c:x val="0.63415572001638643"/>
          <c:y val="0.30553628428708612"/>
          <c:w val="0.34407572486146115"/>
          <c:h val="0.60408263310423493"/>
        </c:manualLayout>
      </c:layout>
    </c:legend>
    <c:plotVisOnly val="1"/>
  </c:chart>
  <c:txPr>
    <a:bodyPr/>
    <a:lstStyle/>
    <a:p>
      <a:pPr>
        <a:defRPr sz="900">
          <a:latin typeface="+mn-lt"/>
          <a:ea typeface="微软雅黑" pitchFamily="34" charset="-122"/>
        </a:defRPr>
      </a:pPr>
      <a:endParaRPr lang="zh-CN"/>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zh-CN"/>
  <c:chart>
    <c:title>
      <c:layout/>
    </c:title>
    <c:plotArea>
      <c:layout/>
      <c:pieChart>
        <c:varyColors val="1"/>
        <c:ser>
          <c:idx val="0"/>
          <c:order val="0"/>
          <c:tx>
            <c:strRef>
              <c:f>Sheet1!$B$1</c:f>
              <c:strCache>
                <c:ptCount val="1"/>
                <c:pt idx="0">
                  <c:v>地区比</c:v>
                </c:pt>
              </c:strCache>
            </c:strRef>
          </c:tx>
          <c:dLbls>
            <c:showPercent val="1"/>
            <c:showLeaderLines val="1"/>
          </c:dLbls>
          <c:cat>
            <c:strRef>
              <c:f>Sheet1!$A$2:$A$4</c:f>
              <c:strCache>
                <c:ptCount val="3"/>
                <c:pt idx="0">
                  <c:v>特大城市</c:v>
                </c:pt>
                <c:pt idx="1">
                  <c:v>省会城市</c:v>
                </c:pt>
                <c:pt idx="2">
                  <c:v>其他城市</c:v>
                </c:pt>
              </c:strCache>
            </c:strRef>
          </c:cat>
          <c:val>
            <c:numRef>
              <c:f>Sheet1!$B$2:$B$4</c:f>
              <c:numCache>
                <c:formatCode>General</c:formatCode>
                <c:ptCount val="3"/>
                <c:pt idx="0">
                  <c:v>71</c:v>
                </c:pt>
                <c:pt idx="1">
                  <c:v>119</c:v>
                </c:pt>
                <c:pt idx="2">
                  <c:v>302</c:v>
                </c:pt>
              </c:numCache>
            </c:numRef>
          </c:val>
        </c:ser>
        <c:dLbls>
          <c:showPercent val="1"/>
        </c:dLbls>
        <c:firstSliceAng val="0"/>
      </c:pieChart>
    </c:plotArea>
    <c:legend>
      <c:legendPos val="r"/>
      <c:layout>
        <c:manualLayout>
          <c:xMode val="edge"/>
          <c:yMode val="edge"/>
          <c:x val="0.69565188823646729"/>
          <c:y val="0.43716964177437762"/>
          <c:w val="0.18824915111205331"/>
          <c:h val="0.27551024343504432"/>
        </c:manualLayout>
      </c:layout>
    </c:legend>
    <c:plotVisOnly val="1"/>
  </c:chart>
  <c:txPr>
    <a:bodyPr/>
    <a:lstStyle/>
    <a:p>
      <a:pPr>
        <a:defRPr sz="900">
          <a:latin typeface="+mn-lt"/>
          <a:ea typeface="微软雅黑" pitchFamily="34" charset="-122"/>
        </a:defRPr>
      </a:pPr>
      <a:endParaRPr lang="zh-CN"/>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377274-7F19-4905-B2D7-48FFF6C50448}" type="datetimeFigureOut">
              <a:rPr lang="zh-CN" altLang="en-US" smtClean="0"/>
              <a:pPr/>
              <a:t>2012-9-14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8805CB-606E-4E1D-8B1D-13C7E5A3F5C7}"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63BFC595-9796-4E4F-8CF8-B1B391944690}" type="slidenum">
              <a:rPr lang="zh-CN" altLang="en-US" smtClean="0"/>
              <a:pPr>
                <a:defRPr/>
              </a:pPr>
              <a:t>1</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B8805CB-606E-4E1D-8B1D-13C7E5A3F5C7}" type="slidenum">
              <a:rPr lang="zh-CN" altLang="en-US" smtClean="0"/>
              <a:pPr/>
              <a:t>5</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5B8805CB-606E-4E1D-8B1D-13C7E5A3F5C7}" type="slidenum">
              <a:rPr lang="zh-CN" altLang="en-US" smtClean="0"/>
              <a:pPr/>
              <a:t>23</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2277967" y="2266352"/>
            <a:ext cx="6118448" cy="1226567"/>
          </a:xfrm>
        </p:spPr>
        <p:txBody>
          <a:bodyPr>
            <a:normAutofit/>
          </a:bodyPr>
          <a:lstStyle>
            <a:lvl1pPr algn="l">
              <a:defRPr sz="2800" b="1"/>
            </a:lvl1pPr>
          </a:lstStyle>
          <a:p>
            <a:r>
              <a:rPr lang="zh-CN" altLang="en-US" dirty="0" smtClean="0"/>
              <a:t>单击此处编辑母版标题样式</a:t>
            </a:r>
            <a:endParaRPr lang="zh-CN" altLang="en-US" dirty="0"/>
          </a:p>
        </p:txBody>
      </p:sp>
      <p:sp>
        <p:nvSpPr>
          <p:cNvPr id="3" name="副标题 2"/>
          <p:cNvSpPr>
            <a:spLocks noGrp="1"/>
          </p:cNvSpPr>
          <p:nvPr>
            <p:ph type="subTitle" idx="1"/>
          </p:nvPr>
        </p:nvSpPr>
        <p:spPr>
          <a:xfrm>
            <a:off x="2307704" y="3814192"/>
            <a:ext cx="5432648" cy="1054968"/>
          </a:xfrm>
        </p:spPr>
        <p:txBody>
          <a:bodyPr>
            <a:normAutofit/>
          </a:bodyPr>
          <a:lstStyle>
            <a:lvl1pPr marL="0" indent="0" algn="l">
              <a:buNone/>
              <a:defRPr sz="2000" b="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FEAD306-CCF5-480B-8910-B6DAD237522D}" type="datetime1">
              <a:rPr lang="zh-CN" altLang="en-US" smtClean="0"/>
              <a:pPr/>
              <a:t>2012-9-14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CACE9EB-67D8-402F-84DE-7914361DB2B9}" type="slidenum">
              <a:rPr lang="zh-CN" altLang="en-US" smtClean="0"/>
              <a:pPr/>
              <a:t>‹#›</a:t>
            </a:fld>
            <a:endParaRPr lang="zh-CN" altLang="en-US"/>
          </a:p>
        </p:txBody>
      </p:sp>
      <p:sp>
        <p:nvSpPr>
          <p:cNvPr id="7" name="Rectangle 6"/>
          <p:cNvSpPr>
            <a:spLocks noChangeArrowheads="1"/>
          </p:cNvSpPr>
          <p:nvPr userDrawn="1"/>
        </p:nvSpPr>
        <p:spPr bwMode="auto">
          <a:xfrm>
            <a:off x="0" y="6203950"/>
            <a:ext cx="9144000" cy="654050"/>
          </a:xfrm>
          <a:prstGeom prst="rect">
            <a:avLst/>
          </a:prstGeom>
          <a:solidFill>
            <a:srgbClr val="929D2E"/>
          </a:solidFill>
          <a:ln w="9525">
            <a:solidFill>
              <a:srgbClr val="4A7EBB"/>
            </a:solidFill>
            <a:miter lim="800000"/>
            <a:headEnd/>
            <a:tailEnd/>
          </a:ln>
          <a:effectLst>
            <a:outerShdw dist="23000" dir="5400000" rotWithShape="0">
              <a:srgbClr val="808080">
                <a:alpha val="34999"/>
              </a:srgbClr>
            </a:outerShdw>
          </a:effectLst>
        </p:spPr>
        <p:txBody>
          <a:bodyPr anchor="ctr"/>
          <a:lstStyle/>
          <a:p>
            <a:pPr algn="ctr">
              <a:defRPr/>
            </a:pPr>
            <a:endParaRPr lang="zh-CN" altLang="en-US" sz="1800">
              <a:solidFill>
                <a:srgbClr val="FFFFFF"/>
              </a:solidFill>
              <a:ea typeface="MS PGothic" pitchFamily="34" charset="-128"/>
            </a:endParaRPr>
          </a:p>
        </p:txBody>
      </p:sp>
      <p:sp>
        <p:nvSpPr>
          <p:cNvPr id="8" name="TextBox 9"/>
          <p:cNvSpPr txBox="1">
            <a:spLocks noChangeArrowheads="1"/>
          </p:cNvSpPr>
          <p:nvPr userDrawn="1"/>
        </p:nvSpPr>
        <p:spPr bwMode="auto">
          <a:xfrm>
            <a:off x="7237413" y="6308725"/>
            <a:ext cx="1871662" cy="457200"/>
          </a:xfrm>
          <a:prstGeom prst="rect">
            <a:avLst/>
          </a:prstGeom>
          <a:noFill/>
          <a:ln w="9525">
            <a:noFill/>
            <a:miter lim="800000"/>
            <a:headEnd/>
            <a:tailEnd/>
          </a:ln>
        </p:spPr>
        <p:txBody>
          <a:bodyPr>
            <a:spAutoFit/>
          </a:bodyPr>
          <a:lstStyle/>
          <a:p>
            <a:pPr algn="r">
              <a:defRPr/>
            </a:pPr>
            <a:r>
              <a:rPr lang="en-US" altLang="en-US" sz="1200" b="1">
                <a:solidFill>
                  <a:schemeClr val="bg1"/>
                </a:solidFill>
              </a:rPr>
              <a:t>© </a:t>
            </a:r>
            <a:r>
              <a:rPr lang="en-US" altLang="en-US" sz="1200" b="1">
                <a:solidFill>
                  <a:schemeClr val="bg1"/>
                </a:solidFill>
                <a:latin typeface="宋体" charset="-122"/>
              </a:rPr>
              <a:t>20</a:t>
            </a:r>
            <a:r>
              <a:rPr lang="en-US" altLang="zh-CN" sz="1200" b="1">
                <a:solidFill>
                  <a:schemeClr val="bg1"/>
                </a:solidFill>
                <a:latin typeface="宋体" charset="-122"/>
              </a:rPr>
              <a:t>12 </a:t>
            </a:r>
            <a:r>
              <a:rPr lang="zh-CN" altLang="en-US" sz="1200" b="1">
                <a:solidFill>
                  <a:schemeClr val="bg1"/>
                </a:solidFill>
                <a:latin typeface="宋体" charset="-122"/>
              </a:rPr>
              <a:t>保密资料</a:t>
            </a:r>
          </a:p>
          <a:p>
            <a:pPr algn="r">
              <a:defRPr/>
            </a:pPr>
            <a:r>
              <a:rPr lang="zh-CN" altLang="en-US" sz="1200" b="1">
                <a:solidFill>
                  <a:schemeClr val="bg1"/>
                </a:solidFill>
                <a:latin typeface="宋体" charset="-122"/>
              </a:rPr>
              <a:t>仅限客户内部使用</a:t>
            </a:r>
          </a:p>
        </p:txBody>
      </p:sp>
      <p:sp>
        <p:nvSpPr>
          <p:cNvPr id="9" name="Text Box 9"/>
          <p:cNvSpPr txBox="1">
            <a:spLocks noChangeArrowheads="1"/>
          </p:cNvSpPr>
          <p:nvPr userDrawn="1"/>
        </p:nvSpPr>
        <p:spPr bwMode="auto">
          <a:xfrm>
            <a:off x="2051050" y="6308725"/>
            <a:ext cx="4968875" cy="457200"/>
          </a:xfrm>
          <a:prstGeom prst="rect">
            <a:avLst/>
          </a:prstGeom>
          <a:noFill/>
          <a:ln w="9525">
            <a:noFill/>
            <a:miter lim="800000"/>
            <a:headEnd/>
            <a:tailEnd/>
          </a:ln>
          <a:effectLst/>
        </p:spPr>
        <p:txBody>
          <a:bodyPr>
            <a:spAutoFit/>
          </a:bodyPr>
          <a:lstStyle/>
          <a:p>
            <a:pPr algn="ctr">
              <a:defRPr/>
            </a:pPr>
            <a:r>
              <a:rPr lang="en-US" altLang="zh-CN" sz="1200" b="1">
                <a:solidFill>
                  <a:schemeClr val="bg1"/>
                </a:solidFill>
              </a:rPr>
              <a:t>www.findoout.cn      www.findoout.com</a:t>
            </a:r>
          </a:p>
          <a:p>
            <a:pPr algn="ctr">
              <a:defRPr/>
            </a:pPr>
            <a:r>
              <a:rPr lang="zh-CN" altLang="en-US" sz="1200" b="1">
                <a:solidFill>
                  <a:schemeClr val="bg1"/>
                </a:solidFill>
              </a:rPr>
              <a:t>上海（总部）</a:t>
            </a:r>
            <a:r>
              <a:rPr lang="en-US" altLang="zh-CN" sz="1200" b="1">
                <a:solidFill>
                  <a:schemeClr val="bg1"/>
                </a:solidFill>
              </a:rPr>
              <a:t>· </a:t>
            </a:r>
            <a:r>
              <a:rPr lang="zh-CN" altLang="en-US" sz="1200" b="1">
                <a:solidFill>
                  <a:schemeClr val="bg1"/>
                </a:solidFill>
              </a:rPr>
              <a:t>香港 </a:t>
            </a:r>
            <a:r>
              <a:rPr lang="en-US" altLang="zh-CN" sz="1200" b="1">
                <a:solidFill>
                  <a:schemeClr val="bg1"/>
                </a:solidFill>
              </a:rPr>
              <a:t>· </a:t>
            </a:r>
            <a:r>
              <a:rPr lang="zh-CN" altLang="en-US" sz="1200" b="1">
                <a:solidFill>
                  <a:schemeClr val="bg1"/>
                </a:solidFill>
              </a:rPr>
              <a:t>大阪 </a:t>
            </a:r>
            <a:r>
              <a:rPr lang="en-US" altLang="zh-CN" sz="1200" b="1">
                <a:solidFill>
                  <a:schemeClr val="bg1"/>
                </a:solidFill>
              </a:rPr>
              <a:t>·</a:t>
            </a:r>
            <a:r>
              <a:rPr lang="zh-CN" altLang="en-US" sz="1200" b="1">
                <a:solidFill>
                  <a:schemeClr val="bg1"/>
                </a:solidFill>
              </a:rPr>
              <a:t> 洛杉矶</a:t>
            </a:r>
            <a:r>
              <a:rPr lang="en-US" altLang="zh-CN" sz="1200" b="1">
                <a:solidFill>
                  <a:schemeClr val="bg1"/>
                </a:solidFill>
              </a:rPr>
              <a:t> · </a:t>
            </a:r>
            <a:r>
              <a:rPr lang="zh-CN" altLang="en-US" sz="1200" b="1">
                <a:solidFill>
                  <a:schemeClr val="bg1"/>
                </a:solidFill>
              </a:rPr>
              <a:t>芝加哥（技术中心）</a:t>
            </a:r>
            <a:endParaRPr lang="en-US" altLang="zh-CN" sz="1200" b="1">
              <a:solidFill>
                <a:schemeClr val="bg1"/>
              </a:solidFill>
            </a:endParaRPr>
          </a:p>
        </p:txBody>
      </p:sp>
      <p:pic>
        <p:nvPicPr>
          <p:cNvPr id="10" name="Picture 7" descr="logo-findoout.png"/>
          <p:cNvPicPr>
            <a:picLocks noChangeAspect="1"/>
          </p:cNvPicPr>
          <p:nvPr userDrawn="1"/>
        </p:nvPicPr>
        <p:blipFill>
          <a:blip r:embed="rId2" cstate="print"/>
          <a:srcRect/>
          <a:stretch>
            <a:fillRect/>
          </a:stretch>
        </p:blipFill>
        <p:spPr bwMode="auto">
          <a:xfrm>
            <a:off x="250825" y="6400800"/>
            <a:ext cx="762000" cy="254000"/>
          </a:xfrm>
          <a:prstGeom prst="rect">
            <a:avLst/>
          </a:prstGeom>
          <a:noFill/>
          <a:ln w="9525">
            <a:noFill/>
            <a:miter lim="800000"/>
            <a:headEnd/>
            <a:tailEnd/>
          </a:ln>
        </p:spPr>
      </p:pic>
      <p:sp>
        <p:nvSpPr>
          <p:cNvPr id="11" name="Rectangle 8"/>
          <p:cNvSpPr>
            <a:spLocks/>
          </p:cNvSpPr>
          <p:nvPr userDrawn="1"/>
        </p:nvSpPr>
        <p:spPr bwMode="auto">
          <a:xfrm>
            <a:off x="1071538" y="3203575"/>
            <a:ext cx="5319712" cy="457200"/>
          </a:xfrm>
          <a:prstGeom prst="rect">
            <a:avLst/>
          </a:prstGeom>
          <a:noFill/>
          <a:ln w="9525">
            <a:noFill/>
            <a:miter lim="800000"/>
            <a:headEnd/>
            <a:tailEnd/>
          </a:ln>
        </p:spPr>
        <p:txBody>
          <a:bodyPr anchor="ctr">
            <a:spAutoFit/>
          </a:bodyPr>
          <a:lstStyle/>
          <a:p>
            <a:pPr>
              <a:defRPr/>
            </a:pPr>
            <a:r>
              <a:rPr lang="zh-CN" altLang="en-US" sz="2400" b="1" dirty="0" smtClean="0">
                <a:latin typeface="微软雅黑" pitchFamily="34" charset="-122"/>
                <a:ea typeface="微软雅黑" pitchFamily="34" charset="-122"/>
              </a:rPr>
              <a:t>在线调查</a:t>
            </a:r>
            <a:endParaRPr lang="en-US" altLang="zh-CN" sz="2400" b="1" dirty="0">
              <a:latin typeface="微软雅黑" pitchFamily="34" charset="-122"/>
              <a:ea typeface="微软雅黑"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6A8CBEC-AB18-4106-85AC-D058F4470EFB}" type="datetime1">
              <a:rPr lang="zh-CN" altLang="en-US" smtClean="0"/>
              <a:pPr/>
              <a:t>2012-9-14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8" name="Rectangle 6"/>
          <p:cNvSpPr>
            <a:spLocks noChangeArrowheads="1"/>
          </p:cNvSpPr>
          <p:nvPr userDrawn="1"/>
        </p:nvSpPr>
        <p:spPr bwMode="auto">
          <a:xfrm>
            <a:off x="0" y="6203950"/>
            <a:ext cx="9144000" cy="654050"/>
          </a:xfrm>
          <a:prstGeom prst="rect">
            <a:avLst/>
          </a:prstGeom>
          <a:solidFill>
            <a:srgbClr val="929D2E"/>
          </a:solidFill>
          <a:ln w="9525">
            <a:solidFill>
              <a:srgbClr val="4A7EBB"/>
            </a:solidFill>
            <a:miter lim="800000"/>
            <a:headEnd/>
            <a:tailEnd/>
          </a:ln>
          <a:effectLst>
            <a:outerShdw dist="23000" dir="5400000" rotWithShape="0">
              <a:srgbClr val="808080">
                <a:alpha val="34999"/>
              </a:srgbClr>
            </a:outerShdw>
          </a:effectLst>
        </p:spPr>
        <p:txBody>
          <a:bodyPr anchor="ctr"/>
          <a:lstStyle/>
          <a:p>
            <a:pPr algn="ctr">
              <a:defRPr/>
            </a:pPr>
            <a:endParaRPr lang="zh-CN" altLang="en-US" sz="1800">
              <a:solidFill>
                <a:srgbClr val="FFFFFF"/>
              </a:solidFill>
              <a:ea typeface="MS PGothic" pitchFamily="34" charset="-128"/>
            </a:endParaRPr>
          </a:p>
        </p:txBody>
      </p:sp>
      <p:sp>
        <p:nvSpPr>
          <p:cNvPr id="4" name="灯片编号占位符 3"/>
          <p:cNvSpPr>
            <a:spLocks noGrp="1"/>
          </p:cNvSpPr>
          <p:nvPr>
            <p:ph type="sldNum" sz="quarter" idx="12"/>
          </p:nvPr>
        </p:nvSpPr>
        <p:spPr/>
        <p:txBody>
          <a:bodyPr/>
          <a:lstStyle>
            <a:lvl1pPr>
              <a:defRPr>
                <a:solidFill>
                  <a:schemeClr val="bg1"/>
                </a:solidFill>
              </a:defRPr>
            </a:lvl1pPr>
          </a:lstStyle>
          <a:p>
            <a:fld id="{5CACE9EB-67D8-402F-84DE-7914361DB2B9}" type="slidenum">
              <a:rPr lang="zh-CN" altLang="en-US" smtClean="0"/>
              <a:pPr/>
              <a:t>‹#›</a:t>
            </a:fld>
            <a:endParaRPr lang="zh-CN" altLang="en-US"/>
          </a:p>
        </p:txBody>
      </p:sp>
      <p:pic>
        <p:nvPicPr>
          <p:cNvPr id="9" name="Picture 7" descr="logo-findoout.png"/>
          <p:cNvPicPr>
            <a:picLocks noChangeAspect="1"/>
          </p:cNvPicPr>
          <p:nvPr userDrawn="1"/>
        </p:nvPicPr>
        <p:blipFill>
          <a:blip r:embed="rId2" cstate="print"/>
          <a:srcRect/>
          <a:stretch>
            <a:fillRect/>
          </a:stretch>
        </p:blipFill>
        <p:spPr bwMode="auto">
          <a:xfrm>
            <a:off x="250825" y="6400800"/>
            <a:ext cx="762000" cy="254000"/>
          </a:xfrm>
          <a:prstGeom prst="rect">
            <a:avLst/>
          </a:prstGeom>
          <a:noFill/>
          <a:ln w="9525">
            <a:noFill/>
            <a:miter lim="800000"/>
            <a:headEnd/>
            <a:tailEnd/>
          </a:ln>
        </p:spPr>
      </p:pic>
      <p:sp>
        <p:nvSpPr>
          <p:cNvPr id="10" name="Text Box 12"/>
          <p:cNvSpPr txBox="1">
            <a:spLocks noChangeArrowheads="1"/>
          </p:cNvSpPr>
          <p:nvPr userDrawn="1"/>
        </p:nvSpPr>
        <p:spPr bwMode="auto">
          <a:xfrm>
            <a:off x="3197225" y="6389688"/>
            <a:ext cx="2743200" cy="274637"/>
          </a:xfrm>
          <a:prstGeom prst="rect">
            <a:avLst/>
          </a:prstGeom>
          <a:noFill/>
          <a:ln w="9525">
            <a:noFill/>
            <a:miter lim="800000"/>
            <a:headEnd/>
            <a:tailEnd/>
          </a:ln>
          <a:effectLst/>
        </p:spPr>
        <p:txBody>
          <a:bodyPr>
            <a:spAutoFit/>
          </a:bodyPr>
          <a:lstStyle/>
          <a:p>
            <a:pPr algn="ctr" defTabSz="914400">
              <a:spcBef>
                <a:spcPct val="50000"/>
              </a:spcBef>
              <a:defRPr/>
            </a:pPr>
            <a:r>
              <a:rPr lang="en-US" altLang="zh-CN" sz="1200" b="1">
                <a:solidFill>
                  <a:schemeClr val="bg1"/>
                </a:solidFill>
              </a:rPr>
              <a:t>www.findoout.cn     www.findoout.com</a:t>
            </a:r>
          </a:p>
        </p:txBody>
      </p:sp>
      <p:sp>
        <p:nvSpPr>
          <p:cNvPr id="26" name="Vertical Content Placeholder 3"/>
          <p:cNvSpPr>
            <a:spLocks/>
          </p:cNvSpPr>
          <p:nvPr userDrawn="1"/>
        </p:nvSpPr>
        <p:spPr bwMode="auto">
          <a:xfrm>
            <a:off x="8882063" y="1916113"/>
            <a:ext cx="228600" cy="3005137"/>
          </a:xfrm>
          <a:prstGeom prst="rect">
            <a:avLst/>
          </a:prstGeom>
          <a:noFill/>
          <a:ln w="9525">
            <a:noFill/>
            <a:miter lim="800000"/>
            <a:headEnd/>
            <a:tailEnd/>
          </a:ln>
        </p:spPr>
        <p:txBody>
          <a:bodyPr vert="eaVert"/>
          <a:lstStyle/>
          <a:p>
            <a:pPr marL="0" marR="0" indent="0" algn="ctr" defTabSz="914400" rtl="0" eaLnBrk="1" fontAlgn="auto" latinLnBrk="0" hangingPunct="1">
              <a:lnSpc>
                <a:spcPct val="100000"/>
              </a:lnSpc>
              <a:spcBef>
                <a:spcPct val="20000"/>
              </a:spcBef>
              <a:spcAft>
                <a:spcPts val="0"/>
              </a:spcAft>
              <a:buClrTx/>
              <a:buSzTx/>
              <a:buFont typeface="Arial" charset="0"/>
              <a:buNone/>
              <a:tabLst/>
              <a:defRPr/>
            </a:pPr>
            <a:r>
              <a:rPr lang="zh-CN" altLang="en-US" sz="1000" dirty="0" smtClean="0">
                <a:latin typeface="+mn-lt"/>
                <a:ea typeface="微软雅黑" pitchFamily="34" charset="-122"/>
              </a:rPr>
              <a:t>消费者对眼镜的态度调查报告</a:t>
            </a:r>
            <a:r>
              <a:rPr lang="zh-CN" altLang="en-US" sz="1000" baseline="0" dirty="0" smtClean="0">
                <a:latin typeface="+mn-lt"/>
                <a:ea typeface="微软雅黑" pitchFamily="34" charset="-122"/>
              </a:rPr>
              <a:t> </a:t>
            </a:r>
            <a:r>
              <a:rPr lang="en-US" altLang="zh-CN" sz="1000" dirty="0" smtClean="0">
                <a:latin typeface="+mn-lt"/>
                <a:ea typeface="微软雅黑" pitchFamily="34" charset="-122"/>
              </a:rPr>
              <a:t>_20120913</a:t>
            </a:r>
            <a:endParaRPr lang="zh-CN" altLang="en-US" sz="1000" dirty="0" smtClean="0">
              <a:latin typeface="+mn-lt"/>
              <a:ea typeface="微软雅黑" pitchFamily="34" charset="-122"/>
            </a:endParaRPr>
          </a:p>
          <a:p>
            <a:pPr algn="ctr">
              <a:spcBef>
                <a:spcPct val="20000"/>
              </a:spcBef>
              <a:buFont typeface="Arial" charset="0"/>
              <a:buNone/>
              <a:defRPr/>
            </a:pPr>
            <a:endParaRPr lang="en-US" altLang="zh-CN" sz="1000" dirty="0">
              <a:latin typeface="+mn-lt"/>
              <a:ea typeface="微软雅黑" pitchFamily="34" charset="-122"/>
            </a:endParaRPr>
          </a:p>
        </p:txBody>
      </p:sp>
      <p:grpSp>
        <p:nvGrpSpPr>
          <p:cNvPr id="24" name="组合 23"/>
          <p:cNvGrpSpPr/>
          <p:nvPr userDrawn="1"/>
        </p:nvGrpSpPr>
        <p:grpSpPr>
          <a:xfrm>
            <a:off x="4932363" y="1282700"/>
            <a:ext cx="3084512" cy="3359150"/>
            <a:chOff x="4932363" y="1282700"/>
            <a:chExt cx="3084512" cy="3359150"/>
          </a:xfrm>
        </p:grpSpPr>
        <p:sp>
          <p:nvSpPr>
            <p:cNvPr id="12" name="Donut 9"/>
            <p:cNvSpPr>
              <a:spLocks/>
            </p:cNvSpPr>
            <p:nvPr userDrawn="1"/>
          </p:nvSpPr>
          <p:spPr bwMode="auto">
            <a:xfrm>
              <a:off x="4932363" y="2406650"/>
              <a:ext cx="334962" cy="334963"/>
            </a:xfrm>
            <a:custGeom>
              <a:avLst/>
              <a:gdLst>
                <a:gd name="T0" fmla="*/ 0 w 334211"/>
                <a:gd name="T1" fmla="*/ 167106 h 334211"/>
                <a:gd name="T2" fmla="*/ 167106 w 334211"/>
                <a:gd name="T3" fmla="*/ 0 h 334211"/>
                <a:gd name="T4" fmla="*/ 334212 w 334211"/>
                <a:gd name="T5" fmla="*/ 167106 h 334211"/>
                <a:gd name="T6" fmla="*/ 167106 w 334211"/>
                <a:gd name="T7" fmla="*/ 334212 h 334211"/>
                <a:gd name="T8" fmla="*/ 0 w 334211"/>
                <a:gd name="T9" fmla="*/ 167106 h 334211"/>
                <a:gd name="T10" fmla="*/ 39537 w 334211"/>
                <a:gd name="T11" fmla="*/ 167106 h 334211"/>
                <a:gd name="T12" fmla="*/ 167105 w 334211"/>
                <a:gd name="T13" fmla="*/ 294674 h 334211"/>
                <a:gd name="T14" fmla="*/ 294673 w 334211"/>
                <a:gd name="T15" fmla="*/ 167106 h 334211"/>
                <a:gd name="T16" fmla="*/ 167105 w 334211"/>
                <a:gd name="T17" fmla="*/ 39538 h 334211"/>
                <a:gd name="T18" fmla="*/ 39537 w 334211"/>
                <a:gd name="T19" fmla="*/ 167106 h 33421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34211" h="334211">
                  <a:moveTo>
                    <a:pt x="0" y="167106"/>
                  </a:moveTo>
                  <a:cubicBezTo>
                    <a:pt x="0" y="74816"/>
                    <a:pt x="74816" y="0"/>
                    <a:pt x="167106" y="0"/>
                  </a:cubicBezTo>
                  <a:cubicBezTo>
                    <a:pt x="259396" y="0"/>
                    <a:pt x="334212" y="74816"/>
                    <a:pt x="334212" y="167106"/>
                  </a:cubicBezTo>
                  <a:cubicBezTo>
                    <a:pt x="334212" y="259396"/>
                    <a:pt x="259396" y="334212"/>
                    <a:pt x="167106" y="334212"/>
                  </a:cubicBezTo>
                  <a:cubicBezTo>
                    <a:pt x="74816" y="334212"/>
                    <a:pt x="0" y="259396"/>
                    <a:pt x="0" y="167106"/>
                  </a:cubicBezTo>
                  <a:close/>
                  <a:moveTo>
                    <a:pt x="39537" y="167106"/>
                  </a:moveTo>
                  <a:cubicBezTo>
                    <a:pt x="39537" y="237560"/>
                    <a:pt x="96651" y="294674"/>
                    <a:pt x="167105" y="294674"/>
                  </a:cubicBezTo>
                  <a:cubicBezTo>
                    <a:pt x="237559" y="294674"/>
                    <a:pt x="294673" y="237560"/>
                    <a:pt x="294673" y="167106"/>
                  </a:cubicBezTo>
                  <a:cubicBezTo>
                    <a:pt x="294673" y="96652"/>
                    <a:pt x="237559" y="39538"/>
                    <a:pt x="167105" y="39538"/>
                  </a:cubicBezTo>
                  <a:cubicBezTo>
                    <a:pt x="96651" y="39538"/>
                    <a:pt x="39537" y="96652"/>
                    <a:pt x="39537" y="167106"/>
                  </a:cubicBezTo>
                  <a:close/>
                </a:path>
              </a:pathLst>
            </a:custGeom>
            <a:solidFill>
              <a:schemeClr val="tx1"/>
            </a:solidFill>
            <a:ln w="9525" cap="flat" cmpd="sng">
              <a:solidFill>
                <a:schemeClr val="tx1"/>
              </a:solidFill>
              <a:prstDash val="solid"/>
              <a:round/>
              <a:headEnd/>
              <a:tailEnd/>
            </a:ln>
            <a:effectLst>
              <a:outerShdw dist="23000" dir="5400000" rotWithShape="0">
                <a:srgbClr val="000000">
                  <a:alpha val="34999"/>
                </a:srgbClr>
              </a:outerShdw>
            </a:effectLst>
          </p:spPr>
          <p:txBody>
            <a:bodyPr anchor="ctr"/>
            <a:lstStyle/>
            <a:p>
              <a:pPr>
                <a:defRPr/>
              </a:pPr>
              <a:endParaRPr lang="zh-CN" altLang="en-US">
                <a:ea typeface="MS PGothic" pitchFamily="34" charset="-128"/>
              </a:endParaRPr>
            </a:p>
          </p:txBody>
        </p:sp>
        <p:sp>
          <p:nvSpPr>
            <p:cNvPr id="13" name="Oval 10"/>
            <p:cNvSpPr>
              <a:spLocks noChangeArrowheads="1"/>
            </p:cNvSpPr>
            <p:nvPr userDrawn="1"/>
          </p:nvSpPr>
          <p:spPr bwMode="auto">
            <a:xfrm>
              <a:off x="7829550" y="1628775"/>
              <a:ext cx="187325" cy="187325"/>
            </a:xfrm>
            <a:prstGeom prst="ellipse">
              <a:avLst/>
            </a:prstGeom>
            <a:solidFill>
              <a:schemeClr val="tx1"/>
            </a:solidFill>
            <a:ln w="9525">
              <a:solidFill>
                <a:schemeClr val="tx1"/>
              </a:solidFill>
              <a:round/>
              <a:headEnd/>
              <a:tailEnd/>
            </a:ln>
            <a:effectLst>
              <a:outerShdw dist="23000" dir="5400000" rotWithShape="0">
                <a:srgbClr val="808080">
                  <a:alpha val="34998"/>
                </a:srgbClr>
              </a:outerShdw>
            </a:effectLst>
          </p:spPr>
          <p:txBody>
            <a:bodyPr anchor="ctr"/>
            <a:lstStyle/>
            <a:p>
              <a:pPr algn="ctr">
                <a:defRPr/>
              </a:pPr>
              <a:endParaRPr lang="zh-CN" altLang="en-US" sz="1800">
                <a:solidFill>
                  <a:srgbClr val="FFFFFF"/>
                </a:solidFill>
                <a:ea typeface="MS PGothic" pitchFamily="34" charset="-128"/>
              </a:endParaRPr>
            </a:p>
          </p:txBody>
        </p:sp>
        <p:cxnSp>
          <p:nvCxnSpPr>
            <p:cNvPr id="14" name="Straight Connector 11"/>
            <p:cNvCxnSpPr>
              <a:cxnSpLocks noChangeShapeType="1"/>
              <a:stCxn id="16" idx="2"/>
            </p:cNvCxnSpPr>
            <p:nvPr userDrawn="1"/>
          </p:nvCxnSpPr>
          <p:spPr bwMode="auto">
            <a:xfrm flipH="1">
              <a:off x="5095875" y="1722438"/>
              <a:ext cx="2733675" cy="6350"/>
            </a:xfrm>
            <a:prstGeom prst="line">
              <a:avLst/>
            </a:prstGeom>
            <a:noFill/>
            <a:ln w="25400">
              <a:solidFill>
                <a:schemeClr val="tx1"/>
              </a:solidFill>
              <a:round/>
              <a:headEnd/>
              <a:tailEnd/>
            </a:ln>
            <a:effectLst>
              <a:outerShdw dist="20000" dir="5400000" rotWithShape="0">
                <a:srgbClr val="808080">
                  <a:alpha val="37999"/>
                </a:srgbClr>
              </a:outerShdw>
            </a:effectLst>
          </p:spPr>
        </p:cxnSp>
        <p:sp>
          <p:nvSpPr>
            <p:cNvPr id="15" name="Donut 13"/>
            <p:cNvSpPr>
              <a:spLocks/>
            </p:cNvSpPr>
            <p:nvPr userDrawn="1"/>
          </p:nvSpPr>
          <p:spPr bwMode="auto">
            <a:xfrm>
              <a:off x="4932363" y="3049588"/>
              <a:ext cx="334962" cy="334963"/>
            </a:xfrm>
            <a:custGeom>
              <a:avLst/>
              <a:gdLst>
                <a:gd name="T0" fmla="*/ 0 w 334211"/>
                <a:gd name="T1" fmla="*/ 167106 h 334211"/>
                <a:gd name="T2" fmla="*/ 167106 w 334211"/>
                <a:gd name="T3" fmla="*/ 0 h 334211"/>
                <a:gd name="T4" fmla="*/ 334212 w 334211"/>
                <a:gd name="T5" fmla="*/ 167106 h 334211"/>
                <a:gd name="T6" fmla="*/ 167106 w 334211"/>
                <a:gd name="T7" fmla="*/ 334212 h 334211"/>
                <a:gd name="T8" fmla="*/ 0 w 334211"/>
                <a:gd name="T9" fmla="*/ 167106 h 334211"/>
                <a:gd name="T10" fmla="*/ 39537 w 334211"/>
                <a:gd name="T11" fmla="*/ 167106 h 334211"/>
                <a:gd name="T12" fmla="*/ 167105 w 334211"/>
                <a:gd name="T13" fmla="*/ 294674 h 334211"/>
                <a:gd name="T14" fmla="*/ 294673 w 334211"/>
                <a:gd name="T15" fmla="*/ 167106 h 334211"/>
                <a:gd name="T16" fmla="*/ 167105 w 334211"/>
                <a:gd name="T17" fmla="*/ 39538 h 334211"/>
                <a:gd name="T18" fmla="*/ 39537 w 334211"/>
                <a:gd name="T19" fmla="*/ 167106 h 33421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34211" h="334211">
                  <a:moveTo>
                    <a:pt x="0" y="167106"/>
                  </a:moveTo>
                  <a:cubicBezTo>
                    <a:pt x="0" y="74816"/>
                    <a:pt x="74816" y="0"/>
                    <a:pt x="167106" y="0"/>
                  </a:cubicBezTo>
                  <a:cubicBezTo>
                    <a:pt x="259396" y="0"/>
                    <a:pt x="334212" y="74816"/>
                    <a:pt x="334212" y="167106"/>
                  </a:cubicBezTo>
                  <a:cubicBezTo>
                    <a:pt x="334212" y="259396"/>
                    <a:pt x="259396" y="334212"/>
                    <a:pt x="167106" y="334212"/>
                  </a:cubicBezTo>
                  <a:cubicBezTo>
                    <a:pt x="74816" y="334212"/>
                    <a:pt x="0" y="259396"/>
                    <a:pt x="0" y="167106"/>
                  </a:cubicBezTo>
                  <a:close/>
                  <a:moveTo>
                    <a:pt x="39537" y="167106"/>
                  </a:moveTo>
                  <a:cubicBezTo>
                    <a:pt x="39537" y="237560"/>
                    <a:pt x="96651" y="294674"/>
                    <a:pt x="167105" y="294674"/>
                  </a:cubicBezTo>
                  <a:cubicBezTo>
                    <a:pt x="237559" y="294674"/>
                    <a:pt x="294673" y="237560"/>
                    <a:pt x="294673" y="167106"/>
                  </a:cubicBezTo>
                  <a:cubicBezTo>
                    <a:pt x="294673" y="96652"/>
                    <a:pt x="237559" y="39538"/>
                    <a:pt x="167105" y="39538"/>
                  </a:cubicBezTo>
                  <a:cubicBezTo>
                    <a:pt x="96651" y="39538"/>
                    <a:pt x="39537" y="96652"/>
                    <a:pt x="39537" y="167106"/>
                  </a:cubicBezTo>
                  <a:close/>
                </a:path>
              </a:pathLst>
            </a:custGeom>
            <a:solidFill>
              <a:schemeClr val="tx1"/>
            </a:solidFill>
            <a:ln w="9525" cap="flat" cmpd="sng">
              <a:solidFill>
                <a:schemeClr val="tx1"/>
              </a:solidFill>
              <a:prstDash val="solid"/>
              <a:round/>
              <a:headEnd/>
              <a:tailEnd/>
            </a:ln>
            <a:effectLst>
              <a:outerShdw dist="23000" dir="5400000" rotWithShape="0">
                <a:srgbClr val="000000">
                  <a:alpha val="34999"/>
                </a:srgbClr>
              </a:outerShdw>
            </a:effectLst>
          </p:spPr>
          <p:txBody>
            <a:bodyPr anchor="ctr"/>
            <a:lstStyle/>
            <a:p>
              <a:pPr>
                <a:defRPr/>
              </a:pPr>
              <a:endParaRPr lang="zh-CN" altLang="en-US">
                <a:ea typeface="MS PGothic" pitchFamily="34" charset="-128"/>
              </a:endParaRPr>
            </a:p>
          </p:txBody>
        </p:sp>
        <p:sp>
          <p:nvSpPr>
            <p:cNvPr id="16" name="Donut 14"/>
            <p:cNvSpPr>
              <a:spLocks/>
            </p:cNvSpPr>
            <p:nvPr userDrawn="1"/>
          </p:nvSpPr>
          <p:spPr bwMode="auto">
            <a:xfrm>
              <a:off x="4933950" y="3692525"/>
              <a:ext cx="333375" cy="334963"/>
            </a:xfrm>
            <a:custGeom>
              <a:avLst/>
              <a:gdLst>
                <a:gd name="T0" fmla="*/ 0 w 334211"/>
                <a:gd name="T1" fmla="*/ 167106 h 334211"/>
                <a:gd name="T2" fmla="*/ 167106 w 334211"/>
                <a:gd name="T3" fmla="*/ 0 h 334211"/>
                <a:gd name="T4" fmla="*/ 334212 w 334211"/>
                <a:gd name="T5" fmla="*/ 167106 h 334211"/>
                <a:gd name="T6" fmla="*/ 167106 w 334211"/>
                <a:gd name="T7" fmla="*/ 334212 h 334211"/>
                <a:gd name="T8" fmla="*/ 0 w 334211"/>
                <a:gd name="T9" fmla="*/ 167106 h 334211"/>
                <a:gd name="T10" fmla="*/ 39537 w 334211"/>
                <a:gd name="T11" fmla="*/ 167106 h 334211"/>
                <a:gd name="T12" fmla="*/ 167105 w 334211"/>
                <a:gd name="T13" fmla="*/ 294674 h 334211"/>
                <a:gd name="T14" fmla="*/ 294673 w 334211"/>
                <a:gd name="T15" fmla="*/ 167106 h 334211"/>
                <a:gd name="T16" fmla="*/ 167105 w 334211"/>
                <a:gd name="T17" fmla="*/ 39538 h 334211"/>
                <a:gd name="T18" fmla="*/ 39537 w 334211"/>
                <a:gd name="T19" fmla="*/ 167106 h 33421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34211" h="334211">
                  <a:moveTo>
                    <a:pt x="0" y="167106"/>
                  </a:moveTo>
                  <a:cubicBezTo>
                    <a:pt x="0" y="74816"/>
                    <a:pt x="74816" y="0"/>
                    <a:pt x="167106" y="0"/>
                  </a:cubicBezTo>
                  <a:cubicBezTo>
                    <a:pt x="259396" y="0"/>
                    <a:pt x="334212" y="74816"/>
                    <a:pt x="334212" y="167106"/>
                  </a:cubicBezTo>
                  <a:cubicBezTo>
                    <a:pt x="334212" y="259396"/>
                    <a:pt x="259396" y="334212"/>
                    <a:pt x="167106" y="334212"/>
                  </a:cubicBezTo>
                  <a:cubicBezTo>
                    <a:pt x="74816" y="334212"/>
                    <a:pt x="0" y="259396"/>
                    <a:pt x="0" y="167106"/>
                  </a:cubicBezTo>
                  <a:close/>
                  <a:moveTo>
                    <a:pt x="39537" y="167106"/>
                  </a:moveTo>
                  <a:cubicBezTo>
                    <a:pt x="39537" y="237560"/>
                    <a:pt x="96651" y="294674"/>
                    <a:pt x="167105" y="294674"/>
                  </a:cubicBezTo>
                  <a:cubicBezTo>
                    <a:pt x="237559" y="294674"/>
                    <a:pt x="294673" y="237560"/>
                    <a:pt x="294673" y="167106"/>
                  </a:cubicBezTo>
                  <a:cubicBezTo>
                    <a:pt x="294673" y="96652"/>
                    <a:pt x="237559" y="39538"/>
                    <a:pt x="167105" y="39538"/>
                  </a:cubicBezTo>
                  <a:cubicBezTo>
                    <a:pt x="96651" y="39538"/>
                    <a:pt x="39537" y="96652"/>
                    <a:pt x="39537" y="167106"/>
                  </a:cubicBezTo>
                  <a:close/>
                </a:path>
              </a:pathLst>
            </a:custGeom>
            <a:solidFill>
              <a:schemeClr val="tx1"/>
            </a:solidFill>
            <a:ln w="9525" cap="flat" cmpd="sng">
              <a:solidFill>
                <a:schemeClr val="tx1"/>
              </a:solidFill>
              <a:prstDash val="solid"/>
              <a:round/>
              <a:headEnd/>
              <a:tailEnd/>
            </a:ln>
            <a:effectLst>
              <a:outerShdw dist="23000" dir="5400000" rotWithShape="0">
                <a:srgbClr val="000000">
                  <a:alpha val="34999"/>
                </a:srgbClr>
              </a:outerShdw>
            </a:effectLst>
          </p:spPr>
          <p:txBody>
            <a:bodyPr anchor="ctr"/>
            <a:lstStyle/>
            <a:p>
              <a:pPr>
                <a:defRPr/>
              </a:pPr>
              <a:endParaRPr lang="zh-CN" altLang="en-US">
                <a:ea typeface="MS PGothic" pitchFamily="34" charset="-128"/>
              </a:endParaRPr>
            </a:p>
          </p:txBody>
        </p:sp>
        <p:sp>
          <p:nvSpPr>
            <p:cNvPr id="17" name="Donut 15"/>
            <p:cNvSpPr>
              <a:spLocks/>
            </p:cNvSpPr>
            <p:nvPr userDrawn="1"/>
          </p:nvSpPr>
          <p:spPr bwMode="auto">
            <a:xfrm>
              <a:off x="4933950" y="4308475"/>
              <a:ext cx="333375" cy="333375"/>
            </a:xfrm>
            <a:custGeom>
              <a:avLst/>
              <a:gdLst>
                <a:gd name="T0" fmla="*/ 0 w 334211"/>
                <a:gd name="T1" fmla="*/ 167106 h 334211"/>
                <a:gd name="T2" fmla="*/ 167106 w 334211"/>
                <a:gd name="T3" fmla="*/ 0 h 334211"/>
                <a:gd name="T4" fmla="*/ 334212 w 334211"/>
                <a:gd name="T5" fmla="*/ 167106 h 334211"/>
                <a:gd name="T6" fmla="*/ 167106 w 334211"/>
                <a:gd name="T7" fmla="*/ 334212 h 334211"/>
                <a:gd name="T8" fmla="*/ 0 w 334211"/>
                <a:gd name="T9" fmla="*/ 167106 h 334211"/>
                <a:gd name="T10" fmla="*/ 39537 w 334211"/>
                <a:gd name="T11" fmla="*/ 167106 h 334211"/>
                <a:gd name="T12" fmla="*/ 167105 w 334211"/>
                <a:gd name="T13" fmla="*/ 294674 h 334211"/>
                <a:gd name="T14" fmla="*/ 294673 w 334211"/>
                <a:gd name="T15" fmla="*/ 167106 h 334211"/>
                <a:gd name="T16" fmla="*/ 167105 w 334211"/>
                <a:gd name="T17" fmla="*/ 39538 h 334211"/>
                <a:gd name="T18" fmla="*/ 39537 w 334211"/>
                <a:gd name="T19" fmla="*/ 167106 h 33421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34211" h="334211">
                  <a:moveTo>
                    <a:pt x="0" y="167106"/>
                  </a:moveTo>
                  <a:cubicBezTo>
                    <a:pt x="0" y="74816"/>
                    <a:pt x="74816" y="0"/>
                    <a:pt x="167106" y="0"/>
                  </a:cubicBezTo>
                  <a:cubicBezTo>
                    <a:pt x="259396" y="0"/>
                    <a:pt x="334212" y="74816"/>
                    <a:pt x="334212" y="167106"/>
                  </a:cubicBezTo>
                  <a:cubicBezTo>
                    <a:pt x="334212" y="259396"/>
                    <a:pt x="259396" y="334212"/>
                    <a:pt x="167106" y="334212"/>
                  </a:cubicBezTo>
                  <a:cubicBezTo>
                    <a:pt x="74816" y="334212"/>
                    <a:pt x="0" y="259396"/>
                    <a:pt x="0" y="167106"/>
                  </a:cubicBezTo>
                  <a:close/>
                  <a:moveTo>
                    <a:pt x="39537" y="167106"/>
                  </a:moveTo>
                  <a:cubicBezTo>
                    <a:pt x="39537" y="237560"/>
                    <a:pt x="96651" y="294674"/>
                    <a:pt x="167105" y="294674"/>
                  </a:cubicBezTo>
                  <a:cubicBezTo>
                    <a:pt x="237559" y="294674"/>
                    <a:pt x="294673" y="237560"/>
                    <a:pt x="294673" y="167106"/>
                  </a:cubicBezTo>
                  <a:cubicBezTo>
                    <a:pt x="294673" y="96652"/>
                    <a:pt x="237559" y="39538"/>
                    <a:pt x="167105" y="39538"/>
                  </a:cubicBezTo>
                  <a:cubicBezTo>
                    <a:pt x="96651" y="39538"/>
                    <a:pt x="39537" y="96652"/>
                    <a:pt x="39537" y="167106"/>
                  </a:cubicBezTo>
                  <a:close/>
                </a:path>
              </a:pathLst>
            </a:custGeom>
            <a:solidFill>
              <a:schemeClr val="tx1"/>
            </a:solidFill>
            <a:ln w="9525" cap="flat" cmpd="sng">
              <a:solidFill>
                <a:schemeClr val="tx1"/>
              </a:solidFill>
              <a:prstDash val="solid"/>
              <a:round/>
              <a:headEnd/>
              <a:tailEnd/>
            </a:ln>
            <a:effectLst>
              <a:outerShdw dist="23000" dir="5400000" rotWithShape="0">
                <a:srgbClr val="000000">
                  <a:alpha val="34999"/>
                </a:srgbClr>
              </a:outerShdw>
            </a:effectLst>
          </p:spPr>
          <p:txBody>
            <a:bodyPr anchor="ctr"/>
            <a:lstStyle/>
            <a:p>
              <a:pPr>
                <a:defRPr/>
              </a:pPr>
              <a:endParaRPr lang="zh-CN" altLang="en-US">
                <a:ea typeface="MS PGothic" pitchFamily="34" charset="-128"/>
              </a:endParaRPr>
            </a:p>
          </p:txBody>
        </p:sp>
        <p:cxnSp>
          <p:nvCxnSpPr>
            <p:cNvPr id="18" name="Straight Connector 16"/>
            <p:cNvCxnSpPr>
              <a:cxnSpLocks noChangeShapeType="1"/>
              <a:endCxn id="19" idx="0"/>
            </p:cNvCxnSpPr>
            <p:nvPr userDrawn="1"/>
          </p:nvCxnSpPr>
          <p:spPr bwMode="auto">
            <a:xfrm>
              <a:off x="5099050" y="2719388"/>
              <a:ext cx="0" cy="341313"/>
            </a:xfrm>
            <a:prstGeom prst="line">
              <a:avLst/>
            </a:prstGeom>
            <a:noFill/>
            <a:ln w="25400">
              <a:solidFill>
                <a:schemeClr val="tx1"/>
              </a:solidFill>
              <a:round/>
              <a:headEnd/>
              <a:tailEnd/>
            </a:ln>
            <a:effectLst>
              <a:outerShdw dist="20000" dir="5400000" rotWithShape="0">
                <a:srgbClr val="808080">
                  <a:alpha val="37999"/>
                </a:srgbClr>
              </a:outerShdw>
            </a:effectLst>
          </p:spPr>
        </p:cxnSp>
        <p:cxnSp>
          <p:nvCxnSpPr>
            <p:cNvPr id="19" name="Straight Connector 16"/>
            <p:cNvCxnSpPr>
              <a:cxnSpLocks noChangeShapeType="1"/>
              <a:endCxn id="19" idx="0"/>
            </p:cNvCxnSpPr>
            <p:nvPr userDrawn="1"/>
          </p:nvCxnSpPr>
          <p:spPr bwMode="auto">
            <a:xfrm>
              <a:off x="5099050" y="3354388"/>
              <a:ext cx="0" cy="341313"/>
            </a:xfrm>
            <a:prstGeom prst="line">
              <a:avLst/>
            </a:prstGeom>
            <a:noFill/>
            <a:ln w="25400">
              <a:solidFill>
                <a:schemeClr val="tx1"/>
              </a:solidFill>
              <a:round/>
              <a:headEnd/>
              <a:tailEnd/>
            </a:ln>
            <a:effectLst>
              <a:outerShdw dist="20000" dir="5400000" rotWithShape="0">
                <a:srgbClr val="808080">
                  <a:alpha val="37999"/>
                </a:srgbClr>
              </a:outerShdw>
            </a:effectLst>
          </p:spPr>
        </p:cxnSp>
        <p:cxnSp>
          <p:nvCxnSpPr>
            <p:cNvPr id="20" name="Straight Connector 16"/>
            <p:cNvCxnSpPr>
              <a:cxnSpLocks noChangeShapeType="1"/>
              <a:endCxn id="19" idx="0"/>
            </p:cNvCxnSpPr>
            <p:nvPr userDrawn="1"/>
          </p:nvCxnSpPr>
          <p:spPr bwMode="auto">
            <a:xfrm>
              <a:off x="5099050" y="4002088"/>
              <a:ext cx="0" cy="341313"/>
            </a:xfrm>
            <a:prstGeom prst="line">
              <a:avLst/>
            </a:prstGeom>
            <a:noFill/>
            <a:ln w="25400">
              <a:solidFill>
                <a:schemeClr val="tx1"/>
              </a:solidFill>
              <a:round/>
              <a:headEnd/>
              <a:tailEnd/>
            </a:ln>
            <a:effectLst>
              <a:outerShdw dist="20000" dir="5400000" rotWithShape="0">
                <a:srgbClr val="808080">
                  <a:alpha val="37999"/>
                </a:srgbClr>
              </a:outerShdw>
            </a:effectLst>
          </p:spPr>
        </p:cxnSp>
        <p:cxnSp>
          <p:nvCxnSpPr>
            <p:cNvPr id="21" name="Straight Connector 16"/>
            <p:cNvCxnSpPr>
              <a:cxnSpLocks noChangeShapeType="1"/>
              <a:endCxn id="19" idx="0"/>
            </p:cNvCxnSpPr>
            <p:nvPr userDrawn="1"/>
          </p:nvCxnSpPr>
          <p:spPr bwMode="auto">
            <a:xfrm>
              <a:off x="5099050" y="2071688"/>
              <a:ext cx="0" cy="341313"/>
            </a:xfrm>
            <a:prstGeom prst="line">
              <a:avLst/>
            </a:prstGeom>
            <a:noFill/>
            <a:ln w="25400">
              <a:solidFill>
                <a:schemeClr val="tx1"/>
              </a:solidFill>
              <a:round/>
              <a:headEnd/>
              <a:tailEnd/>
            </a:ln>
            <a:effectLst>
              <a:outerShdw dist="20000" dir="5400000" rotWithShape="0">
                <a:srgbClr val="808080">
                  <a:alpha val="37999"/>
                </a:srgbClr>
              </a:outerShdw>
            </a:effectLst>
          </p:spPr>
        </p:cxnSp>
        <p:cxnSp>
          <p:nvCxnSpPr>
            <p:cNvPr id="22" name="Straight Connector 16"/>
            <p:cNvCxnSpPr>
              <a:cxnSpLocks noChangeShapeType="1"/>
              <a:endCxn id="19" idx="0"/>
            </p:cNvCxnSpPr>
            <p:nvPr userDrawn="1"/>
          </p:nvCxnSpPr>
          <p:spPr bwMode="auto">
            <a:xfrm>
              <a:off x="5099050" y="1728788"/>
              <a:ext cx="0" cy="341313"/>
            </a:xfrm>
            <a:prstGeom prst="line">
              <a:avLst/>
            </a:prstGeom>
            <a:noFill/>
            <a:ln w="25400">
              <a:solidFill>
                <a:schemeClr val="tx1"/>
              </a:solidFill>
              <a:round/>
              <a:headEnd/>
              <a:tailEnd/>
            </a:ln>
            <a:effectLst>
              <a:outerShdw dist="20000" dir="5400000" rotWithShape="0">
                <a:srgbClr val="808080">
                  <a:alpha val="37999"/>
                </a:srgbClr>
              </a:outerShdw>
            </a:effectLst>
          </p:spPr>
        </p:cxnSp>
        <p:sp>
          <p:nvSpPr>
            <p:cNvPr id="23" name="Rectangle 24"/>
            <p:cNvSpPr>
              <a:spLocks noChangeArrowheads="1"/>
            </p:cNvSpPr>
            <p:nvPr userDrawn="1"/>
          </p:nvSpPr>
          <p:spPr bwMode="auto">
            <a:xfrm>
              <a:off x="5076825" y="1282700"/>
              <a:ext cx="2735263" cy="366713"/>
            </a:xfrm>
            <a:prstGeom prst="rect">
              <a:avLst/>
            </a:prstGeom>
            <a:noFill/>
            <a:ln w="9525">
              <a:noFill/>
              <a:miter lim="800000"/>
              <a:headEnd/>
              <a:tailEnd/>
            </a:ln>
          </p:spPr>
          <p:txBody>
            <a:bodyPr anchor="ctr">
              <a:spAutoFit/>
            </a:bodyPr>
            <a:lstStyle/>
            <a:p>
              <a:pPr algn="ctr">
                <a:defRPr/>
              </a:pPr>
              <a:r>
                <a:rPr lang="en-US" altLang="zh-CN" b="1" dirty="0">
                  <a:latin typeface="Bradley Hand ITC" pitchFamily="66" charset="0"/>
                  <a:ea typeface="微软雅黑" pitchFamily="34" charset="-122"/>
                </a:rPr>
                <a:t>Let’s </a:t>
              </a:r>
              <a:r>
                <a:rPr lang="en-US" altLang="zh-CN" b="1" dirty="0" err="1">
                  <a:latin typeface="Bradley Hand ITC" pitchFamily="66" charset="0"/>
                  <a:ea typeface="微软雅黑" pitchFamily="34" charset="-122"/>
                </a:rPr>
                <a:t>findoout</a:t>
              </a:r>
              <a:r>
                <a:rPr lang="en-US" altLang="zh-CN" b="1" dirty="0">
                  <a:latin typeface="Bradley Hand ITC" pitchFamily="66" charset="0"/>
                  <a:ea typeface="微软雅黑" pitchFamily="34" charset="-122"/>
                </a:rPr>
                <a:t>, for YOU!</a:t>
              </a: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lvl1pPr algn="l">
              <a:defRPr sz="2000" b="1"/>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p:txBody>
          <a:bodyPr>
            <a:normAutofit/>
          </a:bodyPr>
          <a:lstStyle>
            <a:lvl1pPr>
              <a:buFont typeface="Wingdings" pitchFamily="2" charset="2"/>
              <a:buChar char="n"/>
              <a:defRPr sz="2000"/>
            </a:lvl1pPr>
            <a:lvl2pPr>
              <a:buFont typeface="Wingdings" pitchFamily="2" charset="2"/>
              <a:buChar char="n"/>
              <a:defRPr sz="1800"/>
            </a:lvl2pPr>
            <a:lvl3pPr>
              <a:buFont typeface="Wingdings" pitchFamily="2" charset="2"/>
              <a:buChar char="n"/>
              <a:defRPr sz="1600"/>
            </a:lvl3pPr>
            <a:lvl4pPr>
              <a:buFont typeface="Wingdings" pitchFamily="2" charset="2"/>
              <a:buChar char="n"/>
              <a:defRPr sz="1400"/>
            </a:lvl4pPr>
            <a:lvl5pPr>
              <a:buFont typeface="Wingdings" pitchFamily="2" charset="2"/>
              <a:buChar char="n"/>
              <a:defRPr sz="1400"/>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p>
            <a:fld id="{DE052DCD-DD04-477A-8C59-1B386515690B}" type="datetime1">
              <a:rPr lang="zh-CN" altLang="en-US" smtClean="0"/>
              <a:pPr/>
              <a:t>2012-9-14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7" name="Rectangle 6"/>
          <p:cNvSpPr>
            <a:spLocks noChangeArrowheads="1"/>
          </p:cNvSpPr>
          <p:nvPr userDrawn="1"/>
        </p:nvSpPr>
        <p:spPr bwMode="auto">
          <a:xfrm>
            <a:off x="0" y="6203950"/>
            <a:ext cx="9144000" cy="654050"/>
          </a:xfrm>
          <a:prstGeom prst="rect">
            <a:avLst/>
          </a:prstGeom>
          <a:solidFill>
            <a:srgbClr val="929D2E"/>
          </a:solidFill>
          <a:ln w="9525">
            <a:solidFill>
              <a:srgbClr val="4A7EBB"/>
            </a:solidFill>
            <a:miter lim="800000"/>
            <a:headEnd/>
            <a:tailEnd/>
          </a:ln>
          <a:effectLst>
            <a:outerShdw dist="23000" dir="5400000" rotWithShape="0">
              <a:srgbClr val="808080">
                <a:alpha val="34999"/>
              </a:srgbClr>
            </a:outerShdw>
          </a:effectLst>
        </p:spPr>
        <p:txBody>
          <a:bodyPr anchor="ctr"/>
          <a:lstStyle/>
          <a:p>
            <a:pPr algn="ctr">
              <a:defRPr/>
            </a:pPr>
            <a:endParaRPr lang="zh-CN" altLang="en-US" sz="1800">
              <a:solidFill>
                <a:srgbClr val="FFFFFF"/>
              </a:solidFill>
              <a:ea typeface="MS PGothic" pitchFamily="34" charset="-128"/>
            </a:endParaRPr>
          </a:p>
        </p:txBody>
      </p:sp>
      <p:sp>
        <p:nvSpPr>
          <p:cNvPr id="6" name="灯片编号占位符 5"/>
          <p:cNvSpPr>
            <a:spLocks noGrp="1"/>
          </p:cNvSpPr>
          <p:nvPr>
            <p:ph type="sldNum" sz="quarter" idx="12"/>
          </p:nvPr>
        </p:nvSpPr>
        <p:spPr/>
        <p:txBody>
          <a:bodyPr/>
          <a:lstStyle>
            <a:lvl1pPr>
              <a:defRPr>
                <a:solidFill>
                  <a:schemeClr val="bg1"/>
                </a:solidFill>
              </a:defRPr>
            </a:lvl1pPr>
          </a:lstStyle>
          <a:p>
            <a:fld id="{5CACE9EB-67D8-402F-84DE-7914361DB2B9}" type="slidenum">
              <a:rPr lang="zh-CN" altLang="en-US" smtClean="0"/>
              <a:pPr/>
              <a:t>‹#›</a:t>
            </a:fld>
            <a:endParaRPr lang="zh-CN" altLang="en-US"/>
          </a:p>
        </p:txBody>
      </p:sp>
      <p:pic>
        <p:nvPicPr>
          <p:cNvPr id="8" name="Picture 7" descr="logo-findoout.png"/>
          <p:cNvPicPr>
            <a:picLocks noChangeAspect="1"/>
          </p:cNvPicPr>
          <p:nvPr userDrawn="1"/>
        </p:nvPicPr>
        <p:blipFill>
          <a:blip r:embed="rId2" cstate="print"/>
          <a:srcRect/>
          <a:stretch>
            <a:fillRect/>
          </a:stretch>
        </p:blipFill>
        <p:spPr bwMode="auto">
          <a:xfrm>
            <a:off x="250825" y="6400800"/>
            <a:ext cx="762000" cy="254000"/>
          </a:xfrm>
          <a:prstGeom prst="rect">
            <a:avLst/>
          </a:prstGeom>
          <a:noFill/>
          <a:ln w="9525">
            <a:noFill/>
            <a:miter lim="800000"/>
            <a:headEnd/>
            <a:tailEnd/>
          </a:ln>
        </p:spPr>
      </p:pic>
      <p:sp>
        <p:nvSpPr>
          <p:cNvPr id="9" name="Text Box 12"/>
          <p:cNvSpPr txBox="1">
            <a:spLocks noChangeArrowheads="1"/>
          </p:cNvSpPr>
          <p:nvPr userDrawn="1"/>
        </p:nvSpPr>
        <p:spPr bwMode="auto">
          <a:xfrm>
            <a:off x="3197225" y="6389688"/>
            <a:ext cx="2743200" cy="274637"/>
          </a:xfrm>
          <a:prstGeom prst="rect">
            <a:avLst/>
          </a:prstGeom>
          <a:noFill/>
          <a:ln w="9525">
            <a:noFill/>
            <a:miter lim="800000"/>
            <a:headEnd/>
            <a:tailEnd/>
          </a:ln>
          <a:effectLst/>
        </p:spPr>
        <p:txBody>
          <a:bodyPr>
            <a:spAutoFit/>
          </a:bodyPr>
          <a:lstStyle/>
          <a:p>
            <a:pPr algn="ctr" defTabSz="914400">
              <a:spcBef>
                <a:spcPct val="50000"/>
              </a:spcBef>
              <a:defRPr/>
            </a:pPr>
            <a:r>
              <a:rPr lang="en-US" altLang="zh-CN" sz="1200" b="1">
                <a:solidFill>
                  <a:schemeClr val="bg1"/>
                </a:solidFill>
              </a:rPr>
              <a:t>www.findoout.cn     www.findoout.com</a:t>
            </a:r>
          </a:p>
        </p:txBody>
      </p:sp>
      <p:sp>
        <p:nvSpPr>
          <p:cNvPr id="13" name="Vertical Content Placeholder 3"/>
          <p:cNvSpPr>
            <a:spLocks/>
          </p:cNvSpPr>
          <p:nvPr userDrawn="1"/>
        </p:nvSpPr>
        <p:spPr bwMode="auto">
          <a:xfrm>
            <a:off x="8882063" y="1916113"/>
            <a:ext cx="228600" cy="3005137"/>
          </a:xfrm>
          <a:prstGeom prst="rect">
            <a:avLst/>
          </a:prstGeom>
          <a:noFill/>
          <a:ln w="9525">
            <a:noFill/>
            <a:miter lim="800000"/>
            <a:headEnd/>
            <a:tailEnd/>
          </a:ln>
        </p:spPr>
        <p:txBody>
          <a:bodyPr vert="eaVert"/>
          <a:lstStyle/>
          <a:p>
            <a:pPr marL="0" marR="0" indent="0" algn="ctr" defTabSz="914400" rtl="0" eaLnBrk="1" fontAlgn="auto" latinLnBrk="0" hangingPunct="1">
              <a:lnSpc>
                <a:spcPct val="100000"/>
              </a:lnSpc>
              <a:spcBef>
                <a:spcPct val="20000"/>
              </a:spcBef>
              <a:spcAft>
                <a:spcPts val="0"/>
              </a:spcAft>
              <a:buClrTx/>
              <a:buSzTx/>
              <a:buFont typeface="Arial" charset="0"/>
              <a:buNone/>
              <a:tabLst/>
              <a:defRPr/>
            </a:pPr>
            <a:r>
              <a:rPr lang="zh-CN" altLang="en-US" sz="1000" dirty="0" smtClean="0">
                <a:latin typeface="+mn-lt"/>
                <a:ea typeface="微软雅黑" pitchFamily="34" charset="-122"/>
              </a:rPr>
              <a:t>消费者对眼镜的态度调查报告</a:t>
            </a:r>
            <a:r>
              <a:rPr lang="zh-CN" altLang="en-US" sz="1000" baseline="0" dirty="0" smtClean="0">
                <a:latin typeface="+mn-lt"/>
                <a:ea typeface="微软雅黑" pitchFamily="34" charset="-122"/>
              </a:rPr>
              <a:t> </a:t>
            </a:r>
            <a:r>
              <a:rPr lang="en-US" altLang="zh-CN" sz="1000" dirty="0" smtClean="0">
                <a:latin typeface="+mn-lt"/>
                <a:ea typeface="微软雅黑" pitchFamily="34" charset="-122"/>
              </a:rPr>
              <a:t>_20120913</a:t>
            </a:r>
            <a:endParaRPr lang="zh-CN" altLang="en-US" sz="1000" dirty="0" smtClean="0">
              <a:latin typeface="+mn-lt"/>
              <a:ea typeface="微软雅黑" pitchFamily="34" charset="-122"/>
            </a:endParaRPr>
          </a:p>
          <a:p>
            <a:pPr algn="ctr">
              <a:spcBef>
                <a:spcPct val="20000"/>
              </a:spcBef>
              <a:buFont typeface="Arial" charset="0"/>
              <a:buNone/>
              <a:defRPr/>
            </a:pPr>
            <a:endParaRPr lang="en-US" altLang="zh-CN" sz="1000" dirty="0">
              <a:latin typeface="+mn-lt"/>
              <a:ea typeface="微软雅黑" pitchFamily="34" charset="-122"/>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2708920"/>
            <a:ext cx="7772400" cy="1362075"/>
          </a:xfrm>
        </p:spPr>
        <p:txBody>
          <a:bodyPr anchor="ctr">
            <a:normAutofit/>
          </a:bodyPr>
          <a:lstStyle>
            <a:lvl1pPr algn="l">
              <a:defRPr sz="1800" b="1" cap="none">
                <a:latin typeface="+mn-ea"/>
                <a:ea typeface="+mn-ea"/>
              </a:defRPr>
            </a:lvl1pPr>
          </a:lstStyle>
          <a:p>
            <a:r>
              <a:rPr lang="zh-CN" altLang="en-US" dirty="0" smtClean="0"/>
              <a:t>单击此处编辑母版标题样式</a:t>
            </a:r>
            <a:endParaRPr lang="zh-CN" altLang="en-US" dirty="0"/>
          </a:p>
        </p:txBody>
      </p:sp>
      <p:sp>
        <p:nvSpPr>
          <p:cNvPr id="4" name="日期占位符 3"/>
          <p:cNvSpPr>
            <a:spLocks noGrp="1"/>
          </p:cNvSpPr>
          <p:nvPr>
            <p:ph type="dt" sz="half" idx="10"/>
          </p:nvPr>
        </p:nvSpPr>
        <p:spPr/>
        <p:txBody>
          <a:bodyPr/>
          <a:lstStyle/>
          <a:p>
            <a:fld id="{97F08EA1-4BCF-488D-9C06-0F5061452E77}" type="datetime1">
              <a:rPr lang="zh-CN" altLang="en-US" smtClean="0"/>
              <a:pPr/>
              <a:t>2012-9-14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12" name="Rectangle 6"/>
          <p:cNvSpPr>
            <a:spLocks noChangeArrowheads="1"/>
          </p:cNvSpPr>
          <p:nvPr userDrawn="1"/>
        </p:nvSpPr>
        <p:spPr bwMode="auto">
          <a:xfrm>
            <a:off x="0" y="6203950"/>
            <a:ext cx="9144000" cy="654050"/>
          </a:xfrm>
          <a:prstGeom prst="rect">
            <a:avLst/>
          </a:prstGeom>
          <a:solidFill>
            <a:srgbClr val="929D2E"/>
          </a:solidFill>
          <a:ln w="9525">
            <a:solidFill>
              <a:srgbClr val="4A7EBB"/>
            </a:solidFill>
            <a:miter lim="800000"/>
            <a:headEnd/>
            <a:tailEnd/>
          </a:ln>
          <a:effectLst>
            <a:outerShdw dist="23000" dir="5400000" rotWithShape="0">
              <a:srgbClr val="808080">
                <a:alpha val="34999"/>
              </a:srgbClr>
            </a:outerShdw>
          </a:effectLst>
        </p:spPr>
        <p:txBody>
          <a:bodyPr anchor="ctr"/>
          <a:lstStyle/>
          <a:p>
            <a:pPr algn="ctr">
              <a:defRPr/>
            </a:pPr>
            <a:endParaRPr lang="zh-CN" altLang="en-US" sz="1800">
              <a:solidFill>
                <a:srgbClr val="FFFFFF"/>
              </a:solidFill>
              <a:ea typeface="MS PGothic" pitchFamily="34" charset="-128"/>
            </a:endParaRPr>
          </a:p>
        </p:txBody>
      </p:sp>
      <p:sp>
        <p:nvSpPr>
          <p:cNvPr id="6" name="灯片编号占位符 5"/>
          <p:cNvSpPr>
            <a:spLocks noGrp="1"/>
          </p:cNvSpPr>
          <p:nvPr>
            <p:ph type="sldNum" sz="quarter" idx="12"/>
          </p:nvPr>
        </p:nvSpPr>
        <p:spPr/>
        <p:txBody>
          <a:bodyPr/>
          <a:lstStyle>
            <a:lvl1pPr>
              <a:defRPr>
                <a:solidFill>
                  <a:schemeClr val="bg1"/>
                </a:solidFill>
              </a:defRPr>
            </a:lvl1pPr>
          </a:lstStyle>
          <a:p>
            <a:fld id="{5CACE9EB-67D8-402F-84DE-7914361DB2B9}" type="slidenum">
              <a:rPr lang="zh-CN" altLang="en-US" smtClean="0"/>
              <a:pPr/>
              <a:t>‹#›</a:t>
            </a:fld>
            <a:endParaRPr lang="zh-CN" altLang="en-US"/>
          </a:p>
        </p:txBody>
      </p:sp>
      <p:pic>
        <p:nvPicPr>
          <p:cNvPr id="13" name="Picture 7" descr="logo-findoout.png"/>
          <p:cNvPicPr>
            <a:picLocks noChangeAspect="1"/>
          </p:cNvPicPr>
          <p:nvPr userDrawn="1"/>
        </p:nvPicPr>
        <p:blipFill>
          <a:blip r:embed="rId2" cstate="print"/>
          <a:srcRect/>
          <a:stretch>
            <a:fillRect/>
          </a:stretch>
        </p:blipFill>
        <p:spPr bwMode="auto">
          <a:xfrm>
            <a:off x="250825" y="6400800"/>
            <a:ext cx="762000" cy="254000"/>
          </a:xfrm>
          <a:prstGeom prst="rect">
            <a:avLst/>
          </a:prstGeom>
          <a:noFill/>
          <a:ln w="9525">
            <a:noFill/>
            <a:miter lim="800000"/>
            <a:headEnd/>
            <a:tailEnd/>
          </a:ln>
        </p:spPr>
      </p:pic>
      <p:sp>
        <p:nvSpPr>
          <p:cNvPr id="14" name="Text Box 12"/>
          <p:cNvSpPr txBox="1">
            <a:spLocks noChangeArrowheads="1"/>
          </p:cNvSpPr>
          <p:nvPr userDrawn="1"/>
        </p:nvSpPr>
        <p:spPr bwMode="auto">
          <a:xfrm>
            <a:off x="3197225" y="6389688"/>
            <a:ext cx="2743200" cy="274637"/>
          </a:xfrm>
          <a:prstGeom prst="rect">
            <a:avLst/>
          </a:prstGeom>
          <a:noFill/>
          <a:ln w="9525">
            <a:noFill/>
            <a:miter lim="800000"/>
            <a:headEnd/>
            <a:tailEnd/>
          </a:ln>
          <a:effectLst/>
        </p:spPr>
        <p:txBody>
          <a:bodyPr>
            <a:spAutoFit/>
          </a:bodyPr>
          <a:lstStyle/>
          <a:p>
            <a:pPr algn="ctr" defTabSz="914400">
              <a:spcBef>
                <a:spcPct val="50000"/>
              </a:spcBef>
              <a:defRPr/>
            </a:pPr>
            <a:r>
              <a:rPr lang="en-US" altLang="zh-CN" sz="1200" b="1">
                <a:solidFill>
                  <a:schemeClr val="bg1"/>
                </a:solidFill>
              </a:rPr>
              <a:t>www.findoout.cn     www.findoout.com</a:t>
            </a:r>
          </a:p>
        </p:txBody>
      </p:sp>
      <p:sp>
        <p:nvSpPr>
          <p:cNvPr id="11" name="Vertical Content Placeholder 3"/>
          <p:cNvSpPr>
            <a:spLocks/>
          </p:cNvSpPr>
          <p:nvPr userDrawn="1"/>
        </p:nvSpPr>
        <p:spPr bwMode="auto">
          <a:xfrm>
            <a:off x="8882063" y="1916113"/>
            <a:ext cx="228600" cy="3005137"/>
          </a:xfrm>
          <a:prstGeom prst="rect">
            <a:avLst/>
          </a:prstGeom>
          <a:noFill/>
          <a:ln w="9525">
            <a:noFill/>
            <a:miter lim="800000"/>
            <a:headEnd/>
            <a:tailEnd/>
          </a:ln>
        </p:spPr>
        <p:txBody>
          <a:bodyPr vert="eaVert"/>
          <a:lstStyle/>
          <a:p>
            <a:pPr marL="0" marR="0" indent="0" algn="ctr" defTabSz="914400" rtl="0" eaLnBrk="1" fontAlgn="auto" latinLnBrk="0" hangingPunct="1">
              <a:lnSpc>
                <a:spcPct val="100000"/>
              </a:lnSpc>
              <a:spcBef>
                <a:spcPct val="20000"/>
              </a:spcBef>
              <a:spcAft>
                <a:spcPts val="0"/>
              </a:spcAft>
              <a:buClrTx/>
              <a:buSzTx/>
              <a:buFont typeface="Arial" charset="0"/>
              <a:buNone/>
              <a:tabLst/>
              <a:defRPr/>
            </a:pPr>
            <a:r>
              <a:rPr lang="zh-CN" altLang="en-US" sz="1000" dirty="0" smtClean="0">
                <a:latin typeface="+mn-lt"/>
                <a:ea typeface="微软雅黑" pitchFamily="34" charset="-122"/>
              </a:rPr>
              <a:t>消费者对眼镜的态度调查报告</a:t>
            </a:r>
            <a:r>
              <a:rPr lang="zh-CN" altLang="en-US" sz="1000" baseline="0" dirty="0" smtClean="0">
                <a:latin typeface="+mn-lt"/>
                <a:ea typeface="微软雅黑" pitchFamily="34" charset="-122"/>
              </a:rPr>
              <a:t> </a:t>
            </a:r>
            <a:r>
              <a:rPr lang="en-US" altLang="zh-CN" sz="1000" dirty="0" smtClean="0">
                <a:latin typeface="+mn-lt"/>
                <a:ea typeface="微软雅黑" pitchFamily="34" charset="-122"/>
              </a:rPr>
              <a:t>_20120913</a:t>
            </a:r>
            <a:endParaRPr lang="zh-CN" altLang="en-US" sz="1000" dirty="0" smtClean="0">
              <a:latin typeface="+mn-lt"/>
              <a:ea typeface="微软雅黑" pitchFamily="34" charset="-122"/>
            </a:endParaRPr>
          </a:p>
          <a:p>
            <a:pPr algn="ctr">
              <a:spcBef>
                <a:spcPct val="20000"/>
              </a:spcBef>
              <a:buFont typeface="Arial" charset="0"/>
              <a:buNone/>
              <a:defRPr/>
            </a:pPr>
            <a:endParaRPr lang="en-US" altLang="zh-CN" sz="1000" dirty="0">
              <a:latin typeface="+mn-lt"/>
              <a:ea typeface="微软雅黑" pitchFamily="34" charset="-122"/>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5" name="Rectangle 6"/>
          <p:cNvSpPr>
            <a:spLocks noChangeArrowheads="1"/>
          </p:cNvSpPr>
          <p:nvPr/>
        </p:nvSpPr>
        <p:spPr bwMode="auto">
          <a:xfrm>
            <a:off x="0" y="6203950"/>
            <a:ext cx="9144000" cy="654050"/>
          </a:xfrm>
          <a:prstGeom prst="rect">
            <a:avLst/>
          </a:prstGeom>
          <a:solidFill>
            <a:srgbClr val="929D2E"/>
          </a:solidFill>
          <a:ln w="9525">
            <a:solidFill>
              <a:srgbClr val="4A7EBB"/>
            </a:solidFill>
            <a:miter lim="800000"/>
            <a:headEnd/>
            <a:tailEnd/>
          </a:ln>
          <a:effectLst>
            <a:outerShdw dist="23000" dir="5400000" rotWithShape="0">
              <a:srgbClr val="808080">
                <a:alpha val="34999"/>
              </a:srgbClr>
            </a:outerShdw>
          </a:effectLst>
        </p:spPr>
        <p:txBody>
          <a:bodyPr anchor="ctr"/>
          <a:lstStyle/>
          <a:p>
            <a:pPr algn="ctr">
              <a:defRPr/>
            </a:pPr>
            <a:endParaRPr lang="zh-CN" altLang="en-US" sz="1800">
              <a:solidFill>
                <a:srgbClr val="FFFFFF"/>
              </a:solidFill>
              <a:ea typeface="MS PGothic" pitchFamily="34" charset="-128"/>
            </a:endParaRPr>
          </a:p>
        </p:txBody>
      </p:sp>
      <p:sp>
        <p:nvSpPr>
          <p:cNvPr id="6" name="Vertical Content Placeholder 3"/>
          <p:cNvSpPr>
            <a:spLocks/>
          </p:cNvSpPr>
          <p:nvPr userDrawn="1"/>
        </p:nvSpPr>
        <p:spPr bwMode="auto">
          <a:xfrm>
            <a:off x="8748713" y="2320925"/>
            <a:ext cx="336550" cy="2187575"/>
          </a:xfrm>
          <a:prstGeom prst="rect">
            <a:avLst/>
          </a:prstGeom>
          <a:noFill/>
          <a:ln w="9525">
            <a:noFill/>
            <a:miter lim="800000"/>
            <a:headEnd/>
            <a:tailEnd/>
          </a:ln>
        </p:spPr>
        <p:txBody>
          <a:bodyPr vert="eaVert" wrap="none" anchor="ctr">
            <a:spAutoFit/>
          </a:bodyPr>
          <a:lstStyle/>
          <a:p>
            <a:pPr>
              <a:buFont typeface="Arial" charset="0"/>
              <a:buNone/>
              <a:defRPr/>
            </a:pPr>
            <a:r>
              <a:rPr lang="en-US" altLang="zh-CN" sz="1000">
                <a:latin typeface="宋体" charset="-122"/>
              </a:rPr>
              <a:t>Company General Intro. 2012/05/01</a:t>
            </a:r>
          </a:p>
        </p:txBody>
      </p:sp>
      <p:pic>
        <p:nvPicPr>
          <p:cNvPr id="7" name="Picture 7" descr="logo-findoout.png"/>
          <p:cNvPicPr>
            <a:picLocks noChangeAspect="1"/>
          </p:cNvPicPr>
          <p:nvPr userDrawn="1"/>
        </p:nvPicPr>
        <p:blipFill>
          <a:blip r:embed="rId2" cstate="print"/>
          <a:srcRect/>
          <a:stretch>
            <a:fillRect/>
          </a:stretch>
        </p:blipFill>
        <p:spPr bwMode="auto">
          <a:xfrm>
            <a:off x="250825" y="6400800"/>
            <a:ext cx="762000" cy="254000"/>
          </a:xfrm>
          <a:prstGeom prst="rect">
            <a:avLst/>
          </a:prstGeom>
          <a:noFill/>
          <a:ln w="9525">
            <a:noFill/>
            <a:miter lim="800000"/>
            <a:headEnd/>
            <a:tailEnd/>
          </a:ln>
        </p:spPr>
      </p:pic>
      <p:sp>
        <p:nvSpPr>
          <p:cNvPr id="8" name="TextBox 9"/>
          <p:cNvSpPr txBox="1">
            <a:spLocks noChangeArrowheads="1"/>
          </p:cNvSpPr>
          <p:nvPr userDrawn="1"/>
        </p:nvSpPr>
        <p:spPr bwMode="auto">
          <a:xfrm>
            <a:off x="2339975" y="6389688"/>
            <a:ext cx="4392613" cy="274637"/>
          </a:xfrm>
          <a:prstGeom prst="rect">
            <a:avLst/>
          </a:prstGeom>
          <a:noFill/>
          <a:ln w="9525">
            <a:noFill/>
            <a:miter lim="800000"/>
            <a:headEnd/>
            <a:tailEnd/>
          </a:ln>
        </p:spPr>
        <p:txBody>
          <a:bodyPr>
            <a:spAutoFit/>
          </a:bodyPr>
          <a:lstStyle/>
          <a:p>
            <a:pPr algn="ctr">
              <a:defRPr/>
            </a:pPr>
            <a:r>
              <a:rPr lang="en-US" altLang="zh-CN" sz="1200" b="1">
                <a:solidFill>
                  <a:schemeClr val="bg1"/>
                </a:solidFill>
                <a:latin typeface="Courier New" pitchFamily="49" charset="0"/>
              </a:rPr>
              <a:t>www.findoout.cn   www.findoout.com</a:t>
            </a:r>
          </a:p>
        </p:txBody>
      </p:sp>
      <p:sp>
        <p:nvSpPr>
          <p:cNvPr id="12" name="Text Placeholder 2"/>
          <p:cNvSpPr>
            <a:spLocks noGrp="1"/>
          </p:cNvSpPr>
          <p:nvPr>
            <p:ph idx="1"/>
          </p:nvPr>
        </p:nvSpPr>
        <p:spPr>
          <a:xfrm>
            <a:off x="457200" y="1343769"/>
            <a:ext cx="8229600" cy="4525963"/>
          </a:xfrm>
          <a:prstGeom prst="rect">
            <a:avLst/>
          </a:prstGeom>
        </p:spPr>
        <p:txBody>
          <a:bodyPr rtlCol="0">
            <a:norm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18" name="Content Placeholder 17"/>
          <p:cNvSpPr>
            <a:spLocks noGrp="1"/>
          </p:cNvSpPr>
          <p:nvPr>
            <p:ph sz="quarter" idx="13"/>
          </p:nvPr>
        </p:nvSpPr>
        <p:spPr>
          <a:xfrm>
            <a:off x="457200" y="495300"/>
            <a:ext cx="1935162" cy="460375"/>
          </a:xfrm>
        </p:spPr>
        <p:txBody>
          <a:bodyPr/>
          <a:lstStyle>
            <a:lvl1pPr marL="0" indent="0">
              <a:buNone/>
              <a:defRPr baseline="0"/>
            </a:lvl1pPr>
          </a:lstStyle>
          <a:p>
            <a:pPr lvl="0"/>
            <a:r>
              <a:rPr lang="en-GB" smtClean="0"/>
              <a:t>Click to edit Master text styles</a:t>
            </a:r>
          </a:p>
        </p:txBody>
      </p:sp>
      <p:sp>
        <p:nvSpPr>
          <p:cNvPr id="21" name="Vertical Content Placeholder 20"/>
          <p:cNvSpPr>
            <a:spLocks noGrp="1"/>
          </p:cNvSpPr>
          <p:nvPr>
            <p:ph orient="vert" sz="quarter" idx="14"/>
          </p:nvPr>
        </p:nvSpPr>
        <p:spPr>
          <a:xfrm>
            <a:off x="8882715" y="1940189"/>
            <a:ext cx="228600" cy="936249"/>
          </a:xfrm>
        </p:spPr>
        <p:txBody>
          <a:bodyPr vert="eaVert">
            <a:noAutofit/>
          </a:bodyPr>
          <a:lstStyle>
            <a:lvl1pPr marL="0" indent="0">
              <a:buNone/>
              <a:defRPr sz="1100" baseline="0"/>
            </a:lvl1pPr>
          </a:lstStyle>
          <a:p>
            <a:pPr lvl="0"/>
            <a:r>
              <a:rPr lang="en-GB" smtClean="0"/>
              <a:t>Click to edit Master text styles</a:t>
            </a:r>
          </a:p>
        </p:txBody>
      </p:sp>
      <p:sp>
        <p:nvSpPr>
          <p:cNvPr id="9" name="Slide Number Placeholder 4"/>
          <p:cNvSpPr>
            <a:spLocks noGrp="1"/>
          </p:cNvSpPr>
          <p:nvPr>
            <p:ph type="sldNum" sz="quarter" idx="15"/>
          </p:nvPr>
        </p:nvSpPr>
        <p:spPr/>
        <p:txBody>
          <a:bodyPr/>
          <a:lstStyle>
            <a:lvl1pPr>
              <a:defRPr b="0">
                <a:solidFill>
                  <a:schemeClr val="bg1"/>
                </a:solidFill>
              </a:defRPr>
            </a:lvl1pPr>
          </a:lstStyle>
          <a:p>
            <a:pPr>
              <a:defRPr/>
            </a:pPr>
            <a:fld id="{9CBD5AAB-BC0C-4C29-A1F4-F13FAC1E0CD8}" type="slidenum">
              <a:rPr lang="zh-CN" altLang="en-US"/>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011F2B-6985-4483-91FB-FD9A536B37E9}" type="datetime1">
              <a:rPr lang="zh-CN" altLang="en-US" smtClean="0"/>
              <a:pPr/>
              <a:t>2012-9-14</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ACE9EB-67D8-402F-84DE-7914361DB2B9}"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5" r:id="rId2"/>
    <p:sldLayoutId id="2147483650" r:id="rId3"/>
    <p:sldLayoutId id="2147483651" r:id="rId4"/>
    <p:sldLayoutId id="2147483656" r:id="rId5"/>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6.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tags" Target="../tags/tag8.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10" Type="http://schemas.openxmlformats.org/officeDocument/2006/relationships/slideLayout" Target="../slideLayouts/slideLayout3.xml"/><Relationship Id="rId4" Type="http://schemas.openxmlformats.org/officeDocument/2006/relationships/tags" Target="../tags/tag4.xml"/><Relationship Id="rId9" Type="http://schemas.openxmlformats.org/officeDocument/2006/relationships/tags" Target="../tags/tag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chart" Target="../charts/chart5.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8"/>
          <p:cNvSpPr>
            <a:spLocks/>
          </p:cNvSpPr>
          <p:nvPr/>
        </p:nvSpPr>
        <p:spPr bwMode="auto">
          <a:xfrm>
            <a:off x="1071538" y="2571744"/>
            <a:ext cx="6929486" cy="553998"/>
          </a:xfrm>
          <a:prstGeom prst="rect">
            <a:avLst/>
          </a:prstGeom>
          <a:noFill/>
          <a:ln w="9525">
            <a:noFill/>
            <a:miter lim="800000"/>
            <a:headEnd/>
            <a:tailEnd/>
          </a:ln>
        </p:spPr>
        <p:txBody>
          <a:bodyPr wrap="square" anchor="ctr">
            <a:spAutoFit/>
          </a:bodyPr>
          <a:lstStyle/>
          <a:p>
            <a:pPr>
              <a:defRPr/>
            </a:pPr>
            <a:r>
              <a:rPr lang="zh-CN" altLang="en-US" sz="3000" b="1" dirty="0" smtClean="0">
                <a:latin typeface="微软雅黑" pitchFamily="34" charset="-122"/>
                <a:ea typeface="微软雅黑" pitchFamily="34" charset="-122"/>
              </a:rPr>
              <a:t>消费者对眼镜的态度调查报告</a:t>
            </a:r>
            <a:endParaRPr lang="zh-CN" altLang="en-US" sz="3000" b="1" dirty="0">
              <a:latin typeface="微软雅黑" pitchFamily="34" charset="-122"/>
              <a:ea typeface="微软雅黑" pitchFamily="34" charset="-122"/>
            </a:endParaRPr>
          </a:p>
        </p:txBody>
      </p:sp>
      <p:sp>
        <p:nvSpPr>
          <p:cNvPr id="4" name="Rectangle 8"/>
          <p:cNvSpPr>
            <a:spLocks/>
          </p:cNvSpPr>
          <p:nvPr/>
        </p:nvSpPr>
        <p:spPr bwMode="auto">
          <a:xfrm>
            <a:off x="1109676" y="3817943"/>
            <a:ext cx="5319712" cy="396875"/>
          </a:xfrm>
          <a:prstGeom prst="rect">
            <a:avLst/>
          </a:prstGeom>
          <a:noFill/>
          <a:ln w="9525">
            <a:noFill/>
            <a:miter lim="800000"/>
            <a:headEnd/>
            <a:tailEnd/>
          </a:ln>
        </p:spPr>
        <p:txBody>
          <a:bodyPr anchor="ctr">
            <a:spAutoFit/>
          </a:bodyPr>
          <a:lstStyle/>
          <a:p>
            <a:pPr>
              <a:defRPr/>
            </a:pPr>
            <a:r>
              <a:rPr lang="en-US" altLang="zh-CN" sz="2000" dirty="0" smtClean="0">
                <a:ea typeface="微软雅黑" pitchFamily="34" charset="-122"/>
              </a:rPr>
              <a:t>2012.9.13</a:t>
            </a:r>
            <a:endParaRPr lang="zh-CN" altLang="en-US" sz="2000" dirty="0">
              <a:ea typeface="微软雅黑" pitchFamily="34"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5CACE9EB-67D8-402F-84DE-7914361DB2B9}" type="slidenum">
              <a:rPr lang="zh-CN" altLang="en-US" smtClean="0"/>
              <a:pPr/>
              <a:t>10</a:t>
            </a:fld>
            <a:endParaRPr lang="zh-CN" altLang="en-US"/>
          </a:p>
        </p:txBody>
      </p:sp>
      <p:graphicFrame>
        <p:nvGraphicFramePr>
          <p:cNvPr id="5" name="表格 4"/>
          <p:cNvGraphicFramePr>
            <a:graphicFrameLocks noGrp="1"/>
          </p:cNvGraphicFramePr>
          <p:nvPr/>
        </p:nvGraphicFramePr>
        <p:xfrm>
          <a:off x="2226797" y="4548258"/>
          <a:ext cx="4716000" cy="1075200"/>
        </p:xfrm>
        <a:graphic>
          <a:graphicData uri="http://schemas.openxmlformats.org/drawingml/2006/table">
            <a:tbl>
              <a:tblPr/>
              <a:tblGrid>
                <a:gridCol w="1800000"/>
                <a:gridCol w="324000"/>
                <a:gridCol w="648000"/>
                <a:gridCol w="648000"/>
                <a:gridCol w="648000"/>
                <a:gridCol w="648000"/>
              </a:tblGrid>
              <a:tr h="313200">
                <a:tc>
                  <a:txBody>
                    <a:bodyPr/>
                    <a:lstStyle/>
                    <a:p>
                      <a:pPr algn="ctr" fontAlgn="ctr"/>
                      <a:r>
                        <a:rPr lang="zh-CN" altLang="en-US" sz="900" b="1" i="0" u="none" strike="noStrike" dirty="0">
                          <a:solidFill>
                            <a:srgbClr val="333333"/>
                          </a:solidFill>
                          <a:latin typeface="+mn-lt"/>
                          <a:ea typeface="微软雅黑" pitchFamily="34" charset="-122"/>
                        </a:rPr>
                        <a:t>请问您平常有配戴眼镜的习惯吗？</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sz="900" b="1" i="0" u="none" strike="noStrike" dirty="0">
                          <a:solidFill>
                            <a:srgbClr val="333333"/>
                          </a:solidFill>
                          <a:latin typeface="+mn-lt"/>
                          <a:ea typeface="微软雅黑" pitchFamily="34" charset="-122"/>
                        </a:rPr>
                        <a:t>N</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zh-CN" altLang="en-US" sz="900" b="0" i="0" u="none" strike="noStrike" dirty="0">
                          <a:solidFill>
                            <a:srgbClr val="333333"/>
                          </a:solidFill>
                          <a:latin typeface="+mn-lt"/>
                          <a:ea typeface="微软雅黑" pitchFamily="34" charset="-122"/>
                        </a:rPr>
                        <a:t>每天配戴</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333333"/>
                          </a:solidFill>
                          <a:latin typeface="+mn-lt"/>
                          <a:ea typeface="微软雅黑" pitchFamily="34" charset="-122"/>
                        </a:rPr>
                        <a:t>经常配戴</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偶尔配戴</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333333"/>
                          </a:solidFill>
                          <a:latin typeface="+mn-lt"/>
                          <a:ea typeface="微软雅黑" pitchFamily="34" charset="-122"/>
                        </a:rPr>
                        <a:t>从不配戴</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90500">
                <a:tc>
                  <a:txBody>
                    <a:bodyPr/>
                    <a:lstStyle/>
                    <a:p>
                      <a:pPr algn="ctr" fontAlgn="ctr"/>
                      <a:r>
                        <a:rPr lang="en-US" sz="900" b="1" i="0" u="none" strike="noStrike" dirty="0">
                          <a:solidFill>
                            <a:srgbClr val="333333"/>
                          </a:solidFill>
                          <a:latin typeface="+mn-lt"/>
                          <a:ea typeface="微软雅黑" pitchFamily="34" charset="-122"/>
                        </a:rPr>
                        <a:t>Total</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492</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42%</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7%</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26%</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25%</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90500">
                <a:tc>
                  <a:txBody>
                    <a:bodyPr/>
                    <a:lstStyle/>
                    <a:p>
                      <a:pPr algn="ctr" fontAlgn="ctr"/>
                      <a:r>
                        <a:rPr lang="en-US" altLang="zh-CN" sz="900" b="1" i="0" u="none" strike="noStrike" dirty="0">
                          <a:solidFill>
                            <a:srgbClr val="333333"/>
                          </a:solidFill>
                          <a:latin typeface="+mn-lt"/>
                          <a:ea typeface="微软雅黑" pitchFamily="34" charset="-122"/>
                        </a:rPr>
                        <a:t>18</a:t>
                      </a:r>
                      <a:r>
                        <a:rPr lang="zh-CN" altLang="en-US" sz="900" b="1" i="0" u="none" strike="noStrike" dirty="0">
                          <a:solidFill>
                            <a:srgbClr val="333333"/>
                          </a:solidFill>
                          <a:latin typeface="+mn-lt"/>
                          <a:ea typeface="微软雅黑" pitchFamily="34" charset="-122"/>
                        </a:rPr>
                        <a:t>岁以下</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33</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24%</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006AFF"/>
                    </a:solidFill>
                  </a:tcPr>
                </a:tc>
                <a:tc>
                  <a:txBody>
                    <a:bodyPr/>
                    <a:lstStyle/>
                    <a:p>
                      <a:pPr algn="ctr" fontAlgn="ctr"/>
                      <a:r>
                        <a:rPr lang="en-US" altLang="zh-CN" sz="900" b="0" i="0" u="none" strike="noStrike">
                          <a:solidFill>
                            <a:srgbClr val="333333"/>
                          </a:solidFill>
                          <a:latin typeface="+mn-lt"/>
                          <a:ea typeface="微软雅黑" pitchFamily="34" charset="-122"/>
                        </a:rPr>
                        <a:t>6%</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21%</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900" b="0" i="0" u="none" strike="noStrike">
                          <a:solidFill>
                            <a:srgbClr val="333333"/>
                          </a:solidFill>
                          <a:latin typeface="+mn-lt"/>
                          <a:ea typeface="微软雅黑" pitchFamily="34" charset="-122"/>
                        </a:rPr>
                        <a:t>48%</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60500"/>
                    </a:solidFill>
                  </a:tcPr>
                </a:tc>
              </a:tr>
              <a:tr h="190500">
                <a:tc>
                  <a:txBody>
                    <a:bodyPr/>
                    <a:lstStyle/>
                    <a:p>
                      <a:pPr algn="ctr" fontAlgn="ctr"/>
                      <a:r>
                        <a:rPr lang="en-US" altLang="zh-CN" sz="900" b="1" i="0" u="none" strike="noStrike" dirty="0">
                          <a:solidFill>
                            <a:srgbClr val="333333"/>
                          </a:solidFill>
                          <a:latin typeface="+mn-lt"/>
                          <a:ea typeface="微软雅黑" pitchFamily="34" charset="-122"/>
                        </a:rPr>
                        <a:t>18-25</a:t>
                      </a:r>
                      <a:r>
                        <a:rPr lang="zh-CN" altLang="en-US" sz="900" b="1" i="0" u="none" strike="noStrike" dirty="0">
                          <a:solidFill>
                            <a:srgbClr val="333333"/>
                          </a:solidFill>
                          <a:latin typeface="+mn-lt"/>
                          <a:ea typeface="微软雅黑" pitchFamily="34" charset="-122"/>
                        </a:rPr>
                        <a:t>岁</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309</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44%</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9%</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23%</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24%</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90500">
                <a:tc>
                  <a:txBody>
                    <a:bodyPr/>
                    <a:lstStyle/>
                    <a:p>
                      <a:pPr algn="ctr" fontAlgn="ctr"/>
                      <a:r>
                        <a:rPr lang="en-US" altLang="zh-CN" sz="900" b="1" i="0" u="none" strike="noStrike" dirty="0">
                          <a:solidFill>
                            <a:srgbClr val="333333"/>
                          </a:solidFill>
                          <a:latin typeface="+mn-lt"/>
                          <a:ea typeface="微软雅黑" pitchFamily="34" charset="-122"/>
                        </a:rPr>
                        <a:t>26</a:t>
                      </a:r>
                      <a:r>
                        <a:rPr lang="zh-CN" altLang="en-US" sz="900" b="1" i="0" u="none" strike="noStrike" dirty="0" smtClean="0">
                          <a:solidFill>
                            <a:srgbClr val="333333"/>
                          </a:solidFill>
                          <a:latin typeface="+mn-lt"/>
                          <a:ea typeface="微软雅黑" pitchFamily="34" charset="-122"/>
                        </a:rPr>
                        <a:t>岁及以上</a:t>
                      </a:r>
                      <a:endParaRPr lang="zh-CN" altLang="en-US" sz="900" b="1" i="0" u="none" strike="noStrike" dirty="0">
                        <a:solidFill>
                          <a:srgbClr val="333333"/>
                        </a:solidFill>
                        <a:latin typeface="+mn-lt"/>
                        <a:ea typeface="微软雅黑" pitchFamily="34" charset="-122"/>
                      </a:endParaRP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150</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42%</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33%</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dirty="0">
                          <a:solidFill>
                            <a:srgbClr val="333333"/>
                          </a:solidFill>
                          <a:latin typeface="+mn-lt"/>
                          <a:ea typeface="微软雅黑" pitchFamily="34" charset="-122"/>
                        </a:rPr>
                        <a:t>23%</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bl>
          </a:graphicData>
        </a:graphic>
      </p:graphicFrame>
      <p:grpSp>
        <p:nvGrpSpPr>
          <p:cNvPr id="11" name="组合 10"/>
          <p:cNvGrpSpPr/>
          <p:nvPr/>
        </p:nvGrpSpPr>
        <p:grpSpPr>
          <a:xfrm>
            <a:off x="190532" y="1952552"/>
            <a:ext cx="8280000" cy="2430707"/>
            <a:chOff x="190532" y="1952552"/>
            <a:chExt cx="8280000" cy="2430707"/>
          </a:xfrm>
        </p:grpSpPr>
        <p:pic>
          <p:nvPicPr>
            <p:cNvPr id="6" name="图片 5" descr="1.2.png"/>
            <p:cNvPicPr>
              <a:picLocks noChangeAspect="1"/>
            </p:cNvPicPr>
            <p:nvPr/>
          </p:nvPicPr>
          <p:blipFill>
            <a:blip r:embed="rId2" cstate="print"/>
            <a:stretch>
              <a:fillRect/>
            </a:stretch>
          </p:blipFill>
          <p:spPr>
            <a:xfrm>
              <a:off x="190532" y="1952552"/>
              <a:ext cx="8280000" cy="2430707"/>
            </a:xfrm>
            <a:prstGeom prst="rect">
              <a:avLst/>
            </a:prstGeom>
          </p:spPr>
        </p:pic>
        <p:pic>
          <p:nvPicPr>
            <p:cNvPr id="10" name="图片 9" descr="00.png"/>
            <p:cNvPicPr>
              <a:picLocks noChangeAspect="1"/>
            </p:cNvPicPr>
            <p:nvPr/>
          </p:nvPicPr>
          <p:blipFill>
            <a:blip r:embed="rId3" cstate="print"/>
            <a:stretch>
              <a:fillRect/>
            </a:stretch>
          </p:blipFill>
          <p:spPr>
            <a:xfrm>
              <a:off x="2534009" y="1988925"/>
              <a:ext cx="3636000" cy="372593"/>
            </a:xfrm>
            <a:prstGeom prst="rect">
              <a:avLst/>
            </a:prstGeom>
          </p:spPr>
        </p:pic>
      </p:grpSp>
      <p:sp>
        <p:nvSpPr>
          <p:cNvPr id="12" name="Rectangle 17"/>
          <p:cNvSpPr txBox="1">
            <a:spLocks/>
          </p:cNvSpPr>
          <p:nvPr/>
        </p:nvSpPr>
        <p:spPr bwMode="auto">
          <a:xfrm>
            <a:off x="457200" y="274638"/>
            <a:ext cx="8229600" cy="1143000"/>
          </a:xfrm>
          <a:prstGeom prst="rect">
            <a:avLst/>
          </a:prstGeom>
          <a:noFill/>
          <a:ln w="9525">
            <a:noFill/>
            <a:miter lim="800000"/>
            <a:headEnd/>
            <a:tailEnd/>
          </a:ln>
        </p:spPr>
        <p:txBody>
          <a:bodyPr anchor="ctr"/>
          <a:lstStyle/>
          <a:p>
            <a:pPr lvl="0" defTabSz="457200" eaLnBrk="0" hangingPunct="0"/>
            <a:r>
              <a:rPr lang="zh-CN" altLang="en-US" sz="2000" b="1" kern="0" dirty="0" smtClean="0">
                <a:solidFill>
                  <a:sysClr val="windowText" lastClr="000000"/>
                </a:solidFill>
                <a:ea typeface="微软雅黑" pitchFamily="34" charset="-122"/>
              </a:rPr>
              <a:t>请问您平常有配戴眼镜的习惯吗</a:t>
            </a:r>
            <a:r>
              <a:rPr lang="zh-CN" altLang="en-US" sz="2000" b="1" kern="0" dirty="0" smtClean="0">
                <a:solidFill>
                  <a:sysClr val="windowText" lastClr="000000"/>
                </a:solidFill>
                <a:ea typeface="微软雅黑" pitchFamily="34" charset="-122"/>
              </a:rPr>
              <a:t>？</a:t>
            </a:r>
            <a:r>
              <a:rPr lang="zh-CN" altLang="en-US" sz="2000" b="1" dirty="0" smtClean="0">
                <a:solidFill>
                  <a:srgbClr val="000000"/>
                </a:solidFill>
                <a:ea typeface="微软雅黑" pitchFamily="34" charset="-122"/>
              </a:rPr>
              <a:t> </a:t>
            </a:r>
            <a:endParaRPr lang="en-US" altLang="zh-CN" sz="2000" b="1" dirty="0">
              <a:solidFill>
                <a:srgbClr val="000000"/>
              </a:solidFill>
              <a:ea typeface="微软雅黑" pitchFamily="34" charset="-122"/>
            </a:endParaRPr>
          </a:p>
          <a:p>
            <a:pPr defTabSz="457200" eaLnBrk="0" hangingPunct="0"/>
            <a:r>
              <a:rPr lang="zh-CN" altLang="en-US" sz="900" i="1" dirty="0">
                <a:ea typeface="微软雅黑" pitchFamily="34" charset="-122"/>
              </a:rPr>
              <a:t>单选 （</a:t>
            </a:r>
            <a:r>
              <a:rPr lang="en-US" altLang="zh-CN" sz="900" i="1" dirty="0" smtClean="0">
                <a:ea typeface="微软雅黑" pitchFamily="34" charset="-122"/>
              </a:rPr>
              <a:t>n=492 </a:t>
            </a:r>
            <a:r>
              <a:rPr lang="zh-CN" altLang="en-US" sz="900" i="1" dirty="0" smtClean="0">
                <a:ea typeface="微软雅黑" pitchFamily="34" charset="-122"/>
              </a:rPr>
              <a:t>）</a:t>
            </a:r>
            <a:r>
              <a:rPr lang="en-US" altLang="zh-CN" sz="900" i="1" dirty="0" smtClean="0">
                <a:ea typeface="微软雅黑" pitchFamily="34" charset="-122"/>
              </a:rPr>
              <a:t>—</a:t>
            </a:r>
            <a:r>
              <a:rPr lang="zh-CN" altLang="en-US" sz="900" i="1" dirty="0" smtClean="0">
                <a:ea typeface="微软雅黑" pitchFamily="34" charset="-122"/>
              </a:rPr>
              <a:t>控制项：</a:t>
            </a:r>
            <a:r>
              <a:rPr lang="zh-CN" altLang="en-US" sz="900" i="1" dirty="0" smtClean="0">
                <a:ea typeface="微软雅黑" pitchFamily="34" charset="-122"/>
              </a:rPr>
              <a:t>年龄</a:t>
            </a:r>
            <a:endParaRPr lang="zh-CN" altLang="en-US" sz="900" i="1" dirty="0">
              <a:ea typeface="微软雅黑" pitchFamily="34" charset="-122"/>
            </a:endParaRPr>
          </a:p>
        </p:txBody>
      </p:sp>
      <p:sp>
        <p:nvSpPr>
          <p:cNvPr id="13" name="TextBox 13"/>
          <p:cNvSpPr txBox="1">
            <a:spLocks noChangeArrowheads="1"/>
          </p:cNvSpPr>
          <p:nvPr/>
        </p:nvSpPr>
        <p:spPr bwMode="auto">
          <a:xfrm>
            <a:off x="468313" y="1352550"/>
            <a:ext cx="8075612" cy="461665"/>
          </a:xfrm>
          <a:prstGeom prst="rect">
            <a:avLst/>
          </a:prstGeom>
          <a:noFill/>
          <a:ln w="9525">
            <a:noFill/>
            <a:miter lim="800000"/>
            <a:headEnd/>
            <a:tailEnd/>
          </a:ln>
        </p:spPr>
        <p:txBody>
          <a:bodyPr>
            <a:spAutoFit/>
          </a:bodyPr>
          <a:lstStyle/>
          <a:p>
            <a:pPr marL="182563" indent="-182563">
              <a:buFontTx/>
              <a:buChar char="•"/>
            </a:pPr>
            <a:r>
              <a:rPr lang="en-US" altLang="zh-CN" sz="1200" dirty="0" smtClean="0">
                <a:solidFill>
                  <a:sysClr val="windowText" lastClr="000000"/>
                </a:solidFill>
                <a:ea typeface="微软雅黑" pitchFamily="34" charset="-122"/>
              </a:rPr>
              <a:t>48%</a:t>
            </a:r>
            <a:r>
              <a:rPr lang="zh-CN" altLang="en-US" sz="1200" dirty="0" smtClean="0">
                <a:solidFill>
                  <a:sysClr val="windowText" lastClr="000000"/>
                </a:solidFill>
                <a:ea typeface="微软雅黑" pitchFamily="34" charset="-122"/>
              </a:rPr>
              <a:t>年龄在</a:t>
            </a:r>
            <a:r>
              <a:rPr lang="en-US" altLang="zh-CN" sz="1200" dirty="0" smtClean="0">
                <a:solidFill>
                  <a:sysClr val="windowText" lastClr="000000"/>
                </a:solidFill>
                <a:ea typeface="微软雅黑" pitchFamily="34" charset="-122"/>
              </a:rPr>
              <a:t>18</a:t>
            </a:r>
            <a:r>
              <a:rPr lang="zh-CN" altLang="en-US" sz="1200" dirty="0" smtClean="0">
                <a:solidFill>
                  <a:sysClr val="windowText" lastClr="000000"/>
                </a:solidFill>
                <a:ea typeface="微软雅黑" pitchFamily="34" charset="-122"/>
              </a:rPr>
              <a:t>岁以下的消费者从不配戴</a:t>
            </a:r>
            <a:r>
              <a:rPr lang="zh-CN" altLang="en-US" sz="1200" dirty="0" smtClean="0">
                <a:solidFill>
                  <a:sysClr val="windowText" lastClr="000000"/>
                </a:solidFill>
                <a:ea typeface="微软雅黑" pitchFamily="34" charset="-122"/>
              </a:rPr>
              <a:t>眼镜；</a:t>
            </a:r>
            <a:endParaRPr lang="en-US" altLang="zh-CN" sz="1200" dirty="0" smtClean="0">
              <a:ea typeface="微软雅黑" pitchFamily="34" charset="-122"/>
            </a:endParaRPr>
          </a:p>
          <a:p>
            <a:pPr marL="182563" indent="-182563">
              <a:buFontTx/>
              <a:buChar char="•"/>
            </a:pPr>
            <a:r>
              <a:rPr lang="zh-CN" altLang="en-US" sz="1200" dirty="0" smtClean="0">
                <a:ea typeface="微软雅黑" pitchFamily="34" charset="-122"/>
              </a:rPr>
              <a:t>相对于</a:t>
            </a:r>
            <a:r>
              <a:rPr lang="en-US" altLang="zh-CN" sz="1200" dirty="0" smtClean="0">
                <a:ea typeface="微软雅黑" pitchFamily="34" charset="-122"/>
              </a:rPr>
              <a:t>18</a:t>
            </a:r>
            <a:r>
              <a:rPr lang="zh-CN" altLang="en-US" sz="1200" dirty="0" smtClean="0">
                <a:ea typeface="微软雅黑" pitchFamily="34" charset="-122"/>
              </a:rPr>
              <a:t>岁以下的消费者，</a:t>
            </a:r>
            <a:r>
              <a:rPr lang="en-US" altLang="zh-CN" sz="1200" dirty="0" smtClean="0">
                <a:ea typeface="微软雅黑" pitchFamily="34" charset="-122"/>
              </a:rPr>
              <a:t>18</a:t>
            </a:r>
            <a:r>
              <a:rPr lang="zh-CN" altLang="en-US" sz="1200" dirty="0" smtClean="0">
                <a:ea typeface="微软雅黑" pitchFamily="34" charset="-122"/>
              </a:rPr>
              <a:t>岁以上的消费者对眼镜的需求更</a:t>
            </a:r>
            <a:r>
              <a:rPr lang="zh-CN" altLang="en-US" sz="1200" dirty="0" smtClean="0">
                <a:ea typeface="微软雅黑" pitchFamily="34" charset="-122"/>
              </a:rPr>
              <a:t>高</a:t>
            </a:r>
            <a:r>
              <a:rPr lang="zh-CN" altLang="en-US" sz="1200" dirty="0" smtClean="0">
                <a:solidFill>
                  <a:srgbClr val="000000"/>
                </a:solidFill>
                <a:ea typeface="微软雅黑" pitchFamily="34" charset="-122"/>
              </a:rPr>
              <a:t>。</a:t>
            </a:r>
            <a:endParaRPr lang="zh-CN" altLang="en-US" sz="1200" dirty="0" smtClean="0">
              <a:solidFill>
                <a:srgbClr val="000000"/>
              </a:solidFill>
              <a:ea typeface="微软雅黑" pitchFamily="34" charset="-122"/>
            </a:endParaRPr>
          </a:p>
        </p:txBody>
      </p:sp>
      <p:sp>
        <p:nvSpPr>
          <p:cNvPr id="14" name="Text Box 63"/>
          <p:cNvSpPr txBox="1">
            <a:spLocks noChangeArrowheads="1"/>
          </p:cNvSpPr>
          <p:nvPr/>
        </p:nvSpPr>
        <p:spPr bwMode="auto">
          <a:xfrm>
            <a:off x="7380288" y="765175"/>
            <a:ext cx="1439862" cy="304800"/>
          </a:xfrm>
          <a:prstGeom prst="rect">
            <a:avLst/>
          </a:prstGeom>
          <a:noFill/>
          <a:ln w="9525">
            <a:noFill/>
            <a:miter lim="800000"/>
            <a:headEnd/>
            <a:tailEnd/>
          </a:ln>
        </p:spPr>
        <p:txBody>
          <a:bodyPr>
            <a:spAutoFit/>
          </a:bodyPr>
          <a:lstStyle/>
          <a:p>
            <a:pPr algn="r">
              <a:spcBef>
                <a:spcPct val="50000"/>
              </a:spcBef>
            </a:pPr>
            <a:r>
              <a:rPr lang="zh-CN" altLang="en-US" sz="1400" u="sng" dirty="0" smtClean="0">
                <a:ea typeface="微软雅黑" pitchFamily="34" charset="-122"/>
              </a:rPr>
              <a:t>眼镜消费者</a:t>
            </a:r>
            <a:r>
              <a:rPr lang="zh-CN" altLang="en-US" sz="1400" u="sng" dirty="0">
                <a:ea typeface="微软雅黑" pitchFamily="34" charset="-122"/>
              </a:rPr>
              <a:t>描述</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5CACE9EB-67D8-402F-84DE-7914361DB2B9}" type="slidenum">
              <a:rPr lang="zh-CN" altLang="en-US" smtClean="0"/>
              <a:pPr/>
              <a:t>11</a:t>
            </a:fld>
            <a:endParaRPr lang="zh-CN" altLang="en-US"/>
          </a:p>
        </p:txBody>
      </p:sp>
      <p:graphicFrame>
        <p:nvGraphicFramePr>
          <p:cNvPr id="5" name="表格 4"/>
          <p:cNvGraphicFramePr>
            <a:graphicFrameLocks noGrp="1"/>
          </p:cNvGraphicFramePr>
          <p:nvPr/>
        </p:nvGraphicFramePr>
        <p:xfrm>
          <a:off x="2227173" y="4548070"/>
          <a:ext cx="4716000" cy="1266000"/>
        </p:xfrm>
        <a:graphic>
          <a:graphicData uri="http://schemas.openxmlformats.org/drawingml/2006/table">
            <a:tbl>
              <a:tblPr/>
              <a:tblGrid>
                <a:gridCol w="1800000"/>
                <a:gridCol w="324000"/>
                <a:gridCol w="648000"/>
                <a:gridCol w="648000"/>
                <a:gridCol w="648000"/>
                <a:gridCol w="648000"/>
              </a:tblGrid>
              <a:tr h="313200">
                <a:tc>
                  <a:txBody>
                    <a:bodyPr/>
                    <a:lstStyle/>
                    <a:p>
                      <a:pPr algn="ctr" fontAlgn="ctr"/>
                      <a:r>
                        <a:rPr lang="zh-CN" altLang="en-US" sz="900" b="1" i="0" u="none" strike="noStrike" dirty="0">
                          <a:solidFill>
                            <a:srgbClr val="333333"/>
                          </a:solidFill>
                          <a:latin typeface="+mn-lt"/>
                          <a:ea typeface="微软雅黑" pitchFamily="34" charset="-122"/>
                        </a:rPr>
                        <a:t>请问您平常有配戴眼镜的习惯吗？</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sz="900" b="1" i="0" u="none" strike="noStrike" dirty="0">
                          <a:solidFill>
                            <a:srgbClr val="333333"/>
                          </a:solidFill>
                          <a:latin typeface="+mn-lt"/>
                          <a:ea typeface="微软雅黑" pitchFamily="34" charset="-122"/>
                        </a:rPr>
                        <a:t>N</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zh-CN" altLang="en-US" sz="900" b="0" i="0" u="none" strike="noStrike" dirty="0">
                          <a:solidFill>
                            <a:srgbClr val="333333"/>
                          </a:solidFill>
                          <a:latin typeface="+mn-lt"/>
                          <a:ea typeface="微软雅黑" pitchFamily="34" charset="-122"/>
                        </a:rPr>
                        <a:t>每天配戴</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333333"/>
                          </a:solidFill>
                          <a:latin typeface="+mn-lt"/>
                          <a:ea typeface="微软雅黑" pitchFamily="34" charset="-122"/>
                        </a:rPr>
                        <a:t>经常配戴</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偶尔配戴</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333333"/>
                          </a:solidFill>
                          <a:latin typeface="+mn-lt"/>
                          <a:ea typeface="微软雅黑" pitchFamily="34" charset="-122"/>
                        </a:rPr>
                        <a:t>从不配戴</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90500">
                <a:tc>
                  <a:txBody>
                    <a:bodyPr/>
                    <a:lstStyle/>
                    <a:p>
                      <a:pPr algn="ctr" fontAlgn="ctr"/>
                      <a:r>
                        <a:rPr lang="en-US" sz="900" b="1" i="0" u="none" strike="noStrike">
                          <a:solidFill>
                            <a:srgbClr val="333333"/>
                          </a:solidFill>
                          <a:latin typeface="+mn-lt"/>
                          <a:ea typeface="微软雅黑" pitchFamily="34" charset="-122"/>
                        </a:rPr>
                        <a:t>Total</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492</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42%</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7%</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26%</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25%</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90500">
                <a:tc>
                  <a:txBody>
                    <a:bodyPr/>
                    <a:lstStyle/>
                    <a:p>
                      <a:pPr algn="ctr" fontAlgn="ctr"/>
                      <a:r>
                        <a:rPr lang="zh-CN" altLang="en-US" sz="900" b="1" i="0" u="none" strike="noStrike" dirty="0">
                          <a:solidFill>
                            <a:srgbClr val="333333"/>
                          </a:solidFill>
                          <a:latin typeface="+mn-lt"/>
                          <a:ea typeface="微软雅黑" pitchFamily="34" charset="-122"/>
                        </a:rPr>
                        <a:t>一般职员</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197</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38%</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6%</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27%</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29%</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90800">
                <a:tc>
                  <a:txBody>
                    <a:bodyPr/>
                    <a:lstStyle/>
                    <a:p>
                      <a:pPr algn="ctr" fontAlgn="ctr"/>
                      <a:r>
                        <a:rPr lang="zh-CN" altLang="en-US" sz="900" b="1" i="0" u="none" strike="noStrike" dirty="0">
                          <a:solidFill>
                            <a:srgbClr val="333333"/>
                          </a:solidFill>
                          <a:latin typeface="+mn-lt"/>
                          <a:ea typeface="微软雅黑" pitchFamily="34" charset="-122"/>
                        </a:rPr>
                        <a:t>主管</a:t>
                      </a:r>
                      <a:r>
                        <a:rPr lang="en-US" altLang="zh-CN" sz="900" b="1" i="0" u="none" strike="noStrike" dirty="0">
                          <a:solidFill>
                            <a:srgbClr val="333333"/>
                          </a:solidFill>
                          <a:latin typeface="+mn-lt"/>
                          <a:ea typeface="微软雅黑" pitchFamily="34" charset="-122"/>
                        </a:rPr>
                        <a:t>/</a:t>
                      </a:r>
                      <a:r>
                        <a:rPr lang="zh-CN" altLang="en-US" sz="900" b="1" i="0" u="none" strike="noStrike" dirty="0">
                          <a:solidFill>
                            <a:srgbClr val="333333"/>
                          </a:solidFill>
                          <a:latin typeface="+mn-lt"/>
                          <a:ea typeface="微软雅黑" pitchFamily="34" charset="-122"/>
                        </a:rPr>
                        <a:t>中层管理岗位</a:t>
                      </a:r>
                      <a:r>
                        <a:rPr lang="en-US" altLang="zh-CN" sz="900" b="1" i="0" u="none" strike="noStrike" dirty="0">
                          <a:solidFill>
                            <a:srgbClr val="333333"/>
                          </a:solidFill>
                          <a:latin typeface="+mn-lt"/>
                          <a:ea typeface="微软雅黑" pitchFamily="34" charset="-122"/>
                        </a:rPr>
                        <a:t>/</a:t>
                      </a:r>
                      <a:r>
                        <a:rPr lang="zh-CN" altLang="en-US" sz="900" b="1" i="0" u="none" strike="noStrike" dirty="0">
                          <a:solidFill>
                            <a:srgbClr val="333333"/>
                          </a:solidFill>
                          <a:latin typeface="+mn-lt"/>
                          <a:ea typeface="微软雅黑" pitchFamily="34" charset="-122"/>
                        </a:rPr>
                        <a:t>高管</a:t>
                      </a:r>
                      <a:r>
                        <a:rPr lang="en-US" altLang="zh-CN" sz="900" b="1" i="0" u="none" strike="noStrike" dirty="0">
                          <a:solidFill>
                            <a:srgbClr val="333333"/>
                          </a:solidFill>
                          <a:latin typeface="+mn-lt"/>
                          <a:ea typeface="微软雅黑" pitchFamily="34" charset="-122"/>
                        </a:rPr>
                        <a:t>/</a:t>
                      </a:r>
                      <a:r>
                        <a:rPr lang="zh-CN" altLang="en-US" sz="900" b="1" i="0" u="none" strike="noStrike" dirty="0">
                          <a:solidFill>
                            <a:srgbClr val="333333"/>
                          </a:solidFill>
                          <a:latin typeface="+mn-lt"/>
                          <a:ea typeface="微软雅黑" pitchFamily="34" charset="-122"/>
                        </a:rPr>
                        <a:t>企业主</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59</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42%</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5%</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27%</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25%</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90500">
                <a:tc>
                  <a:txBody>
                    <a:bodyPr/>
                    <a:lstStyle/>
                    <a:p>
                      <a:pPr algn="ctr" fontAlgn="ctr"/>
                      <a:r>
                        <a:rPr lang="zh-CN" altLang="en-US" sz="900" b="1" i="0" u="none" strike="noStrike" dirty="0">
                          <a:solidFill>
                            <a:srgbClr val="333333"/>
                          </a:solidFill>
                          <a:latin typeface="+mn-lt"/>
                          <a:ea typeface="微软雅黑" pitchFamily="34" charset="-122"/>
                        </a:rPr>
                        <a:t>学生</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178</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50%</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a:solidFill>
                            <a:srgbClr val="333333"/>
                          </a:solidFill>
                          <a:latin typeface="+mn-lt"/>
                          <a:ea typeface="微软雅黑" pitchFamily="34" charset="-122"/>
                        </a:rPr>
                        <a:t>10%</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22%</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19%</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r>
              <a:tr h="190500">
                <a:tc>
                  <a:txBody>
                    <a:bodyPr/>
                    <a:lstStyle/>
                    <a:p>
                      <a:pPr algn="ctr" fontAlgn="ctr"/>
                      <a:r>
                        <a:rPr lang="zh-CN" altLang="en-US" sz="900" b="1" i="0" u="none" strike="noStrike" dirty="0">
                          <a:solidFill>
                            <a:srgbClr val="333333"/>
                          </a:solidFill>
                          <a:latin typeface="+mn-lt"/>
                          <a:ea typeface="微软雅黑" pitchFamily="34" charset="-122"/>
                        </a:rPr>
                        <a:t>无业</a:t>
                      </a:r>
                      <a:r>
                        <a:rPr lang="en-US" altLang="zh-CN" sz="900" b="1" i="0" u="none" strike="noStrike" dirty="0">
                          <a:solidFill>
                            <a:srgbClr val="333333"/>
                          </a:solidFill>
                          <a:latin typeface="+mn-lt"/>
                          <a:ea typeface="微软雅黑" pitchFamily="34" charset="-122"/>
                        </a:rPr>
                        <a:t>/</a:t>
                      </a:r>
                      <a:r>
                        <a:rPr lang="zh-CN" altLang="en-US" sz="900" b="1" i="0" u="none" strike="noStrike" dirty="0">
                          <a:solidFill>
                            <a:srgbClr val="333333"/>
                          </a:solidFill>
                          <a:latin typeface="+mn-lt"/>
                          <a:ea typeface="微软雅黑" pitchFamily="34" charset="-122"/>
                        </a:rPr>
                        <a:t>其他</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58</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31%</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006AFF"/>
                    </a:solidFill>
                  </a:tcPr>
                </a:tc>
                <a:tc>
                  <a:txBody>
                    <a:bodyPr/>
                    <a:lstStyle/>
                    <a:p>
                      <a:pPr algn="ctr" fontAlgn="ctr"/>
                      <a:r>
                        <a:rPr lang="en-US" altLang="zh-CN" sz="900" b="0" i="0" u="none" strike="noStrike">
                          <a:solidFill>
                            <a:srgbClr val="333333"/>
                          </a:solidFill>
                          <a:latin typeface="+mn-lt"/>
                          <a:ea typeface="微软雅黑" pitchFamily="34" charset="-122"/>
                        </a:rPr>
                        <a:t>3%</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34%</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dirty="0">
                          <a:solidFill>
                            <a:srgbClr val="333333"/>
                          </a:solidFill>
                          <a:latin typeface="+mn-lt"/>
                          <a:ea typeface="微软雅黑" pitchFamily="34" charset="-122"/>
                        </a:rPr>
                        <a:t>31%</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r>
            </a:tbl>
          </a:graphicData>
        </a:graphic>
      </p:graphicFrame>
      <p:pic>
        <p:nvPicPr>
          <p:cNvPr id="6" name="图片 5" descr="1.3.png"/>
          <p:cNvPicPr>
            <a:picLocks noChangeAspect="1"/>
          </p:cNvPicPr>
          <p:nvPr/>
        </p:nvPicPr>
        <p:blipFill>
          <a:blip r:embed="rId2" cstate="print"/>
          <a:stretch>
            <a:fillRect/>
          </a:stretch>
        </p:blipFill>
        <p:spPr>
          <a:xfrm>
            <a:off x="149840" y="1916739"/>
            <a:ext cx="8280000" cy="2477481"/>
          </a:xfrm>
          <a:prstGeom prst="rect">
            <a:avLst/>
          </a:prstGeom>
        </p:spPr>
      </p:pic>
      <p:sp>
        <p:nvSpPr>
          <p:cNvPr id="10" name="Rectangle 17"/>
          <p:cNvSpPr txBox="1">
            <a:spLocks/>
          </p:cNvSpPr>
          <p:nvPr/>
        </p:nvSpPr>
        <p:spPr bwMode="auto">
          <a:xfrm>
            <a:off x="457200" y="274638"/>
            <a:ext cx="8229600" cy="1143000"/>
          </a:xfrm>
          <a:prstGeom prst="rect">
            <a:avLst/>
          </a:prstGeom>
          <a:noFill/>
          <a:ln w="9525">
            <a:noFill/>
            <a:miter lim="800000"/>
            <a:headEnd/>
            <a:tailEnd/>
          </a:ln>
        </p:spPr>
        <p:txBody>
          <a:bodyPr anchor="ctr"/>
          <a:lstStyle/>
          <a:p>
            <a:pPr lvl="0" defTabSz="457200" eaLnBrk="0" hangingPunct="0"/>
            <a:r>
              <a:rPr lang="zh-CN" altLang="en-US" sz="2000" b="1" kern="0" dirty="0" smtClean="0">
                <a:solidFill>
                  <a:sysClr val="windowText" lastClr="000000"/>
                </a:solidFill>
                <a:ea typeface="微软雅黑" pitchFamily="34" charset="-122"/>
              </a:rPr>
              <a:t>请问您平常有配戴眼镜的习惯吗</a:t>
            </a:r>
            <a:r>
              <a:rPr lang="zh-CN" altLang="en-US" sz="2000" b="1" kern="0" dirty="0" smtClean="0">
                <a:solidFill>
                  <a:sysClr val="windowText" lastClr="000000"/>
                </a:solidFill>
                <a:ea typeface="微软雅黑" pitchFamily="34" charset="-122"/>
              </a:rPr>
              <a:t>？</a:t>
            </a:r>
            <a:r>
              <a:rPr lang="zh-CN" altLang="en-US" sz="2000" b="1" dirty="0" smtClean="0">
                <a:solidFill>
                  <a:srgbClr val="000000"/>
                </a:solidFill>
                <a:ea typeface="微软雅黑" pitchFamily="34" charset="-122"/>
              </a:rPr>
              <a:t> </a:t>
            </a:r>
            <a:endParaRPr lang="en-US" altLang="zh-CN" sz="2000" b="1" dirty="0">
              <a:solidFill>
                <a:srgbClr val="000000"/>
              </a:solidFill>
              <a:ea typeface="微软雅黑" pitchFamily="34" charset="-122"/>
            </a:endParaRPr>
          </a:p>
          <a:p>
            <a:pPr defTabSz="457200" eaLnBrk="0" hangingPunct="0"/>
            <a:r>
              <a:rPr lang="zh-CN" altLang="en-US" sz="900" i="1" dirty="0">
                <a:ea typeface="微软雅黑" pitchFamily="34" charset="-122"/>
              </a:rPr>
              <a:t>单选 （</a:t>
            </a:r>
            <a:r>
              <a:rPr lang="en-US" altLang="zh-CN" sz="900" i="1" dirty="0" smtClean="0">
                <a:ea typeface="微软雅黑" pitchFamily="34" charset="-122"/>
              </a:rPr>
              <a:t>n=492 </a:t>
            </a:r>
            <a:r>
              <a:rPr lang="zh-CN" altLang="en-US" sz="900" i="1" dirty="0" smtClean="0">
                <a:ea typeface="微软雅黑" pitchFamily="34" charset="-122"/>
              </a:rPr>
              <a:t>）</a:t>
            </a:r>
            <a:r>
              <a:rPr lang="en-US" altLang="zh-CN" sz="900" i="1" dirty="0" smtClean="0">
                <a:ea typeface="微软雅黑" pitchFamily="34" charset="-122"/>
              </a:rPr>
              <a:t>—</a:t>
            </a:r>
            <a:r>
              <a:rPr lang="zh-CN" altLang="en-US" sz="900" i="1" dirty="0" smtClean="0">
                <a:ea typeface="微软雅黑" pitchFamily="34" charset="-122"/>
              </a:rPr>
              <a:t>控制项：社会角色</a:t>
            </a:r>
            <a:endParaRPr lang="zh-CN" altLang="en-US" sz="900" i="1" dirty="0">
              <a:ea typeface="微软雅黑" pitchFamily="34" charset="-122"/>
            </a:endParaRPr>
          </a:p>
        </p:txBody>
      </p:sp>
      <p:sp>
        <p:nvSpPr>
          <p:cNvPr id="11" name="TextBox 13"/>
          <p:cNvSpPr txBox="1">
            <a:spLocks noChangeArrowheads="1"/>
          </p:cNvSpPr>
          <p:nvPr/>
        </p:nvSpPr>
        <p:spPr bwMode="auto">
          <a:xfrm>
            <a:off x="468313" y="1352550"/>
            <a:ext cx="8075612" cy="461665"/>
          </a:xfrm>
          <a:prstGeom prst="rect">
            <a:avLst/>
          </a:prstGeom>
          <a:noFill/>
          <a:ln w="9525">
            <a:noFill/>
            <a:miter lim="800000"/>
            <a:headEnd/>
            <a:tailEnd/>
          </a:ln>
        </p:spPr>
        <p:txBody>
          <a:bodyPr>
            <a:spAutoFit/>
          </a:bodyPr>
          <a:lstStyle/>
          <a:p>
            <a:pPr marL="182563" lvl="0" indent="-182563">
              <a:buFontTx/>
              <a:buChar char="•"/>
            </a:pPr>
            <a:r>
              <a:rPr lang="zh-CN" altLang="en-US" sz="1200" dirty="0" smtClean="0">
                <a:solidFill>
                  <a:sysClr val="windowText" lastClr="000000"/>
                </a:solidFill>
                <a:ea typeface="微软雅黑" pitchFamily="34" charset="-122"/>
              </a:rPr>
              <a:t>学生对眼镜的需求最大，有</a:t>
            </a:r>
            <a:r>
              <a:rPr lang="en-US" altLang="zh-CN" sz="1200" dirty="0" smtClean="0">
                <a:solidFill>
                  <a:sysClr val="windowText" lastClr="000000"/>
                </a:solidFill>
                <a:ea typeface="微软雅黑" pitchFamily="34" charset="-122"/>
              </a:rPr>
              <a:t>50%</a:t>
            </a:r>
            <a:r>
              <a:rPr lang="zh-CN" altLang="en-US" sz="1200" dirty="0" smtClean="0">
                <a:solidFill>
                  <a:sysClr val="windowText" lastClr="000000"/>
                </a:solidFill>
                <a:ea typeface="微软雅黑" pitchFamily="34" charset="-122"/>
              </a:rPr>
              <a:t>的人需要每天配戴眼镜，仅</a:t>
            </a:r>
            <a:r>
              <a:rPr lang="en-US" altLang="zh-CN" sz="1200" dirty="0" smtClean="0">
                <a:solidFill>
                  <a:sysClr val="windowText" lastClr="000000"/>
                </a:solidFill>
                <a:ea typeface="微软雅黑" pitchFamily="34" charset="-122"/>
              </a:rPr>
              <a:t>19%</a:t>
            </a:r>
            <a:r>
              <a:rPr lang="zh-CN" altLang="en-US" sz="1200" dirty="0" smtClean="0">
                <a:solidFill>
                  <a:sysClr val="windowText" lastClr="000000"/>
                </a:solidFill>
                <a:ea typeface="微软雅黑" pitchFamily="34" charset="-122"/>
              </a:rPr>
              <a:t>从不</a:t>
            </a:r>
            <a:r>
              <a:rPr lang="zh-CN" altLang="en-US" sz="1200" dirty="0" smtClean="0">
                <a:solidFill>
                  <a:sysClr val="windowText" lastClr="000000"/>
                </a:solidFill>
                <a:ea typeface="微软雅黑" pitchFamily="34" charset="-122"/>
              </a:rPr>
              <a:t>配戴；</a:t>
            </a:r>
            <a:endParaRPr lang="en-US" altLang="zh-CN" sz="1200" dirty="0" smtClean="0">
              <a:ea typeface="微软雅黑" pitchFamily="34" charset="-122"/>
            </a:endParaRPr>
          </a:p>
          <a:p>
            <a:pPr marL="182563" indent="-182563">
              <a:buFontTx/>
              <a:buChar char="•"/>
            </a:pPr>
            <a:r>
              <a:rPr lang="zh-CN" altLang="en-US" sz="1200" dirty="0" smtClean="0">
                <a:ea typeface="微软雅黑" pitchFamily="34" charset="-122"/>
              </a:rPr>
              <a:t>相比其他行业，无业</a:t>
            </a:r>
            <a:r>
              <a:rPr lang="en-US" altLang="zh-CN" sz="1200" dirty="0" smtClean="0">
                <a:ea typeface="微软雅黑" pitchFamily="34" charset="-122"/>
              </a:rPr>
              <a:t>/</a:t>
            </a:r>
            <a:r>
              <a:rPr lang="zh-CN" altLang="en-US" sz="1200" dirty="0" smtClean="0">
                <a:ea typeface="微软雅黑" pitchFamily="34" charset="-122"/>
              </a:rPr>
              <a:t>其他职业的消费者对眼镜的需求比</a:t>
            </a:r>
            <a:r>
              <a:rPr lang="zh-CN" altLang="en-US" sz="1200" dirty="0" smtClean="0">
                <a:ea typeface="微软雅黑" pitchFamily="34" charset="-122"/>
              </a:rPr>
              <a:t>较低</a:t>
            </a:r>
            <a:r>
              <a:rPr lang="zh-CN" altLang="en-US" sz="1200" dirty="0" smtClean="0">
                <a:solidFill>
                  <a:srgbClr val="000000"/>
                </a:solidFill>
                <a:ea typeface="微软雅黑" pitchFamily="34" charset="-122"/>
              </a:rPr>
              <a:t>。</a:t>
            </a:r>
            <a:endParaRPr lang="zh-CN" altLang="en-US" sz="1200" dirty="0" smtClean="0">
              <a:solidFill>
                <a:srgbClr val="000000"/>
              </a:solidFill>
              <a:ea typeface="微软雅黑" pitchFamily="34" charset="-122"/>
            </a:endParaRPr>
          </a:p>
        </p:txBody>
      </p:sp>
      <p:sp>
        <p:nvSpPr>
          <p:cNvPr id="12" name="Text Box 63"/>
          <p:cNvSpPr txBox="1">
            <a:spLocks noChangeArrowheads="1"/>
          </p:cNvSpPr>
          <p:nvPr/>
        </p:nvSpPr>
        <p:spPr bwMode="auto">
          <a:xfrm>
            <a:off x="7380288" y="765175"/>
            <a:ext cx="1439862" cy="304800"/>
          </a:xfrm>
          <a:prstGeom prst="rect">
            <a:avLst/>
          </a:prstGeom>
          <a:noFill/>
          <a:ln w="9525">
            <a:noFill/>
            <a:miter lim="800000"/>
            <a:headEnd/>
            <a:tailEnd/>
          </a:ln>
        </p:spPr>
        <p:txBody>
          <a:bodyPr>
            <a:spAutoFit/>
          </a:bodyPr>
          <a:lstStyle/>
          <a:p>
            <a:pPr algn="r">
              <a:spcBef>
                <a:spcPct val="50000"/>
              </a:spcBef>
            </a:pPr>
            <a:r>
              <a:rPr lang="zh-CN" altLang="en-US" sz="1400" u="sng" dirty="0" smtClean="0">
                <a:ea typeface="微软雅黑" pitchFamily="34" charset="-122"/>
              </a:rPr>
              <a:t>眼镜消费者</a:t>
            </a:r>
            <a:r>
              <a:rPr lang="zh-CN" altLang="en-US" sz="1400" u="sng" dirty="0">
                <a:ea typeface="微软雅黑" pitchFamily="34" charset="-122"/>
              </a:rPr>
              <a:t>描述</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5CACE9EB-67D8-402F-84DE-7914361DB2B9}" type="slidenum">
              <a:rPr lang="zh-CN" altLang="en-US" smtClean="0"/>
              <a:pPr/>
              <a:t>12</a:t>
            </a:fld>
            <a:endParaRPr lang="zh-CN" altLang="en-US"/>
          </a:p>
        </p:txBody>
      </p:sp>
      <p:graphicFrame>
        <p:nvGraphicFramePr>
          <p:cNvPr id="5" name="表格 4"/>
          <p:cNvGraphicFramePr>
            <a:graphicFrameLocks noGrp="1"/>
          </p:cNvGraphicFramePr>
          <p:nvPr/>
        </p:nvGraphicFramePr>
        <p:xfrm>
          <a:off x="2228703" y="4544628"/>
          <a:ext cx="4716000" cy="1075200"/>
        </p:xfrm>
        <a:graphic>
          <a:graphicData uri="http://schemas.openxmlformats.org/drawingml/2006/table">
            <a:tbl>
              <a:tblPr/>
              <a:tblGrid>
                <a:gridCol w="1800000"/>
                <a:gridCol w="324000"/>
                <a:gridCol w="648000"/>
                <a:gridCol w="648000"/>
                <a:gridCol w="648000"/>
                <a:gridCol w="648000"/>
              </a:tblGrid>
              <a:tr h="313200">
                <a:tc>
                  <a:txBody>
                    <a:bodyPr/>
                    <a:lstStyle/>
                    <a:p>
                      <a:pPr algn="ctr" fontAlgn="ctr"/>
                      <a:r>
                        <a:rPr lang="zh-CN" altLang="en-US" sz="900" b="1" i="0" u="none" strike="noStrike" dirty="0">
                          <a:solidFill>
                            <a:srgbClr val="333333"/>
                          </a:solidFill>
                          <a:latin typeface="+mn-lt"/>
                          <a:ea typeface="微软雅黑" pitchFamily="34" charset="-122"/>
                        </a:rPr>
                        <a:t>请问您平常有配戴眼镜的习惯吗？</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sz="900" b="1" i="0" u="none" strike="noStrike" dirty="0">
                          <a:solidFill>
                            <a:srgbClr val="333333"/>
                          </a:solidFill>
                          <a:latin typeface="+mn-lt"/>
                          <a:ea typeface="微软雅黑" pitchFamily="34" charset="-122"/>
                        </a:rPr>
                        <a:t>N</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zh-CN" altLang="en-US" sz="900" b="0" i="0" u="none" strike="noStrike" dirty="0">
                          <a:solidFill>
                            <a:srgbClr val="333333"/>
                          </a:solidFill>
                          <a:latin typeface="+mn-lt"/>
                          <a:ea typeface="微软雅黑" pitchFamily="34" charset="-122"/>
                        </a:rPr>
                        <a:t>每天配戴</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333333"/>
                          </a:solidFill>
                          <a:latin typeface="+mn-lt"/>
                          <a:ea typeface="微软雅黑" pitchFamily="34" charset="-122"/>
                        </a:rPr>
                        <a:t>经常配戴</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333333"/>
                          </a:solidFill>
                          <a:latin typeface="+mn-lt"/>
                          <a:ea typeface="微软雅黑" pitchFamily="34" charset="-122"/>
                        </a:rPr>
                        <a:t>偶尔配戴</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333333"/>
                          </a:solidFill>
                          <a:latin typeface="+mn-lt"/>
                          <a:ea typeface="微软雅黑" pitchFamily="34" charset="-122"/>
                        </a:rPr>
                        <a:t>从不配戴</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90500">
                <a:tc>
                  <a:txBody>
                    <a:bodyPr/>
                    <a:lstStyle/>
                    <a:p>
                      <a:pPr algn="ctr" fontAlgn="ctr"/>
                      <a:r>
                        <a:rPr lang="en-US" sz="900" b="1" i="0" u="none" strike="noStrike">
                          <a:solidFill>
                            <a:srgbClr val="333333"/>
                          </a:solidFill>
                          <a:latin typeface="+mn-lt"/>
                          <a:ea typeface="微软雅黑" pitchFamily="34" charset="-122"/>
                        </a:rPr>
                        <a:t>Total</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492</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42%</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7%</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26%</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25%</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90500">
                <a:tc>
                  <a:txBody>
                    <a:bodyPr/>
                    <a:lstStyle/>
                    <a:p>
                      <a:pPr algn="ctr" fontAlgn="ctr"/>
                      <a:r>
                        <a:rPr lang="zh-CN" altLang="en-US" sz="900" b="1" i="0" u="none" strike="noStrike">
                          <a:solidFill>
                            <a:srgbClr val="333333"/>
                          </a:solidFill>
                          <a:latin typeface="+mn-lt"/>
                          <a:ea typeface="微软雅黑" pitchFamily="34" charset="-122"/>
                        </a:rPr>
                        <a:t>特大城市</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71</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49%</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a:solidFill>
                            <a:srgbClr val="333333"/>
                          </a:solidFill>
                          <a:latin typeface="+mn-lt"/>
                          <a:ea typeface="微软雅黑" pitchFamily="34" charset="-122"/>
                        </a:rPr>
                        <a:t>3%</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25%</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23%</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90500">
                <a:tc>
                  <a:txBody>
                    <a:bodyPr/>
                    <a:lstStyle/>
                    <a:p>
                      <a:pPr algn="ctr" fontAlgn="ctr"/>
                      <a:r>
                        <a:rPr lang="zh-CN" altLang="en-US" sz="900" b="1" i="0" u="none" strike="noStrike">
                          <a:solidFill>
                            <a:srgbClr val="333333"/>
                          </a:solidFill>
                          <a:latin typeface="+mn-lt"/>
                          <a:ea typeface="微软雅黑" pitchFamily="34" charset="-122"/>
                        </a:rPr>
                        <a:t>省会城市</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119</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39%</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9%</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29%</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24%</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90500">
                <a:tc>
                  <a:txBody>
                    <a:bodyPr/>
                    <a:lstStyle/>
                    <a:p>
                      <a:pPr algn="ctr" fontAlgn="ctr"/>
                      <a:r>
                        <a:rPr lang="zh-CN" altLang="en-US" sz="900" b="1" i="0" u="none" strike="noStrike" dirty="0">
                          <a:solidFill>
                            <a:srgbClr val="333333"/>
                          </a:solidFill>
                          <a:latin typeface="+mn-lt"/>
                          <a:ea typeface="微软雅黑" pitchFamily="34" charset="-122"/>
                        </a:rPr>
                        <a:t>其它城市</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302</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41%</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7%</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25%</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26%</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bl>
          </a:graphicData>
        </a:graphic>
      </p:graphicFrame>
      <p:pic>
        <p:nvPicPr>
          <p:cNvPr id="6" name="图片 5" descr="1.4.png"/>
          <p:cNvPicPr>
            <a:picLocks noChangeAspect="1"/>
          </p:cNvPicPr>
          <p:nvPr/>
        </p:nvPicPr>
        <p:blipFill>
          <a:blip r:embed="rId2" cstate="print"/>
          <a:stretch>
            <a:fillRect/>
          </a:stretch>
        </p:blipFill>
        <p:spPr>
          <a:xfrm>
            <a:off x="190532" y="1940677"/>
            <a:ext cx="8280000" cy="2458125"/>
          </a:xfrm>
          <a:prstGeom prst="rect">
            <a:avLst/>
          </a:prstGeom>
        </p:spPr>
      </p:pic>
      <p:sp>
        <p:nvSpPr>
          <p:cNvPr id="9" name="Rectangle 17"/>
          <p:cNvSpPr txBox="1">
            <a:spLocks/>
          </p:cNvSpPr>
          <p:nvPr/>
        </p:nvSpPr>
        <p:spPr bwMode="auto">
          <a:xfrm>
            <a:off x="457200" y="274638"/>
            <a:ext cx="8229600" cy="1143000"/>
          </a:xfrm>
          <a:prstGeom prst="rect">
            <a:avLst/>
          </a:prstGeom>
          <a:noFill/>
          <a:ln w="9525">
            <a:noFill/>
            <a:miter lim="800000"/>
            <a:headEnd/>
            <a:tailEnd/>
          </a:ln>
        </p:spPr>
        <p:txBody>
          <a:bodyPr anchor="ctr"/>
          <a:lstStyle/>
          <a:p>
            <a:pPr lvl="0" defTabSz="457200" eaLnBrk="0" hangingPunct="0"/>
            <a:r>
              <a:rPr lang="zh-CN" altLang="en-US" sz="2000" b="1" kern="0" dirty="0" smtClean="0">
                <a:solidFill>
                  <a:sysClr val="windowText" lastClr="000000"/>
                </a:solidFill>
                <a:ea typeface="微软雅黑" pitchFamily="34" charset="-122"/>
              </a:rPr>
              <a:t>请问您平常有配戴眼镜的习惯吗</a:t>
            </a:r>
            <a:r>
              <a:rPr lang="zh-CN" altLang="en-US" sz="2000" b="1" kern="0" dirty="0" smtClean="0">
                <a:solidFill>
                  <a:sysClr val="windowText" lastClr="000000"/>
                </a:solidFill>
                <a:ea typeface="微软雅黑" pitchFamily="34" charset="-122"/>
              </a:rPr>
              <a:t>？</a:t>
            </a:r>
            <a:r>
              <a:rPr lang="zh-CN" altLang="en-US" sz="2000" b="1" dirty="0" smtClean="0">
                <a:solidFill>
                  <a:srgbClr val="000000"/>
                </a:solidFill>
                <a:ea typeface="微软雅黑" pitchFamily="34" charset="-122"/>
              </a:rPr>
              <a:t> </a:t>
            </a:r>
            <a:endParaRPr lang="en-US" altLang="zh-CN" sz="2000" b="1" dirty="0">
              <a:solidFill>
                <a:srgbClr val="000000"/>
              </a:solidFill>
              <a:ea typeface="微软雅黑" pitchFamily="34" charset="-122"/>
            </a:endParaRPr>
          </a:p>
          <a:p>
            <a:pPr defTabSz="457200" eaLnBrk="0" hangingPunct="0"/>
            <a:r>
              <a:rPr lang="zh-CN" altLang="en-US" sz="900" i="1" dirty="0">
                <a:ea typeface="微软雅黑" pitchFamily="34" charset="-122"/>
              </a:rPr>
              <a:t>单选 （</a:t>
            </a:r>
            <a:r>
              <a:rPr lang="en-US" altLang="zh-CN" sz="900" i="1" dirty="0" smtClean="0">
                <a:ea typeface="微软雅黑" pitchFamily="34" charset="-122"/>
              </a:rPr>
              <a:t>n=492 </a:t>
            </a:r>
            <a:r>
              <a:rPr lang="zh-CN" altLang="en-US" sz="900" i="1" dirty="0" smtClean="0">
                <a:ea typeface="微软雅黑" pitchFamily="34" charset="-122"/>
              </a:rPr>
              <a:t>）</a:t>
            </a:r>
            <a:r>
              <a:rPr lang="en-US" altLang="zh-CN" sz="900" i="1" dirty="0" smtClean="0">
                <a:ea typeface="微软雅黑" pitchFamily="34" charset="-122"/>
              </a:rPr>
              <a:t>—</a:t>
            </a:r>
            <a:r>
              <a:rPr lang="zh-CN" altLang="en-US" sz="900" i="1" dirty="0" smtClean="0">
                <a:ea typeface="微软雅黑" pitchFamily="34" charset="-122"/>
              </a:rPr>
              <a:t>控制项：城市类型</a:t>
            </a:r>
            <a:endParaRPr lang="zh-CN" altLang="en-US" sz="900" i="1" dirty="0">
              <a:ea typeface="微软雅黑" pitchFamily="34" charset="-122"/>
            </a:endParaRPr>
          </a:p>
        </p:txBody>
      </p:sp>
      <p:sp>
        <p:nvSpPr>
          <p:cNvPr id="10" name="TextBox 13"/>
          <p:cNvSpPr txBox="1">
            <a:spLocks noChangeArrowheads="1"/>
          </p:cNvSpPr>
          <p:nvPr/>
        </p:nvSpPr>
        <p:spPr bwMode="auto">
          <a:xfrm>
            <a:off x="468313" y="1352550"/>
            <a:ext cx="8075612" cy="276999"/>
          </a:xfrm>
          <a:prstGeom prst="rect">
            <a:avLst/>
          </a:prstGeom>
          <a:noFill/>
          <a:ln w="9525">
            <a:noFill/>
            <a:miter lim="800000"/>
            <a:headEnd/>
            <a:tailEnd/>
          </a:ln>
        </p:spPr>
        <p:txBody>
          <a:bodyPr>
            <a:spAutoFit/>
          </a:bodyPr>
          <a:lstStyle/>
          <a:p>
            <a:pPr marL="182563" indent="-182563">
              <a:buFontTx/>
              <a:buChar char="•"/>
            </a:pPr>
            <a:r>
              <a:rPr lang="en-US" altLang="zh-CN" sz="1200" dirty="0" smtClean="0">
                <a:solidFill>
                  <a:sysClr val="windowText" lastClr="000000"/>
                </a:solidFill>
                <a:ea typeface="微软雅黑" pitchFamily="34" charset="-122"/>
              </a:rPr>
              <a:t>49%</a:t>
            </a:r>
            <a:r>
              <a:rPr lang="zh-CN" altLang="en-US" sz="1200" dirty="0" smtClean="0">
                <a:solidFill>
                  <a:sysClr val="windowText" lastClr="000000"/>
                </a:solidFill>
                <a:ea typeface="微软雅黑" pitchFamily="34" charset="-122"/>
              </a:rPr>
              <a:t>特大城市的消费者每天要配戴</a:t>
            </a:r>
            <a:r>
              <a:rPr lang="zh-CN" altLang="en-US" sz="1200" dirty="0" smtClean="0">
                <a:solidFill>
                  <a:sysClr val="windowText" lastClr="000000"/>
                </a:solidFill>
                <a:ea typeface="微软雅黑" pitchFamily="34" charset="-122"/>
              </a:rPr>
              <a:t>眼镜。</a:t>
            </a:r>
            <a:endParaRPr lang="en-US" altLang="zh-CN" sz="1200" dirty="0" smtClean="0">
              <a:ea typeface="微软雅黑" pitchFamily="34" charset="-122"/>
            </a:endParaRPr>
          </a:p>
        </p:txBody>
      </p:sp>
      <p:sp>
        <p:nvSpPr>
          <p:cNvPr id="11" name="Text Box 63"/>
          <p:cNvSpPr txBox="1">
            <a:spLocks noChangeArrowheads="1"/>
          </p:cNvSpPr>
          <p:nvPr/>
        </p:nvSpPr>
        <p:spPr bwMode="auto">
          <a:xfrm>
            <a:off x="7380288" y="765175"/>
            <a:ext cx="1439862" cy="304800"/>
          </a:xfrm>
          <a:prstGeom prst="rect">
            <a:avLst/>
          </a:prstGeom>
          <a:noFill/>
          <a:ln w="9525">
            <a:noFill/>
            <a:miter lim="800000"/>
            <a:headEnd/>
            <a:tailEnd/>
          </a:ln>
        </p:spPr>
        <p:txBody>
          <a:bodyPr>
            <a:spAutoFit/>
          </a:bodyPr>
          <a:lstStyle/>
          <a:p>
            <a:pPr algn="r">
              <a:spcBef>
                <a:spcPct val="50000"/>
              </a:spcBef>
            </a:pPr>
            <a:r>
              <a:rPr lang="zh-CN" altLang="en-US" sz="1400" u="sng" dirty="0" smtClean="0">
                <a:ea typeface="微软雅黑" pitchFamily="34" charset="-122"/>
              </a:rPr>
              <a:t>眼镜消费者</a:t>
            </a:r>
            <a:r>
              <a:rPr lang="zh-CN" altLang="en-US" sz="1400" u="sng" dirty="0">
                <a:ea typeface="微软雅黑" pitchFamily="34" charset="-122"/>
              </a:rPr>
              <a:t>描述</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4"/>
          <p:cNvSpPr>
            <a:spLocks noGrp="1"/>
          </p:cNvSpPr>
          <p:nvPr>
            <p:ph type="sldNum" sz="quarter" idx="12"/>
          </p:nvPr>
        </p:nvSpPr>
        <p:spPr>
          <a:xfrm>
            <a:off x="6553200" y="6356350"/>
            <a:ext cx="2133600" cy="365125"/>
          </a:xfrm>
        </p:spPr>
        <p:txBody>
          <a:bodyPr/>
          <a:lstStyle/>
          <a:p>
            <a:fld id="{5CACE9EB-67D8-402F-84DE-7914361DB2B9}" type="slidenum">
              <a:rPr lang="zh-CN" altLang="en-US" smtClean="0"/>
              <a:pPr/>
              <a:t>13</a:t>
            </a:fld>
            <a:endParaRPr lang="zh-CN" altLang="en-US" dirty="0"/>
          </a:p>
        </p:txBody>
      </p:sp>
      <p:pic>
        <p:nvPicPr>
          <p:cNvPr id="10" name="图片 9" descr="2.png"/>
          <p:cNvPicPr>
            <a:picLocks noChangeAspect="1"/>
          </p:cNvPicPr>
          <p:nvPr/>
        </p:nvPicPr>
        <p:blipFill>
          <a:blip r:embed="rId2" cstate="print"/>
          <a:stretch>
            <a:fillRect/>
          </a:stretch>
        </p:blipFill>
        <p:spPr>
          <a:xfrm>
            <a:off x="202407" y="2297867"/>
            <a:ext cx="8280000" cy="2035367"/>
          </a:xfrm>
          <a:prstGeom prst="rect">
            <a:avLst/>
          </a:prstGeom>
        </p:spPr>
      </p:pic>
      <p:graphicFrame>
        <p:nvGraphicFramePr>
          <p:cNvPr id="11" name="表格 10"/>
          <p:cNvGraphicFramePr>
            <a:graphicFrameLocks noGrp="1"/>
          </p:cNvGraphicFramePr>
          <p:nvPr/>
        </p:nvGraphicFramePr>
        <p:xfrm>
          <a:off x="1210211" y="4543499"/>
          <a:ext cx="6660000" cy="504825"/>
        </p:xfrm>
        <a:graphic>
          <a:graphicData uri="http://schemas.openxmlformats.org/drawingml/2006/table">
            <a:tbl>
              <a:tblPr/>
              <a:tblGrid>
                <a:gridCol w="1800000"/>
                <a:gridCol w="324000"/>
                <a:gridCol w="648000"/>
                <a:gridCol w="648000"/>
                <a:gridCol w="648000"/>
                <a:gridCol w="648000"/>
                <a:gridCol w="648000"/>
                <a:gridCol w="648000"/>
                <a:gridCol w="648000"/>
              </a:tblGrid>
              <a:tr h="314325">
                <a:tc>
                  <a:txBody>
                    <a:bodyPr/>
                    <a:lstStyle/>
                    <a:p>
                      <a:pPr algn="ctr" fontAlgn="ctr"/>
                      <a:r>
                        <a:rPr lang="zh-CN" altLang="en-US" sz="900" b="1" i="0" u="none" strike="noStrike" dirty="0">
                          <a:solidFill>
                            <a:srgbClr val="333333"/>
                          </a:solidFill>
                          <a:latin typeface="+mn-lt"/>
                          <a:ea typeface="微软雅黑" pitchFamily="34" charset="-122"/>
                        </a:rPr>
                        <a:t>请问您最常配戴的眼镜类型是？</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sz="900" b="1" i="0" u="none" strike="noStrike" dirty="0">
                          <a:solidFill>
                            <a:srgbClr val="333333"/>
                          </a:solidFill>
                          <a:latin typeface="+mn-lt"/>
                          <a:ea typeface="微软雅黑" pitchFamily="34" charset="-122"/>
                        </a:rPr>
                        <a:t>N</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zh-CN" altLang="en-US" sz="900" b="0" i="0" u="none" strike="noStrike" dirty="0">
                          <a:solidFill>
                            <a:srgbClr val="333333"/>
                          </a:solidFill>
                          <a:latin typeface="+mn-lt"/>
                          <a:ea typeface="微软雅黑" pitchFamily="34" charset="-122"/>
                        </a:rPr>
                        <a:t>近视眼镜</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333333"/>
                          </a:solidFill>
                          <a:latin typeface="+mn-lt"/>
                          <a:ea typeface="微软雅黑" pitchFamily="34" charset="-122"/>
                        </a:rPr>
                        <a:t>太阳眼镜</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333333"/>
                          </a:solidFill>
                          <a:latin typeface="+mn-lt"/>
                          <a:ea typeface="微软雅黑" pitchFamily="34" charset="-122"/>
                        </a:rPr>
                        <a:t>隐形眼镜</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333333"/>
                          </a:solidFill>
                          <a:latin typeface="+mn-lt"/>
                          <a:ea typeface="微软雅黑" pitchFamily="34" charset="-122"/>
                        </a:rPr>
                        <a:t>装饰眼镜</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333333"/>
                          </a:solidFill>
                          <a:latin typeface="+mn-lt"/>
                          <a:ea typeface="微软雅黑" pitchFamily="34" charset="-122"/>
                        </a:rPr>
                        <a:t>远视眼镜</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333333"/>
                          </a:solidFill>
                          <a:latin typeface="+mn-lt"/>
                          <a:ea typeface="微软雅黑" pitchFamily="34" charset="-122"/>
                        </a:rPr>
                        <a:t>老花镜</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333333"/>
                          </a:solidFill>
                          <a:latin typeface="+mn-lt"/>
                          <a:ea typeface="微软雅黑" pitchFamily="34" charset="-122"/>
                        </a:rPr>
                        <a:t>其他</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90500">
                <a:tc>
                  <a:txBody>
                    <a:bodyPr/>
                    <a:lstStyle/>
                    <a:p>
                      <a:pPr algn="ctr" fontAlgn="ctr"/>
                      <a:r>
                        <a:rPr lang="en-US" sz="900" b="1" i="0" u="none" strike="noStrike" dirty="0">
                          <a:solidFill>
                            <a:srgbClr val="333333"/>
                          </a:solidFill>
                          <a:latin typeface="+mn-lt"/>
                          <a:ea typeface="微软雅黑" pitchFamily="34" charset="-122"/>
                        </a:rPr>
                        <a:t>Total</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370</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77%</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9%</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7%</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5%</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1%</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1%</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bl>
          </a:graphicData>
        </a:graphic>
      </p:graphicFrame>
      <p:sp>
        <p:nvSpPr>
          <p:cNvPr id="8" name="Rectangle 17"/>
          <p:cNvSpPr txBox="1">
            <a:spLocks/>
          </p:cNvSpPr>
          <p:nvPr/>
        </p:nvSpPr>
        <p:spPr bwMode="auto">
          <a:xfrm>
            <a:off x="457200" y="274638"/>
            <a:ext cx="8229600" cy="1143000"/>
          </a:xfrm>
          <a:prstGeom prst="rect">
            <a:avLst/>
          </a:prstGeom>
          <a:noFill/>
          <a:ln w="9525">
            <a:noFill/>
            <a:miter lim="800000"/>
            <a:headEnd/>
            <a:tailEnd/>
          </a:ln>
        </p:spPr>
        <p:txBody>
          <a:bodyPr anchor="ctr"/>
          <a:lstStyle/>
          <a:p>
            <a:pPr lvl="0" defTabSz="457200" eaLnBrk="0" hangingPunct="0"/>
            <a:r>
              <a:rPr lang="zh-CN" altLang="en-US" sz="2000" b="1" kern="0" dirty="0" smtClean="0">
                <a:solidFill>
                  <a:sysClr val="windowText" lastClr="000000"/>
                </a:solidFill>
                <a:ea typeface="微软雅黑" pitchFamily="34" charset="-122"/>
              </a:rPr>
              <a:t>请问您最常配戴的眼镜类型是</a:t>
            </a:r>
            <a:r>
              <a:rPr lang="zh-CN" altLang="en-US" sz="2000" b="1" kern="0" dirty="0" smtClean="0">
                <a:solidFill>
                  <a:sysClr val="windowText" lastClr="000000"/>
                </a:solidFill>
                <a:ea typeface="微软雅黑" pitchFamily="34" charset="-122"/>
              </a:rPr>
              <a:t>？</a:t>
            </a:r>
            <a:r>
              <a:rPr lang="zh-CN" altLang="en-US" sz="2000" b="1" dirty="0" smtClean="0">
                <a:solidFill>
                  <a:srgbClr val="000000"/>
                </a:solidFill>
                <a:ea typeface="微软雅黑" pitchFamily="34" charset="-122"/>
              </a:rPr>
              <a:t> </a:t>
            </a:r>
            <a:endParaRPr lang="en-US" altLang="zh-CN" sz="2000" b="1" dirty="0">
              <a:solidFill>
                <a:srgbClr val="000000"/>
              </a:solidFill>
              <a:ea typeface="微软雅黑" pitchFamily="34" charset="-122"/>
            </a:endParaRPr>
          </a:p>
          <a:p>
            <a:pPr defTabSz="457200" eaLnBrk="0" hangingPunct="0"/>
            <a:r>
              <a:rPr lang="zh-CN" altLang="en-US" sz="900" i="1" dirty="0">
                <a:ea typeface="微软雅黑" pitchFamily="34" charset="-122"/>
              </a:rPr>
              <a:t>单选 （</a:t>
            </a:r>
            <a:r>
              <a:rPr lang="en-US" altLang="zh-CN" sz="900" i="1" dirty="0" smtClean="0">
                <a:ea typeface="微软雅黑" pitchFamily="34" charset="-122"/>
              </a:rPr>
              <a:t>n=370 </a:t>
            </a:r>
            <a:r>
              <a:rPr lang="zh-CN" altLang="en-US" sz="900" i="1" dirty="0" smtClean="0">
                <a:ea typeface="微软雅黑" pitchFamily="34" charset="-122"/>
              </a:rPr>
              <a:t>）</a:t>
            </a:r>
            <a:endParaRPr lang="zh-CN" altLang="en-US" sz="900" i="1" dirty="0">
              <a:ea typeface="微软雅黑" pitchFamily="34" charset="-122"/>
            </a:endParaRPr>
          </a:p>
        </p:txBody>
      </p:sp>
      <p:sp>
        <p:nvSpPr>
          <p:cNvPr id="9" name="TextBox 13"/>
          <p:cNvSpPr txBox="1">
            <a:spLocks noChangeArrowheads="1"/>
          </p:cNvSpPr>
          <p:nvPr/>
        </p:nvSpPr>
        <p:spPr bwMode="auto">
          <a:xfrm>
            <a:off x="468313" y="1352550"/>
            <a:ext cx="8075612" cy="276999"/>
          </a:xfrm>
          <a:prstGeom prst="rect">
            <a:avLst/>
          </a:prstGeom>
          <a:noFill/>
          <a:ln w="9525">
            <a:noFill/>
            <a:miter lim="800000"/>
            <a:headEnd/>
            <a:tailEnd/>
          </a:ln>
        </p:spPr>
        <p:txBody>
          <a:bodyPr>
            <a:spAutoFit/>
          </a:bodyPr>
          <a:lstStyle/>
          <a:p>
            <a:pPr marL="182563" lvl="0" indent="-182563">
              <a:buFontTx/>
              <a:buChar char="•"/>
            </a:pPr>
            <a:r>
              <a:rPr lang="en-US" altLang="zh-CN" sz="1200" dirty="0" smtClean="0">
                <a:solidFill>
                  <a:sysClr val="windowText" lastClr="000000"/>
                </a:solidFill>
                <a:ea typeface="微软雅黑" pitchFamily="34" charset="-122"/>
              </a:rPr>
              <a:t>77%</a:t>
            </a:r>
            <a:r>
              <a:rPr lang="zh-CN" altLang="en-US" sz="1200" dirty="0" smtClean="0">
                <a:solidFill>
                  <a:sysClr val="windowText" lastClr="000000"/>
                </a:solidFill>
                <a:ea typeface="微软雅黑" pitchFamily="34" charset="-122"/>
              </a:rPr>
              <a:t>的消费者最常配戴</a:t>
            </a:r>
            <a:r>
              <a:rPr lang="zh-CN" altLang="en-US" sz="1200" dirty="0" smtClean="0">
                <a:solidFill>
                  <a:sysClr val="windowText" lastClr="000000"/>
                </a:solidFill>
                <a:ea typeface="微软雅黑" pitchFamily="34" charset="-122"/>
              </a:rPr>
              <a:t>近视眼镜。</a:t>
            </a:r>
            <a:endParaRPr lang="en-US" altLang="zh-CN" sz="1200" dirty="0" smtClean="0">
              <a:ea typeface="微软雅黑" pitchFamily="34" charset="-122"/>
            </a:endParaRPr>
          </a:p>
        </p:txBody>
      </p:sp>
      <p:sp>
        <p:nvSpPr>
          <p:cNvPr id="16" name="Text Box 63"/>
          <p:cNvSpPr txBox="1">
            <a:spLocks noChangeArrowheads="1"/>
          </p:cNvSpPr>
          <p:nvPr/>
        </p:nvSpPr>
        <p:spPr bwMode="auto">
          <a:xfrm>
            <a:off x="7380288" y="765175"/>
            <a:ext cx="1439862" cy="523220"/>
          </a:xfrm>
          <a:prstGeom prst="rect">
            <a:avLst/>
          </a:prstGeom>
          <a:noFill/>
          <a:ln w="9525">
            <a:noFill/>
            <a:miter lim="800000"/>
            <a:headEnd/>
            <a:tailEnd/>
          </a:ln>
        </p:spPr>
        <p:txBody>
          <a:bodyPr>
            <a:spAutoFit/>
          </a:bodyPr>
          <a:lstStyle/>
          <a:p>
            <a:pPr algn="r">
              <a:spcBef>
                <a:spcPct val="50000"/>
              </a:spcBef>
            </a:pPr>
            <a:r>
              <a:rPr lang="zh-CN" altLang="en-US" sz="1400" u="sng" dirty="0" smtClean="0">
                <a:ea typeface="微软雅黑" pitchFamily="34" charset="-122"/>
              </a:rPr>
              <a:t>不同的眼镜类型</a:t>
            </a:r>
            <a:r>
              <a:rPr lang="zh-CN" altLang="en-US" sz="1400" dirty="0" smtClean="0">
                <a:ea typeface="微软雅黑" pitchFamily="34" charset="-122"/>
              </a:rPr>
              <a:t>：</a:t>
            </a:r>
            <a:r>
              <a:rPr lang="zh-CN" altLang="en-US" sz="1400" u="sng" dirty="0" smtClean="0">
                <a:ea typeface="微软雅黑" pitchFamily="34" charset="-122"/>
              </a:rPr>
              <a:t>市场占有率</a:t>
            </a:r>
            <a:endParaRPr lang="en-US" altLang="zh-CN" sz="1400" u="sng" dirty="0" smtClean="0">
              <a:ea typeface="微软雅黑" pitchFamily="34"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5CACE9EB-67D8-402F-84DE-7914361DB2B9}" type="slidenum">
              <a:rPr lang="zh-CN" altLang="en-US" smtClean="0"/>
              <a:pPr/>
              <a:t>14</a:t>
            </a:fld>
            <a:endParaRPr lang="zh-CN" altLang="en-US"/>
          </a:p>
        </p:txBody>
      </p:sp>
      <p:graphicFrame>
        <p:nvGraphicFramePr>
          <p:cNvPr id="5" name="表格 4"/>
          <p:cNvGraphicFramePr>
            <a:graphicFrameLocks noGrp="1"/>
          </p:cNvGraphicFramePr>
          <p:nvPr/>
        </p:nvGraphicFramePr>
        <p:xfrm>
          <a:off x="1214602" y="4544692"/>
          <a:ext cx="6660000" cy="1265700"/>
        </p:xfrm>
        <a:graphic>
          <a:graphicData uri="http://schemas.openxmlformats.org/drawingml/2006/table">
            <a:tbl>
              <a:tblPr/>
              <a:tblGrid>
                <a:gridCol w="1800000"/>
                <a:gridCol w="324000"/>
                <a:gridCol w="648000"/>
                <a:gridCol w="648000"/>
                <a:gridCol w="648000"/>
                <a:gridCol w="648000"/>
                <a:gridCol w="648000"/>
                <a:gridCol w="648000"/>
                <a:gridCol w="648000"/>
              </a:tblGrid>
              <a:tr h="313200">
                <a:tc>
                  <a:txBody>
                    <a:bodyPr/>
                    <a:lstStyle/>
                    <a:p>
                      <a:pPr algn="ctr" fontAlgn="ctr"/>
                      <a:r>
                        <a:rPr lang="zh-CN" altLang="en-US" sz="900" b="1" i="0" u="none" strike="noStrike" dirty="0">
                          <a:solidFill>
                            <a:srgbClr val="333333"/>
                          </a:solidFill>
                          <a:latin typeface="+mn-lt"/>
                          <a:ea typeface="微软雅黑" pitchFamily="34" charset="-122"/>
                        </a:rPr>
                        <a:t>请问您最常配戴的眼镜类型是？</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sz="900" b="1" i="0" u="none" strike="noStrike" dirty="0">
                          <a:solidFill>
                            <a:srgbClr val="333333"/>
                          </a:solidFill>
                          <a:latin typeface="+mn-lt"/>
                          <a:ea typeface="微软雅黑" pitchFamily="34" charset="-122"/>
                        </a:rPr>
                        <a:t>N</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zh-CN" altLang="en-US" sz="900" b="0" i="0" u="none" strike="noStrike" dirty="0">
                          <a:solidFill>
                            <a:srgbClr val="333333"/>
                          </a:solidFill>
                          <a:latin typeface="+mn-lt"/>
                          <a:ea typeface="微软雅黑" pitchFamily="34" charset="-122"/>
                        </a:rPr>
                        <a:t>近视眼镜</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333333"/>
                          </a:solidFill>
                          <a:latin typeface="+mn-lt"/>
                          <a:ea typeface="微软雅黑" pitchFamily="34" charset="-122"/>
                        </a:rPr>
                        <a:t>太阳眼镜</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333333"/>
                          </a:solidFill>
                          <a:latin typeface="+mn-lt"/>
                          <a:ea typeface="微软雅黑" pitchFamily="34" charset="-122"/>
                        </a:rPr>
                        <a:t>隐形眼镜</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装饰眼镜</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远视眼镜</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老花镜</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其他</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90500">
                <a:tc>
                  <a:txBody>
                    <a:bodyPr/>
                    <a:lstStyle/>
                    <a:p>
                      <a:pPr algn="ctr" fontAlgn="ctr"/>
                      <a:r>
                        <a:rPr lang="en-US" sz="900" b="1" i="0" u="none" strike="noStrike">
                          <a:solidFill>
                            <a:srgbClr val="333333"/>
                          </a:solidFill>
                          <a:latin typeface="+mn-lt"/>
                          <a:ea typeface="微软雅黑" pitchFamily="34" charset="-122"/>
                        </a:rPr>
                        <a:t>Total</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370</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dirty="0">
                          <a:solidFill>
                            <a:srgbClr val="333333"/>
                          </a:solidFill>
                          <a:latin typeface="+mn-lt"/>
                          <a:ea typeface="微软雅黑" pitchFamily="34" charset="-122"/>
                        </a:rPr>
                        <a:t>77%</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9%</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7%</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5%</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90500">
                <a:tc>
                  <a:txBody>
                    <a:bodyPr/>
                    <a:lstStyle/>
                    <a:p>
                      <a:pPr algn="ctr" fontAlgn="ctr"/>
                      <a:r>
                        <a:rPr lang="zh-CN" altLang="en-US" sz="900" b="1" i="0" u="none" strike="noStrike" dirty="0">
                          <a:solidFill>
                            <a:srgbClr val="333333"/>
                          </a:solidFill>
                          <a:latin typeface="+mn-lt"/>
                          <a:ea typeface="微软雅黑" pitchFamily="34" charset="-122"/>
                        </a:rPr>
                        <a:t>无收入</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129</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86%</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a:solidFill>
                            <a:srgbClr val="333333"/>
                          </a:solidFill>
                          <a:latin typeface="+mn-lt"/>
                          <a:ea typeface="微软雅黑" pitchFamily="34" charset="-122"/>
                        </a:rPr>
                        <a:t>4%</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900" b="0" i="0" u="none" strike="noStrike" dirty="0">
                          <a:solidFill>
                            <a:srgbClr val="333333"/>
                          </a:solidFill>
                          <a:latin typeface="+mn-lt"/>
                          <a:ea typeface="微软雅黑" pitchFamily="34" charset="-122"/>
                        </a:rPr>
                        <a:t>6%</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0%</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90500">
                <a:tc>
                  <a:txBody>
                    <a:bodyPr/>
                    <a:lstStyle/>
                    <a:p>
                      <a:pPr algn="ctr" fontAlgn="ctr"/>
                      <a:r>
                        <a:rPr lang="zh-CN" altLang="en-US" sz="900" b="1" i="0" u="none" strike="noStrike">
                          <a:solidFill>
                            <a:srgbClr val="333333"/>
                          </a:solidFill>
                          <a:latin typeface="+mn-lt"/>
                          <a:ea typeface="微软雅黑" pitchFamily="34" charset="-122"/>
                        </a:rPr>
                        <a:t>低收入</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127</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74%</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11%</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8%</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6%</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0%</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90500">
                <a:tc>
                  <a:txBody>
                    <a:bodyPr/>
                    <a:lstStyle/>
                    <a:p>
                      <a:pPr algn="ctr" fontAlgn="ctr"/>
                      <a:r>
                        <a:rPr lang="zh-CN" altLang="en-US" sz="900" b="1" i="0" u="none" strike="noStrike">
                          <a:solidFill>
                            <a:srgbClr val="333333"/>
                          </a:solidFill>
                          <a:latin typeface="+mn-lt"/>
                          <a:ea typeface="微软雅黑" pitchFamily="34" charset="-122"/>
                        </a:rPr>
                        <a:t>中收入</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66</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71%</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900" b="0" i="0" u="none" strike="noStrike">
                          <a:solidFill>
                            <a:srgbClr val="333333"/>
                          </a:solidFill>
                          <a:latin typeface="+mn-lt"/>
                          <a:ea typeface="微软雅黑" pitchFamily="34" charset="-122"/>
                        </a:rPr>
                        <a:t>9%</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5%</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6%</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5%</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90500">
                <a:tc>
                  <a:txBody>
                    <a:bodyPr/>
                    <a:lstStyle/>
                    <a:p>
                      <a:pPr algn="ctr" fontAlgn="ctr"/>
                      <a:r>
                        <a:rPr lang="zh-CN" altLang="en-US" sz="900" b="1" i="0" u="none" strike="noStrike">
                          <a:solidFill>
                            <a:srgbClr val="333333"/>
                          </a:solidFill>
                          <a:latin typeface="+mn-lt"/>
                          <a:ea typeface="微软雅黑" pitchFamily="34" charset="-122"/>
                        </a:rPr>
                        <a:t>高收入</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48</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67%</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006AFF"/>
                    </a:solidFill>
                  </a:tcPr>
                </a:tc>
                <a:tc>
                  <a:txBody>
                    <a:bodyPr/>
                    <a:lstStyle/>
                    <a:p>
                      <a:pPr algn="ctr" fontAlgn="ctr"/>
                      <a:r>
                        <a:rPr lang="en-US" altLang="zh-CN" sz="900" b="0" i="0" u="none" strike="noStrike">
                          <a:solidFill>
                            <a:srgbClr val="333333"/>
                          </a:solidFill>
                          <a:latin typeface="+mn-lt"/>
                          <a:ea typeface="微软雅黑" pitchFamily="34" charset="-122"/>
                        </a:rPr>
                        <a:t>15%</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a:solidFill>
                            <a:srgbClr val="333333"/>
                          </a:solidFill>
                          <a:latin typeface="+mn-lt"/>
                          <a:ea typeface="微软雅黑" pitchFamily="34" charset="-122"/>
                        </a:rPr>
                        <a:t>8%</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8%</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0%</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0%</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bl>
          </a:graphicData>
        </a:graphic>
      </p:graphicFrame>
      <p:pic>
        <p:nvPicPr>
          <p:cNvPr id="10" name="图片 9" descr="2.3.png"/>
          <p:cNvPicPr>
            <a:picLocks noChangeAspect="1"/>
          </p:cNvPicPr>
          <p:nvPr/>
        </p:nvPicPr>
        <p:blipFill>
          <a:blip r:embed="rId2" cstate="print"/>
          <a:stretch>
            <a:fillRect/>
          </a:stretch>
        </p:blipFill>
        <p:spPr>
          <a:xfrm>
            <a:off x="142844" y="1946940"/>
            <a:ext cx="8280000" cy="2398879"/>
          </a:xfrm>
          <a:prstGeom prst="rect">
            <a:avLst/>
          </a:prstGeom>
        </p:spPr>
      </p:pic>
      <p:cxnSp>
        <p:nvCxnSpPr>
          <p:cNvPr id="28" name="直接箭头连接符 27"/>
          <p:cNvCxnSpPr/>
          <p:nvPr/>
        </p:nvCxnSpPr>
        <p:spPr>
          <a:xfrm>
            <a:off x="928662" y="2428868"/>
            <a:ext cx="642942" cy="285752"/>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9" name="Rectangle 17"/>
          <p:cNvSpPr txBox="1">
            <a:spLocks/>
          </p:cNvSpPr>
          <p:nvPr/>
        </p:nvSpPr>
        <p:spPr bwMode="auto">
          <a:xfrm>
            <a:off x="457200" y="274638"/>
            <a:ext cx="8229600" cy="1143000"/>
          </a:xfrm>
          <a:prstGeom prst="rect">
            <a:avLst/>
          </a:prstGeom>
          <a:noFill/>
          <a:ln w="9525">
            <a:noFill/>
            <a:miter lim="800000"/>
            <a:headEnd/>
            <a:tailEnd/>
          </a:ln>
        </p:spPr>
        <p:txBody>
          <a:bodyPr anchor="ctr"/>
          <a:lstStyle/>
          <a:p>
            <a:pPr lvl="0" defTabSz="457200" eaLnBrk="0" hangingPunct="0"/>
            <a:r>
              <a:rPr lang="zh-CN" altLang="en-US" sz="2000" b="1" kern="0" dirty="0" smtClean="0">
                <a:solidFill>
                  <a:sysClr val="windowText" lastClr="000000"/>
                </a:solidFill>
                <a:ea typeface="微软雅黑" pitchFamily="34" charset="-122"/>
              </a:rPr>
              <a:t>请问您最常配戴的眼镜类型是</a:t>
            </a:r>
            <a:r>
              <a:rPr lang="zh-CN" altLang="en-US" sz="2000" b="1" kern="0" dirty="0" smtClean="0">
                <a:solidFill>
                  <a:sysClr val="windowText" lastClr="000000"/>
                </a:solidFill>
                <a:ea typeface="微软雅黑" pitchFamily="34" charset="-122"/>
              </a:rPr>
              <a:t>？</a:t>
            </a:r>
            <a:r>
              <a:rPr lang="zh-CN" altLang="en-US" sz="2000" b="1" dirty="0" smtClean="0">
                <a:solidFill>
                  <a:srgbClr val="000000"/>
                </a:solidFill>
                <a:ea typeface="微软雅黑" pitchFamily="34" charset="-122"/>
              </a:rPr>
              <a:t> </a:t>
            </a:r>
            <a:endParaRPr lang="en-US" altLang="zh-CN" sz="2000" b="1" dirty="0">
              <a:solidFill>
                <a:srgbClr val="000000"/>
              </a:solidFill>
              <a:ea typeface="微软雅黑" pitchFamily="34" charset="-122"/>
            </a:endParaRPr>
          </a:p>
          <a:p>
            <a:pPr defTabSz="457200" eaLnBrk="0" hangingPunct="0"/>
            <a:r>
              <a:rPr lang="zh-CN" altLang="en-US" sz="900" i="1" dirty="0">
                <a:ea typeface="微软雅黑" pitchFamily="34" charset="-122"/>
              </a:rPr>
              <a:t>单选 （</a:t>
            </a:r>
            <a:r>
              <a:rPr lang="en-US" altLang="zh-CN" sz="900" i="1" dirty="0" smtClean="0">
                <a:ea typeface="微软雅黑" pitchFamily="34" charset="-122"/>
              </a:rPr>
              <a:t>n=370 </a:t>
            </a:r>
            <a:r>
              <a:rPr lang="zh-CN" altLang="en-US" sz="900" i="1" dirty="0" smtClean="0">
                <a:ea typeface="微软雅黑" pitchFamily="34" charset="-122"/>
              </a:rPr>
              <a:t>）</a:t>
            </a:r>
            <a:r>
              <a:rPr lang="en-US" altLang="zh-CN" sz="900" i="1" dirty="0" smtClean="0">
                <a:ea typeface="微软雅黑" pitchFamily="34" charset="-122"/>
              </a:rPr>
              <a:t>—</a:t>
            </a:r>
            <a:r>
              <a:rPr lang="zh-CN" altLang="en-US" sz="900" i="1" dirty="0" smtClean="0">
                <a:ea typeface="微软雅黑" pitchFamily="34" charset="-122"/>
              </a:rPr>
              <a:t>控制项：收入</a:t>
            </a:r>
            <a:endParaRPr lang="zh-CN" altLang="en-US" sz="900" i="1" dirty="0">
              <a:ea typeface="微软雅黑" pitchFamily="34" charset="-122"/>
            </a:endParaRPr>
          </a:p>
        </p:txBody>
      </p:sp>
      <p:sp>
        <p:nvSpPr>
          <p:cNvPr id="11" name="TextBox 13"/>
          <p:cNvSpPr txBox="1">
            <a:spLocks noChangeArrowheads="1"/>
          </p:cNvSpPr>
          <p:nvPr/>
        </p:nvSpPr>
        <p:spPr bwMode="auto">
          <a:xfrm>
            <a:off x="468313" y="1352550"/>
            <a:ext cx="8075612" cy="276999"/>
          </a:xfrm>
          <a:prstGeom prst="rect">
            <a:avLst/>
          </a:prstGeom>
          <a:noFill/>
          <a:ln w="9525">
            <a:noFill/>
            <a:miter lim="800000"/>
            <a:headEnd/>
            <a:tailEnd/>
          </a:ln>
        </p:spPr>
        <p:txBody>
          <a:bodyPr>
            <a:spAutoFit/>
          </a:bodyPr>
          <a:lstStyle/>
          <a:p>
            <a:pPr marL="182563" indent="-182563">
              <a:buFontTx/>
              <a:buChar char="•"/>
            </a:pPr>
            <a:r>
              <a:rPr lang="zh-CN" altLang="en-US" sz="1200" dirty="0" smtClean="0">
                <a:solidFill>
                  <a:sysClr val="windowText" lastClr="000000"/>
                </a:solidFill>
                <a:ea typeface="微软雅黑" pitchFamily="34" charset="-122"/>
              </a:rPr>
              <a:t>配戴近视眼镜的消费者（</a:t>
            </a:r>
            <a:r>
              <a:rPr lang="en-US" altLang="zh-CN" sz="1200" dirty="0" smtClean="0">
                <a:solidFill>
                  <a:sysClr val="windowText" lastClr="000000"/>
                </a:solidFill>
                <a:ea typeface="微软雅黑" pitchFamily="34" charset="-122"/>
              </a:rPr>
              <a:t>77%</a:t>
            </a:r>
            <a:r>
              <a:rPr lang="zh-CN" altLang="en-US" sz="1200" dirty="0" smtClean="0">
                <a:solidFill>
                  <a:sysClr val="windowText" lastClr="000000"/>
                </a:solidFill>
                <a:ea typeface="微软雅黑" pitchFamily="34" charset="-122"/>
              </a:rPr>
              <a:t>）中，收入越高的消费者需求相对越</a:t>
            </a:r>
            <a:r>
              <a:rPr lang="zh-CN" altLang="en-US" sz="1200" dirty="0" smtClean="0">
                <a:solidFill>
                  <a:sysClr val="windowText" lastClr="000000"/>
                </a:solidFill>
                <a:ea typeface="微软雅黑" pitchFamily="34" charset="-122"/>
              </a:rPr>
              <a:t>低。</a:t>
            </a:r>
            <a:endParaRPr lang="en-US" altLang="zh-CN" sz="1200" dirty="0" smtClean="0">
              <a:ea typeface="微软雅黑" pitchFamily="34" charset="-122"/>
            </a:endParaRPr>
          </a:p>
        </p:txBody>
      </p:sp>
      <p:sp>
        <p:nvSpPr>
          <p:cNvPr id="12" name="Text Box 63"/>
          <p:cNvSpPr txBox="1">
            <a:spLocks noChangeArrowheads="1"/>
          </p:cNvSpPr>
          <p:nvPr/>
        </p:nvSpPr>
        <p:spPr bwMode="auto">
          <a:xfrm>
            <a:off x="7380288" y="765175"/>
            <a:ext cx="1439862" cy="523220"/>
          </a:xfrm>
          <a:prstGeom prst="rect">
            <a:avLst/>
          </a:prstGeom>
          <a:noFill/>
          <a:ln w="9525">
            <a:noFill/>
            <a:miter lim="800000"/>
            <a:headEnd/>
            <a:tailEnd/>
          </a:ln>
        </p:spPr>
        <p:txBody>
          <a:bodyPr>
            <a:spAutoFit/>
          </a:bodyPr>
          <a:lstStyle/>
          <a:p>
            <a:pPr algn="r">
              <a:spcBef>
                <a:spcPct val="50000"/>
              </a:spcBef>
            </a:pPr>
            <a:r>
              <a:rPr lang="zh-CN" altLang="en-US" sz="1400" u="sng" dirty="0" smtClean="0">
                <a:ea typeface="微软雅黑" pitchFamily="34" charset="-122"/>
              </a:rPr>
              <a:t>不同的眼镜类型</a:t>
            </a:r>
            <a:r>
              <a:rPr lang="zh-CN" altLang="en-US" sz="1400" dirty="0" smtClean="0">
                <a:ea typeface="微软雅黑" pitchFamily="34" charset="-122"/>
              </a:rPr>
              <a:t>：</a:t>
            </a:r>
            <a:r>
              <a:rPr lang="zh-CN" altLang="en-US" sz="1400" u="sng" dirty="0" smtClean="0">
                <a:ea typeface="微软雅黑" pitchFamily="34" charset="-122"/>
              </a:rPr>
              <a:t>市场占有率</a:t>
            </a:r>
            <a:endParaRPr lang="en-US" altLang="zh-CN" sz="1400" u="sng" dirty="0" smtClean="0">
              <a:ea typeface="微软雅黑" pitchFamily="34"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5CACE9EB-67D8-402F-84DE-7914361DB2B9}" type="slidenum">
              <a:rPr lang="zh-CN" altLang="en-US" smtClean="0"/>
              <a:pPr/>
              <a:t>15</a:t>
            </a:fld>
            <a:endParaRPr lang="zh-CN" altLang="en-US"/>
          </a:p>
        </p:txBody>
      </p:sp>
      <p:graphicFrame>
        <p:nvGraphicFramePr>
          <p:cNvPr id="5" name="表格 4"/>
          <p:cNvGraphicFramePr>
            <a:graphicFrameLocks noGrp="1"/>
          </p:cNvGraphicFramePr>
          <p:nvPr/>
        </p:nvGraphicFramePr>
        <p:xfrm>
          <a:off x="1214790" y="4551868"/>
          <a:ext cx="6660000" cy="1266000"/>
        </p:xfrm>
        <a:graphic>
          <a:graphicData uri="http://schemas.openxmlformats.org/drawingml/2006/table">
            <a:tbl>
              <a:tblPr/>
              <a:tblGrid>
                <a:gridCol w="1800000"/>
                <a:gridCol w="324000"/>
                <a:gridCol w="648000"/>
                <a:gridCol w="648000"/>
                <a:gridCol w="648000"/>
                <a:gridCol w="648000"/>
                <a:gridCol w="648000"/>
                <a:gridCol w="648000"/>
                <a:gridCol w="648000"/>
              </a:tblGrid>
              <a:tr h="313200">
                <a:tc>
                  <a:txBody>
                    <a:bodyPr/>
                    <a:lstStyle/>
                    <a:p>
                      <a:pPr algn="ctr" fontAlgn="ctr"/>
                      <a:r>
                        <a:rPr lang="zh-CN" altLang="en-US" sz="900" b="1" i="0" u="none" strike="noStrike" dirty="0">
                          <a:solidFill>
                            <a:srgbClr val="333333"/>
                          </a:solidFill>
                          <a:latin typeface="+mn-lt"/>
                          <a:ea typeface="微软雅黑" pitchFamily="34" charset="-122"/>
                        </a:rPr>
                        <a:t>请问您最常配戴的眼镜类型是？</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sz="900" b="1" i="0" u="none" strike="noStrike" dirty="0">
                          <a:solidFill>
                            <a:srgbClr val="333333"/>
                          </a:solidFill>
                          <a:latin typeface="+mn-lt"/>
                          <a:ea typeface="微软雅黑" pitchFamily="34" charset="-122"/>
                        </a:rPr>
                        <a:t>N</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zh-CN" altLang="en-US" sz="900" b="0" i="0" u="none" strike="noStrike" dirty="0">
                          <a:solidFill>
                            <a:srgbClr val="333333"/>
                          </a:solidFill>
                          <a:latin typeface="+mn-lt"/>
                          <a:ea typeface="微软雅黑" pitchFamily="34" charset="-122"/>
                        </a:rPr>
                        <a:t>近视眼镜</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333333"/>
                          </a:solidFill>
                          <a:latin typeface="+mn-lt"/>
                          <a:ea typeface="微软雅黑" pitchFamily="34" charset="-122"/>
                        </a:rPr>
                        <a:t>太阳眼镜</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隐形眼镜</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装饰眼镜</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远视眼镜</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老花镜</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333333"/>
                          </a:solidFill>
                          <a:latin typeface="+mn-lt"/>
                          <a:ea typeface="微软雅黑" pitchFamily="34" charset="-122"/>
                        </a:rPr>
                        <a:t>其他</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90500">
                <a:tc>
                  <a:txBody>
                    <a:bodyPr/>
                    <a:lstStyle/>
                    <a:p>
                      <a:pPr algn="ctr" fontAlgn="ctr"/>
                      <a:r>
                        <a:rPr lang="en-US" sz="900" b="1" i="0" u="none" strike="noStrike">
                          <a:solidFill>
                            <a:srgbClr val="333333"/>
                          </a:solidFill>
                          <a:latin typeface="+mn-lt"/>
                          <a:ea typeface="微软雅黑" pitchFamily="34" charset="-122"/>
                        </a:rPr>
                        <a:t>Total</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370</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77%</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9%</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7%</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5%</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90500">
                <a:tc>
                  <a:txBody>
                    <a:bodyPr/>
                    <a:lstStyle/>
                    <a:p>
                      <a:pPr algn="ctr" fontAlgn="ctr"/>
                      <a:r>
                        <a:rPr lang="zh-CN" altLang="en-US" sz="900" b="1" i="0" u="none" strike="noStrike" dirty="0">
                          <a:solidFill>
                            <a:srgbClr val="333333"/>
                          </a:solidFill>
                          <a:latin typeface="+mn-lt"/>
                          <a:ea typeface="微软雅黑" pitchFamily="34" charset="-122"/>
                        </a:rPr>
                        <a:t>一般职员</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141</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dirty="0">
                          <a:solidFill>
                            <a:srgbClr val="333333"/>
                          </a:solidFill>
                          <a:latin typeface="+mn-lt"/>
                          <a:ea typeface="微软雅黑" pitchFamily="34" charset="-122"/>
                        </a:rPr>
                        <a:t>74%</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13%</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5%</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6%</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0%</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90800">
                <a:tc>
                  <a:txBody>
                    <a:bodyPr/>
                    <a:lstStyle/>
                    <a:p>
                      <a:pPr algn="ctr" fontAlgn="ctr"/>
                      <a:r>
                        <a:rPr lang="zh-CN" altLang="en-US" sz="900" b="1" i="0" u="none" strike="noStrike" dirty="0">
                          <a:solidFill>
                            <a:srgbClr val="333333"/>
                          </a:solidFill>
                          <a:latin typeface="+mn-lt"/>
                          <a:ea typeface="微软雅黑" pitchFamily="34" charset="-122"/>
                        </a:rPr>
                        <a:t>主管</a:t>
                      </a:r>
                      <a:r>
                        <a:rPr lang="en-US" altLang="zh-CN" sz="900" b="1" i="0" u="none" strike="noStrike" dirty="0">
                          <a:solidFill>
                            <a:srgbClr val="333333"/>
                          </a:solidFill>
                          <a:latin typeface="+mn-lt"/>
                          <a:ea typeface="微软雅黑" pitchFamily="34" charset="-122"/>
                        </a:rPr>
                        <a:t>/</a:t>
                      </a:r>
                      <a:r>
                        <a:rPr lang="zh-CN" altLang="en-US" sz="900" b="1" i="0" u="none" strike="noStrike" dirty="0">
                          <a:solidFill>
                            <a:srgbClr val="333333"/>
                          </a:solidFill>
                          <a:latin typeface="+mn-lt"/>
                          <a:ea typeface="微软雅黑" pitchFamily="34" charset="-122"/>
                        </a:rPr>
                        <a:t>中层管理岗位</a:t>
                      </a:r>
                      <a:r>
                        <a:rPr lang="en-US" altLang="zh-CN" sz="900" b="1" i="0" u="none" strike="noStrike" dirty="0">
                          <a:solidFill>
                            <a:srgbClr val="333333"/>
                          </a:solidFill>
                          <a:latin typeface="+mn-lt"/>
                          <a:ea typeface="微软雅黑" pitchFamily="34" charset="-122"/>
                        </a:rPr>
                        <a:t>/</a:t>
                      </a:r>
                      <a:r>
                        <a:rPr lang="zh-CN" altLang="en-US" sz="900" b="1" i="0" u="none" strike="noStrike" dirty="0">
                          <a:solidFill>
                            <a:srgbClr val="333333"/>
                          </a:solidFill>
                          <a:latin typeface="+mn-lt"/>
                          <a:ea typeface="微软雅黑" pitchFamily="34" charset="-122"/>
                        </a:rPr>
                        <a:t>高管</a:t>
                      </a:r>
                      <a:r>
                        <a:rPr lang="en-US" altLang="zh-CN" sz="900" b="1" i="0" u="none" strike="noStrike" dirty="0">
                          <a:solidFill>
                            <a:srgbClr val="333333"/>
                          </a:solidFill>
                          <a:latin typeface="+mn-lt"/>
                          <a:ea typeface="微软雅黑" pitchFamily="34" charset="-122"/>
                        </a:rPr>
                        <a:t>/</a:t>
                      </a:r>
                      <a:r>
                        <a:rPr lang="zh-CN" altLang="en-US" sz="900" b="1" i="0" u="none" strike="noStrike" dirty="0">
                          <a:solidFill>
                            <a:srgbClr val="333333"/>
                          </a:solidFill>
                          <a:latin typeface="+mn-lt"/>
                          <a:ea typeface="微软雅黑" pitchFamily="34" charset="-122"/>
                        </a:rPr>
                        <a:t>企业主</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44</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75%</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9%</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9%</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0%</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90500">
                <a:tc>
                  <a:txBody>
                    <a:bodyPr/>
                    <a:lstStyle/>
                    <a:p>
                      <a:pPr algn="ctr" fontAlgn="ctr"/>
                      <a:r>
                        <a:rPr lang="zh-CN" altLang="en-US" sz="900" b="1" i="0" u="none" strike="noStrike">
                          <a:solidFill>
                            <a:srgbClr val="333333"/>
                          </a:solidFill>
                          <a:latin typeface="+mn-lt"/>
                          <a:ea typeface="微软雅黑" pitchFamily="34" charset="-122"/>
                        </a:rPr>
                        <a:t>学生</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145</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83%</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a:solidFill>
                            <a:srgbClr val="333333"/>
                          </a:solidFill>
                          <a:latin typeface="+mn-lt"/>
                          <a:ea typeface="微软雅黑" pitchFamily="34" charset="-122"/>
                        </a:rPr>
                        <a:t>2%</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900" b="0" i="0" u="none" strike="noStrike">
                          <a:solidFill>
                            <a:srgbClr val="333333"/>
                          </a:solidFill>
                          <a:latin typeface="+mn-lt"/>
                          <a:ea typeface="微软雅黑" pitchFamily="34" charset="-122"/>
                        </a:rPr>
                        <a:t>8%</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3%</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3%</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0%</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90500">
                <a:tc>
                  <a:txBody>
                    <a:bodyPr/>
                    <a:lstStyle/>
                    <a:p>
                      <a:pPr algn="ctr" fontAlgn="ctr"/>
                      <a:r>
                        <a:rPr lang="zh-CN" altLang="en-US" sz="900" b="1" i="0" u="none" strike="noStrike">
                          <a:solidFill>
                            <a:srgbClr val="333333"/>
                          </a:solidFill>
                          <a:latin typeface="+mn-lt"/>
                          <a:ea typeface="微软雅黑" pitchFamily="34" charset="-122"/>
                        </a:rPr>
                        <a:t>无业</a:t>
                      </a:r>
                      <a:r>
                        <a:rPr lang="en-US" altLang="zh-CN" sz="900" b="1" i="0" u="none" strike="noStrike">
                          <a:solidFill>
                            <a:srgbClr val="333333"/>
                          </a:solidFill>
                          <a:latin typeface="+mn-lt"/>
                          <a:ea typeface="微软雅黑" pitchFamily="34" charset="-122"/>
                        </a:rPr>
                        <a:t>/</a:t>
                      </a:r>
                      <a:r>
                        <a:rPr lang="zh-CN" altLang="en-US" sz="900" b="1" i="0" u="none" strike="noStrike">
                          <a:solidFill>
                            <a:srgbClr val="333333"/>
                          </a:solidFill>
                          <a:latin typeface="+mn-lt"/>
                          <a:ea typeface="微软雅黑" pitchFamily="34" charset="-122"/>
                        </a:rPr>
                        <a:t>其他</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40</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68%</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900" b="0" i="0" u="none" strike="noStrike">
                          <a:solidFill>
                            <a:srgbClr val="333333"/>
                          </a:solidFill>
                          <a:latin typeface="+mn-lt"/>
                          <a:ea typeface="微软雅黑" pitchFamily="34" charset="-122"/>
                        </a:rPr>
                        <a:t>15%</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a:solidFill>
                            <a:srgbClr val="333333"/>
                          </a:solidFill>
                          <a:latin typeface="+mn-lt"/>
                          <a:ea typeface="微软雅黑" pitchFamily="34" charset="-122"/>
                        </a:rPr>
                        <a:t>5%</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8%</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0%</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5%</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0%</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bl>
          </a:graphicData>
        </a:graphic>
      </p:graphicFrame>
      <p:pic>
        <p:nvPicPr>
          <p:cNvPr id="6" name="图片 5" descr="2.4.png"/>
          <p:cNvPicPr>
            <a:picLocks noChangeAspect="1"/>
          </p:cNvPicPr>
          <p:nvPr/>
        </p:nvPicPr>
        <p:blipFill>
          <a:blip r:embed="rId2" cstate="print"/>
          <a:stretch>
            <a:fillRect/>
          </a:stretch>
        </p:blipFill>
        <p:spPr>
          <a:xfrm>
            <a:off x="154907" y="1940865"/>
            <a:ext cx="8280000" cy="2465831"/>
          </a:xfrm>
          <a:prstGeom prst="rect">
            <a:avLst/>
          </a:prstGeom>
        </p:spPr>
      </p:pic>
      <p:sp>
        <p:nvSpPr>
          <p:cNvPr id="9" name="Rectangle 17"/>
          <p:cNvSpPr txBox="1">
            <a:spLocks/>
          </p:cNvSpPr>
          <p:nvPr/>
        </p:nvSpPr>
        <p:spPr bwMode="auto">
          <a:xfrm>
            <a:off x="457200" y="274638"/>
            <a:ext cx="8229600" cy="1143000"/>
          </a:xfrm>
          <a:prstGeom prst="rect">
            <a:avLst/>
          </a:prstGeom>
          <a:noFill/>
          <a:ln w="9525">
            <a:noFill/>
            <a:miter lim="800000"/>
            <a:headEnd/>
            <a:tailEnd/>
          </a:ln>
        </p:spPr>
        <p:txBody>
          <a:bodyPr anchor="ctr"/>
          <a:lstStyle/>
          <a:p>
            <a:pPr lvl="0" defTabSz="457200" eaLnBrk="0" hangingPunct="0"/>
            <a:r>
              <a:rPr lang="zh-CN" altLang="en-US" sz="2000" b="1" kern="0" dirty="0" smtClean="0">
                <a:solidFill>
                  <a:sysClr val="windowText" lastClr="000000"/>
                </a:solidFill>
                <a:ea typeface="微软雅黑" pitchFamily="34" charset="-122"/>
              </a:rPr>
              <a:t>请问您最常配戴的眼镜类型是</a:t>
            </a:r>
            <a:r>
              <a:rPr lang="zh-CN" altLang="en-US" sz="2000" b="1" kern="0" dirty="0" smtClean="0">
                <a:solidFill>
                  <a:sysClr val="windowText" lastClr="000000"/>
                </a:solidFill>
                <a:ea typeface="微软雅黑" pitchFamily="34" charset="-122"/>
              </a:rPr>
              <a:t>？</a:t>
            </a:r>
            <a:r>
              <a:rPr lang="zh-CN" altLang="en-US" sz="2000" b="1" dirty="0" smtClean="0">
                <a:solidFill>
                  <a:srgbClr val="000000"/>
                </a:solidFill>
                <a:ea typeface="微软雅黑" pitchFamily="34" charset="-122"/>
              </a:rPr>
              <a:t> </a:t>
            </a:r>
            <a:endParaRPr lang="en-US" altLang="zh-CN" sz="2000" b="1" dirty="0">
              <a:solidFill>
                <a:srgbClr val="000000"/>
              </a:solidFill>
              <a:ea typeface="微软雅黑" pitchFamily="34" charset="-122"/>
            </a:endParaRPr>
          </a:p>
          <a:p>
            <a:pPr defTabSz="457200" eaLnBrk="0" hangingPunct="0"/>
            <a:r>
              <a:rPr lang="zh-CN" altLang="en-US" sz="900" i="1" dirty="0">
                <a:ea typeface="微软雅黑" pitchFamily="34" charset="-122"/>
              </a:rPr>
              <a:t>单选 （</a:t>
            </a:r>
            <a:r>
              <a:rPr lang="en-US" altLang="zh-CN" sz="900" i="1" dirty="0" smtClean="0">
                <a:ea typeface="微软雅黑" pitchFamily="34" charset="-122"/>
              </a:rPr>
              <a:t>n=370 </a:t>
            </a:r>
            <a:r>
              <a:rPr lang="zh-CN" altLang="en-US" sz="900" i="1" dirty="0" smtClean="0">
                <a:ea typeface="微软雅黑" pitchFamily="34" charset="-122"/>
              </a:rPr>
              <a:t>）</a:t>
            </a:r>
            <a:r>
              <a:rPr lang="en-US" altLang="zh-CN" sz="900" i="1" dirty="0" smtClean="0">
                <a:ea typeface="微软雅黑" pitchFamily="34" charset="-122"/>
              </a:rPr>
              <a:t>—</a:t>
            </a:r>
            <a:r>
              <a:rPr lang="zh-CN" altLang="en-US" sz="900" i="1" dirty="0" smtClean="0">
                <a:ea typeface="微软雅黑" pitchFamily="34" charset="-122"/>
              </a:rPr>
              <a:t>控制项：社会</a:t>
            </a:r>
            <a:r>
              <a:rPr lang="zh-CN" altLang="en-US" sz="900" i="1" dirty="0" smtClean="0">
                <a:ea typeface="微软雅黑" pitchFamily="34" charset="-122"/>
              </a:rPr>
              <a:t>角色</a:t>
            </a:r>
            <a:endParaRPr lang="zh-CN" altLang="en-US" sz="900" i="1" dirty="0">
              <a:ea typeface="微软雅黑" pitchFamily="34" charset="-122"/>
            </a:endParaRPr>
          </a:p>
        </p:txBody>
      </p:sp>
      <p:sp>
        <p:nvSpPr>
          <p:cNvPr id="10" name="TextBox 13"/>
          <p:cNvSpPr txBox="1">
            <a:spLocks noChangeArrowheads="1"/>
          </p:cNvSpPr>
          <p:nvPr/>
        </p:nvSpPr>
        <p:spPr bwMode="auto">
          <a:xfrm>
            <a:off x="468313" y="1352550"/>
            <a:ext cx="8075612" cy="276999"/>
          </a:xfrm>
          <a:prstGeom prst="rect">
            <a:avLst/>
          </a:prstGeom>
          <a:noFill/>
          <a:ln w="9525">
            <a:noFill/>
            <a:miter lim="800000"/>
            <a:headEnd/>
            <a:tailEnd/>
          </a:ln>
        </p:spPr>
        <p:txBody>
          <a:bodyPr>
            <a:spAutoFit/>
          </a:bodyPr>
          <a:lstStyle/>
          <a:p>
            <a:pPr marL="182563" lvl="0" indent="-182563">
              <a:buFontTx/>
              <a:buChar char="•"/>
            </a:pPr>
            <a:r>
              <a:rPr lang="zh-CN" altLang="en-US" sz="1200" dirty="0" smtClean="0">
                <a:solidFill>
                  <a:sysClr val="windowText" lastClr="000000"/>
                </a:solidFill>
                <a:ea typeface="微软雅黑" pitchFamily="34" charset="-122"/>
              </a:rPr>
              <a:t>学生（</a:t>
            </a:r>
            <a:r>
              <a:rPr lang="en-US" altLang="zh-CN" sz="1200" dirty="0" smtClean="0">
                <a:solidFill>
                  <a:sysClr val="windowText" lastClr="000000"/>
                </a:solidFill>
                <a:ea typeface="微软雅黑" pitchFamily="34" charset="-122"/>
              </a:rPr>
              <a:t>83%</a:t>
            </a:r>
            <a:r>
              <a:rPr lang="zh-CN" altLang="en-US" sz="1200" dirty="0" smtClean="0">
                <a:solidFill>
                  <a:sysClr val="windowText" lastClr="000000"/>
                </a:solidFill>
                <a:ea typeface="微软雅黑" pitchFamily="34" charset="-122"/>
              </a:rPr>
              <a:t>）是近视眼镜的主要消费</a:t>
            </a:r>
            <a:r>
              <a:rPr lang="zh-CN" altLang="en-US" sz="1200" dirty="0" smtClean="0">
                <a:solidFill>
                  <a:sysClr val="windowText" lastClr="000000"/>
                </a:solidFill>
                <a:ea typeface="微软雅黑" pitchFamily="34" charset="-122"/>
              </a:rPr>
              <a:t>群体。</a:t>
            </a:r>
            <a:endParaRPr lang="en-US" altLang="zh-CN" sz="1200" dirty="0" smtClean="0">
              <a:ea typeface="微软雅黑" pitchFamily="34" charset="-122"/>
            </a:endParaRPr>
          </a:p>
        </p:txBody>
      </p:sp>
      <p:sp>
        <p:nvSpPr>
          <p:cNvPr id="11" name="Text Box 63"/>
          <p:cNvSpPr txBox="1">
            <a:spLocks noChangeArrowheads="1"/>
          </p:cNvSpPr>
          <p:nvPr/>
        </p:nvSpPr>
        <p:spPr bwMode="auto">
          <a:xfrm>
            <a:off x="7380288" y="765175"/>
            <a:ext cx="1439862" cy="523220"/>
          </a:xfrm>
          <a:prstGeom prst="rect">
            <a:avLst/>
          </a:prstGeom>
          <a:noFill/>
          <a:ln w="9525">
            <a:noFill/>
            <a:miter lim="800000"/>
            <a:headEnd/>
            <a:tailEnd/>
          </a:ln>
        </p:spPr>
        <p:txBody>
          <a:bodyPr>
            <a:spAutoFit/>
          </a:bodyPr>
          <a:lstStyle/>
          <a:p>
            <a:pPr algn="r">
              <a:spcBef>
                <a:spcPct val="50000"/>
              </a:spcBef>
            </a:pPr>
            <a:r>
              <a:rPr lang="zh-CN" altLang="en-US" sz="1400" u="sng" dirty="0" smtClean="0">
                <a:ea typeface="微软雅黑" pitchFamily="34" charset="-122"/>
              </a:rPr>
              <a:t>不同的眼镜类型</a:t>
            </a:r>
            <a:r>
              <a:rPr lang="zh-CN" altLang="en-US" sz="1400" dirty="0" smtClean="0">
                <a:ea typeface="微软雅黑" pitchFamily="34" charset="-122"/>
              </a:rPr>
              <a:t>：</a:t>
            </a:r>
            <a:r>
              <a:rPr lang="zh-CN" altLang="en-US" sz="1400" u="sng" dirty="0" smtClean="0">
                <a:ea typeface="微软雅黑" pitchFamily="34" charset="-122"/>
              </a:rPr>
              <a:t>市场占有率</a:t>
            </a:r>
            <a:endParaRPr lang="en-US" altLang="zh-CN" sz="1400" u="sng" dirty="0" smtClean="0">
              <a:ea typeface="微软雅黑" pitchFamily="34"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5CACE9EB-67D8-402F-84DE-7914361DB2B9}" type="slidenum">
              <a:rPr lang="zh-CN" altLang="en-US" smtClean="0"/>
              <a:pPr/>
              <a:t>16</a:t>
            </a:fld>
            <a:endParaRPr lang="zh-CN" altLang="en-US"/>
          </a:p>
        </p:txBody>
      </p:sp>
      <p:graphicFrame>
        <p:nvGraphicFramePr>
          <p:cNvPr id="6" name="表格 5"/>
          <p:cNvGraphicFramePr>
            <a:graphicFrameLocks noGrp="1"/>
          </p:cNvGraphicFramePr>
          <p:nvPr/>
        </p:nvGraphicFramePr>
        <p:xfrm>
          <a:off x="1186672" y="4548258"/>
          <a:ext cx="6826415" cy="466366"/>
        </p:xfrm>
        <a:graphic>
          <a:graphicData uri="http://schemas.openxmlformats.org/drawingml/2006/table">
            <a:tbl>
              <a:tblPr/>
              <a:tblGrid>
                <a:gridCol w="1318671"/>
                <a:gridCol w="324000"/>
                <a:gridCol w="647968"/>
                <a:gridCol w="647968"/>
                <a:gridCol w="647968"/>
                <a:gridCol w="647968"/>
                <a:gridCol w="647968"/>
                <a:gridCol w="647968"/>
                <a:gridCol w="647968"/>
                <a:gridCol w="647968"/>
              </a:tblGrid>
              <a:tr h="313200">
                <a:tc>
                  <a:txBody>
                    <a:bodyPr/>
                    <a:lstStyle/>
                    <a:p>
                      <a:pPr algn="ctr" fontAlgn="ctr"/>
                      <a:r>
                        <a:rPr lang="zh-CN" altLang="en-US" sz="900" b="1" i="0" u="none" strike="noStrike" dirty="0">
                          <a:solidFill>
                            <a:srgbClr val="333333"/>
                          </a:solidFill>
                          <a:latin typeface="+mn-lt"/>
                          <a:ea typeface="微软雅黑" pitchFamily="34" charset="-122"/>
                        </a:rPr>
                        <a:t>对于您最常配戴的眼镜，您能接受的最高价位在？</a:t>
                      </a:r>
                    </a:p>
                  </a:txBody>
                  <a:tcPr marL="7658" marR="7658" marT="7658" marB="0" anchor="ctr">
                    <a:lnL>
                      <a:noFill/>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sz="900" b="1" i="0" u="none" strike="noStrike" dirty="0">
                          <a:solidFill>
                            <a:srgbClr val="333333"/>
                          </a:solidFill>
                          <a:latin typeface="+mn-lt"/>
                          <a:ea typeface="微软雅黑" pitchFamily="34" charset="-122"/>
                        </a:rPr>
                        <a:t>N</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dirty="0">
                          <a:solidFill>
                            <a:srgbClr val="333333"/>
                          </a:solidFill>
                          <a:latin typeface="+mn-lt"/>
                          <a:ea typeface="微软雅黑" pitchFamily="34" charset="-122"/>
                        </a:rPr>
                        <a:t>20</a:t>
                      </a:r>
                      <a:r>
                        <a:rPr lang="zh-CN" altLang="en-US" sz="900" b="0" i="0" u="none" strike="noStrike" dirty="0">
                          <a:solidFill>
                            <a:srgbClr val="333333"/>
                          </a:solidFill>
                          <a:latin typeface="+mn-lt"/>
                          <a:ea typeface="微软雅黑" pitchFamily="34" charset="-122"/>
                        </a:rPr>
                        <a:t>元以下</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20-50</a:t>
                      </a:r>
                      <a:r>
                        <a:rPr lang="zh-CN" altLang="en-US" sz="900" b="0" i="0" u="none" strike="noStrike" dirty="0">
                          <a:solidFill>
                            <a:srgbClr val="333333"/>
                          </a:solidFill>
                          <a:latin typeface="+mn-lt"/>
                          <a:ea typeface="微软雅黑" pitchFamily="34" charset="-122"/>
                        </a:rPr>
                        <a:t>元</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51-100</a:t>
                      </a:r>
                      <a:r>
                        <a:rPr lang="zh-CN" altLang="en-US" sz="900" b="0" i="0" u="none" strike="noStrike" dirty="0">
                          <a:solidFill>
                            <a:srgbClr val="333333"/>
                          </a:solidFill>
                          <a:latin typeface="+mn-lt"/>
                          <a:ea typeface="微软雅黑" pitchFamily="34" charset="-122"/>
                        </a:rPr>
                        <a:t>元</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101-200</a:t>
                      </a:r>
                      <a:r>
                        <a:rPr lang="zh-CN" altLang="en-US" sz="900" b="0" i="0" u="none" strike="noStrike" dirty="0">
                          <a:solidFill>
                            <a:srgbClr val="333333"/>
                          </a:solidFill>
                          <a:latin typeface="+mn-lt"/>
                          <a:ea typeface="微软雅黑" pitchFamily="34" charset="-122"/>
                        </a:rPr>
                        <a:t>元</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201-500</a:t>
                      </a:r>
                      <a:r>
                        <a:rPr lang="zh-CN" altLang="en-US" sz="900" b="0" i="0" u="none" strike="noStrike" dirty="0">
                          <a:solidFill>
                            <a:srgbClr val="333333"/>
                          </a:solidFill>
                          <a:latin typeface="+mn-lt"/>
                          <a:ea typeface="微软雅黑" pitchFamily="34" charset="-122"/>
                        </a:rPr>
                        <a:t>元</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501-800</a:t>
                      </a:r>
                      <a:r>
                        <a:rPr lang="zh-CN" altLang="en-US" sz="900" b="0" i="0" u="none" strike="noStrike" dirty="0">
                          <a:solidFill>
                            <a:srgbClr val="333333"/>
                          </a:solidFill>
                          <a:latin typeface="+mn-lt"/>
                          <a:ea typeface="微软雅黑" pitchFamily="34" charset="-122"/>
                        </a:rPr>
                        <a:t>元</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801-1000</a:t>
                      </a:r>
                      <a:r>
                        <a:rPr lang="zh-CN" altLang="en-US" sz="900" b="0" i="0" u="none" strike="noStrike" dirty="0">
                          <a:solidFill>
                            <a:srgbClr val="333333"/>
                          </a:solidFill>
                          <a:latin typeface="+mn-lt"/>
                          <a:ea typeface="微软雅黑" pitchFamily="34" charset="-122"/>
                        </a:rPr>
                        <a:t>元</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1000</a:t>
                      </a:r>
                      <a:r>
                        <a:rPr lang="zh-CN" altLang="en-US" sz="900" b="0" i="0" u="none" strike="noStrike" dirty="0">
                          <a:solidFill>
                            <a:srgbClr val="333333"/>
                          </a:solidFill>
                          <a:latin typeface="+mn-lt"/>
                          <a:ea typeface="微软雅黑" pitchFamily="34" charset="-122"/>
                        </a:rPr>
                        <a:t>元以上</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53166">
                <a:tc>
                  <a:txBody>
                    <a:bodyPr/>
                    <a:lstStyle/>
                    <a:p>
                      <a:pPr algn="ctr" fontAlgn="ctr"/>
                      <a:r>
                        <a:rPr lang="en-US" sz="900" b="1" i="0" u="none" strike="noStrike">
                          <a:solidFill>
                            <a:srgbClr val="333333"/>
                          </a:solidFill>
                          <a:latin typeface="+mn-lt"/>
                          <a:ea typeface="微软雅黑" pitchFamily="34" charset="-122"/>
                        </a:rPr>
                        <a:t>Total</a:t>
                      </a:r>
                    </a:p>
                  </a:txBody>
                  <a:tcPr marL="7658" marR="7658" marT="7658"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492</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dirty="0">
                          <a:solidFill>
                            <a:srgbClr val="333333"/>
                          </a:solidFill>
                          <a:latin typeface="+mn-lt"/>
                          <a:ea typeface="微软雅黑" pitchFamily="34" charset="-122"/>
                        </a:rPr>
                        <a:t>5%</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3%</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5%</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27%</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37%</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8%</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6%</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9%</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bl>
          </a:graphicData>
        </a:graphic>
      </p:graphicFrame>
      <p:pic>
        <p:nvPicPr>
          <p:cNvPr id="9" name="图片 8" descr="3.png"/>
          <p:cNvPicPr>
            <a:picLocks noChangeAspect="1"/>
          </p:cNvPicPr>
          <p:nvPr/>
        </p:nvPicPr>
        <p:blipFill>
          <a:blip r:embed="rId2" cstate="print"/>
          <a:stretch>
            <a:fillRect/>
          </a:stretch>
        </p:blipFill>
        <p:spPr>
          <a:xfrm>
            <a:off x="190720" y="2262464"/>
            <a:ext cx="8280000" cy="2083355"/>
          </a:xfrm>
          <a:prstGeom prst="rect">
            <a:avLst/>
          </a:prstGeom>
        </p:spPr>
      </p:pic>
      <p:sp>
        <p:nvSpPr>
          <p:cNvPr id="10" name="Rectangle 17"/>
          <p:cNvSpPr txBox="1">
            <a:spLocks/>
          </p:cNvSpPr>
          <p:nvPr/>
        </p:nvSpPr>
        <p:spPr bwMode="auto">
          <a:xfrm>
            <a:off x="457200" y="274638"/>
            <a:ext cx="8229600" cy="1143000"/>
          </a:xfrm>
          <a:prstGeom prst="rect">
            <a:avLst/>
          </a:prstGeom>
          <a:noFill/>
          <a:ln w="9525">
            <a:noFill/>
            <a:miter lim="800000"/>
            <a:headEnd/>
            <a:tailEnd/>
          </a:ln>
        </p:spPr>
        <p:txBody>
          <a:bodyPr anchor="ctr"/>
          <a:lstStyle/>
          <a:p>
            <a:pPr lvl="0" defTabSz="457200" eaLnBrk="0" hangingPunct="0"/>
            <a:r>
              <a:rPr lang="zh-CN" altLang="en-US" sz="2000" b="1" kern="0" dirty="0" smtClean="0">
                <a:solidFill>
                  <a:sysClr val="windowText" lastClr="000000"/>
                </a:solidFill>
                <a:ea typeface="微软雅黑" pitchFamily="34" charset="-122"/>
              </a:rPr>
              <a:t>对于您最常配戴的眼镜，您能接受的最高价位在？ </a:t>
            </a:r>
            <a:r>
              <a:rPr lang="zh-CN" altLang="en-US" sz="2000" b="1" dirty="0" smtClean="0">
                <a:solidFill>
                  <a:srgbClr val="000000"/>
                </a:solidFill>
                <a:ea typeface="微软雅黑" pitchFamily="34" charset="-122"/>
              </a:rPr>
              <a:t> </a:t>
            </a:r>
            <a:endParaRPr lang="en-US" altLang="zh-CN" sz="2000" b="1" dirty="0">
              <a:solidFill>
                <a:srgbClr val="000000"/>
              </a:solidFill>
              <a:ea typeface="微软雅黑" pitchFamily="34" charset="-122"/>
            </a:endParaRPr>
          </a:p>
          <a:p>
            <a:pPr defTabSz="457200" eaLnBrk="0" hangingPunct="0"/>
            <a:r>
              <a:rPr lang="zh-CN" altLang="en-US" sz="900" i="1" dirty="0">
                <a:ea typeface="微软雅黑" pitchFamily="34" charset="-122"/>
              </a:rPr>
              <a:t>单选 （</a:t>
            </a:r>
            <a:r>
              <a:rPr lang="en-US" altLang="zh-CN" sz="900" i="1" dirty="0" smtClean="0">
                <a:ea typeface="微软雅黑" pitchFamily="34" charset="-122"/>
              </a:rPr>
              <a:t>n=492 </a:t>
            </a:r>
            <a:r>
              <a:rPr lang="zh-CN" altLang="en-US" sz="900" i="1" dirty="0" smtClean="0">
                <a:ea typeface="微软雅黑" pitchFamily="34" charset="-122"/>
              </a:rPr>
              <a:t>）</a:t>
            </a:r>
            <a:endParaRPr lang="zh-CN" altLang="en-US" sz="900" i="1" dirty="0">
              <a:ea typeface="微软雅黑" pitchFamily="34" charset="-122"/>
            </a:endParaRPr>
          </a:p>
        </p:txBody>
      </p:sp>
      <p:sp>
        <p:nvSpPr>
          <p:cNvPr id="11" name="TextBox 13"/>
          <p:cNvSpPr txBox="1">
            <a:spLocks noChangeArrowheads="1"/>
          </p:cNvSpPr>
          <p:nvPr/>
        </p:nvSpPr>
        <p:spPr bwMode="auto">
          <a:xfrm>
            <a:off x="468313" y="1352550"/>
            <a:ext cx="8075612" cy="276999"/>
          </a:xfrm>
          <a:prstGeom prst="rect">
            <a:avLst/>
          </a:prstGeom>
          <a:noFill/>
          <a:ln w="9525">
            <a:noFill/>
            <a:miter lim="800000"/>
            <a:headEnd/>
            <a:tailEnd/>
          </a:ln>
        </p:spPr>
        <p:txBody>
          <a:bodyPr>
            <a:spAutoFit/>
          </a:bodyPr>
          <a:lstStyle/>
          <a:p>
            <a:pPr marL="182563" indent="-182563">
              <a:buFontTx/>
              <a:buChar char="•"/>
            </a:pPr>
            <a:r>
              <a:rPr lang="en-US" altLang="zh-CN" sz="1200" dirty="0" smtClean="0">
                <a:solidFill>
                  <a:sysClr val="windowText" lastClr="000000"/>
                </a:solidFill>
                <a:ea typeface="微软雅黑" pitchFamily="34" charset="-122"/>
              </a:rPr>
              <a:t>37%</a:t>
            </a:r>
            <a:r>
              <a:rPr lang="zh-CN" altLang="en-US" sz="1200" dirty="0" smtClean="0">
                <a:solidFill>
                  <a:sysClr val="windowText" lastClr="000000"/>
                </a:solidFill>
                <a:ea typeface="微软雅黑" pitchFamily="34" charset="-122"/>
              </a:rPr>
              <a:t>的消费者能接受的最高眼镜价位是</a:t>
            </a:r>
            <a:r>
              <a:rPr lang="en-US" altLang="zh-CN" sz="1200" dirty="0" smtClean="0">
                <a:solidFill>
                  <a:sysClr val="windowText" lastClr="000000"/>
                </a:solidFill>
                <a:ea typeface="微软雅黑" pitchFamily="34" charset="-122"/>
              </a:rPr>
              <a:t>201-500</a:t>
            </a:r>
            <a:r>
              <a:rPr lang="zh-CN" altLang="en-US" sz="1200" dirty="0" smtClean="0">
                <a:solidFill>
                  <a:sysClr val="windowText" lastClr="000000"/>
                </a:solidFill>
                <a:ea typeface="微软雅黑" pitchFamily="34" charset="-122"/>
              </a:rPr>
              <a:t>元。</a:t>
            </a:r>
            <a:endParaRPr lang="en-US" altLang="zh-CN" sz="1200" dirty="0" smtClean="0">
              <a:ea typeface="微软雅黑" pitchFamily="34" charset="-122"/>
            </a:endParaRPr>
          </a:p>
        </p:txBody>
      </p:sp>
      <p:sp>
        <p:nvSpPr>
          <p:cNvPr id="12" name="Text Box 63"/>
          <p:cNvSpPr txBox="1">
            <a:spLocks noChangeArrowheads="1"/>
          </p:cNvSpPr>
          <p:nvPr/>
        </p:nvSpPr>
        <p:spPr bwMode="auto">
          <a:xfrm>
            <a:off x="7380288" y="765175"/>
            <a:ext cx="1439862" cy="523220"/>
          </a:xfrm>
          <a:prstGeom prst="rect">
            <a:avLst/>
          </a:prstGeom>
          <a:noFill/>
          <a:ln w="9525">
            <a:noFill/>
            <a:miter lim="800000"/>
            <a:headEnd/>
            <a:tailEnd/>
          </a:ln>
        </p:spPr>
        <p:txBody>
          <a:bodyPr>
            <a:spAutoFit/>
          </a:bodyPr>
          <a:lstStyle/>
          <a:p>
            <a:pPr algn="r">
              <a:spcBef>
                <a:spcPct val="50000"/>
              </a:spcBef>
            </a:pPr>
            <a:r>
              <a:rPr lang="zh-CN" altLang="en-US" sz="1400" u="sng" dirty="0" smtClean="0">
                <a:ea typeface="微软雅黑" pitchFamily="34" charset="-122"/>
              </a:rPr>
              <a:t>眼镜购买态度</a:t>
            </a:r>
            <a:r>
              <a:rPr lang="zh-CN" altLang="en-US" sz="1400" dirty="0" smtClean="0">
                <a:ea typeface="微软雅黑" pitchFamily="34" charset="-122"/>
              </a:rPr>
              <a:t>：</a:t>
            </a:r>
            <a:r>
              <a:rPr lang="zh-CN" altLang="en-US" sz="1400" u="sng" dirty="0" smtClean="0">
                <a:ea typeface="微软雅黑" pitchFamily="34" charset="-122"/>
              </a:rPr>
              <a:t>最高价位</a:t>
            </a:r>
            <a:endParaRPr lang="en-US" altLang="zh-CN" sz="1400" u="sng" dirty="0" smtClean="0">
              <a:ea typeface="微软雅黑"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5CACE9EB-67D8-402F-84DE-7914361DB2B9}" type="slidenum">
              <a:rPr lang="zh-CN" altLang="en-US" smtClean="0"/>
              <a:pPr/>
              <a:t>17</a:t>
            </a:fld>
            <a:endParaRPr lang="zh-CN" altLang="en-US"/>
          </a:p>
        </p:txBody>
      </p:sp>
      <p:graphicFrame>
        <p:nvGraphicFramePr>
          <p:cNvPr id="5" name="表格 4"/>
          <p:cNvGraphicFramePr>
            <a:graphicFrameLocks noGrp="1"/>
          </p:cNvGraphicFramePr>
          <p:nvPr/>
        </p:nvGraphicFramePr>
        <p:xfrm>
          <a:off x="1187111" y="4548258"/>
          <a:ext cx="6825600" cy="925864"/>
        </p:xfrm>
        <a:graphic>
          <a:graphicData uri="http://schemas.openxmlformats.org/drawingml/2006/table">
            <a:tbl>
              <a:tblPr/>
              <a:tblGrid>
                <a:gridCol w="1317600"/>
                <a:gridCol w="324000"/>
                <a:gridCol w="648000"/>
                <a:gridCol w="648000"/>
                <a:gridCol w="648000"/>
                <a:gridCol w="648000"/>
                <a:gridCol w="648000"/>
                <a:gridCol w="648000"/>
                <a:gridCol w="648000"/>
                <a:gridCol w="648000"/>
              </a:tblGrid>
              <a:tr h="313200">
                <a:tc>
                  <a:txBody>
                    <a:bodyPr/>
                    <a:lstStyle/>
                    <a:p>
                      <a:pPr algn="ctr" fontAlgn="ctr"/>
                      <a:r>
                        <a:rPr lang="zh-CN" altLang="en-US" sz="900" b="1" i="0" u="none" strike="noStrike" dirty="0">
                          <a:solidFill>
                            <a:srgbClr val="333333"/>
                          </a:solidFill>
                          <a:latin typeface="+mn-lt"/>
                          <a:ea typeface="微软雅黑" pitchFamily="34" charset="-122"/>
                        </a:rPr>
                        <a:t>对于您最常配戴的眼镜，您能接受的最高价位在？</a:t>
                      </a:r>
                    </a:p>
                  </a:txBody>
                  <a:tcPr marL="7658" marR="7658" marT="7658" marB="0" anchor="ctr">
                    <a:lnL>
                      <a:noFill/>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sz="900" b="1" i="0" u="none" strike="noStrike" dirty="0">
                          <a:solidFill>
                            <a:srgbClr val="333333"/>
                          </a:solidFill>
                          <a:latin typeface="+mn-lt"/>
                          <a:ea typeface="微软雅黑" pitchFamily="34" charset="-122"/>
                        </a:rPr>
                        <a:t>N</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dirty="0">
                          <a:solidFill>
                            <a:srgbClr val="333333"/>
                          </a:solidFill>
                          <a:latin typeface="+mn-lt"/>
                          <a:ea typeface="微软雅黑" pitchFamily="34" charset="-122"/>
                        </a:rPr>
                        <a:t>20</a:t>
                      </a:r>
                      <a:r>
                        <a:rPr lang="zh-CN" altLang="en-US" sz="900" b="0" i="0" u="none" strike="noStrike" dirty="0">
                          <a:solidFill>
                            <a:srgbClr val="333333"/>
                          </a:solidFill>
                          <a:latin typeface="+mn-lt"/>
                          <a:ea typeface="微软雅黑" pitchFamily="34" charset="-122"/>
                        </a:rPr>
                        <a:t>元以下</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20-50</a:t>
                      </a:r>
                      <a:r>
                        <a:rPr lang="zh-CN" altLang="en-US" sz="900" b="0" i="0" u="none" strike="noStrike" dirty="0">
                          <a:solidFill>
                            <a:srgbClr val="333333"/>
                          </a:solidFill>
                          <a:latin typeface="+mn-lt"/>
                          <a:ea typeface="微软雅黑" pitchFamily="34" charset="-122"/>
                        </a:rPr>
                        <a:t>元</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51-100</a:t>
                      </a:r>
                      <a:r>
                        <a:rPr lang="zh-CN" altLang="en-US" sz="900" b="0" i="0" u="none" strike="noStrike" dirty="0">
                          <a:solidFill>
                            <a:srgbClr val="333333"/>
                          </a:solidFill>
                          <a:latin typeface="+mn-lt"/>
                          <a:ea typeface="微软雅黑" pitchFamily="34" charset="-122"/>
                        </a:rPr>
                        <a:t>元</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101-200</a:t>
                      </a:r>
                      <a:r>
                        <a:rPr lang="zh-CN" altLang="en-US" sz="900" b="0" i="0" u="none" strike="noStrike" dirty="0">
                          <a:solidFill>
                            <a:srgbClr val="333333"/>
                          </a:solidFill>
                          <a:latin typeface="+mn-lt"/>
                          <a:ea typeface="微软雅黑" pitchFamily="34" charset="-122"/>
                        </a:rPr>
                        <a:t>元</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201-500</a:t>
                      </a:r>
                      <a:r>
                        <a:rPr lang="zh-CN" altLang="en-US" sz="900" b="0" i="0" u="none" strike="noStrike" dirty="0">
                          <a:solidFill>
                            <a:srgbClr val="333333"/>
                          </a:solidFill>
                          <a:latin typeface="+mn-lt"/>
                          <a:ea typeface="微软雅黑" pitchFamily="34" charset="-122"/>
                        </a:rPr>
                        <a:t>元</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501-800</a:t>
                      </a:r>
                      <a:r>
                        <a:rPr lang="zh-CN" altLang="en-US" sz="900" b="0" i="0" u="none" strike="noStrike">
                          <a:solidFill>
                            <a:srgbClr val="333333"/>
                          </a:solidFill>
                          <a:latin typeface="+mn-lt"/>
                          <a:ea typeface="微软雅黑" pitchFamily="34" charset="-122"/>
                        </a:rPr>
                        <a:t>元</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801-1000</a:t>
                      </a:r>
                      <a:r>
                        <a:rPr lang="zh-CN" altLang="en-US" sz="900" b="0" i="0" u="none" strike="noStrike">
                          <a:solidFill>
                            <a:srgbClr val="333333"/>
                          </a:solidFill>
                          <a:latin typeface="+mn-lt"/>
                          <a:ea typeface="微软雅黑" pitchFamily="34" charset="-122"/>
                        </a:rPr>
                        <a:t>元</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1000</a:t>
                      </a:r>
                      <a:r>
                        <a:rPr lang="zh-CN" altLang="en-US" sz="900" b="0" i="0" u="none" strike="noStrike" dirty="0">
                          <a:solidFill>
                            <a:srgbClr val="333333"/>
                          </a:solidFill>
                          <a:latin typeface="+mn-lt"/>
                          <a:ea typeface="微软雅黑" pitchFamily="34" charset="-122"/>
                        </a:rPr>
                        <a:t>元以上</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53166">
                <a:tc>
                  <a:txBody>
                    <a:bodyPr/>
                    <a:lstStyle/>
                    <a:p>
                      <a:pPr algn="ctr" fontAlgn="ctr"/>
                      <a:r>
                        <a:rPr lang="en-US" sz="900" b="1" i="0" u="none" strike="noStrike" dirty="0">
                          <a:solidFill>
                            <a:srgbClr val="333333"/>
                          </a:solidFill>
                          <a:latin typeface="+mn-lt"/>
                          <a:ea typeface="微软雅黑" pitchFamily="34" charset="-122"/>
                        </a:rPr>
                        <a:t>Total</a:t>
                      </a:r>
                    </a:p>
                  </a:txBody>
                  <a:tcPr marL="7658" marR="7658" marT="7658"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492</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5%</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5%</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27%</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37%</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8%</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6%</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9%</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53166">
                <a:tc>
                  <a:txBody>
                    <a:bodyPr/>
                    <a:lstStyle/>
                    <a:p>
                      <a:pPr algn="ctr" fontAlgn="ctr"/>
                      <a:r>
                        <a:rPr lang="en-US" altLang="zh-CN" sz="900" b="1" i="0" u="none" strike="noStrike" dirty="0">
                          <a:solidFill>
                            <a:srgbClr val="333333"/>
                          </a:solidFill>
                          <a:latin typeface="+mn-lt"/>
                          <a:ea typeface="微软雅黑" pitchFamily="34" charset="-122"/>
                        </a:rPr>
                        <a:t>18</a:t>
                      </a:r>
                      <a:r>
                        <a:rPr lang="zh-CN" altLang="en-US" sz="900" b="1" i="0" u="none" strike="noStrike" dirty="0">
                          <a:solidFill>
                            <a:srgbClr val="333333"/>
                          </a:solidFill>
                          <a:latin typeface="+mn-lt"/>
                          <a:ea typeface="微软雅黑" pitchFamily="34" charset="-122"/>
                        </a:rPr>
                        <a:t>岁以下</a:t>
                      </a:r>
                    </a:p>
                  </a:txBody>
                  <a:tcPr marL="7658" marR="7658" marT="7658"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33</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18%</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60500"/>
                    </a:solidFill>
                  </a:tcPr>
                </a:tc>
                <a:tc>
                  <a:txBody>
                    <a:bodyPr/>
                    <a:lstStyle/>
                    <a:p>
                      <a:pPr algn="ctr" fontAlgn="ctr"/>
                      <a:r>
                        <a:rPr lang="en-US" altLang="zh-CN" sz="900" b="0" i="0" u="none" strike="noStrike">
                          <a:solidFill>
                            <a:srgbClr val="333333"/>
                          </a:solidFill>
                          <a:latin typeface="+mn-lt"/>
                          <a:ea typeface="微软雅黑" pitchFamily="34" charset="-122"/>
                        </a:rPr>
                        <a:t>6%</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9%</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21%</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900" b="0" i="0" u="none" strike="noStrike">
                          <a:solidFill>
                            <a:srgbClr val="333333"/>
                          </a:solidFill>
                          <a:latin typeface="+mn-lt"/>
                          <a:ea typeface="微软雅黑" pitchFamily="34" charset="-122"/>
                        </a:rPr>
                        <a:t>21%</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006AFF"/>
                    </a:solidFill>
                  </a:tcPr>
                </a:tc>
                <a:tc>
                  <a:txBody>
                    <a:bodyPr/>
                    <a:lstStyle/>
                    <a:p>
                      <a:pPr algn="ctr" fontAlgn="ctr"/>
                      <a:r>
                        <a:rPr lang="en-US" altLang="zh-CN" sz="900" b="0" i="0" u="none" strike="noStrike" dirty="0">
                          <a:solidFill>
                            <a:srgbClr val="333333"/>
                          </a:solidFill>
                          <a:latin typeface="+mn-lt"/>
                          <a:ea typeface="微软雅黑" pitchFamily="34" charset="-122"/>
                        </a:rPr>
                        <a:t>6%</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9%</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9%</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53166">
                <a:tc>
                  <a:txBody>
                    <a:bodyPr/>
                    <a:lstStyle/>
                    <a:p>
                      <a:pPr algn="ctr" fontAlgn="ctr"/>
                      <a:r>
                        <a:rPr lang="en-US" altLang="zh-CN" sz="900" b="1" i="0" u="none" strike="noStrike" dirty="0">
                          <a:solidFill>
                            <a:srgbClr val="333333"/>
                          </a:solidFill>
                          <a:latin typeface="+mn-lt"/>
                          <a:ea typeface="微软雅黑" pitchFamily="34" charset="-122"/>
                        </a:rPr>
                        <a:t>18-25</a:t>
                      </a:r>
                      <a:r>
                        <a:rPr lang="zh-CN" altLang="en-US" sz="900" b="1" i="0" u="none" strike="noStrike" dirty="0">
                          <a:solidFill>
                            <a:srgbClr val="333333"/>
                          </a:solidFill>
                          <a:latin typeface="+mn-lt"/>
                          <a:ea typeface="微软雅黑" pitchFamily="34" charset="-122"/>
                        </a:rPr>
                        <a:t>岁</a:t>
                      </a:r>
                    </a:p>
                  </a:txBody>
                  <a:tcPr marL="7658" marR="7658" marT="7658"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309</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4%</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33%</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a:solidFill>
                            <a:srgbClr val="333333"/>
                          </a:solidFill>
                          <a:latin typeface="+mn-lt"/>
                          <a:ea typeface="微软雅黑" pitchFamily="34" charset="-122"/>
                        </a:rPr>
                        <a:t>38%</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7%</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5%</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7%</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53166">
                <a:tc>
                  <a:txBody>
                    <a:bodyPr/>
                    <a:lstStyle/>
                    <a:p>
                      <a:pPr algn="ctr" fontAlgn="ctr"/>
                      <a:r>
                        <a:rPr lang="en-US" altLang="zh-CN" sz="900" b="1" i="0" u="none" strike="noStrike" dirty="0">
                          <a:solidFill>
                            <a:srgbClr val="333333"/>
                          </a:solidFill>
                          <a:latin typeface="+mn-lt"/>
                          <a:ea typeface="微软雅黑" pitchFamily="34" charset="-122"/>
                        </a:rPr>
                        <a:t>26</a:t>
                      </a:r>
                      <a:r>
                        <a:rPr lang="zh-CN" altLang="en-US" sz="900" b="1" i="0" u="none" strike="noStrike" dirty="0" smtClean="0">
                          <a:solidFill>
                            <a:srgbClr val="333333"/>
                          </a:solidFill>
                          <a:latin typeface="+mn-lt"/>
                          <a:ea typeface="微软雅黑" pitchFamily="34" charset="-122"/>
                        </a:rPr>
                        <a:t>岁及以上</a:t>
                      </a:r>
                      <a:endParaRPr lang="zh-CN" altLang="en-US" sz="900" b="1" i="0" u="none" strike="noStrike" dirty="0">
                        <a:solidFill>
                          <a:srgbClr val="333333"/>
                        </a:solidFill>
                        <a:latin typeface="+mn-lt"/>
                        <a:ea typeface="微软雅黑" pitchFamily="34" charset="-122"/>
                      </a:endParaRPr>
                    </a:p>
                  </a:txBody>
                  <a:tcPr marL="7658" marR="7658" marT="7658"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150</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5%</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7%</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17%</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006AFF"/>
                    </a:solidFill>
                  </a:tcPr>
                </a:tc>
                <a:tc>
                  <a:txBody>
                    <a:bodyPr/>
                    <a:lstStyle/>
                    <a:p>
                      <a:pPr algn="ctr" fontAlgn="ctr"/>
                      <a:r>
                        <a:rPr lang="en-US" altLang="zh-CN" sz="900" b="0" i="0" u="none" strike="noStrike">
                          <a:solidFill>
                            <a:srgbClr val="333333"/>
                          </a:solidFill>
                          <a:latin typeface="+mn-lt"/>
                          <a:ea typeface="微软雅黑" pitchFamily="34" charset="-122"/>
                        </a:rPr>
                        <a:t>37%</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9%</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7%</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13%</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bl>
          </a:graphicData>
        </a:graphic>
      </p:graphicFrame>
      <p:grpSp>
        <p:nvGrpSpPr>
          <p:cNvPr id="10" name="组合 9"/>
          <p:cNvGrpSpPr/>
          <p:nvPr/>
        </p:nvGrpSpPr>
        <p:grpSpPr>
          <a:xfrm>
            <a:off x="202595" y="1833426"/>
            <a:ext cx="8280000" cy="2786037"/>
            <a:chOff x="202595" y="1833426"/>
            <a:chExt cx="8280000" cy="2786037"/>
          </a:xfrm>
        </p:grpSpPr>
        <p:pic>
          <p:nvPicPr>
            <p:cNvPr id="6" name="图片 5" descr="3.1.png"/>
            <p:cNvPicPr>
              <a:picLocks noChangeAspect="1"/>
            </p:cNvPicPr>
            <p:nvPr/>
          </p:nvPicPr>
          <p:blipFill>
            <a:blip r:embed="rId2" cstate="print"/>
            <a:stretch>
              <a:fillRect/>
            </a:stretch>
          </p:blipFill>
          <p:spPr>
            <a:xfrm>
              <a:off x="202595" y="1833426"/>
              <a:ext cx="8280000" cy="2786037"/>
            </a:xfrm>
            <a:prstGeom prst="rect">
              <a:avLst/>
            </a:prstGeom>
          </p:spPr>
        </p:pic>
        <p:pic>
          <p:nvPicPr>
            <p:cNvPr id="9" name="图片 8" descr="00.png"/>
            <p:cNvPicPr>
              <a:picLocks noChangeAspect="1"/>
            </p:cNvPicPr>
            <p:nvPr/>
          </p:nvPicPr>
          <p:blipFill>
            <a:blip r:embed="rId3" cstate="print"/>
            <a:stretch>
              <a:fillRect/>
            </a:stretch>
          </p:blipFill>
          <p:spPr>
            <a:xfrm>
              <a:off x="2534009" y="1882050"/>
              <a:ext cx="3636000" cy="372593"/>
            </a:xfrm>
            <a:prstGeom prst="rect">
              <a:avLst/>
            </a:prstGeom>
          </p:spPr>
        </p:pic>
      </p:grpSp>
      <p:sp>
        <p:nvSpPr>
          <p:cNvPr id="11" name="Rectangle 17"/>
          <p:cNvSpPr txBox="1">
            <a:spLocks/>
          </p:cNvSpPr>
          <p:nvPr/>
        </p:nvSpPr>
        <p:spPr bwMode="auto">
          <a:xfrm>
            <a:off x="457200" y="274638"/>
            <a:ext cx="8229600" cy="1143000"/>
          </a:xfrm>
          <a:prstGeom prst="rect">
            <a:avLst/>
          </a:prstGeom>
          <a:noFill/>
          <a:ln w="9525">
            <a:noFill/>
            <a:miter lim="800000"/>
            <a:headEnd/>
            <a:tailEnd/>
          </a:ln>
        </p:spPr>
        <p:txBody>
          <a:bodyPr anchor="ctr"/>
          <a:lstStyle/>
          <a:p>
            <a:pPr lvl="0" defTabSz="457200" eaLnBrk="0" hangingPunct="0"/>
            <a:r>
              <a:rPr lang="zh-CN" altLang="en-US" sz="2000" b="1" kern="0" dirty="0" smtClean="0">
                <a:solidFill>
                  <a:sysClr val="windowText" lastClr="000000"/>
                </a:solidFill>
                <a:ea typeface="微软雅黑" pitchFamily="34" charset="-122"/>
              </a:rPr>
              <a:t>对于您最常配戴的眼镜，您能接受的最高价位在？ </a:t>
            </a:r>
            <a:r>
              <a:rPr lang="zh-CN" altLang="en-US" sz="2000" b="1" dirty="0" smtClean="0">
                <a:solidFill>
                  <a:srgbClr val="000000"/>
                </a:solidFill>
                <a:ea typeface="微软雅黑" pitchFamily="34" charset="-122"/>
              </a:rPr>
              <a:t> </a:t>
            </a:r>
            <a:endParaRPr lang="en-US" altLang="zh-CN" sz="2000" b="1" dirty="0">
              <a:solidFill>
                <a:srgbClr val="000000"/>
              </a:solidFill>
              <a:ea typeface="微软雅黑" pitchFamily="34" charset="-122"/>
            </a:endParaRPr>
          </a:p>
          <a:p>
            <a:pPr defTabSz="457200" eaLnBrk="0" hangingPunct="0"/>
            <a:r>
              <a:rPr lang="zh-CN" altLang="en-US" sz="900" i="1" dirty="0">
                <a:ea typeface="微软雅黑" pitchFamily="34" charset="-122"/>
              </a:rPr>
              <a:t>单选 （</a:t>
            </a:r>
            <a:r>
              <a:rPr lang="en-US" altLang="zh-CN" sz="900" i="1" dirty="0" smtClean="0">
                <a:ea typeface="微软雅黑" pitchFamily="34" charset="-122"/>
              </a:rPr>
              <a:t>n=492 </a:t>
            </a:r>
            <a:r>
              <a:rPr lang="zh-CN" altLang="en-US" sz="900" i="1" dirty="0" smtClean="0">
                <a:ea typeface="微软雅黑" pitchFamily="34" charset="-122"/>
              </a:rPr>
              <a:t>）</a:t>
            </a:r>
            <a:r>
              <a:rPr lang="en-US" altLang="zh-CN" sz="900" i="1" dirty="0" smtClean="0">
                <a:ea typeface="微软雅黑" pitchFamily="34" charset="-122"/>
              </a:rPr>
              <a:t>—</a:t>
            </a:r>
            <a:r>
              <a:rPr lang="zh-CN" altLang="en-US" sz="900" i="1" dirty="0" smtClean="0">
                <a:ea typeface="微软雅黑" pitchFamily="34" charset="-122"/>
              </a:rPr>
              <a:t>控制项：年龄</a:t>
            </a:r>
            <a:endParaRPr lang="zh-CN" altLang="en-US" sz="900" i="1" dirty="0">
              <a:ea typeface="微软雅黑" pitchFamily="34" charset="-122"/>
            </a:endParaRPr>
          </a:p>
        </p:txBody>
      </p:sp>
      <p:sp>
        <p:nvSpPr>
          <p:cNvPr id="12" name="TextBox 13"/>
          <p:cNvSpPr txBox="1">
            <a:spLocks noChangeArrowheads="1"/>
          </p:cNvSpPr>
          <p:nvPr/>
        </p:nvSpPr>
        <p:spPr bwMode="auto">
          <a:xfrm>
            <a:off x="468313" y="1352550"/>
            <a:ext cx="8075612" cy="276999"/>
          </a:xfrm>
          <a:prstGeom prst="rect">
            <a:avLst/>
          </a:prstGeom>
          <a:noFill/>
          <a:ln w="9525">
            <a:noFill/>
            <a:miter lim="800000"/>
            <a:headEnd/>
            <a:tailEnd/>
          </a:ln>
        </p:spPr>
        <p:txBody>
          <a:bodyPr>
            <a:spAutoFit/>
          </a:bodyPr>
          <a:lstStyle/>
          <a:p>
            <a:pPr marL="182563" lvl="0" indent="-182563">
              <a:buFontTx/>
              <a:buChar char="•"/>
            </a:pPr>
            <a:r>
              <a:rPr lang="zh-CN" altLang="en-US" sz="1200" dirty="0" smtClean="0">
                <a:solidFill>
                  <a:sysClr val="windowText" lastClr="000000"/>
                </a:solidFill>
                <a:ea typeface="微软雅黑" pitchFamily="34" charset="-122"/>
              </a:rPr>
              <a:t>接受最高价在</a:t>
            </a:r>
            <a:r>
              <a:rPr lang="en-US" altLang="zh-CN" sz="1200" dirty="0" smtClean="0">
                <a:solidFill>
                  <a:sysClr val="windowText" lastClr="000000"/>
                </a:solidFill>
                <a:ea typeface="微软雅黑" pitchFamily="34" charset="-122"/>
              </a:rPr>
              <a:t>101-200</a:t>
            </a:r>
            <a:r>
              <a:rPr lang="zh-CN" altLang="en-US" sz="1200" dirty="0" smtClean="0">
                <a:solidFill>
                  <a:sysClr val="windowText" lastClr="000000"/>
                </a:solidFill>
                <a:ea typeface="微软雅黑" pitchFamily="34" charset="-122"/>
              </a:rPr>
              <a:t>元的消费者中，更多的是</a:t>
            </a:r>
            <a:r>
              <a:rPr lang="en-US" altLang="zh-CN" sz="1200" dirty="0" smtClean="0">
                <a:solidFill>
                  <a:sysClr val="windowText" lastClr="000000"/>
                </a:solidFill>
                <a:ea typeface="微软雅黑" pitchFamily="34" charset="-122"/>
              </a:rPr>
              <a:t>18-25</a:t>
            </a:r>
            <a:r>
              <a:rPr lang="zh-CN" altLang="en-US" sz="1200" dirty="0" smtClean="0">
                <a:solidFill>
                  <a:sysClr val="windowText" lastClr="000000"/>
                </a:solidFill>
                <a:ea typeface="微软雅黑" pitchFamily="34" charset="-122"/>
              </a:rPr>
              <a:t>岁的消费者（</a:t>
            </a:r>
            <a:r>
              <a:rPr lang="en-US" altLang="zh-CN" sz="1200" dirty="0" smtClean="0">
                <a:solidFill>
                  <a:sysClr val="windowText" lastClr="000000"/>
                </a:solidFill>
                <a:ea typeface="微软雅黑" pitchFamily="34" charset="-122"/>
              </a:rPr>
              <a:t>33%</a:t>
            </a:r>
            <a:r>
              <a:rPr lang="zh-CN" altLang="en-US" sz="1200" dirty="0" smtClean="0">
                <a:solidFill>
                  <a:sysClr val="windowText" lastClr="000000"/>
                </a:solidFill>
                <a:ea typeface="微软雅黑" pitchFamily="34" charset="-122"/>
              </a:rPr>
              <a:t>）。</a:t>
            </a:r>
            <a:endParaRPr lang="en-US" altLang="zh-CN" sz="1200" dirty="0" smtClean="0">
              <a:ea typeface="微软雅黑" pitchFamily="34" charset="-122"/>
            </a:endParaRPr>
          </a:p>
        </p:txBody>
      </p:sp>
      <p:sp>
        <p:nvSpPr>
          <p:cNvPr id="13" name="Text Box 63"/>
          <p:cNvSpPr txBox="1">
            <a:spLocks noChangeArrowheads="1"/>
          </p:cNvSpPr>
          <p:nvPr/>
        </p:nvSpPr>
        <p:spPr bwMode="auto">
          <a:xfrm>
            <a:off x="7380288" y="765175"/>
            <a:ext cx="1439862" cy="523220"/>
          </a:xfrm>
          <a:prstGeom prst="rect">
            <a:avLst/>
          </a:prstGeom>
          <a:noFill/>
          <a:ln w="9525">
            <a:noFill/>
            <a:miter lim="800000"/>
            <a:headEnd/>
            <a:tailEnd/>
          </a:ln>
        </p:spPr>
        <p:txBody>
          <a:bodyPr>
            <a:spAutoFit/>
          </a:bodyPr>
          <a:lstStyle/>
          <a:p>
            <a:pPr algn="r">
              <a:spcBef>
                <a:spcPct val="50000"/>
              </a:spcBef>
            </a:pPr>
            <a:r>
              <a:rPr lang="zh-CN" altLang="en-US" sz="1400" u="sng" dirty="0" smtClean="0">
                <a:ea typeface="微软雅黑" pitchFamily="34" charset="-122"/>
              </a:rPr>
              <a:t>眼镜购买态度</a:t>
            </a:r>
            <a:r>
              <a:rPr lang="zh-CN" altLang="en-US" sz="1400" dirty="0" smtClean="0">
                <a:ea typeface="微软雅黑" pitchFamily="34" charset="-122"/>
              </a:rPr>
              <a:t>：</a:t>
            </a:r>
            <a:r>
              <a:rPr lang="zh-CN" altLang="en-US" sz="1400" u="sng" dirty="0" smtClean="0">
                <a:ea typeface="微软雅黑" pitchFamily="34" charset="-122"/>
              </a:rPr>
              <a:t>最高价位</a:t>
            </a:r>
            <a:endParaRPr lang="en-US" altLang="zh-CN" sz="1400" u="sng" dirty="0" smtClean="0">
              <a:ea typeface="微软雅黑" pitchFamily="34"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5CACE9EB-67D8-402F-84DE-7914361DB2B9}" type="slidenum">
              <a:rPr lang="zh-CN" altLang="en-US" smtClean="0"/>
              <a:pPr/>
              <a:t>18</a:t>
            </a:fld>
            <a:endParaRPr lang="zh-CN" altLang="en-US"/>
          </a:p>
        </p:txBody>
      </p:sp>
      <p:pic>
        <p:nvPicPr>
          <p:cNvPr id="5" name="图片 4" descr="3.2.png"/>
          <p:cNvPicPr>
            <a:picLocks noChangeAspect="1"/>
          </p:cNvPicPr>
          <p:nvPr/>
        </p:nvPicPr>
        <p:blipFill>
          <a:blip r:embed="rId2" cstate="print"/>
          <a:stretch>
            <a:fillRect/>
          </a:stretch>
        </p:blipFill>
        <p:spPr>
          <a:xfrm>
            <a:off x="185465" y="1928802"/>
            <a:ext cx="8280000" cy="2673885"/>
          </a:xfrm>
          <a:prstGeom prst="rect">
            <a:avLst/>
          </a:prstGeom>
        </p:spPr>
      </p:pic>
      <p:graphicFrame>
        <p:nvGraphicFramePr>
          <p:cNvPr id="3" name="表格 2"/>
          <p:cNvGraphicFramePr>
            <a:graphicFrameLocks noGrp="1"/>
          </p:cNvGraphicFramePr>
          <p:nvPr/>
        </p:nvGraphicFramePr>
        <p:xfrm>
          <a:off x="1178789" y="4552297"/>
          <a:ext cx="6825600" cy="1079030"/>
        </p:xfrm>
        <a:graphic>
          <a:graphicData uri="http://schemas.openxmlformats.org/drawingml/2006/table">
            <a:tbl>
              <a:tblPr/>
              <a:tblGrid>
                <a:gridCol w="1317600"/>
                <a:gridCol w="324000"/>
                <a:gridCol w="648000"/>
                <a:gridCol w="648000"/>
                <a:gridCol w="648000"/>
                <a:gridCol w="648000"/>
                <a:gridCol w="648000"/>
                <a:gridCol w="648000"/>
                <a:gridCol w="648000"/>
                <a:gridCol w="648000"/>
              </a:tblGrid>
              <a:tr h="313200">
                <a:tc>
                  <a:txBody>
                    <a:bodyPr/>
                    <a:lstStyle/>
                    <a:p>
                      <a:pPr algn="ctr" fontAlgn="ctr"/>
                      <a:r>
                        <a:rPr lang="zh-CN" altLang="en-US" sz="900" b="1" i="0" u="none" strike="noStrike" dirty="0">
                          <a:solidFill>
                            <a:srgbClr val="333333"/>
                          </a:solidFill>
                          <a:latin typeface="+mn-lt"/>
                          <a:ea typeface="微软雅黑" pitchFamily="34" charset="-122"/>
                        </a:rPr>
                        <a:t>对于您最常配戴的眼镜，您能接受的最高价位在？</a:t>
                      </a:r>
                    </a:p>
                  </a:txBody>
                  <a:tcPr marL="7658" marR="7658" marT="7658" marB="0" anchor="ctr">
                    <a:lnL>
                      <a:noFill/>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sz="900" b="1" i="0" u="none" strike="noStrike" dirty="0">
                          <a:solidFill>
                            <a:srgbClr val="333333"/>
                          </a:solidFill>
                          <a:latin typeface="+mn-lt"/>
                          <a:ea typeface="微软雅黑" pitchFamily="34" charset="-122"/>
                        </a:rPr>
                        <a:t>N</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dirty="0">
                          <a:solidFill>
                            <a:srgbClr val="333333"/>
                          </a:solidFill>
                          <a:latin typeface="+mn-lt"/>
                          <a:ea typeface="微软雅黑" pitchFamily="34" charset="-122"/>
                        </a:rPr>
                        <a:t>20</a:t>
                      </a:r>
                      <a:r>
                        <a:rPr lang="zh-CN" altLang="en-US" sz="900" b="0" i="0" u="none" strike="noStrike" dirty="0">
                          <a:solidFill>
                            <a:srgbClr val="333333"/>
                          </a:solidFill>
                          <a:latin typeface="+mn-lt"/>
                          <a:ea typeface="微软雅黑" pitchFamily="34" charset="-122"/>
                        </a:rPr>
                        <a:t>元以下</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20-50</a:t>
                      </a:r>
                      <a:r>
                        <a:rPr lang="zh-CN" altLang="en-US" sz="900" b="0" i="0" u="none" strike="noStrike">
                          <a:solidFill>
                            <a:srgbClr val="333333"/>
                          </a:solidFill>
                          <a:latin typeface="+mn-lt"/>
                          <a:ea typeface="微软雅黑" pitchFamily="34" charset="-122"/>
                        </a:rPr>
                        <a:t>元</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51-100</a:t>
                      </a:r>
                      <a:r>
                        <a:rPr lang="zh-CN" altLang="en-US" sz="900" b="0" i="0" u="none" strike="noStrike">
                          <a:solidFill>
                            <a:srgbClr val="333333"/>
                          </a:solidFill>
                          <a:latin typeface="+mn-lt"/>
                          <a:ea typeface="微软雅黑" pitchFamily="34" charset="-122"/>
                        </a:rPr>
                        <a:t>元</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101-200</a:t>
                      </a:r>
                      <a:r>
                        <a:rPr lang="zh-CN" altLang="en-US" sz="900" b="0" i="0" u="none" strike="noStrike">
                          <a:solidFill>
                            <a:srgbClr val="333333"/>
                          </a:solidFill>
                          <a:latin typeface="+mn-lt"/>
                          <a:ea typeface="微软雅黑" pitchFamily="34" charset="-122"/>
                        </a:rPr>
                        <a:t>元</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201-500</a:t>
                      </a:r>
                      <a:r>
                        <a:rPr lang="zh-CN" altLang="en-US" sz="900" b="0" i="0" u="none" strike="noStrike" dirty="0">
                          <a:solidFill>
                            <a:srgbClr val="333333"/>
                          </a:solidFill>
                          <a:latin typeface="+mn-lt"/>
                          <a:ea typeface="微软雅黑" pitchFamily="34" charset="-122"/>
                        </a:rPr>
                        <a:t>元</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501-800</a:t>
                      </a:r>
                      <a:r>
                        <a:rPr lang="zh-CN" altLang="en-US" sz="900" b="0" i="0" u="none" strike="noStrike">
                          <a:solidFill>
                            <a:srgbClr val="333333"/>
                          </a:solidFill>
                          <a:latin typeface="+mn-lt"/>
                          <a:ea typeface="微软雅黑" pitchFamily="34" charset="-122"/>
                        </a:rPr>
                        <a:t>元</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801-1000</a:t>
                      </a:r>
                      <a:r>
                        <a:rPr lang="zh-CN" altLang="en-US" sz="900" b="0" i="0" u="none" strike="noStrike" dirty="0">
                          <a:solidFill>
                            <a:srgbClr val="333333"/>
                          </a:solidFill>
                          <a:latin typeface="+mn-lt"/>
                          <a:ea typeface="微软雅黑" pitchFamily="34" charset="-122"/>
                        </a:rPr>
                        <a:t>元</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1000</a:t>
                      </a:r>
                      <a:r>
                        <a:rPr lang="zh-CN" altLang="en-US" sz="900" b="0" i="0" u="none" strike="noStrike">
                          <a:solidFill>
                            <a:srgbClr val="333333"/>
                          </a:solidFill>
                          <a:latin typeface="+mn-lt"/>
                          <a:ea typeface="微软雅黑" pitchFamily="34" charset="-122"/>
                        </a:rPr>
                        <a:t>元以上</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53166">
                <a:tc>
                  <a:txBody>
                    <a:bodyPr/>
                    <a:lstStyle/>
                    <a:p>
                      <a:pPr algn="ctr" fontAlgn="ctr"/>
                      <a:r>
                        <a:rPr lang="en-US" sz="900" b="1" i="0" u="none" strike="noStrike">
                          <a:solidFill>
                            <a:srgbClr val="333333"/>
                          </a:solidFill>
                          <a:latin typeface="+mn-lt"/>
                          <a:ea typeface="微软雅黑" pitchFamily="34" charset="-122"/>
                        </a:rPr>
                        <a:t>Total</a:t>
                      </a:r>
                    </a:p>
                  </a:txBody>
                  <a:tcPr marL="7658" marR="7658" marT="7658"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492</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dirty="0">
                          <a:solidFill>
                            <a:srgbClr val="333333"/>
                          </a:solidFill>
                          <a:latin typeface="+mn-lt"/>
                          <a:ea typeface="微软雅黑" pitchFamily="34" charset="-122"/>
                        </a:rPr>
                        <a:t>5%</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3%</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5%</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27%</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37%</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8%</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6%</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9%</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53166">
                <a:tc>
                  <a:txBody>
                    <a:bodyPr/>
                    <a:lstStyle/>
                    <a:p>
                      <a:pPr algn="ctr" fontAlgn="ctr"/>
                      <a:r>
                        <a:rPr lang="zh-CN" altLang="en-US" sz="900" b="1" i="0" u="none" strike="noStrike">
                          <a:solidFill>
                            <a:srgbClr val="333333"/>
                          </a:solidFill>
                          <a:latin typeface="+mn-lt"/>
                          <a:ea typeface="微软雅黑" pitchFamily="34" charset="-122"/>
                        </a:rPr>
                        <a:t>无收入</a:t>
                      </a:r>
                    </a:p>
                  </a:txBody>
                  <a:tcPr marL="7658" marR="7658" marT="7658"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169</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7%</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3%</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31%</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36%</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8%</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5%</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7%</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53166">
                <a:tc>
                  <a:txBody>
                    <a:bodyPr/>
                    <a:lstStyle/>
                    <a:p>
                      <a:pPr algn="ctr" fontAlgn="ctr"/>
                      <a:r>
                        <a:rPr lang="zh-CN" altLang="en-US" sz="900" b="1" i="0" u="none" strike="noStrike">
                          <a:solidFill>
                            <a:srgbClr val="333333"/>
                          </a:solidFill>
                          <a:latin typeface="+mn-lt"/>
                          <a:ea typeface="微软雅黑" pitchFamily="34" charset="-122"/>
                        </a:rPr>
                        <a:t>低收入</a:t>
                      </a:r>
                    </a:p>
                  </a:txBody>
                  <a:tcPr marL="7658" marR="7658" marT="7658"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163</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4%</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5%</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5%</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36%</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a:solidFill>
                            <a:srgbClr val="333333"/>
                          </a:solidFill>
                          <a:latin typeface="+mn-lt"/>
                          <a:ea typeface="微软雅黑" pitchFamily="34" charset="-122"/>
                        </a:rPr>
                        <a:t>34%</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6%</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5%</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6%</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53166">
                <a:tc>
                  <a:txBody>
                    <a:bodyPr/>
                    <a:lstStyle/>
                    <a:p>
                      <a:pPr algn="ctr" fontAlgn="ctr"/>
                      <a:r>
                        <a:rPr lang="zh-CN" altLang="en-US" sz="900" b="1" i="0" u="none" strike="noStrike">
                          <a:solidFill>
                            <a:srgbClr val="333333"/>
                          </a:solidFill>
                          <a:latin typeface="+mn-lt"/>
                          <a:ea typeface="微软雅黑" pitchFamily="34" charset="-122"/>
                        </a:rPr>
                        <a:t>中收入</a:t>
                      </a:r>
                    </a:p>
                  </a:txBody>
                  <a:tcPr marL="7658" marR="7658" marT="7658"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89</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3%</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9%</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17%</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006AFF"/>
                    </a:solidFill>
                  </a:tcPr>
                </a:tc>
                <a:tc>
                  <a:txBody>
                    <a:bodyPr/>
                    <a:lstStyle/>
                    <a:p>
                      <a:pPr algn="ctr" fontAlgn="ctr"/>
                      <a:r>
                        <a:rPr lang="en-US" altLang="zh-CN" sz="900" b="0" i="0" u="none" strike="noStrike">
                          <a:solidFill>
                            <a:srgbClr val="333333"/>
                          </a:solidFill>
                          <a:latin typeface="+mn-lt"/>
                          <a:ea typeface="微软雅黑" pitchFamily="34" charset="-122"/>
                        </a:rPr>
                        <a:t>47%</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60500"/>
                    </a:solidFill>
                  </a:tcPr>
                </a:tc>
                <a:tc>
                  <a:txBody>
                    <a:bodyPr/>
                    <a:lstStyle/>
                    <a:p>
                      <a:pPr algn="ctr" fontAlgn="ctr"/>
                      <a:r>
                        <a:rPr lang="en-US" altLang="zh-CN" sz="900" b="0" i="0" u="none" strike="noStrike" dirty="0">
                          <a:solidFill>
                            <a:srgbClr val="333333"/>
                          </a:solidFill>
                          <a:latin typeface="+mn-lt"/>
                          <a:ea typeface="微软雅黑" pitchFamily="34" charset="-122"/>
                        </a:rPr>
                        <a:t>8%</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3%</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8%</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53166">
                <a:tc>
                  <a:txBody>
                    <a:bodyPr/>
                    <a:lstStyle/>
                    <a:p>
                      <a:pPr algn="ctr" fontAlgn="ctr"/>
                      <a:r>
                        <a:rPr lang="zh-CN" altLang="en-US" sz="900" b="1" i="0" u="none" strike="noStrike">
                          <a:solidFill>
                            <a:srgbClr val="333333"/>
                          </a:solidFill>
                          <a:latin typeface="+mn-lt"/>
                          <a:ea typeface="微软雅黑" pitchFamily="34" charset="-122"/>
                        </a:rPr>
                        <a:t>高收入</a:t>
                      </a:r>
                    </a:p>
                  </a:txBody>
                  <a:tcPr marL="7658" marR="7658" marT="7658"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71</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6%</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0%</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13%</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006AFF"/>
                    </a:solidFill>
                  </a:tcPr>
                </a:tc>
                <a:tc>
                  <a:txBody>
                    <a:bodyPr/>
                    <a:lstStyle/>
                    <a:p>
                      <a:pPr algn="ctr" fontAlgn="ctr"/>
                      <a:r>
                        <a:rPr lang="en-US" altLang="zh-CN" sz="900" b="0" i="0" u="none" strike="noStrike" dirty="0">
                          <a:solidFill>
                            <a:srgbClr val="333333"/>
                          </a:solidFill>
                          <a:latin typeface="+mn-lt"/>
                          <a:ea typeface="微软雅黑" pitchFamily="34" charset="-122"/>
                        </a:rPr>
                        <a:t>31%</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900" b="0" i="0" u="none" strike="noStrike">
                          <a:solidFill>
                            <a:srgbClr val="333333"/>
                          </a:solidFill>
                          <a:latin typeface="+mn-lt"/>
                          <a:ea typeface="微软雅黑" pitchFamily="34" charset="-122"/>
                        </a:rPr>
                        <a:t>11%</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14%</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dirty="0">
                          <a:solidFill>
                            <a:srgbClr val="333333"/>
                          </a:solidFill>
                          <a:latin typeface="+mn-lt"/>
                          <a:ea typeface="微软雅黑" pitchFamily="34" charset="-122"/>
                        </a:rPr>
                        <a:t>23%</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60500"/>
                    </a:solidFill>
                  </a:tcPr>
                </a:tc>
              </a:tr>
            </a:tbl>
          </a:graphicData>
        </a:graphic>
      </p:graphicFrame>
      <p:sp>
        <p:nvSpPr>
          <p:cNvPr id="8" name="Rectangle 17"/>
          <p:cNvSpPr txBox="1">
            <a:spLocks/>
          </p:cNvSpPr>
          <p:nvPr/>
        </p:nvSpPr>
        <p:spPr bwMode="auto">
          <a:xfrm>
            <a:off x="457200" y="274638"/>
            <a:ext cx="8229600" cy="1143000"/>
          </a:xfrm>
          <a:prstGeom prst="rect">
            <a:avLst/>
          </a:prstGeom>
          <a:noFill/>
          <a:ln w="9525">
            <a:noFill/>
            <a:miter lim="800000"/>
            <a:headEnd/>
            <a:tailEnd/>
          </a:ln>
        </p:spPr>
        <p:txBody>
          <a:bodyPr anchor="ctr"/>
          <a:lstStyle/>
          <a:p>
            <a:pPr lvl="0" defTabSz="457200" eaLnBrk="0" hangingPunct="0"/>
            <a:r>
              <a:rPr lang="zh-CN" altLang="en-US" sz="2000" b="1" kern="0" dirty="0" smtClean="0">
                <a:solidFill>
                  <a:sysClr val="windowText" lastClr="000000"/>
                </a:solidFill>
                <a:ea typeface="微软雅黑" pitchFamily="34" charset="-122"/>
              </a:rPr>
              <a:t>对于您最常配戴的眼镜，您能接受的最高价位在？ </a:t>
            </a:r>
            <a:r>
              <a:rPr lang="zh-CN" altLang="en-US" sz="2000" b="1" dirty="0" smtClean="0">
                <a:solidFill>
                  <a:srgbClr val="000000"/>
                </a:solidFill>
                <a:ea typeface="微软雅黑" pitchFamily="34" charset="-122"/>
              </a:rPr>
              <a:t> </a:t>
            </a:r>
            <a:endParaRPr lang="en-US" altLang="zh-CN" sz="2000" b="1" dirty="0">
              <a:solidFill>
                <a:srgbClr val="000000"/>
              </a:solidFill>
              <a:ea typeface="微软雅黑" pitchFamily="34" charset="-122"/>
            </a:endParaRPr>
          </a:p>
          <a:p>
            <a:pPr defTabSz="457200" eaLnBrk="0" hangingPunct="0"/>
            <a:r>
              <a:rPr lang="zh-CN" altLang="en-US" sz="900" i="1" dirty="0">
                <a:ea typeface="微软雅黑" pitchFamily="34" charset="-122"/>
              </a:rPr>
              <a:t>单选 （</a:t>
            </a:r>
            <a:r>
              <a:rPr lang="en-US" altLang="zh-CN" sz="900" i="1" dirty="0" smtClean="0">
                <a:ea typeface="微软雅黑" pitchFamily="34" charset="-122"/>
              </a:rPr>
              <a:t>n=492 </a:t>
            </a:r>
            <a:r>
              <a:rPr lang="zh-CN" altLang="en-US" sz="900" i="1" dirty="0" smtClean="0">
                <a:ea typeface="微软雅黑" pitchFamily="34" charset="-122"/>
              </a:rPr>
              <a:t>）</a:t>
            </a:r>
            <a:r>
              <a:rPr lang="en-US" altLang="zh-CN" sz="900" i="1" dirty="0" smtClean="0">
                <a:ea typeface="微软雅黑" pitchFamily="34" charset="-122"/>
              </a:rPr>
              <a:t>—</a:t>
            </a:r>
            <a:r>
              <a:rPr lang="zh-CN" altLang="en-US" sz="900" i="1" dirty="0" smtClean="0">
                <a:ea typeface="微软雅黑" pitchFamily="34" charset="-122"/>
              </a:rPr>
              <a:t>控制项：</a:t>
            </a:r>
            <a:r>
              <a:rPr lang="zh-CN" altLang="en-US" sz="900" i="1" dirty="0" smtClean="0">
                <a:ea typeface="微软雅黑" pitchFamily="34" charset="-122"/>
              </a:rPr>
              <a:t>收入</a:t>
            </a:r>
            <a:endParaRPr lang="zh-CN" altLang="en-US" sz="900" i="1" dirty="0">
              <a:ea typeface="微软雅黑" pitchFamily="34" charset="-122"/>
            </a:endParaRPr>
          </a:p>
        </p:txBody>
      </p:sp>
      <p:sp>
        <p:nvSpPr>
          <p:cNvPr id="9" name="TextBox 13"/>
          <p:cNvSpPr txBox="1">
            <a:spLocks noChangeArrowheads="1"/>
          </p:cNvSpPr>
          <p:nvPr/>
        </p:nvSpPr>
        <p:spPr bwMode="auto">
          <a:xfrm>
            <a:off x="468313" y="1352550"/>
            <a:ext cx="8075612" cy="276999"/>
          </a:xfrm>
          <a:prstGeom prst="rect">
            <a:avLst/>
          </a:prstGeom>
          <a:noFill/>
          <a:ln w="9525">
            <a:noFill/>
            <a:miter lim="800000"/>
            <a:headEnd/>
            <a:tailEnd/>
          </a:ln>
        </p:spPr>
        <p:txBody>
          <a:bodyPr>
            <a:spAutoFit/>
          </a:bodyPr>
          <a:lstStyle/>
          <a:p>
            <a:pPr marL="182563" indent="-182563">
              <a:buFontTx/>
              <a:buChar char="•"/>
            </a:pPr>
            <a:r>
              <a:rPr lang="zh-CN" altLang="en-US" sz="1200" dirty="0" smtClean="0">
                <a:solidFill>
                  <a:sysClr val="windowText" lastClr="000000"/>
                </a:solidFill>
                <a:ea typeface="微软雅黑" pitchFamily="34" charset="-122"/>
              </a:rPr>
              <a:t>多数（</a:t>
            </a:r>
            <a:r>
              <a:rPr lang="en-US" altLang="zh-CN" sz="1200" dirty="0" smtClean="0">
                <a:solidFill>
                  <a:sysClr val="windowText" lastClr="000000"/>
                </a:solidFill>
                <a:ea typeface="微软雅黑" pitchFamily="34" charset="-122"/>
              </a:rPr>
              <a:t>47%</a:t>
            </a:r>
            <a:r>
              <a:rPr lang="zh-CN" altLang="en-US" sz="1200" dirty="0" smtClean="0">
                <a:solidFill>
                  <a:sysClr val="windowText" lastClr="000000"/>
                </a:solidFill>
                <a:ea typeface="微软雅黑" pitchFamily="34" charset="-122"/>
              </a:rPr>
              <a:t>）中收入的消费者能接受的最高眼镜价位在</a:t>
            </a:r>
            <a:r>
              <a:rPr lang="en-US" altLang="zh-CN" sz="1200" dirty="0" smtClean="0">
                <a:solidFill>
                  <a:sysClr val="windowText" lastClr="000000"/>
                </a:solidFill>
                <a:ea typeface="微软雅黑" pitchFamily="34" charset="-122"/>
              </a:rPr>
              <a:t>201-500</a:t>
            </a:r>
            <a:r>
              <a:rPr lang="zh-CN" altLang="en-US" sz="1200" dirty="0" smtClean="0">
                <a:solidFill>
                  <a:sysClr val="windowText" lastClr="000000"/>
                </a:solidFill>
                <a:ea typeface="微软雅黑" pitchFamily="34" charset="-122"/>
              </a:rPr>
              <a:t>元。</a:t>
            </a:r>
            <a:endParaRPr lang="en-US" altLang="zh-CN" sz="1200" dirty="0" smtClean="0">
              <a:ea typeface="微软雅黑" pitchFamily="34" charset="-122"/>
            </a:endParaRPr>
          </a:p>
        </p:txBody>
      </p:sp>
      <p:sp>
        <p:nvSpPr>
          <p:cNvPr id="10" name="Text Box 63"/>
          <p:cNvSpPr txBox="1">
            <a:spLocks noChangeArrowheads="1"/>
          </p:cNvSpPr>
          <p:nvPr/>
        </p:nvSpPr>
        <p:spPr bwMode="auto">
          <a:xfrm>
            <a:off x="7380288" y="765175"/>
            <a:ext cx="1439862" cy="523220"/>
          </a:xfrm>
          <a:prstGeom prst="rect">
            <a:avLst/>
          </a:prstGeom>
          <a:noFill/>
          <a:ln w="9525">
            <a:noFill/>
            <a:miter lim="800000"/>
            <a:headEnd/>
            <a:tailEnd/>
          </a:ln>
        </p:spPr>
        <p:txBody>
          <a:bodyPr>
            <a:spAutoFit/>
          </a:bodyPr>
          <a:lstStyle/>
          <a:p>
            <a:pPr algn="r">
              <a:spcBef>
                <a:spcPct val="50000"/>
              </a:spcBef>
            </a:pPr>
            <a:r>
              <a:rPr lang="zh-CN" altLang="en-US" sz="1400" u="sng" dirty="0" smtClean="0">
                <a:ea typeface="微软雅黑" pitchFamily="34" charset="-122"/>
              </a:rPr>
              <a:t>眼镜购买态度</a:t>
            </a:r>
            <a:r>
              <a:rPr lang="zh-CN" altLang="en-US" sz="1400" dirty="0" smtClean="0">
                <a:ea typeface="微软雅黑" pitchFamily="34" charset="-122"/>
              </a:rPr>
              <a:t>：</a:t>
            </a:r>
            <a:r>
              <a:rPr lang="zh-CN" altLang="en-US" sz="1400" u="sng" dirty="0" smtClean="0">
                <a:ea typeface="微软雅黑" pitchFamily="34" charset="-122"/>
              </a:rPr>
              <a:t>最高价位</a:t>
            </a:r>
            <a:endParaRPr lang="en-US" altLang="zh-CN" sz="1400" u="sng" dirty="0" smtClean="0">
              <a:ea typeface="微软雅黑" pitchFamily="34" charset="-12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5CACE9EB-67D8-402F-84DE-7914361DB2B9}" type="slidenum">
              <a:rPr lang="zh-CN" altLang="en-US" smtClean="0"/>
              <a:pPr/>
              <a:t>19</a:t>
            </a:fld>
            <a:endParaRPr lang="zh-CN" altLang="en-US"/>
          </a:p>
        </p:txBody>
      </p:sp>
      <p:pic>
        <p:nvPicPr>
          <p:cNvPr id="5" name="图片 4" descr="3.3.png"/>
          <p:cNvPicPr>
            <a:picLocks noChangeAspect="1"/>
          </p:cNvPicPr>
          <p:nvPr/>
        </p:nvPicPr>
        <p:blipFill>
          <a:blip r:embed="rId2" cstate="print"/>
          <a:stretch>
            <a:fillRect/>
          </a:stretch>
        </p:blipFill>
        <p:spPr>
          <a:xfrm>
            <a:off x="173590" y="1845677"/>
            <a:ext cx="8280000" cy="2742750"/>
          </a:xfrm>
          <a:prstGeom prst="rect">
            <a:avLst/>
          </a:prstGeom>
        </p:spPr>
      </p:pic>
      <p:graphicFrame>
        <p:nvGraphicFramePr>
          <p:cNvPr id="3" name="表格 2"/>
          <p:cNvGraphicFramePr>
            <a:graphicFrameLocks noGrp="1"/>
          </p:cNvGraphicFramePr>
          <p:nvPr/>
        </p:nvGraphicFramePr>
        <p:xfrm>
          <a:off x="1190664" y="4548070"/>
          <a:ext cx="6825600" cy="925864"/>
        </p:xfrm>
        <a:graphic>
          <a:graphicData uri="http://schemas.openxmlformats.org/drawingml/2006/table">
            <a:tbl>
              <a:tblPr/>
              <a:tblGrid>
                <a:gridCol w="1317600"/>
                <a:gridCol w="324000"/>
                <a:gridCol w="648000"/>
                <a:gridCol w="648000"/>
                <a:gridCol w="648000"/>
                <a:gridCol w="648000"/>
                <a:gridCol w="648000"/>
                <a:gridCol w="648000"/>
                <a:gridCol w="648000"/>
                <a:gridCol w="648000"/>
              </a:tblGrid>
              <a:tr h="313200">
                <a:tc>
                  <a:txBody>
                    <a:bodyPr/>
                    <a:lstStyle/>
                    <a:p>
                      <a:pPr algn="ctr" fontAlgn="ctr"/>
                      <a:r>
                        <a:rPr lang="zh-CN" altLang="en-US" sz="900" b="1" i="0" u="none" strike="noStrike" dirty="0">
                          <a:solidFill>
                            <a:srgbClr val="333333"/>
                          </a:solidFill>
                          <a:latin typeface="+mn-lt"/>
                          <a:ea typeface="微软雅黑" pitchFamily="34" charset="-122"/>
                        </a:rPr>
                        <a:t>对于您最常配戴的眼镜，您能接受的最高价位在？</a:t>
                      </a:r>
                    </a:p>
                  </a:txBody>
                  <a:tcPr marL="7658" marR="7658" marT="7658" marB="0" anchor="ctr">
                    <a:lnL>
                      <a:noFill/>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sz="900" b="1" i="0" u="none" strike="noStrike" dirty="0">
                          <a:solidFill>
                            <a:srgbClr val="333333"/>
                          </a:solidFill>
                          <a:latin typeface="+mn-lt"/>
                          <a:ea typeface="微软雅黑" pitchFamily="34" charset="-122"/>
                        </a:rPr>
                        <a:t>N</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dirty="0">
                          <a:solidFill>
                            <a:srgbClr val="333333"/>
                          </a:solidFill>
                          <a:latin typeface="+mn-lt"/>
                          <a:ea typeface="微软雅黑" pitchFamily="34" charset="-122"/>
                        </a:rPr>
                        <a:t>20</a:t>
                      </a:r>
                      <a:r>
                        <a:rPr lang="zh-CN" altLang="en-US" sz="900" b="0" i="0" u="none" strike="noStrike" dirty="0">
                          <a:solidFill>
                            <a:srgbClr val="333333"/>
                          </a:solidFill>
                          <a:latin typeface="+mn-lt"/>
                          <a:ea typeface="微软雅黑" pitchFamily="34" charset="-122"/>
                        </a:rPr>
                        <a:t>元以下</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20-50</a:t>
                      </a:r>
                      <a:r>
                        <a:rPr lang="zh-CN" altLang="en-US" sz="900" b="0" i="0" u="none" strike="noStrike" dirty="0">
                          <a:solidFill>
                            <a:srgbClr val="333333"/>
                          </a:solidFill>
                          <a:latin typeface="+mn-lt"/>
                          <a:ea typeface="微软雅黑" pitchFamily="34" charset="-122"/>
                        </a:rPr>
                        <a:t>元</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51-100</a:t>
                      </a:r>
                      <a:r>
                        <a:rPr lang="zh-CN" altLang="en-US" sz="900" b="0" i="0" u="none" strike="noStrike">
                          <a:solidFill>
                            <a:srgbClr val="333333"/>
                          </a:solidFill>
                          <a:latin typeface="+mn-lt"/>
                          <a:ea typeface="微软雅黑" pitchFamily="34" charset="-122"/>
                        </a:rPr>
                        <a:t>元</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101-200</a:t>
                      </a:r>
                      <a:r>
                        <a:rPr lang="zh-CN" altLang="en-US" sz="900" b="0" i="0" u="none" strike="noStrike">
                          <a:solidFill>
                            <a:srgbClr val="333333"/>
                          </a:solidFill>
                          <a:latin typeface="+mn-lt"/>
                          <a:ea typeface="微软雅黑" pitchFamily="34" charset="-122"/>
                        </a:rPr>
                        <a:t>元</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201-500</a:t>
                      </a:r>
                      <a:r>
                        <a:rPr lang="zh-CN" altLang="en-US" sz="900" b="0" i="0" u="none" strike="noStrike">
                          <a:solidFill>
                            <a:srgbClr val="333333"/>
                          </a:solidFill>
                          <a:latin typeface="+mn-lt"/>
                          <a:ea typeface="微软雅黑" pitchFamily="34" charset="-122"/>
                        </a:rPr>
                        <a:t>元</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501-800</a:t>
                      </a:r>
                      <a:r>
                        <a:rPr lang="zh-CN" altLang="en-US" sz="900" b="0" i="0" u="none" strike="noStrike">
                          <a:solidFill>
                            <a:srgbClr val="333333"/>
                          </a:solidFill>
                          <a:latin typeface="+mn-lt"/>
                          <a:ea typeface="微软雅黑" pitchFamily="34" charset="-122"/>
                        </a:rPr>
                        <a:t>元</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801-1000</a:t>
                      </a:r>
                      <a:r>
                        <a:rPr lang="zh-CN" altLang="en-US" sz="900" b="0" i="0" u="none" strike="noStrike">
                          <a:solidFill>
                            <a:srgbClr val="333333"/>
                          </a:solidFill>
                          <a:latin typeface="+mn-lt"/>
                          <a:ea typeface="微软雅黑" pitchFamily="34" charset="-122"/>
                        </a:rPr>
                        <a:t>元</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1000</a:t>
                      </a:r>
                      <a:r>
                        <a:rPr lang="zh-CN" altLang="en-US" sz="900" b="0" i="0" u="none" strike="noStrike">
                          <a:solidFill>
                            <a:srgbClr val="333333"/>
                          </a:solidFill>
                          <a:latin typeface="+mn-lt"/>
                          <a:ea typeface="微软雅黑" pitchFamily="34" charset="-122"/>
                        </a:rPr>
                        <a:t>元以上</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53166">
                <a:tc>
                  <a:txBody>
                    <a:bodyPr/>
                    <a:lstStyle/>
                    <a:p>
                      <a:pPr algn="ctr" fontAlgn="ctr"/>
                      <a:r>
                        <a:rPr lang="en-US" sz="900" b="1" i="0" u="none" strike="noStrike">
                          <a:solidFill>
                            <a:srgbClr val="333333"/>
                          </a:solidFill>
                          <a:latin typeface="+mn-lt"/>
                          <a:ea typeface="微软雅黑" pitchFamily="34" charset="-122"/>
                        </a:rPr>
                        <a:t>Total</a:t>
                      </a:r>
                    </a:p>
                  </a:txBody>
                  <a:tcPr marL="7658" marR="7658" marT="7658"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492</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5%</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5%</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27%</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37%</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8%</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6%</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9%</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53166">
                <a:tc>
                  <a:txBody>
                    <a:bodyPr/>
                    <a:lstStyle/>
                    <a:p>
                      <a:pPr algn="ctr" fontAlgn="ctr"/>
                      <a:r>
                        <a:rPr lang="zh-CN" altLang="en-US" sz="900" b="1" i="0" u="none" strike="noStrike">
                          <a:solidFill>
                            <a:srgbClr val="333333"/>
                          </a:solidFill>
                          <a:latin typeface="+mn-lt"/>
                          <a:ea typeface="微软雅黑" pitchFamily="34" charset="-122"/>
                        </a:rPr>
                        <a:t>特大城市</a:t>
                      </a:r>
                    </a:p>
                  </a:txBody>
                  <a:tcPr marL="7658" marR="7658" marT="7658"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71</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3%</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1%</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13%</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006AFF"/>
                    </a:solidFill>
                  </a:tcPr>
                </a:tc>
                <a:tc>
                  <a:txBody>
                    <a:bodyPr/>
                    <a:lstStyle/>
                    <a:p>
                      <a:pPr algn="ctr" fontAlgn="ctr"/>
                      <a:r>
                        <a:rPr lang="en-US" altLang="zh-CN" sz="900" b="0" i="0" u="none" strike="noStrike">
                          <a:solidFill>
                            <a:srgbClr val="333333"/>
                          </a:solidFill>
                          <a:latin typeface="+mn-lt"/>
                          <a:ea typeface="微软雅黑" pitchFamily="34" charset="-122"/>
                        </a:rPr>
                        <a:t>48%</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60500"/>
                    </a:solidFill>
                  </a:tcPr>
                </a:tc>
                <a:tc>
                  <a:txBody>
                    <a:bodyPr/>
                    <a:lstStyle/>
                    <a:p>
                      <a:pPr algn="ctr" fontAlgn="ctr"/>
                      <a:r>
                        <a:rPr lang="en-US" altLang="zh-CN" sz="900" b="0" i="0" u="none" strike="noStrike">
                          <a:solidFill>
                            <a:srgbClr val="333333"/>
                          </a:solidFill>
                          <a:latin typeface="+mn-lt"/>
                          <a:ea typeface="微软雅黑" pitchFamily="34" charset="-122"/>
                        </a:rPr>
                        <a:t>8%</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6%</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18%</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r>
              <a:tr h="153166">
                <a:tc>
                  <a:txBody>
                    <a:bodyPr/>
                    <a:lstStyle/>
                    <a:p>
                      <a:pPr algn="ctr" fontAlgn="ctr"/>
                      <a:r>
                        <a:rPr lang="zh-CN" altLang="en-US" sz="900" b="1" i="0" u="none" strike="noStrike">
                          <a:solidFill>
                            <a:srgbClr val="333333"/>
                          </a:solidFill>
                          <a:latin typeface="+mn-lt"/>
                          <a:ea typeface="微软雅黑" pitchFamily="34" charset="-122"/>
                        </a:rPr>
                        <a:t>省会城市</a:t>
                      </a:r>
                    </a:p>
                  </a:txBody>
                  <a:tcPr marL="7658" marR="7658" marT="7658"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119</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8%</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30%</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39%</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7%</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7%</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53166">
                <a:tc>
                  <a:txBody>
                    <a:bodyPr/>
                    <a:lstStyle/>
                    <a:p>
                      <a:pPr algn="ctr" fontAlgn="ctr"/>
                      <a:r>
                        <a:rPr lang="zh-CN" altLang="en-US" sz="900" b="1" i="0" u="none" strike="noStrike">
                          <a:solidFill>
                            <a:srgbClr val="333333"/>
                          </a:solidFill>
                          <a:latin typeface="+mn-lt"/>
                          <a:ea typeface="微软雅黑" pitchFamily="34" charset="-122"/>
                        </a:rPr>
                        <a:t>其它城市</a:t>
                      </a:r>
                    </a:p>
                  </a:txBody>
                  <a:tcPr marL="7658" marR="7658" marT="7658"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302</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4%</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6%</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29%</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33%</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8%</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7%</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8%</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bl>
          </a:graphicData>
        </a:graphic>
      </p:graphicFrame>
      <p:sp>
        <p:nvSpPr>
          <p:cNvPr id="8" name="Rectangle 17"/>
          <p:cNvSpPr txBox="1">
            <a:spLocks/>
          </p:cNvSpPr>
          <p:nvPr/>
        </p:nvSpPr>
        <p:spPr bwMode="auto">
          <a:xfrm>
            <a:off x="457200" y="274638"/>
            <a:ext cx="8229600" cy="1143000"/>
          </a:xfrm>
          <a:prstGeom prst="rect">
            <a:avLst/>
          </a:prstGeom>
          <a:noFill/>
          <a:ln w="9525">
            <a:noFill/>
            <a:miter lim="800000"/>
            <a:headEnd/>
            <a:tailEnd/>
          </a:ln>
        </p:spPr>
        <p:txBody>
          <a:bodyPr anchor="ctr"/>
          <a:lstStyle/>
          <a:p>
            <a:pPr lvl="0" defTabSz="457200" eaLnBrk="0" hangingPunct="0"/>
            <a:r>
              <a:rPr lang="zh-CN" altLang="en-US" sz="2000" b="1" kern="0" dirty="0" smtClean="0">
                <a:solidFill>
                  <a:sysClr val="windowText" lastClr="000000"/>
                </a:solidFill>
                <a:ea typeface="微软雅黑" pitchFamily="34" charset="-122"/>
              </a:rPr>
              <a:t>对于您最常配戴的眼镜，您能接受的最高价位在？ </a:t>
            </a:r>
            <a:r>
              <a:rPr lang="zh-CN" altLang="en-US" sz="2000" b="1" dirty="0" smtClean="0">
                <a:solidFill>
                  <a:srgbClr val="000000"/>
                </a:solidFill>
                <a:ea typeface="微软雅黑" pitchFamily="34" charset="-122"/>
              </a:rPr>
              <a:t> </a:t>
            </a:r>
            <a:endParaRPr lang="en-US" altLang="zh-CN" sz="2000" b="1" dirty="0">
              <a:solidFill>
                <a:srgbClr val="000000"/>
              </a:solidFill>
              <a:ea typeface="微软雅黑" pitchFamily="34" charset="-122"/>
            </a:endParaRPr>
          </a:p>
          <a:p>
            <a:pPr defTabSz="457200" eaLnBrk="0" hangingPunct="0"/>
            <a:r>
              <a:rPr lang="zh-CN" altLang="en-US" sz="900" i="1" dirty="0">
                <a:ea typeface="微软雅黑" pitchFamily="34" charset="-122"/>
              </a:rPr>
              <a:t>单选 （</a:t>
            </a:r>
            <a:r>
              <a:rPr lang="en-US" altLang="zh-CN" sz="900" i="1" dirty="0" smtClean="0">
                <a:ea typeface="微软雅黑" pitchFamily="34" charset="-122"/>
              </a:rPr>
              <a:t>n=492 </a:t>
            </a:r>
            <a:r>
              <a:rPr lang="zh-CN" altLang="en-US" sz="900" i="1" dirty="0" smtClean="0">
                <a:ea typeface="微软雅黑" pitchFamily="34" charset="-122"/>
              </a:rPr>
              <a:t>）</a:t>
            </a:r>
            <a:r>
              <a:rPr lang="en-US" altLang="zh-CN" sz="900" i="1" dirty="0" smtClean="0">
                <a:ea typeface="微软雅黑" pitchFamily="34" charset="-122"/>
              </a:rPr>
              <a:t>—</a:t>
            </a:r>
            <a:r>
              <a:rPr lang="zh-CN" altLang="en-US" sz="900" i="1" dirty="0" smtClean="0">
                <a:ea typeface="微软雅黑" pitchFamily="34" charset="-122"/>
              </a:rPr>
              <a:t>控制项：</a:t>
            </a:r>
            <a:r>
              <a:rPr lang="zh-CN" altLang="en-US" sz="900" i="1" dirty="0" smtClean="0">
                <a:ea typeface="微软雅黑" pitchFamily="34" charset="-122"/>
              </a:rPr>
              <a:t>城市类型</a:t>
            </a:r>
            <a:endParaRPr lang="zh-CN" altLang="en-US" sz="900" i="1" dirty="0">
              <a:ea typeface="微软雅黑" pitchFamily="34" charset="-122"/>
            </a:endParaRPr>
          </a:p>
        </p:txBody>
      </p:sp>
      <p:sp>
        <p:nvSpPr>
          <p:cNvPr id="9" name="TextBox 13"/>
          <p:cNvSpPr txBox="1">
            <a:spLocks noChangeArrowheads="1"/>
          </p:cNvSpPr>
          <p:nvPr/>
        </p:nvSpPr>
        <p:spPr bwMode="auto">
          <a:xfrm>
            <a:off x="468313" y="1352550"/>
            <a:ext cx="8075612" cy="276999"/>
          </a:xfrm>
          <a:prstGeom prst="rect">
            <a:avLst/>
          </a:prstGeom>
          <a:noFill/>
          <a:ln w="9525">
            <a:noFill/>
            <a:miter lim="800000"/>
            <a:headEnd/>
            <a:tailEnd/>
          </a:ln>
        </p:spPr>
        <p:txBody>
          <a:bodyPr>
            <a:spAutoFit/>
          </a:bodyPr>
          <a:lstStyle/>
          <a:p>
            <a:pPr marL="182563" lvl="0" indent="-182563">
              <a:buFontTx/>
              <a:buChar char="•"/>
            </a:pPr>
            <a:r>
              <a:rPr lang="zh-CN" altLang="en-US" sz="1200" dirty="0" smtClean="0">
                <a:solidFill>
                  <a:sysClr val="windowText" lastClr="000000"/>
                </a:solidFill>
                <a:ea typeface="微软雅黑" pitchFamily="34" charset="-122"/>
              </a:rPr>
              <a:t>多数（</a:t>
            </a:r>
            <a:r>
              <a:rPr lang="en-US" altLang="zh-CN" sz="1200" dirty="0" smtClean="0">
                <a:solidFill>
                  <a:sysClr val="windowText" lastClr="000000"/>
                </a:solidFill>
                <a:ea typeface="微软雅黑" pitchFamily="34" charset="-122"/>
              </a:rPr>
              <a:t>48%</a:t>
            </a:r>
            <a:r>
              <a:rPr lang="zh-CN" altLang="en-US" sz="1200" dirty="0" smtClean="0">
                <a:solidFill>
                  <a:sysClr val="windowText" lastClr="000000"/>
                </a:solidFill>
                <a:ea typeface="微软雅黑" pitchFamily="34" charset="-122"/>
              </a:rPr>
              <a:t>）特大城市的消费者能接受的眼镜最高价位在</a:t>
            </a:r>
            <a:r>
              <a:rPr lang="en-US" altLang="zh-CN" sz="1200" dirty="0" smtClean="0">
                <a:solidFill>
                  <a:sysClr val="windowText" lastClr="000000"/>
                </a:solidFill>
                <a:ea typeface="微软雅黑" pitchFamily="34" charset="-122"/>
              </a:rPr>
              <a:t>201-500</a:t>
            </a:r>
            <a:r>
              <a:rPr lang="zh-CN" altLang="en-US" sz="1200" dirty="0" smtClean="0">
                <a:solidFill>
                  <a:sysClr val="windowText" lastClr="000000"/>
                </a:solidFill>
                <a:ea typeface="微软雅黑" pitchFamily="34" charset="-122"/>
              </a:rPr>
              <a:t>元。</a:t>
            </a:r>
            <a:endParaRPr lang="en-US" altLang="zh-CN" sz="1200" dirty="0" smtClean="0">
              <a:ea typeface="微软雅黑" pitchFamily="34" charset="-122"/>
            </a:endParaRPr>
          </a:p>
        </p:txBody>
      </p:sp>
      <p:sp>
        <p:nvSpPr>
          <p:cNvPr id="10" name="Text Box 63"/>
          <p:cNvSpPr txBox="1">
            <a:spLocks noChangeArrowheads="1"/>
          </p:cNvSpPr>
          <p:nvPr/>
        </p:nvSpPr>
        <p:spPr bwMode="auto">
          <a:xfrm>
            <a:off x="7380288" y="765175"/>
            <a:ext cx="1439862" cy="523220"/>
          </a:xfrm>
          <a:prstGeom prst="rect">
            <a:avLst/>
          </a:prstGeom>
          <a:noFill/>
          <a:ln w="9525">
            <a:noFill/>
            <a:miter lim="800000"/>
            <a:headEnd/>
            <a:tailEnd/>
          </a:ln>
        </p:spPr>
        <p:txBody>
          <a:bodyPr>
            <a:spAutoFit/>
          </a:bodyPr>
          <a:lstStyle/>
          <a:p>
            <a:pPr algn="r">
              <a:spcBef>
                <a:spcPct val="50000"/>
              </a:spcBef>
            </a:pPr>
            <a:r>
              <a:rPr lang="zh-CN" altLang="en-US" sz="1400" u="sng" dirty="0" smtClean="0">
                <a:ea typeface="微软雅黑" pitchFamily="34" charset="-122"/>
              </a:rPr>
              <a:t>眼镜购买态度</a:t>
            </a:r>
            <a:r>
              <a:rPr lang="zh-CN" altLang="en-US" sz="1400" dirty="0" smtClean="0">
                <a:ea typeface="微软雅黑" pitchFamily="34" charset="-122"/>
              </a:rPr>
              <a:t>：</a:t>
            </a:r>
            <a:r>
              <a:rPr lang="zh-CN" altLang="en-US" sz="1400" u="sng" dirty="0" smtClean="0">
                <a:ea typeface="微软雅黑" pitchFamily="34" charset="-122"/>
              </a:rPr>
              <a:t>最高价位</a:t>
            </a:r>
            <a:endParaRPr lang="en-US" altLang="zh-CN" sz="1400" u="sng" dirty="0" smtClean="0">
              <a:ea typeface="微软雅黑" pitchFamily="34"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灯片编号占位符 9"/>
          <p:cNvSpPr>
            <a:spLocks noGrp="1"/>
          </p:cNvSpPr>
          <p:nvPr>
            <p:ph type="sldNum" sz="quarter" idx="12"/>
          </p:nvPr>
        </p:nvSpPr>
        <p:spPr/>
        <p:txBody>
          <a:bodyPr/>
          <a:lstStyle/>
          <a:p>
            <a:fld id="{5CACE9EB-67D8-402F-84DE-7914361DB2B9}" type="slidenum">
              <a:rPr lang="zh-CN" altLang="en-US" smtClean="0"/>
              <a:pPr/>
              <a:t>2</a:t>
            </a:fld>
            <a:endParaRPr lang="zh-CN" altLang="en-US" dirty="0"/>
          </a:p>
        </p:txBody>
      </p:sp>
      <p:sp>
        <p:nvSpPr>
          <p:cNvPr id="5" name="Rectangle 2"/>
          <p:cNvSpPr txBox="1">
            <a:spLocks/>
          </p:cNvSpPr>
          <p:nvPr/>
        </p:nvSpPr>
        <p:spPr bwMode="auto">
          <a:xfrm>
            <a:off x="457200" y="274638"/>
            <a:ext cx="8229600" cy="1143000"/>
          </a:xfrm>
          <a:prstGeom prst="rect">
            <a:avLst/>
          </a:prstGeom>
          <a:noFill/>
          <a:ln>
            <a:miter lim="800000"/>
            <a:headEnd/>
            <a:tailEnd/>
          </a:ln>
        </p:spPr>
        <p:txBody>
          <a:bodyPr anchor="ct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zh-CN" altLang="en-US" sz="2000" b="1" i="0" u="none" strike="noStrike" kern="1200" cap="none" spc="0" normalizeH="0" baseline="0" noProof="0" dirty="0" smtClean="0">
                <a:ln>
                  <a:noFill/>
                </a:ln>
                <a:solidFill>
                  <a:sysClr val="windowText" lastClr="000000"/>
                </a:solidFill>
                <a:effectLst/>
                <a:uLnTx/>
                <a:uFillTx/>
                <a:latin typeface="Calibri" pitchFamily="34" charset="0"/>
                <a:ea typeface="宋体" charset="-122"/>
                <a:cs typeface="+mj-cs"/>
              </a:rPr>
              <a:t>本次调查的主要发现</a:t>
            </a:r>
            <a:endParaRPr kumimoji="0" lang="en-US" altLang="zh-CN" sz="2000" b="1" i="0" u="none" strike="noStrike" kern="1200" cap="none" spc="0" normalizeH="0" baseline="0" noProof="0" dirty="0" smtClean="0">
              <a:ln>
                <a:noFill/>
              </a:ln>
              <a:solidFill>
                <a:sysClr val="windowText" lastClr="000000"/>
              </a:solidFill>
              <a:effectLst/>
              <a:uLnTx/>
              <a:uFillTx/>
              <a:latin typeface="Calibri" pitchFamily="34" charset="0"/>
              <a:ea typeface="宋体" charset="-122"/>
              <a:cs typeface="+mj-cs"/>
            </a:endParaRPr>
          </a:p>
        </p:txBody>
      </p:sp>
      <p:sp>
        <p:nvSpPr>
          <p:cNvPr id="4" name="TextBox 3"/>
          <p:cNvSpPr txBox="1"/>
          <p:nvPr/>
        </p:nvSpPr>
        <p:spPr>
          <a:xfrm>
            <a:off x="500034" y="1214422"/>
            <a:ext cx="8001056" cy="2677656"/>
          </a:xfrm>
          <a:prstGeom prst="rect">
            <a:avLst/>
          </a:prstGeom>
          <a:noFill/>
        </p:spPr>
        <p:txBody>
          <a:bodyPr wrap="square" rtlCol="0">
            <a:spAutoFit/>
          </a:bodyPr>
          <a:lstStyle/>
          <a:p>
            <a:pPr marL="360000" indent="-360000">
              <a:lnSpc>
                <a:spcPct val="150000"/>
              </a:lnSpc>
              <a:buFont typeface="Wingdings" pitchFamily="2" charset="2"/>
              <a:buChar char="n"/>
            </a:pPr>
            <a:r>
              <a:rPr lang="en-US" altLang="zh-CN" sz="1400" dirty="0" smtClean="0">
                <a:latin typeface="微软雅黑" pitchFamily="34" charset="-122"/>
                <a:ea typeface="微软雅黑" pitchFamily="34" charset="-122"/>
              </a:rPr>
              <a:t>42%</a:t>
            </a:r>
            <a:r>
              <a:rPr lang="zh-CN" altLang="en-US" sz="1400" dirty="0" smtClean="0">
                <a:latin typeface="微软雅黑" pitchFamily="34" charset="-122"/>
                <a:ea typeface="微软雅黑" pitchFamily="34" charset="-122"/>
              </a:rPr>
              <a:t>的消费者每天都要配戴眼镜；</a:t>
            </a:r>
            <a:endParaRPr lang="en-US" altLang="zh-CN" sz="1400" dirty="0" smtClean="0">
              <a:latin typeface="微软雅黑" pitchFamily="34" charset="-122"/>
              <a:ea typeface="微软雅黑" pitchFamily="34" charset="-122"/>
            </a:endParaRPr>
          </a:p>
          <a:p>
            <a:pPr marL="360000" indent="-360000">
              <a:lnSpc>
                <a:spcPct val="150000"/>
              </a:lnSpc>
              <a:buFont typeface="Wingdings" pitchFamily="2" charset="2"/>
              <a:buChar char="n"/>
            </a:pPr>
            <a:r>
              <a:rPr lang="zh-CN" altLang="en-US" sz="1400" dirty="0" smtClean="0">
                <a:latin typeface="微软雅黑" pitchFamily="34" charset="-122"/>
                <a:ea typeface="微软雅黑" pitchFamily="34" charset="-122"/>
              </a:rPr>
              <a:t>配戴眼镜的消费者中，</a:t>
            </a:r>
            <a:r>
              <a:rPr lang="en-US" altLang="zh-CN" sz="1400" dirty="0" smtClean="0">
                <a:latin typeface="微软雅黑" pitchFamily="34" charset="-122"/>
                <a:ea typeface="微软雅黑" pitchFamily="34" charset="-122"/>
              </a:rPr>
              <a:t>77%</a:t>
            </a:r>
            <a:r>
              <a:rPr lang="zh-CN" altLang="en-US" sz="1400" dirty="0" smtClean="0">
                <a:latin typeface="微软雅黑" pitchFamily="34" charset="-122"/>
                <a:ea typeface="微软雅黑" pitchFamily="34" charset="-122"/>
              </a:rPr>
              <a:t>最常配戴近视眼镜；</a:t>
            </a:r>
            <a:endParaRPr lang="en-US" altLang="zh-CN" sz="1400" dirty="0" smtClean="0">
              <a:latin typeface="微软雅黑" pitchFamily="34" charset="-122"/>
              <a:ea typeface="微软雅黑" pitchFamily="34" charset="-122"/>
            </a:endParaRPr>
          </a:p>
          <a:p>
            <a:pPr marL="360000" indent="-360000">
              <a:lnSpc>
                <a:spcPct val="150000"/>
              </a:lnSpc>
              <a:buFont typeface="Wingdings" pitchFamily="2" charset="2"/>
              <a:buChar char="n"/>
            </a:pPr>
            <a:r>
              <a:rPr lang="en-US" altLang="zh-CN" sz="1400" dirty="0" smtClean="0">
                <a:latin typeface="微软雅黑" pitchFamily="34" charset="-122"/>
                <a:ea typeface="微软雅黑" pitchFamily="34" charset="-122"/>
              </a:rPr>
              <a:t>37%</a:t>
            </a:r>
            <a:r>
              <a:rPr lang="zh-CN" altLang="en-US" sz="1400" dirty="0" smtClean="0">
                <a:latin typeface="微软雅黑" pitchFamily="34" charset="-122"/>
                <a:ea typeface="微软雅黑" pitchFamily="34" charset="-122"/>
              </a:rPr>
              <a:t>的消费者能接受的最高眼镜价位是</a:t>
            </a:r>
            <a:r>
              <a:rPr lang="en-US" altLang="zh-CN" sz="1400" dirty="0" smtClean="0">
                <a:latin typeface="微软雅黑" pitchFamily="34" charset="-122"/>
                <a:ea typeface="微软雅黑" pitchFamily="34" charset="-122"/>
              </a:rPr>
              <a:t>201-500</a:t>
            </a:r>
            <a:r>
              <a:rPr lang="zh-CN" altLang="en-US" sz="1400" dirty="0" smtClean="0">
                <a:latin typeface="微软雅黑" pitchFamily="34" charset="-122"/>
                <a:ea typeface="微软雅黑" pitchFamily="34" charset="-122"/>
              </a:rPr>
              <a:t>元；</a:t>
            </a:r>
            <a:endParaRPr lang="en-US" altLang="zh-CN" sz="1400" dirty="0" smtClean="0">
              <a:latin typeface="微软雅黑" pitchFamily="34" charset="-122"/>
              <a:ea typeface="微软雅黑" pitchFamily="34" charset="-122"/>
            </a:endParaRPr>
          </a:p>
          <a:p>
            <a:pPr marL="360000" indent="-360000">
              <a:lnSpc>
                <a:spcPct val="150000"/>
              </a:lnSpc>
              <a:buFont typeface="Wingdings" pitchFamily="2" charset="2"/>
              <a:buChar char="n"/>
            </a:pPr>
            <a:r>
              <a:rPr lang="en-US" altLang="zh-CN" sz="1400" dirty="0" smtClean="0">
                <a:latin typeface="微软雅黑" pitchFamily="34" charset="-122"/>
                <a:ea typeface="微软雅黑" pitchFamily="34" charset="-122"/>
              </a:rPr>
              <a:t>44%</a:t>
            </a:r>
            <a:r>
              <a:rPr lang="zh-CN" altLang="en-US" sz="1400" dirty="0" smtClean="0">
                <a:latin typeface="微软雅黑" pitchFamily="34" charset="-122"/>
                <a:ea typeface="微软雅黑" pitchFamily="34" charset="-122"/>
              </a:rPr>
              <a:t>的消费者最常在品牌眼镜专卖店购买眼镜；</a:t>
            </a:r>
            <a:endParaRPr lang="en-US" altLang="zh-CN" sz="1400" dirty="0" smtClean="0">
              <a:latin typeface="微软雅黑" pitchFamily="34" charset="-122"/>
              <a:ea typeface="微软雅黑" pitchFamily="34" charset="-122"/>
            </a:endParaRPr>
          </a:p>
          <a:p>
            <a:pPr marL="360000" indent="-360000">
              <a:lnSpc>
                <a:spcPct val="150000"/>
              </a:lnSpc>
              <a:buFont typeface="Wingdings" pitchFamily="2" charset="2"/>
              <a:buChar char="n"/>
            </a:pPr>
            <a:r>
              <a:rPr lang="zh-CN" altLang="en-US" sz="1400" dirty="0" smtClean="0">
                <a:latin typeface="微软雅黑" pitchFamily="34" charset="-122"/>
                <a:ea typeface="微软雅黑" pitchFamily="34" charset="-122"/>
              </a:rPr>
              <a:t>眼镜的质量（</a:t>
            </a:r>
            <a:r>
              <a:rPr lang="en-US" altLang="zh-CN" sz="1400" dirty="0" smtClean="0">
                <a:latin typeface="微软雅黑" pitchFamily="34" charset="-122"/>
                <a:ea typeface="微软雅黑" pitchFamily="34" charset="-122"/>
              </a:rPr>
              <a:t>56%</a:t>
            </a:r>
            <a:r>
              <a:rPr lang="zh-CN" altLang="en-US" sz="1400" dirty="0" smtClean="0">
                <a:latin typeface="微软雅黑" pitchFamily="34" charset="-122"/>
                <a:ea typeface="微软雅黑" pitchFamily="34" charset="-122"/>
              </a:rPr>
              <a:t>）、价格（</a:t>
            </a:r>
            <a:r>
              <a:rPr lang="en-US" altLang="zh-CN" sz="1400" dirty="0" smtClean="0">
                <a:latin typeface="微软雅黑" pitchFamily="34" charset="-122"/>
                <a:ea typeface="微软雅黑" pitchFamily="34" charset="-122"/>
              </a:rPr>
              <a:t>44%</a:t>
            </a:r>
            <a:r>
              <a:rPr lang="zh-CN" altLang="en-US" sz="1400" dirty="0" smtClean="0">
                <a:latin typeface="微软雅黑" pitchFamily="34" charset="-122"/>
                <a:ea typeface="微软雅黑" pitchFamily="34" charset="-122"/>
              </a:rPr>
              <a:t>）和舒适度</a:t>
            </a:r>
            <a:r>
              <a:rPr lang="en-US" altLang="zh-CN" sz="1400" dirty="0" smtClean="0">
                <a:latin typeface="微软雅黑" pitchFamily="34" charset="-122"/>
                <a:ea typeface="微软雅黑" pitchFamily="34" charset="-122"/>
              </a:rPr>
              <a:t>/</a:t>
            </a:r>
            <a:r>
              <a:rPr lang="zh-CN" altLang="en-US" sz="1400" dirty="0" smtClean="0">
                <a:latin typeface="微软雅黑" pitchFamily="34" charset="-122"/>
                <a:ea typeface="微软雅黑" pitchFamily="34" charset="-122"/>
              </a:rPr>
              <a:t>耐用度（</a:t>
            </a:r>
            <a:r>
              <a:rPr lang="en-US" altLang="zh-CN" sz="1400" dirty="0" smtClean="0">
                <a:latin typeface="微软雅黑" pitchFamily="34" charset="-122"/>
                <a:ea typeface="微软雅黑" pitchFamily="34" charset="-122"/>
              </a:rPr>
              <a:t>40%</a:t>
            </a:r>
            <a:r>
              <a:rPr lang="zh-CN" altLang="en-US" sz="1400" dirty="0" smtClean="0">
                <a:latin typeface="微软雅黑" pitchFamily="34" charset="-122"/>
                <a:ea typeface="微软雅黑" pitchFamily="34" charset="-122"/>
              </a:rPr>
              <a:t>）是消费者在眼镜店购买眼镜时首要考虑的三个因素；</a:t>
            </a:r>
            <a:endParaRPr lang="en-US" altLang="zh-CN" sz="1400" dirty="0" smtClean="0">
              <a:latin typeface="微软雅黑" pitchFamily="34" charset="-122"/>
              <a:ea typeface="微软雅黑" pitchFamily="34" charset="-122"/>
            </a:endParaRPr>
          </a:p>
          <a:p>
            <a:pPr marL="360000" indent="-360000">
              <a:lnSpc>
                <a:spcPct val="150000"/>
              </a:lnSpc>
              <a:buFont typeface="Wingdings" pitchFamily="2" charset="2"/>
              <a:buChar char="n"/>
            </a:pPr>
            <a:r>
              <a:rPr lang="en-US" altLang="zh-CN" sz="1400" dirty="0" smtClean="0">
                <a:latin typeface="微软雅黑" pitchFamily="34" charset="-122"/>
                <a:ea typeface="微软雅黑" pitchFamily="34" charset="-122"/>
              </a:rPr>
              <a:t>48%</a:t>
            </a:r>
            <a:r>
              <a:rPr lang="zh-CN" altLang="en-US" sz="1400" dirty="0" smtClean="0">
                <a:latin typeface="微软雅黑" pitchFamily="34" charset="-122"/>
                <a:ea typeface="微软雅黑" pitchFamily="34" charset="-122"/>
              </a:rPr>
              <a:t>的消费者希望眼镜除了基本的功能外还具有防辐射的功能；</a:t>
            </a:r>
            <a:endParaRPr lang="en-US" altLang="zh-CN" sz="1400" dirty="0" smtClean="0">
              <a:latin typeface="微软雅黑" pitchFamily="34" charset="-122"/>
              <a:ea typeface="微软雅黑" pitchFamily="34" charset="-122"/>
            </a:endParaRPr>
          </a:p>
          <a:p>
            <a:pPr marL="360000" indent="-360000">
              <a:lnSpc>
                <a:spcPct val="150000"/>
              </a:lnSpc>
              <a:buFont typeface="Wingdings" pitchFamily="2" charset="2"/>
              <a:buChar char="n"/>
            </a:pPr>
            <a:r>
              <a:rPr lang="zh-CN" altLang="en-US" sz="1400" dirty="0" smtClean="0">
                <a:latin typeface="微软雅黑" pitchFamily="34" charset="-122"/>
                <a:ea typeface="微软雅黑" pitchFamily="34" charset="-122"/>
              </a:rPr>
              <a:t>大部分的消费者希望在眼镜的款式外观上有所提高；</a:t>
            </a:r>
          </a:p>
        </p:txBody>
      </p:sp>
      <p:sp>
        <p:nvSpPr>
          <p:cNvPr id="6" name="Rectangle 2"/>
          <p:cNvSpPr txBox="1">
            <a:spLocks/>
          </p:cNvSpPr>
          <p:nvPr/>
        </p:nvSpPr>
        <p:spPr bwMode="auto">
          <a:xfrm>
            <a:off x="457200" y="3691942"/>
            <a:ext cx="8229600" cy="1143000"/>
          </a:xfrm>
          <a:prstGeom prst="rect">
            <a:avLst/>
          </a:prstGeom>
          <a:noFill/>
          <a:ln>
            <a:miter lim="800000"/>
            <a:headEnd/>
            <a:tailEnd/>
          </a:ln>
        </p:spPr>
        <p:txBody>
          <a:bodyPr anchor="ct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zh-CN" altLang="en-US" sz="2000" b="1" i="0" u="none" strike="noStrike" kern="1200" cap="none" spc="0" normalizeH="0" baseline="0" noProof="0" dirty="0" smtClean="0">
                <a:ln>
                  <a:noFill/>
                </a:ln>
                <a:solidFill>
                  <a:sysClr val="windowText" lastClr="000000"/>
                </a:solidFill>
                <a:effectLst/>
                <a:uLnTx/>
                <a:uFillTx/>
                <a:latin typeface="Calibri" pitchFamily="34" charset="0"/>
                <a:ea typeface="宋体" charset="-122"/>
                <a:cs typeface="+mj-cs"/>
              </a:rPr>
              <a:t>本次调查的主要启发</a:t>
            </a:r>
            <a:endParaRPr kumimoji="0" lang="en-US" altLang="zh-CN" sz="2000" b="1" i="0" u="none" strike="noStrike" kern="1200" cap="none" spc="0" normalizeH="0" baseline="0" noProof="0" dirty="0" smtClean="0">
              <a:ln>
                <a:noFill/>
              </a:ln>
              <a:solidFill>
                <a:sysClr val="windowText" lastClr="000000"/>
              </a:solidFill>
              <a:effectLst/>
              <a:uLnTx/>
              <a:uFillTx/>
              <a:latin typeface="Calibri" pitchFamily="34" charset="0"/>
              <a:ea typeface="宋体" charset="-122"/>
              <a:cs typeface="+mj-cs"/>
            </a:endParaRPr>
          </a:p>
        </p:txBody>
      </p:sp>
      <p:sp>
        <p:nvSpPr>
          <p:cNvPr id="7" name="TextBox 6"/>
          <p:cNvSpPr txBox="1"/>
          <p:nvPr/>
        </p:nvSpPr>
        <p:spPr>
          <a:xfrm>
            <a:off x="500034" y="4788014"/>
            <a:ext cx="8001056" cy="1061829"/>
          </a:xfrm>
          <a:prstGeom prst="rect">
            <a:avLst/>
          </a:prstGeom>
          <a:noFill/>
        </p:spPr>
        <p:txBody>
          <a:bodyPr wrap="square" rtlCol="0">
            <a:spAutoFit/>
          </a:bodyPr>
          <a:lstStyle/>
          <a:p>
            <a:pPr marL="360000" indent="-360000">
              <a:lnSpc>
                <a:spcPct val="150000"/>
              </a:lnSpc>
              <a:buFont typeface="Wingdings" pitchFamily="2" charset="2"/>
              <a:buChar char="n"/>
            </a:pPr>
            <a:r>
              <a:rPr lang="zh-CN" altLang="en-US" sz="1400" dirty="0" smtClean="0">
                <a:ea typeface="微软雅黑" pitchFamily="34" charset="-122"/>
              </a:rPr>
              <a:t>眼镜行业可以在推出新型眼镜时，多推出带有防辐射的功能的眼镜及其具有防雾功能的眼镜</a:t>
            </a:r>
            <a:r>
              <a:rPr lang="zh-CN" altLang="en-US" sz="1400" dirty="0" smtClean="0">
                <a:latin typeface="微软雅黑" pitchFamily="34" charset="-122"/>
                <a:ea typeface="微软雅黑" pitchFamily="34" charset="-122"/>
              </a:rPr>
              <a:t>；</a:t>
            </a:r>
          </a:p>
          <a:p>
            <a:pPr marL="360000" indent="-360000">
              <a:lnSpc>
                <a:spcPct val="150000"/>
              </a:lnSpc>
              <a:buFont typeface="Wingdings" pitchFamily="2" charset="2"/>
              <a:buChar char="n"/>
            </a:pPr>
            <a:r>
              <a:rPr lang="zh-CN" altLang="en-US" sz="1400" dirty="0" smtClean="0">
                <a:latin typeface="微软雅黑" pitchFamily="34" charset="-122"/>
                <a:ea typeface="微软雅黑" pitchFamily="34" charset="-122"/>
              </a:rPr>
              <a:t>建议商家根据环境多设置品牌专卖店的店面，以方便和吸引消费者购买；</a:t>
            </a:r>
            <a:endParaRPr lang="en-US" altLang="zh-CN" sz="1400" dirty="0" smtClean="0">
              <a:latin typeface="微软雅黑" pitchFamily="34" charset="-122"/>
              <a:ea typeface="微软雅黑" pitchFamily="34" charset="-122"/>
            </a:endParaRPr>
          </a:p>
          <a:p>
            <a:pPr marL="360000" indent="-360000">
              <a:lnSpc>
                <a:spcPct val="150000"/>
              </a:lnSpc>
              <a:buFont typeface="Wingdings" pitchFamily="2" charset="2"/>
              <a:buChar char="n"/>
            </a:pPr>
            <a:r>
              <a:rPr lang="zh-CN" altLang="en-US" sz="1400" dirty="0" smtClean="0">
                <a:latin typeface="微软雅黑" pitchFamily="34" charset="-122"/>
                <a:ea typeface="微软雅黑" pitchFamily="34" charset="-122"/>
              </a:rPr>
              <a:t>商家在推广时，可以围绕更好的质量，更低的价格或更高的舒适度</a:t>
            </a:r>
            <a:r>
              <a:rPr lang="en-US" altLang="zh-CN" sz="1400" dirty="0" smtClean="0">
                <a:latin typeface="微软雅黑" pitchFamily="34" charset="-122"/>
                <a:ea typeface="微软雅黑" pitchFamily="34" charset="-122"/>
              </a:rPr>
              <a:t>/</a:t>
            </a:r>
            <a:r>
              <a:rPr lang="zh-CN" altLang="en-US" sz="1400" dirty="0" smtClean="0">
                <a:latin typeface="微软雅黑" pitchFamily="34" charset="-122"/>
                <a:ea typeface="微软雅黑" pitchFamily="34" charset="-122"/>
              </a:rPr>
              <a:t>耐用度来宣传；</a:t>
            </a:r>
            <a:endParaRPr lang="en-US" altLang="zh-CN" sz="14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5CACE9EB-67D8-402F-84DE-7914361DB2B9}" type="slidenum">
              <a:rPr lang="zh-CN" altLang="en-US" smtClean="0"/>
              <a:pPr/>
              <a:t>20</a:t>
            </a:fld>
            <a:endParaRPr lang="zh-CN" altLang="en-US"/>
          </a:p>
        </p:txBody>
      </p:sp>
      <p:graphicFrame>
        <p:nvGraphicFramePr>
          <p:cNvPr id="5" name="表格 4"/>
          <p:cNvGraphicFramePr>
            <a:graphicFrameLocks noGrp="1"/>
          </p:cNvGraphicFramePr>
          <p:nvPr/>
        </p:nvGraphicFramePr>
        <p:xfrm>
          <a:off x="1489984" y="4548258"/>
          <a:ext cx="6177600" cy="492846"/>
        </p:xfrm>
        <a:graphic>
          <a:graphicData uri="http://schemas.openxmlformats.org/drawingml/2006/table">
            <a:tbl>
              <a:tblPr/>
              <a:tblGrid>
                <a:gridCol w="1317600"/>
                <a:gridCol w="324000"/>
                <a:gridCol w="648000"/>
                <a:gridCol w="648000"/>
                <a:gridCol w="648000"/>
                <a:gridCol w="648000"/>
                <a:gridCol w="648000"/>
                <a:gridCol w="648000"/>
                <a:gridCol w="648000"/>
              </a:tblGrid>
              <a:tr h="313200">
                <a:tc>
                  <a:txBody>
                    <a:bodyPr/>
                    <a:lstStyle/>
                    <a:p>
                      <a:pPr algn="ctr" fontAlgn="ctr"/>
                      <a:r>
                        <a:rPr lang="zh-CN" altLang="en-US" sz="900" b="1" i="0" u="none" strike="noStrike" dirty="0">
                          <a:solidFill>
                            <a:srgbClr val="333333"/>
                          </a:solidFill>
                          <a:latin typeface="+mn-lt"/>
                          <a:ea typeface="微软雅黑" pitchFamily="34" charset="-122"/>
                        </a:rPr>
                        <a:t>请问您最常在什么地方购买眼镜？</a:t>
                      </a:r>
                    </a:p>
                  </a:txBody>
                  <a:tcPr marL="8982" marR="8982" marT="8982" marB="0" anchor="ctr">
                    <a:lnL>
                      <a:noFill/>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sz="900" b="1" i="0" u="none" strike="noStrike" dirty="0">
                          <a:solidFill>
                            <a:srgbClr val="333333"/>
                          </a:solidFill>
                          <a:latin typeface="+mn-lt"/>
                          <a:ea typeface="微软雅黑" pitchFamily="34" charset="-122"/>
                        </a:rPr>
                        <a:t>N</a:t>
                      </a:r>
                    </a:p>
                  </a:txBody>
                  <a:tcPr marL="8982" marR="8982" marT="8982"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zh-CN" altLang="en-US" sz="900" b="0" i="0" u="none" strike="noStrike" dirty="0">
                          <a:solidFill>
                            <a:srgbClr val="333333"/>
                          </a:solidFill>
                          <a:latin typeface="+mn-lt"/>
                          <a:ea typeface="微软雅黑" pitchFamily="34" charset="-122"/>
                        </a:rPr>
                        <a:t>品牌眼镜专卖店</a:t>
                      </a:r>
                    </a:p>
                  </a:txBody>
                  <a:tcPr marL="8982" marR="8982" marT="8982"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333333"/>
                          </a:solidFill>
                          <a:latin typeface="+mn-lt"/>
                          <a:ea typeface="微软雅黑" pitchFamily="34" charset="-122"/>
                        </a:rPr>
                        <a:t>独立小店</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333333"/>
                          </a:solidFill>
                          <a:latin typeface="+mn-lt"/>
                          <a:ea typeface="微软雅黑" pitchFamily="34" charset="-122"/>
                        </a:rPr>
                        <a:t>眼镜城</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333333"/>
                          </a:solidFill>
                          <a:latin typeface="+mn-lt"/>
                          <a:ea typeface="微软雅黑" pitchFamily="34" charset="-122"/>
                        </a:rPr>
                        <a:t>百货商场眼镜专柜</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超市眼镜专卖店</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网上商城</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333333"/>
                          </a:solidFill>
                          <a:latin typeface="+mn-lt"/>
                          <a:ea typeface="微软雅黑" pitchFamily="34" charset="-122"/>
                        </a:rPr>
                        <a:t>其他</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79646">
                <a:tc>
                  <a:txBody>
                    <a:bodyPr/>
                    <a:lstStyle/>
                    <a:p>
                      <a:pPr algn="ctr" fontAlgn="ctr"/>
                      <a:r>
                        <a:rPr lang="en-US" sz="900" b="1" i="0" u="none" strike="noStrike" dirty="0">
                          <a:solidFill>
                            <a:srgbClr val="333333"/>
                          </a:solidFill>
                          <a:latin typeface="+mn-lt"/>
                          <a:ea typeface="微软雅黑" pitchFamily="34" charset="-122"/>
                        </a:rPr>
                        <a:t>Total</a:t>
                      </a:r>
                    </a:p>
                  </a:txBody>
                  <a:tcPr marL="8982" marR="8982" marT="8982"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492</a:t>
                      </a:r>
                    </a:p>
                  </a:txBody>
                  <a:tcPr marL="8982" marR="8982" marT="8982"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dirty="0">
                          <a:solidFill>
                            <a:srgbClr val="333333"/>
                          </a:solidFill>
                          <a:latin typeface="+mn-lt"/>
                          <a:ea typeface="微软雅黑" pitchFamily="34" charset="-122"/>
                        </a:rPr>
                        <a:t>44%</a:t>
                      </a:r>
                    </a:p>
                  </a:txBody>
                  <a:tcPr marL="8982" marR="8982" marT="8982"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23%</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16%</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7%</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4%</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4%</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3%</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bl>
          </a:graphicData>
        </a:graphic>
      </p:graphicFrame>
      <p:pic>
        <p:nvPicPr>
          <p:cNvPr id="6" name="图片 5" descr="4.png"/>
          <p:cNvPicPr>
            <a:picLocks noChangeAspect="1"/>
          </p:cNvPicPr>
          <p:nvPr/>
        </p:nvPicPr>
        <p:blipFill>
          <a:blip r:embed="rId2" cstate="print"/>
          <a:stretch>
            <a:fillRect/>
          </a:stretch>
        </p:blipFill>
        <p:spPr>
          <a:xfrm>
            <a:off x="214282" y="2320377"/>
            <a:ext cx="8280000" cy="2168318"/>
          </a:xfrm>
          <a:prstGeom prst="rect">
            <a:avLst/>
          </a:prstGeom>
        </p:spPr>
      </p:pic>
      <p:sp>
        <p:nvSpPr>
          <p:cNvPr id="9" name="Rectangle 17"/>
          <p:cNvSpPr txBox="1">
            <a:spLocks/>
          </p:cNvSpPr>
          <p:nvPr/>
        </p:nvSpPr>
        <p:spPr bwMode="auto">
          <a:xfrm>
            <a:off x="457200" y="274638"/>
            <a:ext cx="8229600" cy="1143000"/>
          </a:xfrm>
          <a:prstGeom prst="rect">
            <a:avLst/>
          </a:prstGeom>
          <a:noFill/>
          <a:ln w="9525">
            <a:noFill/>
            <a:miter lim="800000"/>
            <a:headEnd/>
            <a:tailEnd/>
          </a:ln>
        </p:spPr>
        <p:txBody>
          <a:bodyPr anchor="ctr"/>
          <a:lstStyle/>
          <a:p>
            <a:pPr lvl="0" defTabSz="457200" eaLnBrk="0" hangingPunct="0"/>
            <a:r>
              <a:rPr lang="zh-CN" altLang="en-US" sz="2000" b="1" kern="0" dirty="0" smtClean="0">
                <a:solidFill>
                  <a:sysClr val="windowText" lastClr="000000"/>
                </a:solidFill>
                <a:ea typeface="微软雅黑" pitchFamily="34" charset="-122"/>
              </a:rPr>
              <a:t>请问您最常在什么地方购买</a:t>
            </a:r>
            <a:r>
              <a:rPr lang="zh-CN" altLang="en-US" sz="2000" b="1" kern="0" dirty="0" smtClean="0">
                <a:solidFill>
                  <a:sysClr val="windowText" lastClr="000000"/>
                </a:solidFill>
                <a:ea typeface="微软雅黑" pitchFamily="34" charset="-122"/>
              </a:rPr>
              <a:t>眼镜？ </a:t>
            </a:r>
            <a:r>
              <a:rPr lang="zh-CN" altLang="en-US" sz="2000" b="1" dirty="0" smtClean="0">
                <a:solidFill>
                  <a:srgbClr val="000000"/>
                </a:solidFill>
                <a:ea typeface="微软雅黑" pitchFamily="34" charset="-122"/>
              </a:rPr>
              <a:t> </a:t>
            </a:r>
            <a:endParaRPr lang="en-US" altLang="zh-CN" sz="2000" b="1" dirty="0">
              <a:solidFill>
                <a:srgbClr val="000000"/>
              </a:solidFill>
              <a:ea typeface="微软雅黑" pitchFamily="34" charset="-122"/>
            </a:endParaRPr>
          </a:p>
          <a:p>
            <a:pPr defTabSz="457200" eaLnBrk="0" hangingPunct="0"/>
            <a:r>
              <a:rPr lang="zh-CN" altLang="en-US" sz="900" i="1" dirty="0">
                <a:ea typeface="微软雅黑" pitchFamily="34" charset="-122"/>
              </a:rPr>
              <a:t>单选 </a:t>
            </a:r>
            <a:r>
              <a:rPr lang="zh-CN" altLang="en-US" sz="900" i="1" dirty="0" smtClean="0">
                <a:ea typeface="微软雅黑" pitchFamily="34" charset="-122"/>
              </a:rPr>
              <a:t>（</a:t>
            </a:r>
            <a:r>
              <a:rPr lang="en-US" altLang="zh-CN" sz="900" i="1" dirty="0" smtClean="0">
                <a:ea typeface="微软雅黑" pitchFamily="34" charset="-122"/>
              </a:rPr>
              <a:t>n=492 </a:t>
            </a:r>
            <a:r>
              <a:rPr lang="zh-CN" altLang="en-US" sz="900" i="1" dirty="0" smtClean="0">
                <a:ea typeface="微软雅黑" pitchFamily="34" charset="-122"/>
              </a:rPr>
              <a:t>）</a:t>
            </a:r>
            <a:endParaRPr lang="zh-CN" altLang="en-US" sz="900" i="1" dirty="0">
              <a:ea typeface="微软雅黑" pitchFamily="34" charset="-122"/>
            </a:endParaRPr>
          </a:p>
        </p:txBody>
      </p:sp>
      <p:sp>
        <p:nvSpPr>
          <p:cNvPr id="10" name="TextBox 13"/>
          <p:cNvSpPr txBox="1">
            <a:spLocks noChangeArrowheads="1"/>
          </p:cNvSpPr>
          <p:nvPr/>
        </p:nvSpPr>
        <p:spPr bwMode="auto">
          <a:xfrm>
            <a:off x="468313" y="1352550"/>
            <a:ext cx="8075612" cy="276999"/>
          </a:xfrm>
          <a:prstGeom prst="rect">
            <a:avLst/>
          </a:prstGeom>
          <a:noFill/>
          <a:ln w="9525">
            <a:noFill/>
            <a:miter lim="800000"/>
            <a:headEnd/>
            <a:tailEnd/>
          </a:ln>
        </p:spPr>
        <p:txBody>
          <a:bodyPr>
            <a:spAutoFit/>
          </a:bodyPr>
          <a:lstStyle/>
          <a:p>
            <a:pPr marL="182563" lvl="0" indent="-182563">
              <a:buFontTx/>
              <a:buChar char="•"/>
            </a:pPr>
            <a:r>
              <a:rPr lang="en-US" altLang="zh-CN" sz="1200" dirty="0" smtClean="0">
                <a:solidFill>
                  <a:sysClr val="windowText" lastClr="000000"/>
                </a:solidFill>
                <a:ea typeface="微软雅黑" pitchFamily="34" charset="-122"/>
              </a:rPr>
              <a:t>44%</a:t>
            </a:r>
            <a:r>
              <a:rPr lang="zh-CN" altLang="en-US" sz="1200" dirty="0" smtClean="0">
                <a:solidFill>
                  <a:sysClr val="windowText" lastClr="000000"/>
                </a:solidFill>
                <a:ea typeface="微软雅黑" pitchFamily="34" charset="-122"/>
              </a:rPr>
              <a:t>的消费者最常在品牌眼镜专卖店购买</a:t>
            </a:r>
            <a:r>
              <a:rPr lang="zh-CN" altLang="en-US" sz="1200" dirty="0" smtClean="0">
                <a:solidFill>
                  <a:sysClr val="windowText" lastClr="000000"/>
                </a:solidFill>
                <a:ea typeface="微软雅黑" pitchFamily="34" charset="-122"/>
              </a:rPr>
              <a:t>眼镜。</a:t>
            </a:r>
            <a:endParaRPr lang="zh-CN" altLang="en-US" sz="1200" dirty="0" smtClean="0">
              <a:solidFill>
                <a:sysClr val="windowText" lastClr="000000"/>
              </a:solidFill>
              <a:ea typeface="微软雅黑" pitchFamily="34" charset="-122"/>
            </a:endParaRPr>
          </a:p>
        </p:txBody>
      </p:sp>
      <p:sp>
        <p:nvSpPr>
          <p:cNvPr id="11" name="Text Box 63"/>
          <p:cNvSpPr txBox="1">
            <a:spLocks noChangeArrowheads="1"/>
          </p:cNvSpPr>
          <p:nvPr/>
        </p:nvSpPr>
        <p:spPr bwMode="auto">
          <a:xfrm>
            <a:off x="7380288" y="765175"/>
            <a:ext cx="1439862" cy="523220"/>
          </a:xfrm>
          <a:prstGeom prst="rect">
            <a:avLst/>
          </a:prstGeom>
          <a:noFill/>
          <a:ln w="9525">
            <a:noFill/>
            <a:miter lim="800000"/>
            <a:headEnd/>
            <a:tailEnd/>
          </a:ln>
        </p:spPr>
        <p:txBody>
          <a:bodyPr>
            <a:spAutoFit/>
          </a:bodyPr>
          <a:lstStyle/>
          <a:p>
            <a:pPr algn="r">
              <a:spcBef>
                <a:spcPct val="50000"/>
              </a:spcBef>
            </a:pPr>
            <a:r>
              <a:rPr lang="zh-CN" altLang="en-US" sz="1400" u="sng" dirty="0" smtClean="0">
                <a:ea typeface="微软雅黑" pitchFamily="34" charset="-122"/>
              </a:rPr>
              <a:t>眼镜购买行为</a:t>
            </a:r>
            <a:r>
              <a:rPr lang="zh-CN" altLang="en-US" sz="1400" dirty="0" smtClean="0">
                <a:ea typeface="微软雅黑" pitchFamily="34" charset="-122"/>
              </a:rPr>
              <a:t>：</a:t>
            </a:r>
            <a:r>
              <a:rPr lang="zh-CN" altLang="en-US" sz="1400" u="sng" dirty="0" smtClean="0">
                <a:ea typeface="微软雅黑" pitchFamily="34" charset="-122"/>
              </a:rPr>
              <a:t>何地</a:t>
            </a:r>
            <a:endParaRPr lang="en-US" altLang="zh-CN" sz="1400" u="sng" dirty="0" smtClean="0">
              <a:ea typeface="微软雅黑" pitchFamily="34" charset="-122"/>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5CACE9EB-67D8-402F-84DE-7914361DB2B9}" type="slidenum">
              <a:rPr lang="zh-CN" altLang="en-US" smtClean="0"/>
              <a:pPr/>
              <a:t>21</a:t>
            </a:fld>
            <a:endParaRPr lang="zh-CN" altLang="en-US"/>
          </a:p>
        </p:txBody>
      </p:sp>
      <p:pic>
        <p:nvPicPr>
          <p:cNvPr id="5" name="图片 4" descr="4.2.png"/>
          <p:cNvPicPr>
            <a:picLocks noChangeAspect="1"/>
          </p:cNvPicPr>
          <p:nvPr/>
        </p:nvPicPr>
        <p:blipFill>
          <a:blip r:embed="rId2" cstate="print"/>
          <a:stretch>
            <a:fillRect/>
          </a:stretch>
        </p:blipFill>
        <p:spPr>
          <a:xfrm>
            <a:off x="154719" y="1892989"/>
            <a:ext cx="8280000" cy="2668868"/>
          </a:xfrm>
          <a:prstGeom prst="rect">
            <a:avLst/>
          </a:prstGeom>
        </p:spPr>
      </p:pic>
      <p:graphicFrame>
        <p:nvGraphicFramePr>
          <p:cNvPr id="3" name="表格 2"/>
          <p:cNvGraphicFramePr>
            <a:graphicFrameLocks noGrp="1"/>
          </p:cNvGraphicFramePr>
          <p:nvPr/>
        </p:nvGraphicFramePr>
        <p:xfrm>
          <a:off x="1488291" y="4551086"/>
          <a:ext cx="6177600" cy="1211430"/>
        </p:xfrm>
        <a:graphic>
          <a:graphicData uri="http://schemas.openxmlformats.org/drawingml/2006/table">
            <a:tbl>
              <a:tblPr/>
              <a:tblGrid>
                <a:gridCol w="1317600"/>
                <a:gridCol w="324000"/>
                <a:gridCol w="648000"/>
                <a:gridCol w="648000"/>
                <a:gridCol w="648000"/>
                <a:gridCol w="648000"/>
                <a:gridCol w="648000"/>
                <a:gridCol w="648000"/>
                <a:gridCol w="648000"/>
              </a:tblGrid>
              <a:tr h="313200">
                <a:tc>
                  <a:txBody>
                    <a:bodyPr/>
                    <a:lstStyle/>
                    <a:p>
                      <a:pPr algn="ctr" fontAlgn="ctr"/>
                      <a:r>
                        <a:rPr lang="zh-CN" altLang="en-US" sz="900" b="1" i="0" u="none" strike="noStrike" dirty="0">
                          <a:solidFill>
                            <a:srgbClr val="333333"/>
                          </a:solidFill>
                          <a:latin typeface="+mn-lt"/>
                          <a:ea typeface="微软雅黑" pitchFamily="34" charset="-122"/>
                        </a:rPr>
                        <a:t>请问您最常在什么地方购买眼镜？</a:t>
                      </a:r>
                    </a:p>
                  </a:txBody>
                  <a:tcPr marL="8982" marR="8982" marT="8982" marB="0" anchor="ctr">
                    <a:lnL>
                      <a:noFill/>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sz="900" b="1" i="0" u="none" strike="noStrike" dirty="0">
                          <a:solidFill>
                            <a:srgbClr val="333333"/>
                          </a:solidFill>
                          <a:latin typeface="+mn-lt"/>
                          <a:ea typeface="微软雅黑" pitchFamily="34" charset="-122"/>
                        </a:rPr>
                        <a:t>N</a:t>
                      </a:r>
                    </a:p>
                  </a:txBody>
                  <a:tcPr marL="8982" marR="8982" marT="8982"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zh-CN" altLang="en-US" sz="900" b="0" i="0" u="none" strike="noStrike" dirty="0">
                          <a:solidFill>
                            <a:srgbClr val="333333"/>
                          </a:solidFill>
                          <a:latin typeface="+mn-lt"/>
                          <a:ea typeface="微软雅黑" pitchFamily="34" charset="-122"/>
                        </a:rPr>
                        <a:t>品牌眼镜专卖店</a:t>
                      </a:r>
                    </a:p>
                  </a:txBody>
                  <a:tcPr marL="8982" marR="8982" marT="8982"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独立小店</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眼镜城</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百货商场眼镜专柜</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超市眼镜专卖店</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网上商城</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333333"/>
                          </a:solidFill>
                          <a:latin typeface="+mn-lt"/>
                          <a:ea typeface="微软雅黑" pitchFamily="34" charset="-122"/>
                        </a:rPr>
                        <a:t>其他</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79646">
                <a:tc>
                  <a:txBody>
                    <a:bodyPr/>
                    <a:lstStyle/>
                    <a:p>
                      <a:pPr algn="ctr" fontAlgn="ctr"/>
                      <a:r>
                        <a:rPr lang="en-US" sz="900" b="1" i="0" u="none" strike="noStrike">
                          <a:solidFill>
                            <a:srgbClr val="333333"/>
                          </a:solidFill>
                          <a:latin typeface="+mn-lt"/>
                          <a:ea typeface="微软雅黑" pitchFamily="34" charset="-122"/>
                        </a:rPr>
                        <a:t>Total</a:t>
                      </a:r>
                    </a:p>
                  </a:txBody>
                  <a:tcPr marL="8982" marR="8982" marT="8982"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492</a:t>
                      </a:r>
                    </a:p>
                  </a:txBody>
                  <a:tcPr marL="8982" marR="8982" marT="8982"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44%</a:t>
                      </a:r>
                    </a:p>
                  </a:txBody>
                  <a:tcPr marL="8982" marR="8982" marT="8982"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23%</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16%</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7%</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79646">
                <a:tc>
                  <a:txBody>
                    <a:bodyPr/>
                    <a:lstStyle/>
                    <a:p>
                      <a:pPr algn="ctr" fontAlgn="ctr"/>
                      <a:r>
                        <a:rPr lang="zh-CN" altLang="en-US" sz="900" b="1" i="0" u="none" strike="noStrike">
                          <a:solidFill>
                            <a:srgbClr val="333333"/>
                          </a:solidFill>
                          <a:latin typeface="+mn-lt"/>
                          <a:ea typeface="微软雅黑" pitchFamily="34" charset="-122"/>
                        </a:rPr>
                        <a:t>无收入</a:t>
                      </a:r>
                    </a:p>
                  </a:txBody>
                  <a:tcPr marL="8982" marR="8982" marT="8982"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169</a:t>
                      </a:r>
                    </a:p>
                  </a:txBody>
                  <a:tcPr marL="8982" marR="8982" marT="8982"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38%</a:t>
                      </a:r>
                    </a:p>
                  </a:txBody>
                  <a:tcPr marL="8982" marR="8982" marT="8982"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900" b="0" i="0" u="none" strike="noStrike" dirty="0">
                          <a:solidFill>
                            <a:srgbClr val="333333"/>
                          </a:solidFill>
                          <a:latin typeface="+mn-lt"/>
                          <a:ea typeface="微软雅黑" pitchFamily="34" charset="-122"/>
                        </a:rPr>
                        <a:t>30%</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a:solidFill>
                            <a:srgbClr val="333333"/>
                          </a:solidFill>
                          <a:latin typeface="+mn-lt"/>
                          <a:ea typeface="微软雅黑" pitchFamily="34" charset="-122"/>
                        </a:rPr>
                        <a:t>17%</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5%</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79646">
                <a:tc>
                  <a:txBody>
                    <a:bodyPr/>
                    <a:lstStyle/>
                    <a:p>
                      <a:pPr algn="ctr" fontAlgn="ctr"/>
                      <a:r>
                        <a:rPr lang="zh-CN" altLang="en-US" sz="900" b="1" i="0" u="none" strike="noStrike">
                          <a:solidFill>
                            <a:srgbClr val="333333"/>
                          </a:solidFill>
                          <a:latin typeface="+mn-lt"/>
                          <a:ea typeface="微软雅黑" pitchFamily="34" charset="-122"/>
                        </a:rPr>
                        <a:t>低收入</a:t>
                      </a:r>
                    </a:p>
                  </a:txBody>
                  <a:tcPr marL="8982" marR="8982" marT="8982"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163</a:t>
                      </a:r>
                    </a:p>
                  </a:txBody>
                  <a:tcPr marL="8982" marR="8982" marT="8982"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50%</a:t>
                      </a:r>
                    </a:p>
                  </a:txBody>
                  <a:tcPr marL="8982" marR="8982" marT="8982"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a:solidFill>
                            <a:srgbClr val="333333"/>
                          </a:solidFill>
                          <a:latin typeface="+mn-lt"/>
                          <a:ea typeface="微软雅黑" pitchFamily="34" charset="-122"/>
                        </a:rPr>
                        <a:t>17%</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900" b="0" i="0" u="none" strike="noStrike" dirty="0">
                          <a:solidFill>
                            <a:srgbClr val="333333"/>
                          </a:solidFill>
                          <a:latin typeface="+mn-lt"/>
                          <a:ea typeface="微软雅黑" pitchFamily="34" charset="-122"/>
                        </a:rPr>
                        <a:t>16%</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10%</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79646">
                <a:tc>
                  <a:txBody>
                    <a:bodyPr/>
                    <a:lstStyle/>
                    <a:p>
                      <a:pPr algn="ctr" fontAlgn="ctr"/>
                      <a:r>
                        <a:rPr lang="zh-CN" altLang="en-US" sz="900" b="1" i="0" u="none" strike="noStrike">
                          <a:solidFill>
                            <a:srgbClr val="333333"/>
                          </a:solidFill>
                          <a:latin typeface="+mn-lt"/>
                          <a:ea typeface="微软雅黑" pitchFamily="34" charset="-122"/>
                        </a:rPr>
                        <a:t>中收入</a:t>
                      </a:r>
                    </a:p>
                  </a:txBody>
                  <a:tcPr marL="8982" marR="8982" marT="8982"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89</a:t>
                      </a:r>
                    </a:p>
                  </a:txBody>
                  <a:tcPr marL="8982" marR="8982" marT="8982"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38%</a:t>
                      </a:r>
                    </a:p>
                  </a:txBody>
                  <a:tcPr marL="8982" marR="8982" marT="8982"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900" b="0" i="0" u="none" strike="noStrike">
                          <a:solidFill>
                            <a:srgbClr val="333333"/>
                          </a:solidFill>
                          <a:latin typeface="+mn-lt"/>
                          <a:ea typeface="微软雅黑" pitchFamily="34" charset="-122"/>
                        </a:rPr>
                        <a:t>27%</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13%</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7%</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6%</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6%</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79646">
                <a:tc>
                  <a:txBody>
                    <a:bodyPr/>
                    <a:lstStyle/>
                    <a:p>
                      <a:pPr algn="ctr" fontAlgn="ctr"/>
                      <a:r>
                        <a:rPr lang="zh-CN" altLang="en-US" sz="900" b="1" i="0" u="none" strike="noStrike">
                          <a:solidFill>
                            <a:srgbClr val="333333"/>
                          </a:solidFill>
                          <a:latin typeface="+mn-lt"/>
                          <a:ea typeface="微软雅黑" pitchFamily="34" charset="-122"/>
                        </a:rPr>
                        <a:t>高收入</a:t>
                      </a:r>
                    </a:p>
                  </a:txBody>
                  <a:tcPr marL="8982" marR="8982" marT="8982"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71</a:t>
                      </a:r>
                    </a:p>
                  </a:txBody>
                  <a:tcPr marL="8982" marR="8982" marT="8982"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48%</a:t>
                      </a:r>
                    </a:p>
                  </a:txBody>
                  <a:tcPr marL="8982" marR="8982" marT="8982"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14%</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900" b="0" i="0" u="none" strike="noStrike">
                          <a:solidFill>
                            <a:srgbClr val="333333"/>
                          </a:solidFill>
                          <a:latin typeface="+mn-lt"/>
                          <a:ea typeface="微软雅黑" pitchFamily="34" charset="-122"/>
                        </a:rPr>
                        <a:t>14%</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6%</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6%</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10%</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dirty="0">
                          <a:solidFill>
                            <a:srgbClr val="333333"/>
                          </a:solidFill>
                          <a:latin typeface="+mn-lt"/>
                          <a:ea typeface="微软雅黑" pitchFamily="34" charset="-122"/>
                        </a:rPr>
                        <a:t>3%</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bl>
          </a:graphicData>
        </a:graphic>
      </p:graphicFrame>
      <p:sp>
        <p:nvSpPr>
          <p:cNvPr id="9" name="Rectangle 17"/>
          <p:cNvSpPr txBox="1">
            <a:spLocks/>
          </p:cNvSpPr>
          <p:nvPr/>
        </p:nvSpPr>
        <p:spPr bwMode="auto">
          <a:xfrm>
            <a:off x="457200" y="274638"/>
            <a:ext cx="8229600" cy="1143000"/>
          </a:xfrm>
          <a:prstGeom prst="rect">
            <a:avLst/>
          </a:prstGeom>
          <a:noFill/>
          <a:ln w="9525">
            <a:noFill/>
            <a:miter lim="800000"/>
            <a:headEnd/>
            <a:tailEnd/>
          </a:ln>
        </p:spPr>
        <p:txBody>
          <a:bodyPr anchor="ctr"/>
          <a:lstStyle/>
          <a:p>
            <a:pPr lvl="0" defTabSz="457200" eaLnBrk="0" hangingPunct="0"/>
            <a:r>
              <a:rPr lang="zh-CN" altLang="en-US" sz="2000" b="1" kern="0" dirty="0" smtClean="0">
                <a:solidFill>
                  <a:sysClr val="windowText" lastClr="000000"/>
                </a:solidFill>
                <a:ea typeface="微软雅黑" pitchFamily="34" charset="-122"/>
              </a:rPr>
              <a:t>请问您最常在什么地方购买</a:t>
            </a:r>
            <a:r>
              <a:rPr lang="zh-CN" altLang="en-US" sz="2000" b="1" kern="0" dirty="0" smtClean="0">
                <a:solidFill>
                  <a:sysClr val="windowText" lastClr="000000"/>
                </a:solidFill>
                <a:ea typeface="微软雅黑" pitchFamily="34" charset="-122"/>
              </a:rPr>
              <a:t>眼镜？ </a:t>
            </a:r>
            <a:r>
              <a:rPr lang="zh-CN" altLang="en-US" sz="2000" b="1" dirty="0" smtClean="0">
                <a:solidFill>
                  <a:srgbClr val="000000"/>
                </a:solidFill>
                <a:ea typeface="微软雅黑" pitchFamily="34" charset="-122"/>
              </a:rPr>
              <a:t> </a:t>
            </a:r>
            <a:endParaRPr lang="en-US" altLang="zh-CN" sz="2000" b="1" dirty="0">
              <a:solidFill>
                <a:srgbClr val="000000"/>
              </a:solidFill>
              <a:ea typeface="微软雅黑" pitchFamily="34" charset="-122"/>
            </a:endParaRPr>
          </a:p>
          <a:p>
            <a:pPr defTabSz="457200" eaLnBrk="0" hangingPunct="0"/>
            <a:r>
              <a:rPr lang="zh-CN" altLang="en-US" sz="900" i="1" dirty="0">
                <a:ea typeface="微软雅黑" pitchFamily="34" charset="-122"/>
              </a:rPr>
              <a:t>单选 </a:t>
            </a:r>
            <a:r>
              <a:rPr lang="zh-CN" altLang="en-US" sz="900" i="1" dirty="0" smtClean="0">
                <a:ea typeface="微软雅黑" pitchFamily="34" charset="-122"/>
              </a:rPr>
              <a:t>（</a:t>
            </a:r>
            <a:r>
              <a:rPr lang="en-US" altLang="zh-CN" sz="900" i="1" dirty="0" smtClean="0">
                <a:ea typeface="微软雅黑" pitchFamily="34" charset="-122"/>
              </a:rPr>
              <a:t>n=492 </a:t>
            </a:r>
            <a:r>
              <a:rPr lang="zh-CN" altLang="en-US" sz="900" i="1" dirty="0" smtClean="0">
                <a:ea typeface="微软雅黑" pitchFamily="34" charset="-122"/>
              </a:rPr>
              <a:t>）</a:t>
            </a:r>
            <a:r>
              <a:rPr lang="en-US" altLang="zh-CN" sz="900" i="1" dirty="0" smtClean="0">
                <a:ea typeface="微软雅黑" pitchFamily="34" charset="-122"/>
              </a:rPr>
              <a:t>—</a:t>
            </a:r>
            <a:r>
              <a:rPr lang="zh-CN" altLang="en-US" sz="900" i="1" dirty="0" smtClean="0">
                <a:ea typeface="微软雅黑" pitchFamily="34" charset="-122"/>
              </a:rPr>
              <a:t>控制项：收入</a:t>
            </a:r>
            <a:endParaRPr lang="zh-CN" altLang="en-US" sz="900" i="1" dirty="0">
              <a:ea typeface="微软雅黑" pitchFamily="34" charset="-122"/>
            </a:endParaRPr>
          </a:p>
        </p:txBody>
      </p:sp>
      <p:sp>
        <p:nvSpPr>
          <p:cNvPr id="10" name="TextBox 13"/>
          <p:cNvSpPr txBox="1">
            <a:spLocks noChangeArrowheads="1"/>
          </p:cNvSpPr>
          <p:nvPr/>
        </p:nvSpPr>
        <p:spPr bwMode="auto">
          <a:xfrm>
            <a:off x="468313" y="1352550"/>
            <a:ext cx="8075612" cy="461665"/>
          </a:xfrm>
          <a:prstGeom prst="rect">
            <a:avLst/>
          </a:prstGeom>
          <a:noFill/>
          <a:ln w="9525">
            <a:noFill/>
            <a:miter lim="800000"/>
            <a:headEnd/>
            <a:tailEnd/>
          </a:ln>
        </p:spPr>
        <p:txBody>
          <a:bodyPr>
            <a:spAutoFit/>
          </a:bodyPr>
          <a:lstStyle/>
          <a:p>
            <a:pPr marL="182563" indent="-182563">
              <a:buFontTx/>
              <a:buChar char="•"/>
            </a:pPr>
            <a:r>
              <a:rPr lang="zh-CN" altLang="en-US" sz="1200" dirty="0" smtClean="0">
                <a:solidFill>
                  <a:sysClr val="windowText" lastClr="000000"/>
                </a:solidFill>
                <a:ea typeface="微软雅黑" pitchFamily="34" charset="-122"/>
              </a:rPr>
              <a:t>相对于其他收入群体，更多低收入消费者常在品牌眼镜专卖店购买</a:t>
            </a:r>
            <a:r>
              <a:rPr lang="zh-CN" altLang="en-US" sz="1200" dirty="0" smtClean="0">
                <a:solidFill>
                  <a:sysClr val="windowText" lastClr="000000"/>
                </a:solidFill>
                <a:ea typeface="微软雅黑" pitchFamily="34" charset="-122"/>
              </a:rPr>
              <a:t>眼镜；</a:t>
            </a:r>
            <a:endParaRPr lang="en-US" altLang="zh-CN" sz="1200" dirty="0" smtClean="0">
              <a:solidFill>
                <a:sysClr val="windowText" lastClr="000000"/>
              </a:solidFill>
              <a:ea typeface="微软雅黑" pitchFamily="34" charset="-122"/>
            </a:endParaRPr>
          </a:p>
          <a:p>
            <a:pPr marL="182563" indent="-182563">
              <a:buFontTx/>
              <a:buChar char="•"/>
            </a:pPr>
            <a:r>
              <a:rPr lang="zh-CN" altLang="en-US" sz="1200" dirty="0" smtClean="0">
                <a:ea typeface="微软雅黑" pitchFamily="34" charset="-122"/>
              </a:rPr>
              <a:t>选择在独立小店购买眼镜的消费者中，更多的是无收入的消费者（</a:t>
            </a:r>
            <a:r>
              <a:rPr lang="en-US" altLang="zh-CN" sz="1200" dirty="0" smtClean="0">
                <a:ea typeface="微软雅黑" pitchFamily="34" charset="-122"/>
              </a:rPr>
              <a:t>30%</a:t>
            </a:r>
            <a:r>
              <a:rPr lang="zh-CN" altLang="en-US" sz="1200" dirty="0" smtClean="0">
                <a:ea typeface="微软雅黑" pitchFamily="34" charset="-122"/>
              </a:rPr>
              <a:t>）</a:t>
            </a:r>
            <a:r>
              <a:rPr lang="zh-CN" altLang="en-US" sz="1200" dirty="0" smtClean="0">
                <a:solidFill>
                  <a:sysClr val="windowText" lastClr="000000"/>
                </a:solidFill>
                <a:ea typeface="微软雅黑" pitchFamily="34" charset="-122"/>
              </a:rPr>
              <a:t>。</a:t>
            </a:r>
            <a:endParaRPr lang="zh-CN" altLang="en-US" sz="1200" dirty="0" smtClean="0">
              <a:ea typeface="微软雅黑" pitchFamily="34" charset="-122"/>
            </a:endParaRPr>
          </a:p>
        </p:txBody>
      </p:sp>
      <p:sp>
        <p:nvSpPr>
          <p:cNvPr id="11" name="Text Box 63"/>
          <p:cNvSpPr txBox="1">
            <a:spLocks noChangeArrowheads="1"/>
          </p:cNvSpPr>
          <p:nvPr/>
        </p:nvSpPr>
        <p:spPr bwMode="auto">
          <a:xfrm>
            <a:off x="7380288" y="765175"/>
            <a:ext cx="1439862" cy="523220"/>
          </a:xfrm>
          <a:prstGeom prst="rect">
            <a:avLst/>
          </a:prstGeom>
          <a:noFill/>
          <a:ln w="9525">
            <a:noFill/>
            <a:miter lim="800000"/>
            <a:headEnd/>
            <a:tailEnd/>
          </a:ln>
        </p:spPr>
        <p:txBody>
          <a:bodyPr>
            <a:spAutoFit/>
          </a:bodyPr>
          <a:lstStyle/>
          <a:p>
            <a:pPr algn="r">
              <a:spcBef>
                <a:spcPct val="50000"/>
              </a:spcBef>
            </a:pPr>
            <a:r>
              <a:rPr lang="zh-CN" altLang="en-US" sz="1400" u="sng" dirty="0" smtClean="0">
                <a:ea typeface="微软雅黑" pitchFamily="34" charset="-122"/>
              </a:rPr>
              <a:t>眼镜购买行为</a:t>
            </a:r>
            <a:r>
              <a:rPr lang="zh-CN" altLang="en-US" sz="1400" dirty="0" smtClean="0">
                <a:ea typeface="微软雅黑" pitchFamily="34" charset="-122"/>
              </a:rPr>
              <a:t>：</a:t>
            </a:r>
            <a:r>
              <a:rPr lang="zh-CN" altLang="en-US" sz="1400" u="sng" dirty="0" smtClean="0">
                <a:ea typeface="微软雅黑" pitchFamily="34" charset="-122"/>
              </a:rPr>
              <a:t>何地</a:t>
            </a:r>
            <a:endParaRPr lang="en-US" altLang="zh-CN" sz="1400" u="sng" dirty="0" smtClean="0">
              <a:ea typeface="微软雅黑" pitchFamily="34" charset="-122"/>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5CACE9EB-67D8-402F-84DE-7914361DB2B9}" type="slidenum">
              <a:rPr lang="zh-CN" altLang="en-US" smtClean="0"/>
              <a:pPr/>
              <a:t>22</a:t>
            </a:fld>
            <a:endParaRPr lang="zh-CN" altLang="en-US"/>
          </a:p>
        </p:txBody>
      </p:sp>
      <p:pic>
        <p:nvPicPr>
          <p:cNvPr id="5" name="图片 4" descr="4.3.png"/>
          <p:cNvPicPr>
            <a:picLocks noChangeAspect="1"/>
          </p:cNvPicPr>
          <p:nvPr/>
        </p:nvPicPr>
        <p:blipFill>
          <a:blip r:embed="rId2" cstate="print"/>
          <a:stretch>
            <a:fillRect/>
          </a:stretch>
        </p:blipFill>
        <p:spPr>
          <a:xfrm>
            <a:off x="161715" y="1916739"/>
            <a:ext cx="8280000" cy="2652187"/>
          </a:xfrm>
          <a:prstGeom prst="rect">
            <a:avLst/>
          </a:prstGeom>
        </p:spPr>
      </p:pic>
      <p:graphicFrame>
        <p:nvGraphicFramePr>
          <p:cNvPr id="3" name="表格 2"/>
          <p:cNvGraphicFramePr>
            <a:graphicFrameLocks noGrp="1"/>
          </p:cNvGraphicFramePr>
          <p:nvPr/>
        </p:nvGraphicFramePr>
        <p:xfrm>
          <a:off x="1489984" y="4548258"/>
          <a:ext cx="6177600" cy="1031784"/>
        </p:xfrm>
        <a:graphic>
          <a:graphicData uri="http://schemas.openxmlformats.org/drawingml/2006/table">
            <a:tbl>
              <a:tblPr/>
              <a:tblGrid>
                <a:gridCol w="1317600"/>
                <a:gridCol w="324000"/>
                <a:gridCol w="648000"/>
                <a:gridCol w="648000"/>
                <a:gridCol w="648000"/>
                <a:gridCol w="648000"/>
                <a:gridCol w="648000"/>
                <a:gridCol w="648000"/>
                <a:gridCol w="648000"/>
              </a:tblGrid>
              <a:tr h="313200">
                <a:tc>
                  <a:txBody>
                    <a:bodyPr/>
                    <a:lstStyle/>
                    <a:p>
                      <a:pPr algn="ctr" fontAlgn="ctr"/>
                      <a:r>
                        <a:rPr lang="zh-CN" altLang="en-US" sz="900" b="1" i="0" u="none" strike="noStrike" dirty="0">
                          <a:solidFill>
                            <a:srgbClr val="333333"/>
                          </a:solidFill>
                          <a:latin typeface="+mn-lt"/>
                          <a:ea typeface="微软雅黑" pitchFamily="34" charset="-122"/>
                        </a:rPr>
                        <a:t>请问您最常在</a:t>
                      </a:r>
                      <a:r>
                        <a:rPr lang="zh-CN" altLang="en-US" sz="900" b="0" i="0" u="none" strike="noStrike" kern="1200" dirty="0">
                          <a:solidFill>
                            <a:srgbClr val="333333"/>
                          </a:solidFill>
                          <a:latin typeface="+mn-lt"/>
                          <a:ea typeface="微软雅黑" pitchFamily="34" charset="-122"/>
                          <a:cs typeface="+mn-cs"/>
                        </a:rPr>
                        <a:t>什么</a:t>
                      </a:r>
                      <a:r>
                        <a:rPr lang="zh-CN" altLang="en-US" sz="900" b="1" i="0" u="none" strike="noStrike" dirty="0">
                          <a:solidFill>
                            <a:srgbClr val="333333"/>
                          </a:solidFill>
                          <a:latin typeface="+mn-lt"/>
                          <a:ea typeface="微软雅黑" pitchFamily="34" charset="-122"/>
                        </a:rPr>
                        <a:t>地方购买眼镜？</a:t>
                      </a:r>
                    </a:p>
                  </a:txBody>
                  <a:tcPr marL="8982" marR="8982" marT="8982" marB="0" anchor="ctr">
                    <a:lnL>
                      <a:noFill/>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sz="900" b="1" i="0" u="none" strike="noStrike" dirty="0">
                          <a:solidFill>
                            <a:srgbClr val="333333"/>
                          </a:solidFill>
                          <a:latin typeface="+mn-lt"/>
                          <a:ea typeface="微软雅黑" pitchFamily="34" charset="-122"/>
                        </a:rPr>
                        <a:t>N</a:t>
                      </a:r>
                    </a:p>
                  </a:txBody>
                  <a:tcPr marL="8982" marR="8982" marT="8982"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zh-CN" altLang="en-US" sz="900" b="0" i="0" u="none" strike="noStrike" dirty="0">
                          <a:solidFill>
                            <a:srgbClr val="333333"/>
                          </a:solidFill>
                          <a:latin typeface="+mn-lt"/>
                          <a:ea typeface="微软雅黑" pitchFamily="34" charset="-122"/>
                        </a:rPr>
                        <a:t>品牌眼镜专卖店</a:t>
                      </a:r>
                    </a:p>
                  </a:txBody>
                  <a:tcPr marL="8982" marR="8982" marT="8982"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333333"/>
                          </a:solidFill>
                          <a:latin typeface="+mn-lt"/>
                          <a:ea typeface="微软雅黑" pitchFamily="34" charset="-122"/>
                        </a:rPr>
                        <a:t>独立小店</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眼镜城</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百货商场眼镜专柜</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超市眼镜专卖店</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网上商城</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333333"/>
                          </a:solidFill>
                          <a:latin typeface="+mn-lt"/>
                          <a:ea typeface="微软雅黑" pitchFamily="34" charset="-122"/>
                        </a:rPr>
                        <a:t>其他</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79646">
                <a:tc>
                  <a:txBody>
                    <a:bodyPr/>
                    <a:lstStyle/>
                    <a:p>
                      <a:pPr algn="ctr" fontAlgn="ctr"/>
                      <a:r>
                        <a:rPr lang="en-US" sz="900" b="1" i="0" u="none" strike="noStrike">
                          <a:solidFill>
                            <a:srgbClr val="333333"/>
                          </a:solidFill>
                          <a:latin typeface="+mn-lt"/>
                          <a:ea typeface="微软雅黑" pitchFamily="34" charset="-122"/>
                        </a:rPr>
                        <a:t>Total</a:t>
                      </a:r>
                    </a:p>
                  </a:txBody>
                  <a:tcPr marL="8982" marR="8982" marT="8982"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492</a:t>
                      </a:r>
                    </a:p>
                  </a:txBody>
                  <a:tcPr marL="8982" marR="8982" marT="8982"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44%</a:t>
                      </a:r>
                    </a:p>
                  </a:txBody>
                  <a:tcPr marL="8982" marR="8982" marT="8982"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23%</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16%</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7%</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79646">
                <a:tc>
                  <a:txBody>
                    <a:bodyPr/>
                    <a:lstStyle/>
                    <a:p>
                      <a:pPr algn="ctr" fontAlgn="ctr"/>
                      <a:r>
                        <a:rPr lang="zh-CN" altLang="en-US" sz="900" b="1" i="0" u="none" strike="noStrike">
                          <a:solidFill>
                            <a:srgbClr val="333333"/>
                          </a:solidFill>
                          <a:latin typeface="+mn-lt"/>
                          <a:ea typeface="微软雅黑" pitchFamily="34" charset="-122"/>
                        </a:rPr>
                        <a:t>特大城市</a:t>
                      </a:r>
                    </a:p>
                  </a:txBody>
                  <a:tcPr marL="8982" marR="8982" marT="8982"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dirty="0">
                          <a:solidFill>
                            <a:srgbClr val="333333"/>
                          </a:solidFill>
                          <a:latin typeface="+mn-lt"/>
                          <a:ea typeface="微软雅黑" pitchFamily="34" charset="-122"/>
                        </a:rPr>
                        <a:t>71</a:t>
                      </a:r>
                    </a:p>
                  </a:txBody>
                  <a:tcPr marL="8982" marR="8982" marT="8982"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42%</a:t>
                      </a:r>
                    </a:p>
                  </a:txBody>
                  <a:tcPr marL="8982" marR="8982" marT="8982"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18%</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900" b="0" i="0" u="none" strike="noStrike">
                          <a:solidFill>
                            <a:srgbClr val="333333"/>
                          </a:solidFill>
                          <a:latin typeface="+mn-lt"/>
                          <a:ea typeface="微软雅黑" pitchFamily="34" charset="-122"/>
                        </a:rPr>
                        <a:t>18%</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13%</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dirty="0">
                          <a:solidFill>
                            <a:srgbClr val="333333"/>
                          </a:solidFill>
                          <a:latin typeface="+mn-lt"/>
                          <a:ea typeface="微软雅黑" pitchFamily="34" charset="-122"/>
                        </a:rPr>
                        <a:t>4%</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79646">
                <a:tc>
                  <a:txBody>
                    <a:bodyPr/>
                    <a:lstStyle/>
                    <a:p>
                      <a:pPr algn="ctr" fontAlgn="ctr"/>
                      <a:r>
                        <a:rPr lang="zh-CN" altLang="en-US" sz="900" b="1" i="0" u="none" strike="noStrike">
                          <a:solidFill>
                            <a:srgbClr val="333333"/>
                          </a:solidFill>
                          <a:latin typeface="+mn-lt"/>
                          <a:ea typeface="微软雅黑" pitchFamily="34" charset="-122"/>
                        </a:rPr>
                        <a:t>省会城市</a:t>
                      </a:r>
                    </a:p>
                  </a:txBody>
                  <a:tcPr marL="8982" marR="8982" marT="8982"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119</a:t>
                      </a:r>
                    </a:p>
                  </a:txBody>
                  <a:tcPr marL="8982" marR="8982" marT="8982"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39%</a:t>
                      </a:r>
                    </a:p>
                  </a:txBody>
                  <a:tcPr marL="8982" marR="8982" marT="8982"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900" b="0" i="0" u="none" strike="noStrike">
                          <a:solidFill>
                            <a:srgbClr val="333333"/>
                          </a:solidFill>
                          <a:latin typeface="+mn-lt"/>
                          <a:ea typeface="微软雅黑" pitchFamily="34" charset="-122"/>
                        </a:rPr>
                        <a:t>25%</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18%</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8%</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6%</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79646">
                <a:tc>
                  <a:txBody>
                    <a:bodyPr/>
                    <a:lstStyle/>
                    <a:p>
                      <a:pPr algn="ctr" fontAlgn="ctr"/>
                      <a:r>
                        <a:rPr lang="zh-CN" altLang="en-US" sz="900" b="1" i="0" u="none" strike="noStrike">
                          <a:solidFill>
                            <a:srgbClr val="333333"/>
                          </a:solidFill>
                          <a:latin typeface="+mn-lt"/>
                          <a:ea typeface="微软雅黑" pitchFamily="34" charset="-122"/>
                        </a:rPr>
                        <a:t>其它城市</a:t>
                      </a:r>
                    </a:p>
                  </a:txBody>
                  <a:tcPr marL="8982" marR="8982" marT="8982"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302</a:t>
                      </a:r>
                    </a:p>
                  </a:txBody>
                  <a:tcPr marL="8982" marR="8982" marT="8982"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46%</a:t>
                      </a:r>
                    </a:p>
                  </a:txBody>
                  <a:tcPr marL="8982" marR="8982" marT="8982"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23%</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14%</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6%</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4%</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3%</a:t>
                      </a:r>
                    </a:p>
                  </a:txBody>
                  <a:tcPr marL="8982" marR="8982" marT="8982"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bl>
          </a:graphicData>
        </a:graphic>
      </p:graphicFrame>
      <p:sp>
        <p:nvSpPr>
          <p:cNvPr id="8" name="Rectangle 17"/>
          <p:cNvSpPr txBox="1">
            <a:spLocks/>
          </p:cNvSpPr>
          <p:nvPr/>
        </p:nvSpPr>
        <p:spPr bwMode="auto">
          <a:xfrm>
            <a:off x="457200" y="274638"/>
            <a:ext cx="8229600" cy="1143000"/>
          </a:xfrm>
          <a:prstGeom prst="rect">
            <a:avLst/>
          </a:prstGeom>
          <a:noFill/>
          <a:ln w="9525">
            <a:noFill/>
            <a:miter lim="800000"/>
            <a:headEnd/>
            <a:tailEnd/>
          </a:ln>
        </p:spPr>
        <p:txBody>
          <a:bodyPr anchor="ctr"/>
          <a:lstStyle/>
          <a:p>
            <a:pPr lvl="0" defTabSz="457200" eaLnBrk="0" hangingPunct="0"/>
            <a:r>
              <a:rPr lang="zh-CN" altLang="en-US" sz="2000" b="1" kern="0" dirty="0" smtClean="0">
                <a:solidFill>
                  <a:sysClr val="windowText" lastClr="000000"/>
                </a:solidFill>
                <a:ea typeface="微软雅黑" pitchFamily="34" charset="-122"/>
              </a:rPr>
              <a:t>请问您最常在什么地方购买</a:t>
            </a:r>
            <a:r>
              <a:rPr lang="zh-CN" altLang="en-US" sz="2000" b="1" kern="0" dirty="0" smtClean="0">
                <a:solidFill>
                  <a:sysClr val="windowText" lastClr="000000"/>
                </a:solidFill>
                <a:ea typeface="微软雅黑" pitchFamily="34" charset="-122"/>
              </a:rPr>
              <a:t>眼镜？ </a:t>
            </a:r>
            <a:r>
              <a:rPr lang="zh-CN" altLang="en-US" sz="2000" b="1" dirty="0" smtClean="0">
                <a:solidFill>
                  <a:srgbClr val="000000"/>
                </a:solidFill>
                <a:ea typeface="微软雅黑" pitchFamily="34" charset="-122"/>
              </a:rPr>
              <a:t> </a:t>
            </a:r>
            <a:endParaRPr lang="en-US" altLang="zh-CN" sz="2000" b="1" dirty="0">
              <a:solidFill>
                <a:srgbClr val="000000"/>
              </a:solidFill>
              <a:ea typeface="微软雅黑" pitchFamily="34" charset="-122"/>
            </a:endParaRPr>
          </a:p>
          <a:p>
            <a:pPr defTabSz="457200" eaLnBrk="0" hangingPunct="0"/>
            <a:r>
              <a:rPr lang="zh-CN" altLang="en-US" sz="900" i="1" dirty="0">
                <a:ea typeface="微软雅黑" pitchFamily="34" charset="-122"/>
              </a:rPr>
              <a:t>单选 </a:t>
            </a:r>
            <a:r>
              <a:rPr lang="zh-CN" altLang="en-US" sz="900" i="1" dirty="0" smtClean="0">
                <a:ea typeface="微软雅黑" pitchFamily="34" charset="-122"/>
              </a:rPr>
              <a:t>（</a:t>
            </a:r>
            <a:r>
              <a:rPr lang="en-US" altLang="zh-CN" sz="900" i="1" dirty="0" smtClean="0">
                <a:ea typeface="微软雅黑" pitchFamily="34" charset="-122"/>
              </a:rPr>
              <a:t>n=492 </a:t>
            </a:r>
            <a:r>
              <a:rPr lang="zh-CN" altLang="en-US" sz="900" i="1" dirty="0" smtClean="0">
                <a:ea typeface="微软雅黑" pitchFamily="34" charset="-122"/>
              </a:rPr>
              <a:t>）</a:t>
            </a:r>
            <a:r>
              <a:rPr lang="en-US" altLang="zh-CN" sz="900" i="1" dirty="0" smtClean="0">
                <a:ea typeface="微软雅黑" pitchFamily="34" charset="-122"/>
              </a:rPr>
              <a:t>—</a:t>
            </a:r>
            <a:r>
              <a:rPr lang="zh-CN" altLang="en-US" sz="900" i="1" dirty="0" smtClean="0">
                <a:ea typeface="微软雅黑" pitchFamily="34" charset="-122"/>
              </a:rPr>
              <a:t>控制项：城市类型</a:t>
            </a:r>
            <a:endParaRPr lang="zh-CN" altLang="en-US" sz="900" i="1" dirty="0">
              <a:ea typeface="微软雅黑" pitchFamily="34" charset="-122"/>
            </a:endParaRPr>
          </a:p>
        </p:txBody>
      </p:sp>
      <p:sp>
        <p:nvSpPr>
          <p:cNvPr id="9" name="TextBox 13"/>
          <p:cNvSpPr txBox="1">
            <a:spLocks noChangeArrowheads="1"/>
          </p:cNvSpPr>
          <p:nvPr/>
        </p:nvSpPr>
        <p:spPr bwMode="auto">
          <a:xfrm>
            <a:off x="468313" y="1352550"/>
            <a:ext cx="8075612" cy="276999"/>
          </a:xfrm>
          <a:prstGeom prst="rect">
            <a:avLst/>
          </a:prstGeom>
          <a:noFill/>
          <a:ln w="9525">
            <a:noFill/>
            <a:miter lim="800000"/>
            <a:headEnd/>
            <a:tailEnd/>
          </a:ln>
        </p:spPr>
        <p:txBody>
          <a:bodyPr>
            <a:spAutoFit/>
          </a:bodyPr>
          <a:lstStyle/>
          <a:p>
            <a:pPr marL="182563" lvl="0" indent="-182563">
              <a:buFontTx/>
              <a:buChar char="•"/>
            </a:pPr>
            <a:r>
              <a:rPr lang="zh-CN" altLang="en-US" sz="1200" dirty="0" smtClean="0">
                <a:solidFill>
                  <a:sysClr val="windowText" lastClr="000000"/>
                </a:solidFill>
                <a:ea typeface="微软雅黑" pitchFamily="34" charset="-122"/>
              </a:rPr>
              <a:t>百货商场眼镜专柜主要消费者来自特大城市（</a:t>
            </a:r>
            <a:r>
              <a:rPr lang="en-US" altLang="zh-CN" sz="1200" dirty="0" smtClean="0">
                <a:solidFill>
                  <a:sysClr val="windowText" lastClr="000000"/>
                </a:solidFill>
                <a:ea typeface="微软雅黑" pitchFamily="34" charset="-122"/>
              </a:rPr>
              <a:t>13%</a:t>
            </a:r>
            <a:r>
              <a:rPr lang="zh-CN" altLang="en-US" sz="1200" dirty="0" smtClean="0">
                <a:solidFill>
                  <a:sysClr val="windowText" lastClr="000000"/>
                </a:solidFill>
                <a:ea typeface="微软雅黑" pitchFamily="34" charset="-122"/>
              </a:rPr>
              <a:t>）。</a:t>
            </a:r>
            <a:endParaRPr lang="zh-CN" altLang="en-US" sz="1200" dirty="0" smtClean="0">
              <a:ea typeface="微软雅黑" pitchFamily="34" charset="-122"/>
            </a:endParaRPr>
          </a:p>
        </p:txBody>
      </p:sp>
      <p:sp>
        <p:nvSpPr>
          <p:cNvPr id="10" name="Text Box 63"/>
          <p:cNvSpPr txBox="1">
            <a:spLocks noChangeArrowheads="1"/>
          </p:cNvSpPr>
          <p:nvPr/>
        </p:nvSpPr>
        <p:spPr bwMode="auto">
          <a:xfrm>
            <a:off x="7380288" y="765175"/>
            <a:ext cx="1439862" cy="523220"/>
          </a:xfrm>
          <a:prstGeom prst="rect">
            <a:avLst/>
          </a:prstGeom>
          <a:noFill/>
          <a:ln w="9525">
            <a:noFill/>
            <a:miter lim="800000"/>
            <a:headEnd/>
            <a:tailEnd/>
          </a:ln>
        </p:spPr>
        <p:txBody>
          <a:bodyPr>
            <a:spAutoFit/>
          </a:bodyPr>
          <a:lstStyle/>
          <a:p>
            <a:pPr algn="r">
              <a:spcBef>
                <a:spcPct val="50000"/>
              </a:spcBef>
            </a:pPr>
            <a:r>
              <a:rPr lang="zh-CN" altLang="en-US" sz="1400" u="sng" dirty="0" smtClean="0">
                <a:ea typeface="微软雅黑" pitchFamily="34" charset="-122"/>
              </a:rPr>
              <a:t>眼镜购买行为</a:t>
            </a:r>
            <a:r>
              <a:rPr lang="zh-CN" altLang="en-US" sz="1400" dirty="0" smtClean="0">
                <a:ea typeface="微软雅黑" pitchFamily="34" charset="-122"/>
              </a:rPr>
              <a:t>：</a:t>
            </a:r>
            <a:r>
              <a:rPr lang="zh-CN" altLang="en-US" sz="1400" u="sng" dirty="0" smtClean="0">
                <a:ea typeface="微软雅黑" pitchFamily="34" charset="-122"/>
              </a:rPr>
              <a:t>何地</a:t>
            </a:r>
            <a:endParaRPr lang="en-US" altLang="zh-CN" sz="1400" u="sng" dirty="0" smtClean="0">
              <a:ea typeface="微软雅黑" pitchFamily="34" charset="-122"/>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5CACE9EB-67D8-402F-84DE-7914361DB2B9}" type="slidenum">
              <a:rPr lang="zh-CN" altLang="en-US" smtClean="0"/>
              <a:pPr/>
              <a:t>23</a:t>
            </a:fld>
            <a:endParaRPr lang="zh-CN" altLang="en-US"/>
          </a:p>
        </p:txBody>
      </p:sp>
      <p:pic>
        <p:nvPicPr>
          <p:cNvPr id="5" name="图片 4" descr="5.png"/>
          <p:cNvPicPr>
            <a:picLocks noChangeAspect="1"/>
          </p:cNvPicPr>
          <p:nvPr/>
        </p:nvPicPr>
        <p:blipFill>
          <a:blip r:embed="rId3" cstate="print"/>
          <a:stretch>
            <a:fillRect/>
          </a:stretch>
        </p:blipFill>
        <p:spPr>
          <a:xfrm>
            <a:off x="214282" y="2321617"/>
            <a:ext cx="8280000" cy="2147860"/>
          </a:xfrm>
          <a:prstGeom prst="rect">
            <a:avLst/>
          </a:prstGeom>
        </p:spPr>
      </p:pic>
      <p:graphicFrame>
        <p:nvGraphicFramePr>
          <p:cNvPr id="10" name="表格 9"/>
          <p:cNvGraphicFramePr>
            <a:graphicFrameLocks noGrp="1"/>
          </p:cNvGraphicFramePr>
          <p:nvPr/>
        </p:nvGraphicFramePr>
        <p:xfrm>
          <a:off x="250095" y="4548070"/>
          <a:ext cx="8590995" cy="457319"/>
        </p:xfrm>
        <a:graphic>
          <a:graphicData uri="http://schemas.openxmlformats.org/drawingml/2006/table">
            <a:tbl>
              <a:tblPr/>
              <a:tblGrid>
                <a:gridCol w="1584000"/>
                <a:gridCol w="308950"/>
                <a:gridCol w="435620"/>
                <a:gridCol w="435620"/>
                <a:gridCol w="605542"/>
                <a:gridCol w="435620"/>
                <a:gridCol w="827988"/>
                <a:gridCol w="435620"/>
                <a:gridCol w="843434"/>
                <a:gridCol w="435620"/>
                <a:gridCol w="435620"/>
                <a:gridCol w="865062"/>
                <a:gridCol w="506679"/>
                <a:gridCol w="435620"/>
              </a:tblGrid>
              <a:tr h="313200">
                <a:tc>
                  <a:txBody>
                    <a:bodyPr/>
                    <a:lstStyle/>
                    <a:p>
                      <a:pPr algn="ctr" fontAlgn="ctr"/>
                      <a:r>
                        <a:rPr lang="zh-CN" altLang="en-US" sz="900" b="1" i="0" u="none" strike="noStrike" dirty="0">
                          <a:solidFill>
                            <a:srgbClr val="333333"/>
                          </a:solidFill>
                          <a:latin typeface="+mn-lt"/>
                          <a:ea typeface="微软雅黑" pitchFamily="34" charset="-122"/>
                        </a:rPr>
                        <a:t>请问您决定在一家眼镜店购买眼镜时首先考虑的</a:t>
                      </a:r>
                      <a:r>
                        <a:rPr lang="en-US" altLang="zh-CN" sz="900" b="1" i="0" u="none" strike="noStrike" dirty="0">
                          <a:solidFill>
                            <a:srgbClr val="333333"/>
                          </a:solidFill>
                          <a:latin typeface="+mn-lt"/>
                          <a:ea typeface="微软雅黑" pitchFamily="34" charset="-122"/>
                        </a:rPr>
                        <a:t>3</a:t>
                      </a:r>
                      <a:r>
                        <a:rPr lang="zh-CN" altLang="en-US" sz="900" b="1" i="0" u="none" strike="noStrike" dirty="0">
                          <a:solidFill>
                            <a:srgbClr val="333333"/>
                          </a:solidFill>
                          <a:latin typeface="+mn-lt"/>
                          <a:ea typeface="微软雅黑" pitchFamily="34" charset="-122"/>
                        </a:rPr>
                        <a:t>项因素是？</a:t>
                      </a:r>
                    </a:p>
                  </a:txBody>
                  <a:tcPr marL="6959" marR="6959" marT="6959" marB="0" anchor="ctr">
                    <a:lnL>
                      <a:noFill/>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sz="900" b="1" i="0" u="none" strike="noStrike">
                          <a:solidFill>
                            <a:srgbClr val="333333"/>
                          </a:solidFill>
                          <a:latin typeface="+mn-lt"/>
                          <a:ea typeface="微软雅黑" pitchFamily="34" charset="-122"/>
                        </a:rPr>
                        <a:t>N</a:t>
                      </a:r>
                    </a:p>
                  </a:txBody>
                  <a:tcPr marL="6959" marR="6959" marT="6959"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zh-CN" altLang="en-US" sz="900" b="0" i="0" u="none" strike="noStrike" dirty="0">
                          <a:solidFill>
                            <a:srgbClr val="333333"/>
                          </a:solidFill>
                          <a:latin typeface="+mn-lt"/>
                          <a:ea typeface="微软雅黑" pitchFamily="34" charset="-122"/>
                        </a:rPr>
                        <a:t>眼镜的质量好</a:t>
                      </a:r>
                    </a:p>
                  </a:txBody>
                  <a:tcPr marL="6959" marR="6959" marT="6959"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333333"/>
                          </a:solidFill>
                          <a:latin typeface="+mn-lt"/>
                          <a:ea typeface="微软雅黑" pitchFamily="34" charset="-122"/>
                        </a:rPr>
                        <a:t>价格公道</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333333"/>
                          </a:solidFill>
                          <a:latin typeface="+mn-lt"/>
                          <a:ea typeface="微软雅黑" pitchFamily="34" charset="-122"/>
                        </a:rPr>
                        <a:t>舒适度</a:t>
                      </a:r>
                      <a:r>
                        <a:rPr lang="en-US" altLang="zh-CN" sz="900" b="0" i="0" u="none" strike="noStrike" dirty="0">
                          <a:solidFill>
                            <a:srgbClr val="333333"/>
                          </a:solidFill>
                          <a:latin typeface="+mn-lt"/>
                          <a:ea typeface="微软雅黑" pitchFamily="34" charset="-122"/>
                        </a:rPr>
                        <a:t>/</a:t>
                      </a:r>
                      <a:r>
                        <a:rPr lang="zh-CN" altLang="en-US" sz="900" b="0" i="0" u="none" strike="noStrike" dirty="0">
                          <a:solidFill>
                            <a:srgbClr val="333333"/>
                          </a:solidFill>
                          <a:latin typeface="+mn-lt"/>
                          <a:ea typeface="微软雅黑" pitchFamily="34" charset="-122"/>
                        </a:rPr>
                        <a:t>耐用程度高</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333333"/>
                          </a:solidFill>
                          <a:latin typeface="+mn-lt"/>
                          <a:ea typeface="微软雅黑" pitchFamily="34" charset="-122"/>
                        </a:rPr>
                        <a:t>品牌知名度高</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先进的验光、检测、装配设备</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口碑好</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优质的服务（售前</a:t>
                      </a:r>
                      <a:r>
                        <a:rPr lang="en-US" altLang="zh-CN" sz="900" b="0" i="0" u="none" strike="noStrike">
                          <a:solidFill>
                            <a:srgbClr val="333333"/>
                          </a:solidFill>
                          <a:latin typeface="+mn-lt"/>
                          <a:ea typeface="微软雅黑" pitchFamily="34" charset="-122"/>
                        </a:rPr>
                        <a:t>/</a:t>
                      </a:r>
                      <a:r>
                        <a:rPr lang="zh-CN" altLang="en-US" sz="900" b="0" i="0" u="none" strike="noStrike">
                          <a:solidFill>
                            <a:srgbClr val="333333"/>
                          </a:solidFill>
                          <a:latin typeface="+mn-lt"/>
                          <a:ea typeface="微软雅黑" pitchFamily="34" charset="-122"/>
                        </a:rPr>
                        <a:t>售后服务）</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眼镜的种类多</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眼镜的功能强</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离所在地（公司</a:t>
                      </a:r>
                      <a:r>
                        <a:rPr lang="en-US" altLang="zh-CN" sz="900" b="0" i="0" u="none" strike="noStrike">
                          <a:solidFill>
                            <a:srgbClr val="333333"/>
                          </a:solidFill>
                          <a:latin typeface="+mn-lt"/>
                          <a:ea typeface="微软雅黑" pitchFamily="34" charset="-122"/>
                        </a:rPr>
                        <a:t>/</a:t>
                      </a:r>
                      <a:r>
                        <a:rPr lang="zh-CN" altLang="en-US" sz="900" b="0" i="0" u="none" strike="noStrike">
                          <a:solidFill>
                            <a:srgbClr val="333333"/>
                          </a:solidFill>
                          <a:latin typeface="+mn-lt"/>
                          <a:ea typeface="微软雅黑" pitchFamily="34" charset="-122"/>
                        </a:rPr>
                        <a:t>居住地等）距离</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店面的装修</a:t>
                      </a:r>
                      <a:r>
                        <a:rPr lang="en-US" altLang="zh-CN" sz="900" b="0" i="0" u="none" strike="noStrike">
                          <a:solidFill>
                            <a:srgbClr val="333333"/>
                          </a:solidFill>
                          <a:latin typeface="+mn-lt"/>
                          <a:ea typeface="微软雅黑" pitchFamily="34" charset="-122"/>
                        </a:rPr>
                        <a:t>/</a:t>
                      </a:r>
                      <a:r>
                        <a:rPr lang="zh-CN" altLang="en-US" sz="900" b="0" i="0" u="none" strike="noStrike">
                          <a:solidFill>
                            <a:srgbClr val="333333"/>
                          </a:solidFill>
                          <a:latin typeface="+mn-lt"/>
                          <a:ea typeface="微软雅黑" pitchFamily="34" charset="-122"/>
                        </a:rPr>
                        <a:t>环境</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其他</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39178">
                <a:tc>
                  <a:txBody>
                    <a:bodyPr/>
                    <a:lstStyle/>
                    <a:p>
                      <a:pPr algn="ctr" fontAlgn="ctr"/>
                      <a:r>
                        <a:rPr lang="en-US" sz="900" b="1" i="0" u="none" strike="noStrike">
                          <a:solidFill>
                            <a:srgbClr val="333333"/>
                          </a:solidFill>
                          <a:latin typeface="+mn-lt"/>
                          <a:ea typeface="微软雅黑" pitchFamily="34" charset="-122"/>
                        </a:rPr>
                        <a:t>Total</a:t>
                      </a:r>
                    </a:p>
                  </a:txBody>
                  <a:tcPr marL="6959" marR="6959" marT="6959"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492</a:t>
                      </a:r>
                    </a:p>
                  </a:txBody>
                  <a:tcPr marL="6959" marR="6959" marT="6959"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56%</a:t>
                      </a:r>
                    </a:p>
                  </a:txBody>
                  <a:tcPr marL="6959" marR="6959" marT="6959"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44%</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40%</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23%</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22%</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18%</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14%</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11%</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11%</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7%</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bl>
          </a:graphicData>
        </a:graphic>
      </p:graphicFrame>
      <p:sp>
        <p:nvSpPr>
          <p:cNvPr id="11" name="Rectangle 17"/>
          <p:cNvSpPr txBox="1">
            <a:spLocks/>
          </p:cNvSpPr>
          <p:nvPr/>
        </p:nvSpPr>
        <p:spPr bwMode="auto">
          <a:xfrm>
            <a:off x="457200" y="274638"/>
            <a:ext cx="8229600" cy="1143000"/>
          </a:xfrm>
          <a:prstGeom prst="rect">
            <a:avLst/>
          </a:prstGeom>
          <a:noFill/>
          <a:ln w="9525">
            <a:noFill/>
            <a:miter lim="800000"/>
            <a:headEnd/>
            <a:tailEnd/>
          </a:ln>
        </p:spPr>
        <p:txBody>
          <a:bodyPr anchor="ctr"/>
          <a:lstStyle/>
          <a:p>
            <a:pPr lvl="0" defTabSz="457200" eaLnBrk="0" hangingPunct="0"/>
            <a:r>
              <a:rPr lang="zh-CN" altLang="en-US" sz="2000" b="1" kern="0" dirty="0" smtClean="0">
                <a:solidFill>
                  <a:sysClr val="windowText" lastClr="000000"/>
                </a:solidFill>
                <a:ea typeface="微软雅黑" pitchFamily="34" charset="-122"/>
              </a:rPr>
              <a:t>请问您决定在一家眼镜店购买眼镜时首先考虑的</a:t>
            </a:r>
            <a:r>
              <a:rPr lang="en-US" altLang="zh-CN" sz="2000" b="1" kern="0" dirty="0" smtClean="0">
                <a:solidFill>
                  <a:sysClr val="windowText" lastClr="000000"/>
                </a:solidFill>
                <a:ea typeface="微软雅黑" pitchFamily="34" charset="-122"/>
              </a:rPr>
              <a:t>3</a:t>
            </a:r>
            <a:r>
              <a:rPr lang="zh-CN" altLang="en-US" sz="2000" b="1" kern="0" dirty="0" smtClean="0">
                <a:solidFill>
                  <a:sysClr val="windowText" lastClr="000000"/>
                </a:solidFill>
                <a:ea typeface="微软雅黑" pitchFamily="34" charset="-122"/>
              </a:rPr>
              <a:t>项因素是？ </a:t>
            </a:r>
            <a:r>
              <a:rPr lang="zh-CN" altLang="en-US" sz="2000" b="1" kern="0" dirty="0" smtClean="0">
                <a:solidFill>
                  <a:sysClr val="windowText" lastClr="000000"/>
                </a:solidFill>
                <a:ea typeface="微软雅黑" pitchFamily="34" charset="-122"/>
              </a:rPr>
              <a:t> </a:t>
            </a:r>
            <a:r>
              <a:rPr lang="zh-CN" altLang="en-US" sz="2000" b="1" dirty="0" smtClean="0">
                <a:solidFill>
                  <a:srgbClr val="000000"/>
                </a:solidFill>
                <a:ea typeface="微软雅黑" pitchFamily="34" charset="-122"/>
              </a:rPr>
              <a:t> </a:t>
            </a:r>
            <a:endParaRPr lang="en-US" altLang="zh-CN" sz="2000" b="1" dirty="0" smtClean="0">
              <a:solidFill>
                <a:srgbClr val="000000"/>
              </a:solidFill>
              <a:ea typeface="微软雅黑" pitchFamily="34" charset="-122"/>
            </a:endParaRPr>
          </a:p>
          <a:p>
            <a:pPr defTabSz="457200" eaLnBrk="0" hangingPunct="0"/>
            <a:r>
              <a:rPr lang="zh-CN" altLang="en-US" sz="900" i="1" dirty="0" smtClean="0">
                <a:ea typeface="微软雅黑" pitchFamily="34" charset="-122"/>
              </a:rPr>
              <a:t>复选 （</a:t>
            </a:r>
            <a:r>
              <a:rPr lang="en-US" altLang="zh-CN" sz="900" i="1" dirty="0" smtClean="0">
                <a:ea typeface="微软雅黑" pitchFamily="34" charset="-122"/>
              </a:rPr>
              <a:t>n=492 </a:t>
            </a:r>
            <a:r>
              <a:rPr lang="zh-CN" altLang="en-US" sz="900" i="1" dirty="0" smtClean="0">
                <a:ea typeface="微软雅黑" pitchFamily="34" charset="-122"/>
              </a:rPr>
              <a:t>）</a:t>
            </a:r>
            <a:endParaRPr lang="zh-CN" altLang="en-US" sz="900" i="1" dirty="0">
              <a:ea typeface="微软雅黑" pitchFamily="34" charset="-122"/>
            </a:endParaRPr>
          </a:p>
        </p:txBody>
      </p:sp>
      <p:sp>
        <p:nvSpPr>
          <p:cNvPr id="12" name="TextBox 13"/>
          <p:cNvSpPr txBox="1">
            <a:spLocks noChangeArrowheads="1"/>
          </p:cNvSpPr>
          <p:nvPr/>
        </p:nvSpPr>
        <p:spPr bwMode="auto">
          <a:xfrm>
            <a:off x="468313" y="1352550"/>
            <a:ext cx="8075612" cy="646331"/>
          </a:xfrm>
          <a:prstGeom prst="rect">
            <a:avLst/>
          </a:prstGeom>
          <a:noFill/>
          <a:ln w="9525">
            <a:noFill/>
            <a:miter lim="800000"/>
            <a:headEnd/>
            <a:tailEnd/>
          </a:ln>
        </p:spPr>
        <p:txBody>
          <a:bodyPr>
            <a:spAutoFit/>
          </a:bodyPr>
          <a:lstStyle/>
          <a:p>
            <a:pPr marL="182563" indent="-182563">
              <a:buFontTx/>
              <a:buChar char="•"/>
            </a:pPr>
            <a:r>
              <a:rPr lang="en-US" altLang="zh-CN" sz="1200" dirty="0" smtClean="0">
                <a:solidFill>
                  <a:sysClr val="windowText" lastClr="000000"/>
                </a:solidFill>
                <a:ea typeface="微软雅黑" pitchFamily="34" charset="-122"/>
              </a:rPr>
              <a:t>56%</a:t>
            </a:r>
            <a:r>
              <a:rPr lang="zh-CN" altLang="en-US" sz="1200" dirty="0" smtClean="0">
                <a:solidFill>
                  <a:sysClr val="windowText" lastClr="000000"/>
                </a:solidFill>
                <a:ea typeface="微软雅黑" pitchFamily="34" charset="-122"/>
              </a:rPr>
              <a:t>的消费者选择眼镜店购买眼镜时首要考虑的因素是眼镜的质量</a:t>
            </a:r>
            <a:r>
              <a:rPr lang="zh-CN" altLang="en-US" sz="1200" dirty="0" smtClean="0">
                <a:solidFill>
                  <a:sysClr val="windowText" lastClr="000000"/>
                </a:solidFill>
                <a:ea typeface="微软雅黑" pitchFamily="34" charset="-122"/>
              </a:rPr>
              <a:t>好；</a:t>
            </a:r>
            <a:endParaRPr lang="en-US" altLang="zh-CN" sz="1200" dirty="0" smtClean="0">
              <a:solidFill>
                <a:sysClr val="windowText" lastClr="000000"/>
              </a:solidFill>
              <a:ea typeface="微软雅黑" pitchFamily="34" charset="-122"/>
            </a:endParaRPr>
          </a:p>
          <a:p>
            <a:pPr marL="182563" indent="-182563">
              <a:buFontTx/>
              <a:buChar char="•"/>
            </a:pPr>
            <a:r>
              <a:rPr lang="zh-CN" altLang="en-US" sz="1200" dirty="0" smtClean="0">
                <a:solidFill>
                  <a:sysClr val="windowText" lastClr="000000"/>
                </a:solidFill>
                <a:ea typeface="微软雅黑" pitchFamily="34" charset="-122"/>
              </a:rPr>
              <a:t>眼镜的质量（</a:t>
            </a:r>
            <a:r>
              <a:rPr lang="en-US" altLang="zh-CN" sz="1200" dirty="0" smtClean="0">
                <a:solidFill>
                  <a:sysClr val="windowText" lastClr="000000"/>
                </a:solidFill>
                <a:ea typeface="微软雅黑" pitchFamily="34" charset="-122"/>
              </a:rPr>
              <a:t>56%</a:t>
            </a:r>
            <a:r>
              <a:rPr lang="zh-CN" altLang="en-US" sz="1200" dirty="0" smtClean="0">
                <a:solidFill>
                  <a:sysClr val="windowText" lastClr="000000"/>
                </a:solidFill>
                <a:ea typeface="微软雅黑" pitchFamily="34" charset="-122"/>
              </a:rPr>
              <a:t>）、价格（</a:t>
            </a:r>
            <a:r>
              <a:rPr lang="en-US" altLang="zh-CN" sz="1200" dirty="0" smtClean="0">
                <a:solidFill>
                  <a:sysClr val="windowText" lastClr="000000"/>
                </a:solidFill>
                <a:ea typeface="微软雅黑" pitchFamily="34" charset="-122"/>
              </a:rPr>
              <a:t>44%</a:t>
            </a:r>
            <a:r>
              <a:rPr lang="zh-CN" altLang="en-US" sz="1200" dirty="0" smtClean="0">
                <a:solidFill>
                  <a:sysClr val="windowText" lastClr="000000"/>
                </a:solidFill>
                <a:ea typeface="微软雅黑" pitchFamily="34" charset="-122"/>
              </a:rPr>
              <a:t>）和舒适度</a:t>
            </a:r>
            <a:r>
              <a:rPr lang="en-US" altLang="zh-CN" sz="1200" dirty="0" smtClean="0">
                <a:solidFill>
                  <a:sysClr val="windowText" lastClr="000000"/>
                </a:solidFill>
                <a:ea typeface="微软雅黑" pitchFamily="34" charset="-122"/>
              </a:rPr>
              <a:t>/</a:t>
            </a:r>
            <a:r>
              <a:rPr lang="zh-CN" altLang="en-US" sz="1200" dirty="0" smtClean="0">
                <a:solidFill>
                  <a:sysClr val="windowText" lastClr="000000"/>
                </a:solidFill>
                <a:ea typeface="微软雅黑" pitchFamily="34" charset="-122"/>
              </a:rPr>
              <a:t>耐用度（</a:t>
            </a:r>
            <a:r>
              <a:rPr lang="en-US" altLang="zh-CN" sz="1200" dirty="0" smtClean="0">
                <a:solidFill>
                  <a:sysClr val="windowText" lastClr="000000"/>
                </a:solidFill>
                <a:ea typeface="微软雅黑" pitchFamily="34" charset="-122"/>
              </a:rPr>
              <a:t>40%</a:t>
            </a:r>
            <a:r>
              <a:rPr lang="zh-CN" altLang="en-US" sz="1200" dirty="0" smtClean="0">
                <a:solidFill>
                  <a:sysClr val="windowText" lastClr="000000"/>
                </a:solidFill>
                <a:ea typeface="微软雅黑" pitchFamily="34" charset="-122"/>
              </a:rPr>
              <a:t>）是消费者在眼镜店购买眼镜时首要考虑的三个</a:t>
            </a:r>
            <a:r>
              <a:rPr lang="zh-CN" altLang="en-US" sz="1200" dirty="0" smtClean="0">
                <a:solidFill>
                  <a:sysClr val="windowText" lastClr="000000"/>
                </a:solidFill>
                <a:ea typeface="微软雅黑" pitchFamily="34" charset="-122"/>
              </a:rPr>
              <a:t>因素。</a:t>
            </a:r>
            <a:endParaRPr lang="en-US" altLang="zh-CN" sz="1200" dirty="0" smtClean="0">
              <a:solidFill>
                <a:sysClr val="windowText" lastClr="000000"/>
              </a:solidFill>
              <a:ea typeface="微软雅黑" pitchFamily="34" charset="-122"/>
            </a:endParaRPr>
          </a:p>
          <a:p>
            <a:pPr marL="182563" indent="-182563">
              <a:buFontTx/>
              <a:buChar char="•"/>
            </a:pPr>
            <a:endParaRPr lang="zh-CN" altLang="en-US" sz="1200" dirty="0" smtClean="0">
              <a:ea typeface="微软雅黑" pitchFamily="34" charset="-122"/>
            </a:endParaRPr>
          </a:p>
        </p:txBody>
      </p:sp>
      <p:sp>
        <p:nvSpPr>
          <p:cNvPr id="13" name="Text Box 63"/>
          <p:cNvSpPr txBox="1">
            <a:spLocks noChangeArrowheads="1"/>
          </p:cNvSpPr>
          <p:nvPr/>
        </p:nvSpPr>
        <p:spPr bwMode="auto">
          <a:xfrm>
            <a:off x="7380288" y="765175"/>
            <a:ext cx="1439862" cy="523220"/>
          </a:xfrm>
          <a:prstGeom prst="rect">
            <a:avLst/>
          </a:prstGeom>
          <a:noFill/>
          <a:ln w="9525">
            <a:noFill/>
            <a:miter lim="800000"/>
            <a:headEnd/>
            <a:tailEnd/>
          </a:ln>
        </p:spPr>
        <p:txBody>
          <a:bodyPr>
            <a:spAutoFit/>
          </a:bodyPr>
          <a:lstStyle/>
          <a:p>
            <a:pPr algn="r">
              <a:spcBef>
                <a:spcPct val="50000"/>
              </a:spcBef>
            </a:pPr>
            <a:r>
              <a:rPr lang="zh-CN" altLang="en-US" sz="1400" u="sng" dirty="0" smtClean="0">
                <a:ea typeface="微软雅黑" pitchFamily="34" charset="-122"/>
              </a:rPr>
              <a:t>影响眼镜消费的决定因素</a:t>
            </a:r>
            <a:endParaRPr lang="en-US" altLang="zh-CN" sz="1400" u="sng" dirty="0" smtClean="0">
              <a:ea typeface="微软雅黑" pitchFamily="34" charset="-122"/>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5CACE9EB-67D8-402F-84DE-7914361DB2B9}" type="slidenum">
              <a:rPr lang="zh-CN" altLang="en-US" smtClean="0"/>
              <a:pPr/>
              <a:t>24</a:t>
            </a:fld>
            <a:endParaRPr lang="zh-CN" altLang="en-US"/>
          </a:p>
        </p:txBody>
      </p:sp>
      <p:pic>
        <p:nvPicPr>
          <p:cNvPr id="5" name="图片 4" descr="5.2.png"/>
          <p:cNvPicPr>
            <a:picLocks noChangeAspect="1"/>
          </p:cNvPicPr>
          <p:nvPr/>
        </p:nvPicPr>
        <p:blipFill>
          <a:blip r:embed="rId2" cstate="print"/>
          <a:stretch>
            <a:fillRect/>
          </a:stretch>
        </p:blipFill>
        <p:spPr>
          <a:xfrm>
            <a:off x="214282" y="1869051"/>
            <a:ext cx="8280000" cy="2716467"/>
          </a:xfrm>
          <a:prstGeom prst="rect">
            <a:avLst/>
          </a:prstGeom>
        </p:spPr>
      </p:pic>
      <p:graphicFrame>
        <p:nvGraphicFramePr>
          <p:cNvPr id="3" name="表格 2"/>
          <p:cNvGraphicFramePr>
            <a:graphicFrameLocks noGrp="1"/>
          </p:cNvGraphicFramePr>
          <p:nvPr/>
        </p:nvGraphicFramePr>
        <p:xfrm>
          <a:off x="250095" y="4552044"/>
          <a:ext cx="8590365" cy="1033795"/>
        </p:xfrm>
        <a:graphic>
          <a:graphicData uri="http://schemas.openxmlformats.org/drawingml/2006/table">
            <a:tbl>
              <a:tblPr/>
              <a:tblGrid>
                <a:gridCol w="1584000"/>
                <a:gridCol w="308922"/>
                <a:gridCol w="435581"/>
                <a:gridCol w="435581"/>
                <a:gridCol w="605487"/>
                <a:gridCol w="435581"/>
                <a:gridCol w="827913"/>
                <a:gridCol w="435581"/>
                <a:gridCol w="843358"/>
                <a:gridCol w="435581"/>
                <a:gridCol w="435581"/>
                <a:gridCol w="864984"/>
                <a:gridCol w="506634"/>
                <a:gridCol w="435581"/>
              </a:tblGrid>
              <a:tr h="313200">
                <a:tc>
                  <a:txBody>
                    <a:bodyPr/>
                    <a:lstStyle/>
                    <a:p>
                      <a:pPr algn="ctr" fontAlgn="ctr"/>
                      <a:r>
                        <a:rPr lang="zh-CN" altLang="en-US" sz="900" b="1" i="0" u="none" strike="noStrike" dirty="0">
                          <a:solidFill>
                            <a:srgbClr val="333333"/>
                          </a:solidFill>
                          <a:latin typeface="+mn-lt"/>
                          <a:ea typeface="微软雅黑" pitchFamily="34" charset="-122"/>
                        </a:rPr>
                        <a:t>请问您决定在一家眼镜店购买眼镜时首先考虑的</a:t>
                      </a:r>
                      <a:r>
                        <a:rPr lang="en-US" altLang="zh-CN" sz="900" b="1" i="0" u="none" strike="noStrike" dirty="0">
                          <a:solidFill>
                            <a:srgbClr val="333333"/>
                          </a:solidFill>
                          <a:latin typeface="+mn-lt"/>
                          <a:ea typeface="微软雅黑" pitchFamily="34" charset="-122"/>
                        </a:rPr>
                        <a:t>3</a:t>
                      </a:r>
                      <a:r>
                        <a:rPr lang="zh-CN" altLang="en-US" sz="900" b="1" i="0" u="none" strike="noStrike" dirty="0">
                          <a:solidFill>
                            <a:srgbClr val="333333"/>
                          </a:solidFill>
                          <a:latin typeface="+mn-lt"/>
                          <a:ea typeface="微软雅黑" pitchFamily="34" charset="-122"/>
                        </a:rPr>
                        <a:t>项因素是？</a:t>
                      </a:r>
                    </a:p>
                  </a:txBody>
                  <a:tcPr marL="6959" marR="6959" marT="6959" marB="0" anchor="ctr">
                    <a:lnL>
                      <a:noFill/>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sz="900" b="1" i="0" u="none" strike="noStrike">
                          <a:solidFill>
                            <a:srgbClr val="333333"/>
                          </a:solidFill>
                          <a:latin typeface="+mn-lt"/>
                          <a:ea typeface="微软雅黑" pitchFamily="34" charset="-122"/>
                        </a:rPr>
                        <a:t>N</a:t>
                      </a:r>
                    </a:p>
                  </a:txBody>
                  <a:tcPr marL="6959" marR="6959" marT="6959"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zh-CN" altLang="en-US" sz="900" b="0" i="0" u="none" strike="noStrike" dirty="0">
                          <a:solidFill>
                            <a:srgbClr val="333333"/>
                          </a:solidFill>
                          <a:latin typeface="+mn-lt"/>
                          <a:ea typeface="微软雅黑" pitchFamily="34" charset="-122"/>
                        </a:rPr>
                        <a:t>眼镜的质量好</a:t>
                      </a:r>
                    </a:p>
                  </a:txBody>
                  <a:tcPr marL="6959" marR="6959" marT="6959"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价格公道</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舒适度</a:t>
                      </a:r>
                      <a:r>
                        <a:rPr lang="en-US" altLang="zh-CN" sz="900" b="0" i="0" u="none" strike="noStrike">
                          <a:solidFill>
                            <a:srgbClr val="333333"/>
                          </a:solidFill>
                          <a:latin typeface="+mn-lt"/>
                          <a:ea typeface="微软雅黑" pitchFamily="34" charset="-122"/>
                        </a:rPr>
                        <a:t>/</a:t>
                      </a:r>
                      <a:r>
                        <a:rPr lang="zh-CN" altLang="en-US" sz="900" b="0" i="0" u="none" strike="noStrike">
                          <a:solidFill>
                            <a:srgbClr val="333333"/>
                          </a:solidFill>
                          <a:latin typeface="+mn-lt"/>
                          <a:ea typeface="微软雅黑" pitchFamily="34" charset="-122"/>
                        </a:rPr>
                        <a:t>耐用程度高</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品牌知名度高</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先进的验光、检测、装配设备</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口碑好</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优质的服务（售前</a:t>
                      </a:r>
                      <a:r>
                        <a:rPr lang="en-US" altLang="zh-CN" sz="900" b="0" i="0" u="none" strike="noStrike">
                          <a:solidFill>
                            <a:srgbClr val="333333"/>
                          </a:solidFill>
                          <a:latin typeface="+mn-lt"/>
                          <a:ea typeface="微软雅黑" pitchFamily="34" charset="-122"/>
                        </a:rPr>
                        <a:t>/</a:t>
                      </a:r>
                      <a:r>
                        <a:rPr lang="zh-CN" altLang="en-US" sz="900" b="0" i="0" u="none" strike="noStrike">
                          <a:solidFill>
                            <a:srgbClr val="333333"/>
                          </a:solidFill>
                          <a:latin typeface="+mn-lt"/>
                          <a:ea typeface="微软雅黑" pitchFamily="34" charset="-122"/>
                        </a:rPr>
                        <a:t>售后服务）</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眼镜的种类多</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眼镜的功能强</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离所在地（公司</a:t>
                      </a:r>
                      <a:r>
                        <a:rPr lang="en-US" altLang="zh-CN" sz="900" b="0" i="0" u="none" strike="noStrike">
                          <a:solidFill>
                            <a:srgbClr val="333333"/>
                          </a:solidFill>
                          <a:latin typeface="+mn-lt"/>
                          <a:ea typeface="微软雅黑" pitchFamily="34" charset="-122"/>
                        </a:rPr>
                        <a:t>/</a:t>
                      </a:r>
                      <a:r>
                        <a:rPr lang="zh-CN" altLang="en-US" sz="900" b="0" i="0" u="none" strike="noStrike">
                          <a:solidFill>
                            <a:srgbClr val="333333"/>
                          </a:solidFill>
                          <a:latin typeface="+mn-lt"/>
                          <a:ea typeface="微软雅黑" pitchFamily="34" charset="-122"/>
                        </a:rPr>
                        <a:t>居住地等）距离</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店面的装修</a:t>
                      </a:r>
                      <a:r>
                        <a:rPr lang="en-US" altLang="zh-CN" sz="900" b="0" i="0" u="none" strike="noStrike">
                          <a:solidFill>
                            <a:srgbClr val="333333"/>
                          </a:solidFill>
                          <a:latin typeface="+mn-lt"/>
                          <a:ea typeface="微软雅黑" pitchFamily="34" charset="-122"/>
                        </a:rPr>
                        <a:t>/</a:t>
                      </a:r>
                      <a:r>
                        <a:rPr lang="zh-CN" altLang="en-US" sz="900" b="0" i="0" u="none" strike="noStrike">
                          <a:solidFill>
                            <a:srgbClr val="333333"/>
                          </a:solidFill>
                          <a:latin typeface="+mn-lt"/>
                          <a:ea typeface="微软雅黑" pitchFamily="34" charset="-122"/>
                        </a:rPr>
                        <a:t>环境</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333333"/>
                          </a:solidFill>
                          <a:latin typeface="+mn-lt"/>
                          <a:ea typeface="微软雅黑" pitchFamily="34" charset="-122"/>
                        </a:rPr>
                        <a:t>其他</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39178">
                <a:tc>
                  <a:txBody>
                    <a:bodyPr/>
                    <a:lstStyle/>
                    <a:p>
                      <a:pPr algn="ctr" fontAlgn="ctr"/>
                      <a:r>
                        <a:rPr lang="en-US" sz="900" b="1" i="0" u="none" strike="noStrike">
                          <a:solidFill>
                            <a:srgbClr val="333333"/>
                          </a:solidFill>
                          <a:latin typeface="+mn-lt"/>
                          <a:ea typeface="微软雅黑" pitchFamily="34" charset="-122"/>
                        </a:rPr>
                        <a:t>Total</a:t>
                      </a:r>
                    </a:p>
                  </a:txBody>
                  <a:tcPr marL="6959" marR="6959" marT="6959"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492</a:t>
                      </a:r>
                    </a:p>
                  </a:txBody>
                  <a:tcPr marL="6959" marR="6959" marT="6959"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56%</a:t>
                      </a:r>
                    </a:p>
                  </a:txBody>
                  <a:tcPr marL="6959" marR="6959" marT="6959"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44%</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40%</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23%</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22%</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18%</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14%</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11%</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11%</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7%</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39178">
                <a:tc>
                  <a:txBody>
                    <a:bodyPr/>
                    <a:lstStyle/>
                    <a:p>
                      <a:pPr algn="ctr" fontAlgn="ctr"/>
                      <a:r>
                        <a:rPr lang="zh-CN" altLang="en-US" sz="900" b="1" i="0" u="none" strike="noStrike">
                          <a:solidFill>
                            <a:srgbClr val="333333"/>
                          </a:solidFill>
                          <a:latin typeface="+mn-lt"/>
                          <a:ea typeface="微软雅黑" pitchFamily="34" charset="-122"/>
                        </a:rPr>
                        <a:t>无收入</a:t>
                      </a:r>
                    </a:p>
                  </a:txBody>
                  <a:tcPr marL="6959" marR="6959" marT="6959"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169</a:t>
                      </a:r>
                    </a:p>
                  </a:txBody>
                  <a:tcPr marL="6959" marR="6959" marT="6959"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60%</a:t>
                      </a:r>
                    </a:p>
                  </a:txBody>
                  <a:tcPr marL="6959" marR="6959" marT="6959"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47%</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42%</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22%</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25%</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18%</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15%</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8%</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8%</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7%</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5%</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39178">
                <a:tc>
                  <a:txBody>
                    <a:bodyPr/>
                    <a:lstStyle/>
                    <a:p>
                      <a:pPr algn="ctr" fontAlgn="ctr"/>
                      <a:r>
                        <a:rPr lang="zh-CN" altLang="en-US" sz="900" b="1" i="0" u="none" strike="noStrike">
                          <a:solidFill>
                            <a:srgbClr val="333333"/>
                          </a:solidFill>
                          <a:latin typeface="+mn-lt"/>
                          <a:ea typeface="微软雅黑" pitchFamily="34" charset="-122"/>
                        </a:rPr>
                        <a:t>低收入</a:t>
                      </a:r>
                    </a:p>
                  </a:txBody>
                  <a:tcPr marL="6959" marR="6959" marT="6959"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163</a:t>
                      </a:r>
                    </a:p>
                  </a:txBody>
                  <a:tcPr marL="6959" marR="6959" marT="6959"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60%</a:t>
                      </a:r>
                    </a:p>
                  </a:txBody>
                  <a:tcPr marL="6959" marR="6959" marT="6959"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51%</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a:solidFill>
                            <a:srgbClr val="333333"/>
                          </a:solidFill>
                          <a:latin typeface="+mn-lt"/>
                          <a:ea typeface="微软雅黑" pitchFamily="34" charset="-122"/>
                        </a:rPr>
                        <a:t>39%</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20%</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21%</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16%</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14%</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12%</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13%</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7%</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39178">
                <a:tc>
                  <a:txBody>
                    <a:bodyPr/>
                    <a:lstStyle/>
                    <a:p>
                      <a:pPr algn="ctr" fontAlgn="ctr"/>
                      <a:r>
                        <a:rPr lang="zh-CN" altLang="en-US" sz="900" b="1" i="0" u="none" strike="noStrike">
                          <a:solidFill>
                            <a:srgbClr val="333333"/>
                          </a:solidFill>
                          <a:latin typeface="+mn-lt"/>
                          <a:ea typeface="微软雅黑" pitchFamily="34" charset="-122"/>
                        </a:rPr>
                        <a:t>中收入</a:t>
                      </a:r>
                    </a:p>
                  </a:txBody>
                  <a:tcPr marL="6959" marR="6959" marT="6959"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89</a:t>
                      </a:r>
                    </a:p>
                  </a:txBody>
                  <a:tcPr marL="6959" marR="6959" marT="6959"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49%</a:t>
                      </a:r>
                    </a:p>
                  </a:txBody>
                  <a:tcPr marL="6959" marR="6959" marT="6959"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900" b="0" i="0" u="none" strike="noStrike">
                          <a:solidFill>
                            <a:srgbClr val="333333"/>
                          </a:solidFill>
                          <a:latin typeface="+mn-lt"/>
                          <a:ea typeface="微软雅黑" pitchFamily="34" charset="-122"/>
                        </a:rPr>
                        <a:t>40%</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37%</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25%</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19%</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17%</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10%</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15%</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10%</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39178">
                <a:tc>
                  <a:txBody>
                    <a:bodyPr/>
                    <a:lstStyle/>
                    <a:p>
                      <a:pPr algn="ctr" fontAlgn="ctr"/>
                      <a:r>
                        <a:rPr lang="zh-CN" altLang="en-US" sz="900" b="1" i="0" u="none" strike="noStrike">
                          <a:solidFill>
                            <a:srgbClr val="333333"/>
                          </a:solidFill>
                          <a:latin typeface="+mn-lt"/>
                          <a:ea typeface="微软雅黑" pitchFamily="34" charset="-122"/>
                        </a:rPr>
                        <a:t>高收入</a:t>
                      </a:r>
                    </a:p>
                  </a:txBody>
                  <a:tcPr marL="6959" marR="6959" marT="6959"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71</a:t>
                      </a:r>
                    </a:p>
                  </a:txBody>
                  <a:tcPr marL="6959" marR="6959" marT="6959"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44%</a:t>
                      </a:r>
                    </a:p>
                  </a:txBody>
                  <a:tcPr marL="6959" marR="6959" marT="6959"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006AFF"/>
                    </a:solidFill>
                  </a:tcPr>
                </a:tc>
                <a:tc>
                  <a:txBody>
                    <a:bodyPr/>
                    <a:lstStyle/>
                    <a:p>
                      <a:pPr algn="ctr" fontAlgn="ctr"/>
                      <a:r>
                        <a:rPr lang="en-US" altLang="zh-CN" sz="900" b="0" i="0" u="none" strike="noStrike">
                          <a:solidFill>
                            <a:srgbClr val="333333"/>
                          </a:solidFill>
                          <a:latin typeface="+mn-lt"/>
                          <a:ea typeface="微软雅黑" pitchFamily="34" charset="-122"/>
                        </a:rPr>
                        <a:t>23%</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006AFF"/>
                    </a:solidFill>
                  </a:tcPr>
                </a:tc>
                <a:tc>
                  <a:txBody>
                    <a:bodyPr/>
                    <a:lstStyle/>
                    <a:p>
                      <a:pPr algn="ctr" fontAlgn="ctr"/>
                      <a:r>
                        <a:rPr lang="en-US" altLang="zh-CN" sz="900" b="0" i="0" u="none" strike="noStrike">
                          <a:solidFill>
                            <a:srgbClr val="333333"/>
                          </a:solidFill>
                          <a:latin typeface="+mn-lt"/>
                          <a:ea typeface="微软雅黑" pitchFamily="34" charset="-122"/>
                        </a:rPr>
                        <a:t>39%</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31%</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a:solidFill>
                            <a:srgbClr val="333333"/>
                          </a:solidFill>
                          <a:latin typeface="+mn-lt"/>
                          <a:ea typeface="微软雅黑" pitchFamily="34" charset="-122"/>
                        </a:rPr>
                        <a:t>20%</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24%</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a:solidFill>
                            <a:srgbClr val="333333"/>
                          </a:solidFill>
                          <a:latin typeface="+mn-lt"/>
                          <a:ea typeface="微软雅黑" pitchFamily="34" charset="-122"/>
                        </a:rPr>
                        <a:t>13%</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10%</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11%</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7%</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6%</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3%</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bl>
          </a:graphicData>
        </a:graphic>
      </p:graphicFrame>
      <p:sp>
        <p:nvSpPr>
          <p:cNvPr id="8" name="Rectangle 17"/>
          <p:cNvSpPr txBox="1">
            <a:spLocks/>
          </p:cNvSpPr>
          <p:nvPr/>
        </p:nvSpPr>
        <p:spPr bwMode="auto">
          <a:xfrm>
            <a:off x="457200" y="274638"/>
            <a:ext cx="8229600" cy="1143000"/>
          </a:xfrm>
          <a:prstGeom prst="rect">
            <a:avLst/>
          </a:prstGeom>
          <a:noFill/>
          <a:ln w="9525">
            <a:noFill/>
            <a:miter lim="800000"/>
            <a:headEnd/>
            <a:tailEnd/>
          </a:ln>
        </p:spPr>
        <p:txBody>
          <a:bodyPr anchor="ctr"/>
          <a:lstStyle/>
          <a:p>
            <a:pPr lvl="0" defTabSz="457200" eaLnBrk="0" hangingPunct="0"/>
            <a:r>
              <a:rPr lang="zh-CN" altLang="en-US" sz="2000" b="1" kern="0" dirty="0" smtClean="0">
                <a:solidFill>
                  <a:sysClr val="windowText" lastClr="000000"/>
                </a:solidFill>
                <a:ea typeface="微软雅黑" pitchFamily="34" charset="-122"/>
              </a:rPr>
              <a:t>请问您决定在一家眼镜店购买眼镜时首先考虑的</a:t>
            </a:r>
            <a:r>
              <a:rPr lang="en-US" altLang="zh-CN" sz="2000" b="1" kern="0" dirty="0" smtClean="0">
                <a:solidFill>
                  <a:sysClr val="windowText" lastClr="000000"/>
                </a:solidFill>
                <a:ea typeface="微软雅黑" pitchFamily="34" charset="-122"/>
              </a:rPr>
              <a:t>3</a:t>
            </a:r>
            <a:r>
              <a:rPr lang="zh-CN" altLang="en-US" sz="2000" b="1" kern="0" dirty="0" smtClean="0">
                <a:solidFill>
                  <a:sysClr val="windowText" lastClr="000000"/>
                </a:solidFill>
                <a:ea typeface="微软雅黑" pitchFamily="34" charset="-122"/>
              </a:rPr>
              <a:t>项因素是？ </a:t>
            </a:r>
            <a:r>
              <a:rPr lang="zh-CN" altLang="en-US" sz="2000" b="1" kern="0" dirty="0" smtClean="0">
                <a:solidFill>
                  <a:sysClr val="windowText" lastClr="000000"/>
                </a:solidFill>
                <a:ea typeface="微软雅黑" pitchFamily="34" charset="-122"/>
              </a:rPr>
              <a:t> </a:t>
            </a:r>
            <a:r>
              <a:rPr lang="zh-CN" altLang="en-US" sz="2000" b="1" dirty="0" smtClean="0">
                <a:solidFill>
                  <a:srgbClr val="000000"/>
                </a:solidFill>
                <a:ea typeface="微软雅黑" pitchFamily="34" charset="-122"/>
              </a:rPr>
              <a:t> </a:t>
            </a:r>
            <a:endParaRPr lang="en-US" altLang="zh-CN" sz="2000" b="1" dirty="0" smtClean="0">
              <a:solidFill>
                <a:srgbClr val="000000"/>
              </a:solidFill>
              <a:ea typeface="微软雅黑" pitchFamily="34" charset="-122"/>
            </a:endParaRPr>
          </a:p>
          <a:p>
            <a:pPr defTabSz="457200" eaLnBrk="0" hangingPunct="0"/>
            <a:r>
              <a:rPr lang="zh-CN" altLang="en-US" sz="900" i="1" dirty="0" smtClean="0">
                <a:ea typeface="微软雅黑" pitchFamily="34" charset="-122"/>
              </a:rPr>
              <a:t>复选 （</a:t>
            </a:r>
            <a:r>
              <a:rPr lang="en-US" altLang="zh-CN" sz="900" i="1" dirty="0" smtClean="0">
                <a:ea typeface="微软雅黑" pitchFamily="34" charset="-122"/>
              </a:rPr>
              <a:t>n=492 </a:t>
            </a:r>
            <a:r>
              <a:rPr lang="zh-CN" altLang="en-US" sz="900" i="1" dirty="0" smtClean="0">
                <a:ea typeface="微软雅黑" pitchFamily="34" charset="-122"/>
              </a:rPr>
              <a:t>）</a:t>
            </a:r>
            <a:r>
              <a:rPr lang="en-US" altLang="zh-CN" sz="900" i="1" dirty="0" smtClean="0">
                <a:ea typeface="微软雅黑" pitchFamily="34" charset="-122"/>
              </a:rPr>
              <a:t>—</a:t>
            </a:r>
            <a:r>
              <a:rPr lang="zh-CN" altLang="en-US" sz="900" i="1" dirty="0" smtClean="0">
                <a:ea typeface="微软雅黑" pitchFamily="34" charset="-122"/>
              </a:rPr>
              <a:t>控制项：收入</a:t>
            </a:r>
            <a:endParaRPr lang="zh-CN" altLang="en-US" sz="900" i="1" dirty="0">
              <a:ea typeface="微软雅黑" pitchFamily="34" charset="-122"/>
            </a:endParaRPr>
          </a:p>
        </p:txBody>
      </p:sp>
      <p:sp>
        <p:nvSpPr>
          <p:cNvPr id="9" name="TextBox 13"/>
          <p:cNvSpPr txBox="1">
            <a:spLocks noChangeArrowheads="1"/>
          </p:cNvSpPr>
          <p:nvPr/>
        </p:nvSpPr>
        <p:spPr bwMode="auto">
          <a:xfrm>
            <a:off x="468313" y="1352550"/>
            <a:ext cx="8075612" cy="276999"/>
          </a:xfrm>
          <a:prstGeom prst="rect">
            <a:avLst/>
          </a:prstGeom>
          <a:noFill/>
          <a:ln w="9525">
            <a:noFill/>
            <a:miter lim="800000"/>
            <a:headEnd/>
            <a:tailEnd/>
          </a:ln>
        </p:spPr>
        <p:txBody>
          <a:bodyPr>
            <a:spAutoFit/>
          </a:bodyPr>
          <a:lstStyle/>
          <a:p>
            <a:pPr marL="182563" lvl="0" indent="-182563">
              <a:buFontTx/>
              <a:buChar char="•"/>
            </a:pPr>
            <a:r>
              <a:rPr lang="zh-CN" altLang="en-US" sz="1200" dirty="0" smtClean="0">
                <a:solidFill>
                  <a:sysClr val="windowText" lastClr="000000"/>
                </a:solidFill>
                <a:ea typeface="微软雅黑" pitchFamily="34" charset="-122"/>
              </a:rPr>
              <a:t>高收入的消费者对眼镜品牌知名度和口碑相对比较</a:t>
            </a:r>
            <a:r>
              <a:rPr lang="zh-CN" altLang="en-US" sz="1200" dirty="0" smtClean="0">
                <a:solidFill>
                  <a:sysClr val="windowText" lastClr="000000"/>
                </a:solidFill>
                <a:ea typeface="微软雅黑" pitchFamily="34" charset="-122"/>
              </a:rPr>
              <a:t>关注</a:t>
            </a:r>
            <a:r>
              <a:rPr lang="zh-CN" altLang="en-US" sz="1200" dirty="0" smtClean="0">
                <a:ea typeface="微软雅黑" pitchFamily="34" charset="-122"/>
              </a:rPr>
              <a:t>。</a:t>
            </a:r>
            <a:endParaRPr lang="zh-CN" altLang="en-US" sz="1200" dirty="0" smtClean="0">
              <a:solidFill>
                <a:sysClr val="windowText" lastClr="000000"/>
              </a:solidFill>
              <a:ea typeface="微软雅黑" pitchFamily="34" charset="-122"/>
            </a:endParaRPr>
          </a:p>
        </p:txBody>
      </p:sp>
      <p:sp>
        <p:nvSpPr>
          <p:cNvPr id="10" name="Text Box 63"/>
          <p:cNvSpPr txBox="1">
            <a:spLocks noChangeArrowheads="1"/>
          </p:cNvSpPr>
          <p:nvPr/>
        </p:nvSpPr>
        <p:spPr bwMode="auto">
          <a:xfrm>
            <a:off x="7380288" y="765175"/>
            <a:ext cx="1439862" cy="523220"/>
          </a:xfrm>
          <a:prstGeom prst="rect">
            <a:avLst/>
          </a:prstGeom>
          <a:noFill/>
          <a:ln w="9525">
            <a:noFill/>
            <a:miter lim="800000"/>
            <a:headEnd/>
            <a:tailEnd/>
          </a:ln>
        </p:spPr>
        <p:txBody>
          <a:bodyPr>
            <a:spAutoFit/>
          </a:bodyPr>
          <a:lstStyle/>
          <a:p>
            <a:pPr algn="r">
              <a:spcBef>
                <a:spcPct val="50000"/>
              </a:spcBef>
            </a:pPr>
            <a:r>
              <a:rPr lang="zh-CN" altLang="en-US" sz="1400" u="sng" dirty="0" smtClean="0">
                <a:ea typeface="微软雅黑" pitchFamily="34" charset="-122"/>
              </a:rPr>
              <a:t>影响眼镜消费的决定因素</a:t>
            </a:r>
            <a:endParaRPr lang="en-US" altLang="zh-CN" sz="1400" u="sng" dirty="0" smtClean="0">
              <a:ea typeface="微软雅黑" pitchFamily="34" charset="-122"/>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5CACE9EB-67D8-402F-84DE-7914361DB2B9}" type="slidenum">
              <a:rPr lang="zh-CN" altLang="en-US" smtClean="0"/>
              <a:pPr/>
              <a:t>25</a:t>
            </a:fld>
            <a:endParaRPr lang="zh-CN" altLang="en-US"/>
          </a:p>
        </p:txBody>
      </p:sp>
      <p:pic>
        <p:nvPicPr>
          <p:cNvPr id="5" name="图片 4" descr="5.4.png"/>
          <p:cNvPicPr>
            <a:picLocks noChangeAspect="1"/>
          </p:cNvPicPr>
          <p:nvPr/>
        </p:nvPicPr>
        <p:blipFill>
          <a:blip r:embed="rId2" cstate="print"/>
          <a:stretch>
            <a:fillRect/>
          </a:stretch>
        </p:blipFill>
        <p:spPr>
          <a:xfrm>
            <a:off x="178657" y="1976302"/>
            <a:ext cx="8280000" cy="2590755"/>
          </a:xfrm>
          <a:prstGeom prst="rect">
            <a:avLst/>
          </a:prstGeom>
        </p:spPr>
      </p:pic>
      <p:graphicFrame>
        <p:nvGraphicFramePr>
          <p:cNvPr id="3" name="表格 2"/>
          <p:cNvGraphicFramePr>
            <a:graphicFrameLocks noGrp="1"/>
          </p:cNvGraphicFramePr>
          <p:nvPr/>
        </p:nvGraphicFramePr>
        <p:xfrm>
          <a:off x="238220" y="4548070"/>
          <a:ext cx="8604765" cy="889676"/>
        </p:xfrm>
        <a:graphic>
          <a:graphicData uri="http://schemas.openxmlformats.org/drawingml/2006/table">
            <a:tbl>
              <a:tblPr/>
              <a:tblGrid>
                <a:gridCol w="1598400"/>
                <a:gridCol w="308922"/>
                <a:gridCol w="435581"/>
                <a:gridCol w="435581"/>
                <a:gridCol w="605487"/>
                <a:gridCol w="435581"/>
                <a:gridCol w="827913"/>
                <a:gridCol w="435581"/>
                <a:gridCol w="843358"/>
                <a:gridCol w="435581"/>
                <a:gridCol w="435581"/>
                <a:gridCol w="864984"/>
                <a:gridCol w="506634"/>
                <a:gridCol w="435581"/>
              </a:tblGrid>
              <a:tr h="313200">
                <a:tc>
                  <a:txBody>
                    <a:bodyPr/>
                    <a:lstStyle/>
                    <a:p>
                      <a:pPr algn="ctr" fontAlgn="ctr"/>
                      <a:r>
                        <a:rPr lang="zh-CN" altLang="en-US" sz="900" b="1" i="0" u="none" strike="noStrike" dirty="0">
                          <a:solidFill>
                            <a:srgbClr val="333333"/>
                          </a:solidFill>
                          <a:latin typeface="+mn-lt"/>
                          <a:ea typeface="微软雅黑" pitchFamily="34" charset="-122"/>
                        </a:rPr>
                        <a:t>请问您决定在一家眼镜店购买眼镜时首先考虑的</a:t>
                      </a:r>
                      <a:r>
                        <a:rPr lang="en-US" altLang="zh-CN" sz="900" b="1" i="0" u="none" strike="noStrike" dirty="0">
                          <a:solidFill>
                            <a:srgbClr val="333333"/>
                          </a:solidFill>
                          <a:latin typeface="+mn-lt"/>
                          <a:ea typeface="微软雅黑" pitchFamily="34" charset="-122"/>
                        </a:rPr>
                        <a:t>3</a:t>
                      </a:r>
                      <a:r>
                        <a:rPr lang="zh-CN" altLang="en-US" sz="900" b="1" i="0" u="none" strike="noStrike" dirty="0">
                          <a:solidFill>
                            <a:srgbClr val="333333"/>
                          </a:solidFill>
                          <a:latin typeface="+mn-lt"/>
                          <a:ea typeface="微软雅黑" pitchFamily="34" charset="-122"/>
                        </a:rPr>
                        <a:t>项因素是？</a:t>
                      </a:r>
                    </a:p>
                  </a:txBody>
                  <a:tcPr marL="6959" marR="6959" marT="6959" marB="0" anchor="ctr">
                    <a:lnL>
                      <a:noFill/>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sz="900" b="1" i="0" u="none" strike="noStrike">
                          <a:solidFill>
                            <a:srgbClr val="333333"/>
                          </a:solidFill>
                          <a:latin typeface="+mn-lt"/>
                          <a:ea typeface="微软雅黑" pitchFamily="34" charset="-122"/>
                        </a:rPr>
                        <a:t>N</a:t>
                      </a:r>
                    </a:p>
                  </a:txBody>
                  <a:tcPr marL="6959" marR="6959" marT="6959"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zh-CN" altLang="en-US" sz="900" b="0" i="0" u="none" strike="noStrike">
                          <a:solidFill>
                            <a:srgbClr val="333333"/>
                          </a:solidFill>
                          <a:latin typeface="+mn-lt"/>
                          <a:ea typeface="微软雅黑" pitchFamily="34" charset="-122"/>
                        </a:rPr>
                        <a:t>眼镜的质量好</a:t>
                      </a:r>
                    </a:p>
                  </a:txBody>
                  <a:tcPr marL="6959" marR="6959" marT="6959"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价格公道</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舒适度</a:t>
                      </a:r>
                      <a:r>
                        <a:rPr lang="en-US" altLang="zh-CN" sz="900" b="0" i="0" u="none" strike="noStrike">
                          <a:solidFill>
                            <a:srgbClr val="333333"/>
                          </a:solidFill>
                          <a:latin typeface="+mn-lt"/>
                          <a:ea typeface="微软雅黑" pitchFamily="34" charset="-122"/>
                        </a:rPr>
                        <a:t>/</a:t>
                      </a:r>
                      <a:r>
                        <a:rPr lang="zh-CN" altLang="en-US" sz="900" b="0" i="0" u="none" strike="noStrike">
                          <a:solidFill>
                            <a:srgbClr val="333333"/>
                          </a:solidFill>
                          <a:latin typeface="+mn-lt"/>
                          <a:ea typeface="微软雅黑" pitchFamily="34" charset="-122"/>
                        </a:rPr>
                        <a:t>耐用程度高</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品牌知名度高</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先进的验光、检测、装配设备</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口碑好</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优质的服务（售前</a:t>
                      </a:r>
                      <a:r>
                        <a:rPr lang="en-US" altLang="zh-CN" sz="900" b="0" i="0" u="none" strike="noStrike">
                          <a:solidFill>
                            <a:srgbClr val="333333"/>
                          </a:solidFill>
                          <a:latin typeface="+mn-lt"/>
                          <a:ea typeface="微软雅黑" pitchFamily="34" charset="-122"/>
                        </a:rPr>
                        <a:t>/</a:t>
                      </a:r>
                      <a:r>
                        <a:rPr lang="zh-CN" altLang="en-US" sz="900" b="0" i="0" u="none" strike="noStrike">
                          <a:solidFill>
                            <a:srgbClr val="333333"/>
                          </a:solidFill>
                          <a:latin typeface="+mn-lt"/>
                          <a:ea typeface="微软雅黑" pitchFamily="34" charset="-122"/>
                        </a:rPr>
                        <a:t>售后服务）</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333333"/>
                          </a:solidFill>
                          <a:latin typeface="+mn-lt"/>
                          <a:ea typeface="微软雅黑" pitchFamily="34" charset="-122"/>
                        </a:rPr>
                        <a:t>眼镜的种类多</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眼镜的功能强</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离所在地（公司</a:t>
                      </a:r>
                      <a:r>
                        <a:rPr lang="en-US" altLang="zh-CN" sz="900" b="0" i="0" u="none" strike="noStrike">
                          <a:solidFill>
                            <a:srgbClr val="333333"/>
                          </a:solidFill>
                          <a:latin typeface="+mn-lt"/>
                          <a:ea typeface="微软雅黑" pitchFamily="34" charset="-122"/>
                        </a:rPr>
                        <a:t>/</a:t>
                      </a:r>
                      <a:r>
                        <a:rPr lang="zh-CN" altLang="en-US" sz="900" b="0" i="0" u="none" strike="noStrike">
                          <a:solidFill>
                            <a:srgbClr val="333333"/>
                          </a:solidFill>
                          <a:latin typeface="+mn-lt"/>
                          <a:ea typeface="微软雅黑" pitchFamily="34" charset="-122"/>
                        </a:rPr>
                        <a:t>居住地等）距离</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店面的装修</a:t>
                      </a:r>
                      <a:r>
                        <a:rPr lang="en-US" altLang="zh-CN" sz="900" b="0" i="0" u="none" strike="noStrike">
                          <a:solidFill>
                            <a:srgbClr val="333333"/>
                          </a:solidFill>
                          <a:latin typeface="+mn-lt"/>
                          <a:ea typeface="微软雅黑" pitchFamily="34" charset="-122"/>
                        </a:rPr>
                        <a:t>/</a:t>
                      </a:r>
                      <a:r>
                        <a:rPr lang="zh-CN" altLang="en-US" sz="900" b="0" i="0" u="none" strike="noStrike">
                          <a:solidFill>
                            <a:srgbClr val="333333"/>
                          </a:solidFill>
                          <a:latin typeface="+mn-lt"/>
                          <a:ea typeface="微软雅黑" pitchFamily="34" charset="-122"/>
                        </a:rPr>
                        <a:t>环境</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其他</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39178">
                <a:tc>
                  <a:txBody>
                    <a:bodyPr/>
                    <a:lstStyle/>
                    <a:p>
                      <a:pPr algn="ctr" fontAlgn="ctr"/>
                      <a:r>
                        <a:rPr lang="en-US" sz="900" b="1" i="0" u="none" strike="noStrike">
                          <a:solidFill>
                            <a:srgbClr val="333333"/>
                          </a:solidFill>
                          <a:latin typeface="+mn-lt"/>
                          <a:ea typeface="微软雅黑" pitchFamily="34" charset="-122"/>
                        </a:rPr>
                        <a:t>Total</a:t>
                      </a:r>
                    </a:p>
                  </a:txBody>
                  <a:tcPr marL="6959" marR="6959" marT="6959"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492</a:t>
                      </a:r>
                    </a:p>
                  </a:txBody>
                  <a:tcPr marL="6959" marR="6959" marT="6959"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56%</a:t>
                      </a:r>
                    </a:p>
                  </a:txBody>
                  <a:tcPr marL="6959" marR="6959" marT="6959"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44%</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40%</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23%</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22%</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18%</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14%</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11%</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11%</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7%</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39178">
                <a:tc>
                  <a:txBody>
                    <a:bodyPr/>
                    <a:lstStyle/>
                    <a:p>
                      <a:pPr algn="ctr" fontAlgn="ctr"/>
                      <a:r>
                        <a:rPr lang="zh-CN" altLang="en-US" sz="900" b="1" i="0" u="none" strike="noStrike">
                          <a:solidFill>
                            <a:srgbClr val="333333"/>
                          </a:solidFill>
                          <a:latin typeface="+mn-lt"/>
                          <a:ea typeface="微软雅黑" pitchFamily="34" charset="-122"/>
                        </a:rPr>
                        <a:t>特大城市</a:t>
                      </a:r>
                    </a:p>
                  </a:txBody>
                  <a:tcPr marL="6959" marR="6959" marT="6959"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71</a:t>
                      </a:r>
                    </a:p>
                  </a:txBody>
                  <a:tcPr marL="6959" marR="6959" marT="6959"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48%</a:t>
                      </a:r>
                    </a:p>
                  </a:txBody>
                  <a:tcPr marL="6959" marR="6959" marT="6959"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900" b="0" i="0" u="none" strike="noStrike">
                          <a:solidFill>
                            <a:srgbClr val="333333"/>
                          </a:solidFill>
                          <a:latin typeface="+mn-lt"/>
                          <a:ea typeface="微软雅黑" pitchFamily="34" charset="-122"/>
                        </a:rPr>
                        <a:t>41%</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42%</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28%</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a:solidFill>
                            <a:srgbClr val="333333"/>
                          </a:solidFill>
                          <a:latin typeface="+mn-lt"/>
                          <a:ea typeface="微软雅黑" pitchFamily="34" charset="-122"/>
                        </a:rPr>
                        <a:t>27%</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a:solidFill>
                            <a:srgbClr val="333333"/>
                          </a:solidFill>
                          <a:latin typeface="+mn-lt"/>
                          <a:ea typeface="微软雅黑" pitchFamily="34" charset="-122"/>
                        </a:rPr>
                        <a:t>11%</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900" b="0" i="0" u="none" strike="noStrike">
                          <a:solidFill>
                            <a:srgbClr val="333333"/>
                          </a:solidFill>
                          <a:latin typeface="+mn-lt"/>
                          <a:ea typeface="微软雅黑" pitchFamily="34" charset="-122"/>
                        </a:rPr>
                        <a:t>15%</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13%</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13%</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6%</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39178">
                <a:tc>
                  <a:txBody>
                    <a:bodyPr/>
                    <a:lstStyle/>
                    <a:p>
                      <a:pPr algn="ctr" fontAlgn="ctr"/>
                      <a:r>
                        <a:rPr lang="zh-CN" altLang="en-US" sz="900" b="1" i="0" u="none" strike="noStrike">
                          <a:solidFill>
                            <a:srgbClr val="333333"/>
                          </a:solidFill>
                          <a:latin typeface="+mn-lt"/>
                          <a:ea typeface="微软雅黑" pitchFamily="34" charset="-122"/>
                        </a:rPr>
                        <a:t>省会城市</a:t>
                      </a:r>
                    </a:p>
                  </a:txBody>
                  <a:tcPr marL="6959" marR="6959" marT="6959"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119</a:t>
                      </a:r>
                    </a:p>
                  </a:txBody>
                  <a:tcPr marL="6959" marR="6959" marT="6959"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63%</a:t>
                      </a:r>
                    </a:p>
                  </a:txBody>
                  <a:tcPr marL="6959" marR="6959" marT="6959"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a:solidFill>
                            <a:srgbClr val="333333"/>
                          </a:solidFill>
                          <a:latin typeface="+mn-lt"/>
                          <a:ea typeface="微软雅黑" pitchFamily="34" charset="-122"/>
                        </a:rPr>
                        <a:t>45%</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42%</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28%</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a:solidFill>
                            <a:srgbClr val="333333"/>
                          </a:solidFill>
                          <a:latin typeface="+mn-lt"/>
                          <a:ea typeface="微软雅黑" pitchFamily="34" charset="-122"/>
                        </a:rPr>
                        <a:t>19%</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21%</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13%</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13%</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10%</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7%</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39178">
                <a:tc>
                  <a:txBody>
                    <a:bodyPr/>
                    <a:lstStyle/>
                    <a:p>
                      <a:pPr algn="ctr" fontAlgn="ctr"/>
                      <a:r>
                        <a:rPr lang="zh-CN" altLang="en-US" sz="900" b="1" i="0" u="none" strike="noStrike">
                          <a:solidFill>
                            <a:srgbClr val="333333"/>
                          </a:solidFill>
                          <a:latin typeface="+mn-lt"/>
                          <a:ea typeface="微软雅黑" pitchFamily="34" charset="-122"/>
                        </a:rPr>
                        <a:t>其它城市</a:t>
                      </a:r>
                    </a:p>
                  </a:txBody>
                  <a:tcPr marL="6959" marR="6959" marT="6959"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302</a:t>
                      </a:r>
                    </a:p>
                  </a:txBody>
                  <a:tcPr marL="6959" marR="6959" marT="6959"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55%</a:t>
                      </a:r>
                    </a:p>
                  </a:txBody>
                  <a:tcPr marL="6959" marR="6959" marT="6959"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44%</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38%</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20%</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22%</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18%</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13%</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10%</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10%</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7%</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a:t>
                      </a:r>
                    </a:p>
                  </a:txBody>
                  <a:tcPr marL="6959" marR="6959" marT="6959"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bl>
          </a:graphicData>
        </a:graphic>
      </p:graphicFrame>
      <p:sp>
        <p:nvSpPr>
          <p:cNvPr id="8" name="Rectangle 17"/>
          <p:cNvSpPr txBox="1">
            <a:spLocks/>
          </p:cNvSpPr>
          <p:nvPr/>
        </p:nvSpPr>
        <p:spPr bwMode="auto">
          <a:xfrm>
            <a:off x="457200" y="274638"/>
            <a:ext cx="8229600" cy="1143000"/>
          </a:xfrm>
          <a:prstGeom prst="rect">
            <a:avLst/>
          </a:prstGeom>
          <a:noFill/>
          <a:ln w="9525">
            <a:noFill/>
            <a:miter lim="800000"/>
            <a:headEnd/>
            <a:tailEnd/>
          </a:ln>
        </p:spPr>
        <p:txBody>
          <a:bodyPr anchor="ctr"/>
          <a:lstStyle/>
          <a:p>
            <a:pPr lvl="0" defTabSz="457200" eaLnBrk="0" hangingPunct="0"/>
            <a:r>
              <a:rPr lang="zh-CN" altLang="en-US" sz="2000" b="1" kern="0" dirty="0" smtClean="0">
                <a:solidFill>
                  <a:sysClr val="windowText" lastClr="000000"/>
                </a:solidFill>
                <a:ea typeface="微软雅黑" pitchFamily="34" charset="-122"/>
              </a:rPr>
              <a:t>请问您决定在一家眼镜店购买眼镜时首先考虑的</a:t>
            </a:r>
            <a:r>
              <a:rPr lang="en-US" altLang="zh-CN" sz="2000" b="1" kern="0" dirty="0" smtClean="0">
                <a:solidFill>
                  <a:sysClr val="windowText" lastClr="000000"/>
                </a:solidFill>
                <a:ea typeface="微软雅黑" pitchFamily="34" charset="-122"/>
              </a:rPr>
              <a:t>3</a:t>
            </a:r>
            <a:r>
              <a:rPr lang="zh-CN" altLang="en-US" sz="2000" b="1" kern="0" dirty="0" smtClean="0">
                <a:solidFill>
                  <a:sysClr val="windowText" lastClr="000000"/>
                </a:solidFill>
                <a:ea typeface="微软雅黑" pitchFamily="34" charset="-122"/>
              </a:rPr>
              <a:t>项因素是？ </a:t>
            </a:r>
            <a:r>
              <a:rPr lang="zh-CN" altLang="en-US" sz="2000" b="1" kern="0" dirty="0" smtClean="0">
                <a:solidFill>
                  <a:sysClr val="windowText" lastClr="000000"/>
                </a:solidFill>
                <a:ea typeface="微软雅黑" pitchFamily="34" charset="-122"/>
              </a:rPr>
              <a:t> </a:t>
            </a:r>
            <a:r>
              <a:rPr lang="zh-CN" altLang="en-US" sz="2000" b="1" dirty="0" smtClean="0">
                <a:solidFill>
                  <a:srgbClr val="000000"/>
                </a:solidFill>
                <a:ea typeface="微软雅黑" pitchFamily="34" charset="-122"/>
              </a:rPr>
              <a:t> </a:t>
            </a:r>
            <a:endParaRPr lang="en-US" altLang="zh-CN" sz="2000" b="1" dirty="0" smtClean="0">
              <a:solidFill>
                <a:srgbClr val="000000"/>
              </a:solidFill>
              <a:ea typeface="微软雅黑" pitchFamily="34" charset="-122"/>
            </a:endParaRPr>
          </a:p>
          <a:p>
            <a:pPr defTabSz="457200" eaLnBrk="0" hangingPunct="0"/>
            <a:r>
              <a:rPr lang="zh-CN" altLang="en-US" sz="900" i="1" dirty="0" smtClean="0">
                <a:ea typeface="微软雅黑" pitchFamily="34" charset="-122"/>
              </a:rPr>
              <a:t>复选 （</a:t>
            </a:r>
            <a:r>
              <a:rPr lang="en-US" altLang="zh-CN" sz="900" i="1" dirty="0" smtClean="0">
                <a:ea typeface="微软雅黑" pitchFamily="34" charset="-122"/>
              </a:rPr>
              <a:t>n=492 </a:t>
            </a:r>
            <a:r>
              <a:rPr lang="zh-CN" altLang="en-US" sz="900" i="1" dirty="0" smtClean="0">
                <a:ea typeface="微软雅黑" pitchFamily="34" charset="-122"/>
              </a:rPr>
              <a:t>）</a:t>
            </a:r>
            <a:r>
              <a:rPr lang="en-US" altLang="zh-CN" sz="900" i="1" dirty="0" smtClean="0">
                <a:ea typeface="微软雅黑" pitchFamily="34" charset="-122"/>
              </a:rPr>
              <a:t>—</a:t>
            </a:r>
            <a:r>
              <a:rPr lang="zh-CN" altLang="en-US" sz="900" i="1" dirty="0" smtClean="0">
                <a:ea typeface="微软雅黑" pitchFamily="34" charset="-122"/>
              </a:rPr>
              <a:t>控制项：城市类型</a:t>
            </a:r>
            <a:endParaRPr lang="zh-CN" altLang="en-US" sz="900" i="1" dirty="0">
              <a:ea typeface="微软雅黑" pitchFamily="34" charset="-122"/>
            </a:endParaRPr>
          </a:p>
        </p:txBody>
      </p:sp>
      <p:sp>
        <p:nvSpPr>
          <p:cNvPr id="9" name="TextBox 13"/>
          <p:cNvSpPr txBox="1">
            <a:spLocks noChangeArrowheads="1"/>
          </p:cNvSpPr>
          <p:nvPr/>
        </p:nvSpPr>
        <p:spPr bwMode="auto">
          <a:xfrm>
            <a:off x="468313" y="1352550"/>
            <a:ext cx="8075612" cy="276999"/>
          </a:xfrm>
          <a:prstGeom prst="rect">
            <a:avLst/>
          </a:prstGeom>
          <a:noFill/>
          <a:ln w="9525">
            <a:noFill/>
            <a:miter lim="800000"/>
            <a:headEnd/>
            <a:tailEnd/>
          </a:ln>
        </p:spPr>
        <p:txBody>
          <a:bodyPr>
            <a:spAutoFit/>
          </a:bodyPr>
          <a:lstStyle/>
          <a:p>
            <a:pPr marL="182563" indent="-182563">
              <a:buFontTx/>
              <a:buChar char="•"/>
            </a:pPr>
            <a:r>
              <a:rPr lang="zh-CN" altLang="en-US" sz="1200" dirty="0" smtClean="0">
                <a:solidFill>
                  <a:sysClr val="windowText" lastClr="000000"/>
                </a:solidFill>
                <a:ea typeface="微软雅黑" pitchFamily="34" charset="-122"/>
              </a:rPr>
              <a:t>更多的省会城市消费者（</a:t>
            </a:r>
            <a:r>
              <a:rPr lang="en-US" altLang="zh-CN" sz="1200" dirty="0" smtClean="0">
                <a:solidFill>
                  <a:sysClr val="windowText" lastClr="000000"/>
                </a:solidFill>
                <a:ea typeface="微软雅黑" pitchFamily="34" charset="-122"/>
              </a:rPr>
              <a:t>63%</a:t>
            </a:r>
            <a:r>
              <a:rPr lang="zh-CN" altLang="en-US" sz="1200" dirty="0" smtClean="0">
                <a:solidFill>
                  <a:sysClr val="windowText" lastClr="000000"/>
                </a:solidFill>
                <a:ea typeface="微软雅黑" pitchFamily="34" charset="-122"/>
              </a:rPr>
              <a:t>）最看重眼镜的</a:t>
            </a:r>
            <a:r>
              <a:rPr lang="zh-CN" altLang="en-US" sz="1200" dirty="0" smtClean="0">
                <a:solidFill>
                  <a:sysClr val="windowText" lastClr="000000"/>
                </a:solidFill>
                <a:ea typeface="微软雅黑" pitchFamily="34" charset="-122"/>
              </a:rPr>
              <a:t>质量</a:t>
            </a:r>
            <a:r>
              <a:rPr lang="zh-CN" altLang="en-US" sz="1200" dirty="0" smtClean="0">
                <a:ea typeface="微软雅黑" pitchFamily="34" charset="-122"/>
              </a:rPr>
              <a:t>。</a:t>
            </a:r>
            <a:endParaRPr lang="zh-CN" altLang="en-US" sz="1200" dirty="0" smtClean="0">
              <a:solidFill>
                <a:sysClr val="windowText" lastClr="000000"/>
              </a:solidFill>
              <a:ea typeface="微软雅黑" pitchFamily="34" charset="-122"/>
            </a:endParaRPr>
          </a:p>
        </p:txBody>
      </p:sp>
      <p:sp>
        <p:nvSpPr>
          <p:cNvPr id="10" name="Text Box 63"/>
          <p:cNvSpPr txBox="1">
            <a:spLocks noChangeArrowheads="1"/>
          </p:cNvSpPr>
          <p:nvPr/>
        </p:nvSpPr>
        <p:spPr bwMode="auto">
          <a:xfrm>
            <a:off x="7380288" y="765175"/>
            <a:ext cx="1439862" cy="523220"/>
          </a:xfrm>
          <a:prstGeom prst="rect">
            <a:avLst/>
          </a:prstGeom>
          <a:noFill/>
          <a:ln w="9525">
            <a:noFill/>
            <a:miter lim="800000"/>
            <a:headEnd/>
            <a:tailEnd/>
          </a:ln>
        </p:spPr>
        <p:txBody>
          <a:bodyPr>
            <a:spAutoFit/>
          </a:bodyPr>
          <a:lstStyle/>
          <a:p>
            <a:pPr algn="r">
              <a:spcBef>
                <a:spcPct val="50000"/>
              </a:spcBef>
            </a:pPr>
            <a:r>
              <a:rPr lang="zh-CN" altLang="en-US" sz="1400" u="sng" dirty="0" smtClean="0">
                <a:ea typeface="微软雅黑" pitchFamily="34" charset="-122"/>
              </a:rPr>
              <a:t>影响眼镜消费的决定因素</a:t>
            </a:r>
            <a:endParaRPr lang="en-US" altLang="zh-CN" sz="1400" u="sng" dirty="0" smtClean="0">
              <a:ea typeface="微软雅黑" pitchFamily="34" charset="-122"/>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5CACE9EB-67D8-402F-84DE-7914361DB2B9}" type="slidenum">
              <a:rPr lang="zh-CN" altLang="en-US" smtClean="0"/>
              <a:pPr/>
              <a:t>26</a:t>
            </a:fld>
            <a:endParaRPr lang="zh-CN" altLang="en-US"/>
          </a:p>
        </p:txBody>
      </p:sp>
      <p:pic>
        <p:nvPicPr>
          <p:cNvPr id="6" name="图片 5" descr="6.png"/>
          <p:cNvPicPr>
            <a:picLocks noChangeAspect="1"/>
          </p:cNvPicPr>
          <p:nvPr/>
        </p:nvPicPr>
        <p:blipFill>
          <a:blip r:embed="rId2" cstate="print"/>
          <a:stretch>
            <a:fillRect/>
          </a:stretch>
        </p:blipFill>
        <p:spPr>
          <a:xfrm>
            <a:off x="214282" y="2274117"/>
            <a:ext cx="8280000" cy="2220156"/>
          </a:xfrm>
          <a:prstGeom prst="rect">
            <a:avLst/>
          </a:prstGeom>
        </p:spPr>
      </p:pic>
      <p:graphicFrame>
        <p:nvGraphicFramePr>
          <p:cNvPr id="7" name="表格 6"/>
          <p:cNvGraphicFramePr>
            <a:graphicFrameLocks noGrp="1"/>
          </p:cNvGraphicFramePr>
          <p:nvPr/>
        </p:nvGraphicFramePr>
        <p:xfrm>
          <a:off x="261782" y="4548420"/>
          <a:ext cx="8415186" cy="464091"/>
        </p:xfrm>
        <a:graphic>
          <a:graphicData uri="http://schemas.openxmlformats.org/drawingml/2006/table">
            <a:tbl>
              <a:tblPr/>
              <a:tblGrid>
                <a:gridCol w="1584000"/>
                <a:gridCol w="334699"/>
                <a:gridCol w="471924"/>
                <a:gridCol w="471924"/>
                <a:gridCol w="471924"/>
                <a:gridCol w="471924"/>
                <a:gridCol w="471924"/>
                <a:gridCol w="471924"/>
                <a:gridCol w="803275"/>
                <a:gridCol w="471924"/>
                <a:gridCol w="471924"/>
                <a:gridCol w="776499"/>
                <a:gridCol w="471924"/>
                <a:gridCol w="669397"/>
              </a:tblGrid>
              <a:tr h="313200">
                <a:tc>
                  <a:txBody>
                    <a:bodyPr/>
                    <a:lstStyle/>
                    <a:p>
                      <a:pPr algn="ctr" fontAlgn="ctr"/>
                      <a:r>
                        <a:rPr lang="zh-CN" altLang="en-US" sz="900" b="1" i="0" u="none" strike="noStrike" dirty="0">
                          <a:solidFill>
                            <a:srgbClr val="333333"/>
                          </a:solidFill>
                          <a:latin typeface="+mn-lt"/>
                          <a:ea typeface="微软雅黑" pitchFamily="34" charset="-122"/>
                        </a:rPr>
                        <a:t>请问您觉得一副眼镜除了基本功能外还应该具有什么功能？</a:t>
                      </a:r>
                    </a:p>
                  </a:txBody>
                  <a:tcPr marL="7545" marR="7545" marT="7545" marB="0" anchor="ctr">
                    <a:lnL>
                      <a:noFill/>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sz="900" b="1" i="0" u="none" strike="noStrike">
                          <a:solidFill>
                            <a:srgbClr val="333333"/>
                          </a:solidFill>
                          <a:latin typeface="+mn-lt"/>
                          <a:ea typeface="微软雅黑" pitchFamily="34" charset="-122"/>
                        </a:rPr>
                        <a:t>N</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zh-CN" altLang="en-US" sz="900" b="0" i="0" u="none" strike="noStrike">
                          <a:solidFill>
                            <a:srgbClr val="333333"/>
                          </a:solidFill>
                          <a:latin typeface="+mn-lt"/>
                          <a:ea typeface="微软雅黑" pitchFamily="34" charset="-122"/>
                        </a:rPr>
                        <a:t>防辐射</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抗疲劳</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耐磨损</a:t>
                      </a:r>
                      <a:r>
                        <a:rPr lang="en-US" altLang="zh-CN" sz="900" b="0" i="0" u="none" strike="noStrike">
                          <a:solidFill>
                            <a:srgbClr val="333333"/>
                          </a:solidFill>
                          <a:latin typeface="+mn-lt"/>
                          <a:ea typeface="微软雅黑" pitchFamily="34" charset="-122"/>
                        </a:rPr>
                        <a:t>/</a:t>
                      </a:r>
                      <a:r>
                        <a:rPr lang="zh-CN" altLang="en-US" sz="900" b="0" i="0" u="none" strike="noStrike">
                          <a:solidFill>
                            <a:srgbClr val="333333"/>
                          </a:solidFill>
                          <a:latin typeface="+mn-lt"/>
                          <a:ea typeface="微软雅黑" pitchFamily="34" charset="-122"/>
                        </a:rPr>
                        <a:t>防摔</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抗紫外线</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防眩光</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防雾</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吸附</a:t>
                      </a:r>
                      <a:r>
                        <a:rPr lang="en-US" altLang="zh-CN" sz="900" b="0" i="0" u="none" strike="noStrike">
                          <a:solidFill>
                            <a:srgbClr val="333333"/>
                          </a:solidFill>
                          <a:latin typeface="+mn-lt"/>
                          <a:ea typeface="微软雅黑" pitchFamily="34" charset="-122"/>
                        </a:rPr>
                        <a:t>/</a:t>
                      </a:r>
                      <a:r>
                        <a:rPr lang="zh-CN" altLang="en-US" sz="900" b="0" i="0" u="none" strike="noStrike">
                          <a:solidFill>
                            <a:srgbClr val="333333"/>
                          </a:solidFill>
                          <a:latin typeface="+mn-lt"/>
                          <a:ea typeface="微软雅黑" pitchFamily="34" charset="-122"/>
                        </a:rPr>
                        <a:t>分解有害光线、电磁波</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抗灰尘</a:t>
                      </a:r>
                      <a:r>
                        <a:rPr lang="en-US" altLang="zh-CN" sz="900" b="0" i="0" u="none" strike="noStrike">
                          <a:solidFill>
                            <a:srgbClr val="333333"/>
                          </a:solidFill>
                          <a:latin typeface="+mn-lt"/>
                          <a:ea typeface="微软雅黑" pitchFamily="34" charset="-122"/>
                        </a:rPr>
                        <a:t>/</a:t>
                      </a:r>
                      <a:r>
                        <a:rPr lang="zh-CN" altLang="en-US" sz="900" b="0" i="0" u="none" strike="noStrike">
                          <a:solidFill>
                            <a:srgbClr val="333333"/>
                          </a:solidFill>
                          <a:latin typeface="+mn-lt"/>
                          <a:ea typeface="微软雅黑" pitchFamily="34" charset="-122"/>
                        </a:rPr>
                        <a:t>指纹</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高透光率</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防氧化（镜片）不变黄</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其他</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仅需基本功能就行</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50891">
                <a:tc>
                  <a:txBody>
                    <a:bodyPr/>
                    <a:lstStyle/>
                    <a:p>
                      <a:pPr algn="ctr" fontAlgn="ctr"/>
                      <a:r>
                        <a:rPr lang="en-US" sz="900" b="1" i="0" u="none" strike="noStrike">
                          <a:solidFill>
                            <a:srgbClr val="333333"/>
                          </a:solidFill>
                          <a:latin typeface="+mn-lt"/>
                          <a:ea typeface="微软雅黑" pitchFamily="34" charset="-122"/>
                        </a:rPr>
                        <a:t>Total</a:t>
                      </a:r>
                    </a:p>
                  </a:txBody>
                  <a:tcPr marL="7545" marR="7545" marT="754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492</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48%</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40%</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39%</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28%</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18%</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17%</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15%</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15%</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14%</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13%</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9%</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bl>
          </a:graphicData>
        </a:graphic>
      </p:graphicFrame>
      <p:sp>
        <p:nvSpPr>
          <p:cNvPr id="10" name="Rectangle 17"/>
          <p:cNvSpPr txBox="1">
            <a:spLocks/>
          </p:cNvSpPr>
          <p:nvPr/>
        </p:nvSpPr>
        <p:spPr bwMode="auto">
          <a:xfrm>
            <a:off x="457200" y="274638"/>
            <a:ext cx="8229600" cy="1143000"/>
          </a:xfrm>
          <a:prstGeom prst="rect">
            <a:avLst/>
          </a:prstGeom>
          <a:noFill/>
          <a:ln w="9525">
            <a:noFill/>
            <a:miter lim="800000"/>
            <a:headEnd/>
            <a:tailEnd/>
          </a:ln>
        </p:spPr>
        <p:txBody>
          <a:bodyPr anchor="ctr"/>
          <a:lstStyle/>
          <a:p>
            <a:pPr lvl="0" defTabSz="457200" eaLnBrk="0" hangingPunct="0"/>
            <a:r>
              <a:rPr lang="zh-CN" altLang="en-US" sz="2000" b="1" kern="0" dirty="0" smtClean="0">
                <a:solidFill>
                  <a:sysClr val="windowText" lastClr="000000"/>
                </a:solidFill>
                <a:ea typeface="微软雅黑" pitchFamily="34" charset="-122"/>
              </a:rPr>
              <a:t>请问您觉得一副眼镜除了基本功能外还应该具有什么功能？ </a:t>
            </a:r>
            <a:r>
              <a:rPr lang="zh-CN" altLang="en-US" sz="2000" b="1" kern="0" dirty="0" smtClean="0">
                <a:solidFill>
                  <a:sysClr val="windowText" lastClr="000000"/>
                </a:solidFill>
                <a:ea typeface="微软雅黑" pitchFamily="34" charset="-122"/>
              </a:rPr>
              <a:t> </a:t>
            </a:r>
            <a:r>
              <a:rPr lang="zh-CN" altLang="en-US" sz="2000" b="1" dirty="0" smtClean="0">
                <a:solidFill>
                  <a:srgbClr val="000000"/>
                </a:solidFill>
                <a:ea typeface="微软雅黑" pitchFamily="34" charset="-122"/>
              </a:rPr>
              <a:t> </a:t>
            </a:r>
            <a:endParaRPr lang="en-US" altLang="zh-CN" sz="2000" b="1" dirty="0" smtClean="0">
              <a:solidFill>
                <a:srgbClr val="000000"/>
              </a:solidFill>
              <a:ea typeface="微软雅黑" pitchFamily="34" charset="-122"/>
            </a:endParaRPr>
          </a:p>
          <a:p>
            <a:pPr defTabSz="457200" eaLnBrk="0" hangingPunct="0"/>
            <a:r>
              <a:rPr lang="zh-CN" altLang="en-US" sz="900" i="1" dirty="0" smtClean="0">
                <a:ea typeface="微软雅黑" pitchFamily="34" charset="-122"/>
              </a:rPr>
              <a:t>复选 （</a:t>
            </a:r>
            <a:r>
              <a:rPr lang="en-US" altLang="zh-CN" sz="900" i="1" dirty="0" smtClean="0">
                <a:ea typeface="微软雅黑" pitchFamily="34" charset="-122"/>
              </a:rPr>
              <a:t>n=492 </a:t>
            </a:r>
            <a:r>
              <a:rPr lang="zh-CN" altLang="en-US" sz="900" i="1" dirty="0" smtClean="0">
                <a:ea typeface="微软雅黑" pitchFamily="34" charset="-122"/>
              </a:rPr>
              <a:t>）</a:t>
            </a:r>
            <a:endParaRPr lang="zh-CN" altLang="en-US" sz="900" i="1" dirty="0">
              <a:ea typeface="微软雅黑" pitchFamily="34" charset="-122"/>
            </a:endParaRPr>
          </a:p>
        </p:txBody>
      </p:sp>
      <p:sp>
        <p:nvSpPr>
          <p:cNvPr id="11" name="TextBox 13"/>
          <p:cNvSpPr txBox="1">
            <a:spLocks noChangeArrowheads="1"/>
          </p:cNvSpPr>
          <p:nvPr/>
        </p:nvSpPr>
        <p:spPr bwMode="auto">
          <a:xfrm>
            <a:off x="468313" y="1352550"/>
            <a:ext cx="8075612" cy="276999"/>
          </a:xfrm>
          <a:prstGeom prst="rect">
            <a:avLst/>
          </a:prstGeom>
          <a:noFill/>
          <a:ln w="9525">
            <a:noFill/>
            <a:miter lim="800000"/>
            <a:headEnd/>
            <a:tailEnd/>
          </a:ln>
        </p:spPr>
        <p:txBody>
          <a:bodyPr>
            <a:spAutoFit/>
          </a:bodyPr>
          <a:lstStyle/>
          <a:p>
            <a:pPr marL="182563" indent="-182563">
              <a:buFontTx/>
              <a:buChar char="•"/>
            </a:pPr>
            <a:r>
              <a:rPr lang="en-US" altLang="zh-CN" sz="1200" dirty="0" smtClean="0">
                <a:solidFill>
                  <a:sysClr val="windowText" lastClr="000000"/>
                </a:solidFill>
                <a:ea typeface="微软雅黑" pitchFamily="34" charset="-122"/>
              </a:rPr>
              <a:t>48%</a:t>
            </a:r>
            <a:r>
              <a:rPr lang="zh-CN" altLang="en-US" sz="1200" dirty="0" smtClean="0">
                <a:solidFill>
                  <a:sysClr val="windowText" lastClr="000000"/>
                </a:solidFill>
                <a:ea typeface="微软雅黑" pitchFamily="34" charset="-122"/>
              </a:rPr>
              <a:t>的消费者希望眼镜除了基本的功能外还具有防辐射的功能</a:t>
            </a:r>
            <a:r>
              <a:rPr lang="zh-CN" altLang="en-US" sz="1200" dirty="0" smtClean="0">
                <a:ea typeface="微软雅黑" pitchFamily="34" charset="-122"/>
              </a:rPr>
              <a:t>。</a:t>
            </a:r>
            <a:endParaRPr lang="zh-CN" altLang="en-US" sz="1200" dirty="0" smtClean="0">
              <a:solidFill>
                <a:sysClr val="windowText" lastClr="000000"/>
              </a:solidFill>
              <a:ea typeface="微软雅黑" pitchFamily="34" charset="-122"/>
            </a:endParaRPr>
          </a:p>
        </p:txBody>
      </p:sp>
      <p:sp>
        <p:nvSpPr>
          <p:cNvPr id="12" name="Text Box 63"/>
          <p:cNvSpPr txBox="1">
            <a:spLocks noChangeArrowheads="1"/>
          </p:cNvSpPr>
          <p:nvPr/>
        </p:nvSpPr>
        <p:spPr bwMode="auto">
          <a:xfrm>
            <a:off x="7380288" y="765175"/>
            <a:ext cx="1439862" cy="523220"/>
          </a:xfrm>
          <a:prstGeom prst="rect">
            <a:avLst/>
          </a:prstGeom>
          <a:noFill/>
          <a:ln w="9525">
            <a:noFill/>
            <a:miter lim="800000"/>
            <a:headEnd/>
            <a:tailEnd/>
          </a:ln>
        </p:spPr>
        <p:txBody>
          <a:bodyPr>
            <a:spAutoFit/>
          </a:bodyPr>
          <a:lstStyle/>
          <a:p>
            <a:pPr algn="r">
              <a:spcBef>
                <a:spcPct val="50000"/>
              </a:spcBef>
            </a:pPr>
            <a:r>
              <a:rPr lang="zh-CN" altLang="en-US" sz="1400" u="sng" dirty="0" smtClean="0">
                <a:ea typeface="微软雅黑" pitchFamily="34" charset="-122"/>
              </a:rPr>
              <a:t>影响</a:t>
            </a:r>
            <a:r>
              <a:rPr lang="zh-CN" altLang="en-US" sz="1400" u="sng" dirty="0" smtClean="0">
                <a:ea typeface="微软雅黑" pitchFamily="34" charset="-122"/>
              </a:rPr>
              <a:t>眼镜消费的因素</a:t>
            </a:r>
            <a:endParaRPr lang="en-US" altLang="zh-CN" sz="1400" u="sng" dirty="0" smtClean="0">
              <a:ea typeface="微软雅黑" pitchFamily="34" charset="-122"/>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5CACE9EB-67D8-402F-84DE-7914361DB2B9}" type="slidenum">
              <a:rPr lang="zh-CN" altLang="en-US" smtClean="0"/>
              <a:pPr/>
              <a:t>27</a:t>
            </a:fld>
            <a:endParaRPr lang="zh-CN" altLang="en-US"/>
          </a:p>
        </p:txBody>
      </p:sp>
      <p:pic>
        <p:nvPicPr>
          <p:cNvPr id="6" name="图片 5" descr="6.1.png"/>
          <p:cNvPicPr>
            <a:picLocks noChangeAspect="1"/>
          </p:cNvPicPr>
          <p:nvPr/>
        </p:nvPicPr>
        <p:blipFill>
          <a:blip r:embed="rId2" cstate="print"/>
          <a:stretch>
            <a:fillRect/>
          </a:stretch>
        </p:blipFill>
        <p:spPr>
          <a:xfrm>
            <a:off x="214282" y="1938377"/>
            <a:ext cx="8280000" cy="2621568"/>
          </a:xfrm>
          <a:prstGeom prst="rect">
            <a:avLst/>
          </a:prstGeom>
        </p:spPr>
      </p:pic>
      <p:graphicFrame>
        <p:nvGraphicFramePr>
          <p:cNvPr id="5" name="表格 4"/>
          <p:cNvGraphicFramePr>
            <a:graphicFrameLocks noGrp="1"/>
          </p:cNvGraphicFramePr>
          <p:nvPr/>
        </p:nvGraphicFramePr>
        <p:xfrm>
          <a:off x="261970" y="4544453"/>
          <a:ext cx="8415185" cy="765873"/>
        </p:xfrm>
        <a:graphic>
          <a:graphicData uri="http://schemas.openxmlformats.org/drawingml/2006/table">
            <a:tbl>
              <a:tblPr/>
              <a:tblGrid>
                <a:gridCol w="1584000"/>
                <a:gridCol w="334698"/>
                <a:gridCol w="471924"/>
                <a:gridCol w="471924"/>
                <a:gridCol w="471924"/>
                <a:gridCol w="471924"/>
                <a:gridCol w="471924"/>
                <a:gridCol w="471924"/>
                <a:gridCol w="803275"/>
                <a:gridCol w="471924"/>
                <a:gridCol w="471924"/>
                <a:gridCol w="776499"/>
                <a:gridCol w="471924"/>
                <a:gridCol w="669397"/>
              </a:tblGrid>
              <a:tr h="313200">
                <a:tc>
                  <a:txBody>
                    <a:bodyPr/>
                    <a:lstStyle/>
                    <a:p>
                      <a:pPr algn="ctr" fontAlgn="ctr"/>
                      <a:r>
                        <a:rPr lang="zh-CN" altLang="en-US" sz="900" b="1" i="0" u="none" strike="noStrike" dirty="0">
                          <a:solidFill>
                            <a:srgbClr val="333333"/>
                          </a:solidFill>
                          <a:latin typeface="+mn-lt"/>
                          <a:ea typeface="微软雅黑" pitchFamily="34" charset="-122"/>
                        </a:rPr>
                        <a:t>请问您觉得一副眼镜除了基本功能外还应该具有什么功能？</a:t>
                      </a:r>
                    </a:p>
                  </a:txBody>
                  <a:tcPr marL="7545" marR="7545" marT="7545" marB="0" anchor="ctr">
                    <a:lnL>
                      <a:noFill/>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sz="900" b="1" i="0" u="none" strike="noStrike">
                          <a:solidFill>
                            <a:srgbClr val="333333"/>
                          </a:solidFill>
                          <a:latin typeface="+mn-lt"/>
                          <a:ea typeface="微软雅黑" pitchFamily="34" charset="-122"/>
                        </a:rPr>
                        <a:t>N</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zh-CN" altLang="en-US" sz="900" b="0" i="0" u="none" strike="noStrike">
                          <a:solidFill>
                            <a:srgbClr val="333333"/>
                          </a:solidFill>
                          <a:latin typeface="+mn-lt"/>
                          <a:ea typeface="微软雅黑" pitchFamily="34" charset="-122"/>
                        </a:rPr>
                        <a:t>防辐射</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抗疲劳</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耐磨损</a:t>
                      </a:r>
                      <a:r>
                        <a:rPr lang="en-US" altLang="zh-CN" sz="900" b="0" i="0" u="none" strike="noStrike">
                          <a:solidFill>
                            <a:srgbClr val="333333"/>
                          </a:solidFill>
                          <a:latin typeface="+mn-lt"/>
                          <a:ea typeface="微软雅黑" pitchFamily="34" charset="-122"/>
                        </a:rPr>
                        <a:t>/</a:t>
                      </a:r>
                      <a:r>
                        <a:rPr lang="zh-CN" altLang="en-US" sz="900" b="0" i="0" u="none" strike="noStrike">
                          <a:solidFill>
                            <a:srgbClr val="333333"/>
                          </a:solidFill>
                          <a:latin typeface="+mn-lt"/>
                          <a:ea typeface="微软雅黑" pitchFamily="34" charset="-122"/>
                        </a:rPr>
                        <a:t>防摔</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抗紫外线</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防眩光</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防雾</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333333"/>
                          </a:solidFill>
                          <a:latin typeface="+mn-lt"/>
                          <a:ea typeface="微软雅黑" pitchFamily="34" charset="-122"/>
                        </a:rPr>
                        <a:t>吸附</a:t>
                      </a:r>
                      <a:r>
                        <a:rPr lang="en-US" altLang="zh-CN" sz="900" b="0" i="0" u="none" strike="noStrike" dirty="0">
                          <a:solidFill>
                            <a:srgbClr val="333333"/>
                          </a:solidFill>
                          <a:latin typeface="+mn-lt"/>
                          <a:ea typeface="微软雅黑" pitchFamily="34" charset="-122"/>
                        </a:rPr>
                        <a:t>/</a:t>
                      </a:r>
                      <a:r>
                        <a:rPr lang="zh-CN" altLang="en-US" sz="900" b="0" i="0" u="none" strike="noStrike" dirty="0">
                          <a:solidFill>
                            <a:srgbClr val="333333"/>
                          </a:solidFill>
                          <a:latin typeface="+mn-lt"/>
                          <a:ea typeface="微软雅黑" pitchFamily="34" charset="-122"/>
                        </a:rPr>
                        <a:t>分解有害光线、电磁波</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抗灰尘</a:t>
                      </a:r>
                      <a:r>
                        <a:rPr lang="en-US" altLang="zh-CN" sz="900" b="0" i="0" u="none" strike="noStrike">
                          <a:solidFill>
                            <a:srgbClr val="333333"/>
                          </a:solidFill>
                          <a:latin typeface="+mn-lt"/>
                          <a:ea typeface="微软雅黑" pitchFamily="34" charset="-122"/>
                        </a:rPr>
                        <a:t>/</a:t>
                      </a:r>
                      <a:r>
                        <a:rPr lang="zh-CN" altLang="en-US" sz="900" b="0" i="0" u="none" strike="noStrike">
                          <a:solidFill>
                            <a:srgbClr val="333333"/>
                          </a:solidFill>
                          <a:latin typeface="+mn-lt"/>
                          <a:ea typeface="微软雅黑" pitchFamily="34" charset="-122"/>
                        </a:rPr>
                        <a:t>指纹</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高透光率</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防氧化（镜片）不变黄</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其他</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仅需基本功能就行</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50891">
                <a:tc>
                  <a:txBody>
                    <a:bodyPr/>
                    <a:lstStyle/>
                    <a:p>
                      <a:pPr algn="ctr" fontAlgn="ctr"/>
                      <a:r>
                        <a:rPr lang="en-US" sz="900" b="1" i="0" u="none" strike="noStrike">
                          <a:solidFill>
                            <a:srgbClr val="333333"/>
                          </a:solidFill>
                          <a:latin typeface="+mn-lt"/>
                          <a:ea typeface="微软雅黑" pitchFamily="34" charset="-122"/>
                        </a:rPr>
                        <a:t>Total</a:t>
                      </a:r>
                    </a:p>
                  </a:txBody>
                  <a:tcPr marL="7545" marR="7545" marT="754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492</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48%</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40%</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39%</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28%</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18%</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17%</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15%</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15%</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14%</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13%</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9%</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50891">
                <a:tc>
                  <a:txBody>
                    <a:bodyPr/>
                    <a:lstStyle/>
                    <a:p>
                      <a:pPr algn="ctr" fontAlgn="ctr"/>
                      <a:r>
                        <a:rPr lang="zh-CN" altLang="en-US" sz="900" b="1" i="0" u="none" strike="noStrike">
                          <a:solidFill>
                            <a:srgbClr val="333333"/>
                          </a:solidFill>
                          <a:latin typeface="+mn-lt"/>
                          <a:ea typeface="微软雅黑" pitchFamily="34" charset="-122"/>
                        </a:rPr>
                        <a:t>男性</a:t>
                      </a:r>
                    </a:p>
                  </a:txBody>
                  <a:tcPr marL="7545" marR="7545" marT="754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243</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40%</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900" b="0" i="0" u="none" strike="noStrike">
                          <a:solidFill>
                            <a:srgbClr val="333333"/>
                          </a:solidFill>
                          <a:latin typeface="+mn-lt"/>
                          <a:ea typeface="微软雅黑" pitchFamily="34" charset="-122"/>
                        </a:rPr>
                        <a:t>40%</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39%</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23%</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900" b="0" i="0" u="none" strike="noStrike">
                          <a:solidFill>
                            <a:srgbClr val="333333"/>
                          </a:solidFill>
                          <a:latin typeface="+mn-lt"/>
                          <a:ea typeface="微软雅黑" pitchFamily="34" charset="-122"/>
                        </a:rPr>
                        <a:t>21%</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16%</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16%</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17%</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16%</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10%</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12%</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50891">
                <a:tc>
                  <a:txBody>
                    <a:bodyPr/>
                    <a:lstStyle/>
                    <a:p>
                      <a:pPr algn="ctr" fontAlgn="ctr"/>
                      <a:r>
                        <a:rPr lang="zh-CN" altLang="en-US" sz="900" b="1" i="0" u="none" strike="noStrike">
                          <a:solidFill>
                            <a:srgbClr val="333333"/>
                          </a:solidFill>
                          <a:latin typeface="+mn-lt"/>
                          <a:ea typeface="微软雅黑" pitchFamily="34" charset="-122"/>
                        </a:rPr>
                        <a:t>女性</a:t>
                      </a:r>
                    </a:p>
                  </a:txBody>
                  <a:tcPr marL="7545" marR="7545" marT="754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249</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56%</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a:solidFill>
                            <a:srgbClr val="333333"/>
                          </a:solidFill>
                          <a:latin typeface="+mn-lt"/>
                          <a:ea typeface="微软雅黑" pitchFamily="34" charset="-122"/>
                        </a:rPr>
                        <a:t>40%</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39%</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32%</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15%</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18%</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13%</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14%</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12%</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16%</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6%</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bl>
          </a:graphicData>
        </a:graphic>
      </p:graphicFrame>
      <p:sp>
        <p:nvSpPr>
          <p:cNvPr id="9" name="Rectangle 17"/>
          <p:cNvSpPr txBox="1">
            <a:spLocks/>
          </p:cNvSpPr>
          <p:nvPr/>
        </p:nvSpPr>
        <p:spPr bwMode="auto">
          <a:xfrm>
            <a:off x="457200" y="274638"/>
            <a:ext cx="8229600" cy="1143000"/>
          </a:xfrm>
          <a:prstGeom prst="rect">
            <a:avLst/>
          </a:prstGeom>
          <a:noFill/>
          <a:ln w="9525">
            <a:noFill/>
            <a:miter lim="800000"/>
            <a:headEnd/>
            <a:tailEnd/>
          </a:ln>
        </p:spPr>
        <p:txBody>
          <a:bodyPr anchor="ctr"/>
          <a:lstStyle/>
          <a:p>
            <a:pPr lvl="0" defTabSz="457200" eaLnBrk="0" hangingPunct="0"/>
            <a:r>
              <a:rPr lang="zh-CN" altLang="en-US" sz="2000" b="1" kern="0" dirty="0" smtClean="0">
                <a:solidFill>
                  <a:sysClr val="windowText" lastClr="000000"/>
                </a:solidFill>
                <a:ea typeface="微软雅黑" pitchFamily="34" charset="-122"/>
              </a:rPr>
              <a:t>请问您觉得一副眼镜除了基本功能外还应该具有什么功能？ </a:t>
            </a:r>
            <a:r>
              <a:rPr lang="zh-CN" altLang="en-US" sz="2000" b="1" kern="0" dirty="0" smtClean="0">
                <a:solidFill>
                  <a:sysClr val="windowText" lastClr="000000"/>
                </a:solidFill>
                <a:ea typeface="微软雅黑" pitchFamily="34" charset="-122"/>
              </a:rPr>
              <a:t> </a:t>
            </a:r>
            <a:r>
              <a:rPr lang="zh-CN" altLang="en-US" sz="2000" b="1" dirty="0" smtClean="0">
                <a:solidFill>
                  <a:srgbClr val="000000"/>
                </a:solidFill>
                <a:ea typeface="微软雅黑" pitchFamily="34" charset="-122"/>
              </a:rPr>
              <a:t> </a:t>
            </a:r>
            <a:endParaRPr lang="en-US" altLang="zh-CN" sz="2000" b="1" dirty="0" smtClean="0">
              <a:solidFill>
                <a:srgbClr val="000000"/>
              </a:solidFill>
              <a:ea typeface="微软雅黑" pitchFamily="34" charset="-122"/>
            </a:endParaRPr>
          </a:p>
          <a:p>
            <a:pPr defTabSz="457200" eaLnBrk="0" hangingPunct="0"/>
            <a:r>
              <a:rPr lang="zh-CN" altLang="en-US" sz="900" i="1" dirty="0" smtClean="0">
                <a:ea typeface="微软雅黑" pitchFamily="34" charset="-122"/>
              </a:rPr>
              <a:t>复选 （</a:t>
            </a:r>
            <a:r>
              <a:rPr lang="en-US" altLang="zh-CN" sz="900" i="1" dirty="0" smtClean="0">
                <a:ea typeface="微软雅黑" pitchFamily="34" charset="-122"/>
              </a:rPr>
              <a:t>n=492 </a:t>
            </a:r>
            <a:r>
              <a:rPr lang="zh-CN" altLang="en-US" sz="900" i="1" dirty="0" smtClean="0">
                <a:ea typeface="微软雅黑" pitchFamily="34" charset="-122"/>
              </a:rPr>
              <a:t>）</a:t>
            </a:r>
            <a:r>
              <a:rPr lang="en-US" altLang="zh-CN" sz="900" i="1" dirty="0" smtClean="0">
                <a:ea typeface="微软雅黑" pitchFamily="34" charset="-122"/>
              </a:rPr>
              <a:t>—</a:t>
            </a:r>
            <a:r>
              <a:rPr lang="zh-CN" altLang="en-US" sz="900" i="1" dirty="0" smtClean="0">
                <a:ea typeface="微软雅黑" pitchFamily="34" charset="-122"/>
              </a:rPr>
              <a:t>控制项：性别</a:t>
            </a:r>
            <a:endParaRPr lang="zh-CN" altLang="en-US" sz="900" i="1" dirty="0">
              <a:ea typeface="微软雅黑" pitchFamily="34" charset="-122"/>
            </a:endParaRPr>
          </a:p>
        </p:txBody>
      </p:sp>
      <p:sp>
        <p:nvSpPr>
          <p:cNvPr id="10" name="TextBox 13"/>
          <p:cNvSpPr txBox="1">
            <a:spLocks noChangeArrowheads="1"/>
          </p:cNvSpPr>
          <p:nvPr/>
        </p:nvSpPr>
        <p:spPr bwMode="auto">
          <a:xfrm>
            <a:off x="468313" y="1352550"/>
            <a:ext cx="8075612" cy="276999"/>
          </a:xfrm>
          <a:prstGeom prst="rect">
            <a:avLst/>
          </a:prstGeom>
          <a:noFill/>
          <a:ln w="9525">
            <a:noFill/>
            <a:miter lim="800000"/>
            <a:headEnd/>
            <a:tailEnd/>
          </a:ln>
        </p:spPr>
        <p:txBody>
          <a:bodyPr>
            <a:spAutoFit/>
          </a:bodyPr>
          <a:lstStyle/>
          <a:p>
            <a:pPr marL="182563" indent="-182563">
              <a:buFontTx/>
              <a:buChar char="•"/>
            </a:pPr>
            <a:r>
              <a:rPr lang="zh-CN" altLang="en-US" sz="1200" dirty="0" smtClean="0">
                <a:solidFill>
                  <a:sysClr val="windowText" lastClr="000000"/>
                </a:solidFill>
                <a:ea typeface="微软雅黑" pitchFamily="34" charset="-122"/>
              </a:rPr>
              <a:t>相对于男性（</a:t>
            </a:r>
            <a:r>
              <a:rPr lang="en-US" altLang="zh-CN" sz="1200" dirty="0" smtClean="0">
                <a:solidFill>
                  <a:sysClr val="windowText" lastClr="000000"/>
                </a:solidFill>
                <a:ea typeface="微软雅黑" pitchFamily="34" charset="-122"/>
              </a:rPr>
              <a:t>40%</a:t>
            </a:r>
            <a:r>
              <a:rPr lang="zh-CN" altLang="en-US" sz="1200" dirty="0" smtClean="0">
                <a:solidFill>
                  <a:sysClr val="windowText" lastClr="000000"/>
                </a:solidFill>
                <a:ea typeface="微软雅黑" pitchFamily="34" charset="-122"/>
              </a:rPr>
              <a:t>），更多的女性（</a:t>
            </a:r>
            <a:r>
              <a:rPr lang="en-US" altLang="zh-CN" sz="1200" dirty="0" smtClean="0">
                <a:solidFill>
                  <a:sysClr val="windowText" lastClr="000000"/>
                </a:solidFill>
                <a:ea typeface="微软雅黑" pitchFamily="34" charset="-122"/>
              </a:rPr>
              <a:t>56%</a:t>
            </a:r>
            <a:r>
              <a:rPr lang="zh-CN" altLang="en-US" sz="1200" dirty="0" smtClean="0">
                <a:solidFill>
                  <a:sysClr val="windowText" lastClr="000000"/>
                </a:solidFill>
                <a:ea typeface="微软雅黑" pitchFamily="34" charset="-122"/>
              </a:rPr>
              <a:t>）希望眼镜还具有防辐射的功能</a:t>
            </a:r>
            <a:r>
              <a:rPr lang="zh-CN" altLang="en-US" sz="1200" dirty="0" smtClean="0">
                <a:ea typeface="微软雅黑" pitchFamily="34" charset="-122"/>
              </a:rPr>
              <a:t>。</a:t>
            </a:r>
            <a:endParaRPr lang="zh-CN" altLang="en-US" sz="1200" dirty="0" smtClean="0">
              <a:solidFill>
                <a:sysClr val="windowText" lastClr="000000"/>
              </a:solidFill>
              <a:ea typeface="微软雅黑" pitchFamily="34" charset="-122"/>
            </a:endParaRPr>
          </a:p>
        </p:txBody>
      </p:sp>
      <p:sp>
        <p:nvSpPr>
          <p:cNvPr id="11" name="Text Box 63"/>
          <p:cNvSpPr txBox="1">
            <a:spLocks noChangeArrowheads="1"/>
          </p:cNvSpPr>
          <p:nvPr/>
        </p:nvSpPr>
        <p:spPr bwMode="auto">
          <a:xfrm>
            <a:off x="7380288" y="765175"/>
            <a:ext cx="1439862" cy="523220"/>
          </a:xfrm>
          <a:prstGeom prst="rect">
            <a:avLst/>
          </a:prstGeom>
          <a:noFill/>
          <a:ln w="9525">
            <a:noFill/>
            <a:miter lim="800000"/>
            <a:headEnd/>
            <a:tailEnd/>
          </a:ln>
        </p:spPr>
        <p:txBody>
          <a:bodyPr>
            <a:spAutoFit/>
          </a:bodyPr>
          <a:lstStyle/>
          <a:p>
            <a:pPr algn="r">
              <a:spcBef>
                <a:spcPct val="50000"/>
              </a:spcBef>
            </a:pPr>
            <a:r>
              <a:rPr lang="zh-CN" altLang="en-US" sz="1400" u="sng" dirty="0" smtClean="0">
                <a:ea typeface="微软雅黑" pitchFamily="34" charset="-122"/>
              </a:rPr>
              <a:t>影响</a:t>
            </a:r>
            <a:r>
              <a:rPr lang="zh-CN" altLang="en-US" sz="1400" u="sng" dirty="0" smtClean="0">
                <a:ea typeface="微软雅黑" pitchFamily="34" charset="-122"/>
              </a:rPr>
              <a:t>眼镜消费的因素</a:t>
            </a:r>
            <a:endParaRPr lang="en-US" altLang="zh-CN" sz="1400" u="sng" dirty="0" smtClean="0">
              <a:ea typeface="微软雅黑" pitchFamily="34" charset="-122"/>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5CACE9EB-67D8-402F-84DE-7914361DB2B9}" type="slidenum">
              <a:rPr lang="zh-CN" altLang="en-US" smtClean="0"/>
              <a:pPr/>
              <a:t>28</a:t>
            </a:fld>
            <a:endParaRPr lang="zh-CN" altLang="en-US"/>
          </a:p>
        </p:txBody>
      </p:sp>
      <p:graphicFrame>
        <p:nvGraphicFramePr>
          <p:cNvPr id="3" name="表格 2"/>
          <p:cNvGraphicFramePr>
            <a:graphicFrameLocks noGrp="1"/>
          </p:cNvGraphicFramePr>
          <p:nvPr/>
        </p:nvGraphicFramePr>
        <p:xfrm>
          <a:off x="249907" y="4548125"/>
          <a:ext cx="8415185" cy="916764"/>
        </p:xfrm>
        <a:graphic>
          <a:graphicData uri="http://schemas.openxmlformats.org/drawingml/2006/table">
            <a:tbl>
              <a:tblPr/>
              <a:tblGrid>
                <a:gridCol w="1584000"/>
                <a:gridCol w="334698"/>
                <a:gridCol w="471924"/>
                <a:gridCol w="471924"/>
                <a:gridCol w="471924"/>
                <a:gridCol w="471924"/>
                <a:gridCol w="471924"/>
                <a:gridCol w="471924"/>
                <a:gridCol w="803275"/>
                <a:gridCol w="471924"/>
                <a:gridCol w="471924"/>
                <a:gridCol w="776499"/>
                <a:gridCol w="471924"/>
                <a:gridCol w="669397"/>
              </a:tblGrid>
              <a:tr h="313200">
                <a:tc>
                  <a:txBody>
                    <a:bodyPr/>
                    <a:lstStyle/>
                    <a:p>
                      <a:pPr algn="ctr" fontAlgn="ctr"/>
                      <a:r>
                        <a:rPr lang="zh-CN" altLang="en-US" sz="900" b="1" i="0" u="none" strike="noStrike" dirty="0">
                          <a:solidFill>
                            <a:srgbClr val="333333"/>
                          </a:solidFill>
                          <a:latin typeface="+mn-lt"/>
                          <a:ea typeface="微软雅黑" pitchFamily="34" charset="-122"/>
                        </a:rPr>
                        <a:t>请问您觉得一副眼镜除了基本功能外还应该具有什么功能？</a:t>
                      </a:r>
                    </a:p>
                  </a:txBody>
                  <a:tcPr marL="7545" marR="7545" marT="7545" marB="0" anchor="ctr">
                    <a:lnL>
                      <a:noFill/>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sz="900" b="1" i="0" u="none" strike="noStrike">
                          <a:solidFill>
                            <a:srgbClr val="333333"/>
                          </a:solidFill>
                          <a:latin typeface="+mn-lt"/>
                          <a:ea typeface="微软雅黑" pitchFamily="34" charset="-122"/>
                        </a:rPr>
                        <a:t>N</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zh-CN" altLang="en-US" sz="900" b="0" i="0" u="none" strike="noStrike">
                          <a:solidFill>
                            <a:srgbClr val="333333"/>
                          </a:solidFill>
                          <a:latin typeface="+mn-lt"/>
                          <a:ea typeface="微软雅黑" pitchFamily="34" charset="-122"/>
                        </a:rPr>
                        <a:t>防辐射</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抗疲劳</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耐磨损</a:t>
                      </a:r>
                      <a:r>
                        <a:rPr lang="en-US" altLang="zh-CN" sz="900" b="0" i="0" u="none" strike="noStrike">
                          <a:solidFill>
                            <a:srgbClr val="333333"/>
                          </a:solidFill>
                          <a:latin typeface="+mn-lt"/>
                          <a:ea typeface="微软雅黑" pitchFamily="34" charset="-122"/>
                        </a:rPr>
                        <a:t>/</a:t>
                      </a:r>
                      <a:r>
                        <a:rPr lang="zh-CN" altLang="en-US" sz="900" b="0" i="0" u="none" strike="noStrike">
                          <a:solidFill>
                            <a:srgbClr val="333333"/>
                          </a:solidFill>
                          <a:latin typeface="+mn-lt"/>
                          <a:ea typeface="微软雅黑" pitchFamily="34" charset="-122"/>
                        </a:rPr>
                        <a:t>防摔</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抗紫外线</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防眩光</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防雾</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吸附</a:t>
                      </a:r>
                      <a:r>
                        <a:rPr lang="en-US" altLang="zh-CN" sz="900" b="0" i="0" u="none" strike="noStrike">
                          <a:solidFill>
                            <a:srgbClr val="333333"/>
                          </a:solidFill>
                          <a:latin typeface="+mn-lt"/>
                          <a:ea typeface="微软雅黑" pitchFamily="34" charset="-122"/>
                        </a:rPr>
                        <a:t>/</a:t>
                      </a:r>
                      <a:r>
                        <a:rPr lang="zh-CN" altLang="en-US" sz="900" b="0" i="0" u="none" strike="noStrike">
                          <a:solidFill>
                            <a:srgbClr val="333333"/>
                          </a:solidFill>
                          <a:latin typeface="+mn-lt"/>
                          <a:ea typeface="微软雅黑" pitchFamily="34" charset="-122"/>
                        </a:rPr>
                        <a:t>分解有害光线、电磁波</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抗灰尘</a:t>
                      </a:r>
                      <a:r>
                        <a:rPr lang="en-US" altLang="zh-CN" sz="900" b="0" i="0" u="none" strike="noStrike">
                          <a:solidFill>
                            <a:srgbClr val="333333"/>
                          </a:solidFill>
                          <a:latin typeface="+mn-lt"/>
                          <a:ea typeface="微软雅黑" pitchFamily="34" charset="-122"/>
                        </a:rPr>
                        <a:t>/</a:t>
                      </a:r>
                      <a:r>
                        <a:rPr lang="zh-CN" altLang="en-US" sz="900" b="0" i="0" u="none" strike="noStrike">
                          <a:solidFill>
                            <a:srgbClr val="333333"/>
                          </a:solidFill>
                          <a:latin typeface="+mn-lt"/>
                          <a:ea typeface="微软雅黑" pitchFamily="34" charset="-122"/>
                        </a:rPr>
                        <a:t>指纹</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高透光率</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防氧化（镜片）不变黄</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其他</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仅需基本功能就行</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50891">
                <a:tc>
                  <a:txBody>
                    <a:bodyPr/>
                    <a:lstStyle/>
                    <a:p>
                      <a:pPr algn="ctr" fontAlgn="ctr"/>
                      <a:r>
                        <a:rPr lang="en-US" sz="900" b="1" i="0" u="none" strike="noStrike" dirty="0">
                          <a:solidFill>
                            <a:srgbClr val="333333"/>
                          </a:solidFill>
                          <a:latin typeface="+mn-lt"/>
                          <a:ea typeface="微软雅黑" pitchFamily="34" charset="-122"/>
                        </a:rPr>
                        <a:t>Total</a:t>
                      </a:r>
                    </a:p>
                  </a:txBody>
                  <a:tcPr marL="7545" marR="7545" marT="754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492</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48%</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40%</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39%</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28%</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18%</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17%</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15%</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15%</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14%</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13%</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9%</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50891">
                <a:tc>
                  <a:txBody>
                    <a:bodyPr/>
                    <a:lstStyle/>
                    <a:p>
                      <a:pPr algn="ctr" fontAlgn="ctr"/>
                      <a:r>
                        <a:rPr lang="en-US" altLang="zh-CN" sz="900" b="1" i="0" u="none" strike="noStrike" dirty="0">
                          <a:solidFill>
                            <a:srgbClr val="333333"/>
                          </a:solidFill>
                          <a:latin typeface="+mn-lt"/>
                          <a:ea typeface="微软雅黑" pitchFamily="34" charset="-122"/>
                        </a:rPr>
                        <a:t>18</a:t>
                      </a:r>
                      <a:r>
                        <a:rPr lang="zh-CN" altLang="en-US" sz="900" b="1" i="0" u="none" strike="noStrike" dirty="0">
                          <a:solidFill>
                            <a:srgbClr val="333333"/>
                          </a:solidFill>
                          <a:latin typeface="+mn-lt"/>
                          <a:ea typeface="微软雅黑" pitchFamily="34" charset="-122"/>
                        </a:rPr>
                        <a:t>岁以下</a:t>
                      </a:r>
                    </a:p>
                  </a:txBody>
                  <a:tcPr marL="7545" marR="7545" marT="754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33</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39%</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900" b="0" i="0" u="none" strike="noStrike">
                          <a:solidFill>
                            <a:srgbClr val="333333"/>
                          </a:solidFill>
                          <a:latin typeface="+mn-lt"/>
                          <a:ea typeface="微软雅黑" pitchFamily="34" charset="-122"/>
                        </a:rPr>
                        <a:t>18%</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006AFF"/>
                    </a:solidFill>
                  </a:tcPr>
                </a:tc>
                <a:tc>
                  <a:txBody>
                    <a:bodyPr/>
                    <a:lstStyle/>
                    <a:p>
                      <a:pPr algn="ctr" fontAlgn="ctr"/>
                      <a:r>
                        <a:rPr lang="en-US" altLang="zh-CN" sz="900" b="0" i="0" u="none" strike="noStrike">
                          <a:solidFill>
                            <a:srgbClr val="333333"/>
                          </a:solidFill>
                          <a:latin typeface="+mn-lt"/>
                          <a:ea typeface="微软雅黑" pitchFamily="34" charset="-122"/>
                        </a:rPr>
                        <a:t>36%</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27%</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12%</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900" b="0" i="0" u="none" strike="noStrike">
                          <a:solidFill>
                            <a:srgbClr val="333333"/>
                          </a:solidFill>
                          <a:latin typeface="+mn-lt"/>
                          <a:ea typeface="微软雅黑" pitchFamily="34" charset="-122"/>
                        </a:rPr>
                        <a:t>12%</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900" b="0" i="0" u="none" strike="noStrike">
                          <a:solidFill>
                            <a:srgbClr val="333333"/>
                          </a:solidFill>
                          <a:latin typeface="+mn-lt"/>
                          <a:ea typeface="微软雅黑" pitchFamily="34" charset="-122"/>
                        </a:rPr>
                        <a:t>12%</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15%</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15%</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6%</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900" b="0" i="0" u="none" strike="noStrike">
                          <a:solidFill>
                            <a:srgbClr val="333333"/>
                          </a:solidFill>
                          <a:latin typeface="+mn-lt"/>
                          <a:ea typeface="微软雅黑" pitchFamily="34" charset="-122"/>
                        </a:rPr>
                        <a:t>0%</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12%</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50891">
                <a:tc>
                  <a:txBody>
                    <a:bodyPr/>
                    <a:lstStyle/>
                    <a:p>
                      <a:pPr algn="ctr" fontAlgn="ctr"/>
                      <a:r>
                        <a:rPr lang="en-US" altLang="zh-CN" sz="900" b="1" i="0" u="none" strike="noStrike" dirty="0">
                          <a:solidFill>
                            <a:srgbClr val="333333"/>
                          </a:solidFill>
                          <a:latin typeface="+mn-lt"/>
                          <a:ea typeface="微软雅黑" pitchFamily="34" charset="-122"/>
                        </a:rPr>
                        <a:t>18-25</a:t>
                      </a:r>
                      <a:r>
                        <a:rPr lang="zh-CN" altLang="en-US" sz="900" b="1" i="0" u="none" strike="noStrike" dirty="0">
                          <a:solidFill>
                            <a:srgbClr val="333333"/>
                          </a:solidFill>
                          <a:latin typeface="+mn-lt"/>
                          <a:ea typeface="微软雅黑" pitchFamily="34" charset="-122"/>
                        </a:rPr>
                        <a:t>岁</a:t>
                      </a:r>
                    </a:p>
                  </a:txBody>
                  <a:tcPr marL="7545" marR="7545" marT="754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309</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52%</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42%</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39%</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28%</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16%</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17%</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16%</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16%</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13%</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14%</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8%</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50891">
                <a:tc>
                  <a:txBody>
                    <a:bodyPr/>
                    <a:lstStyle/>
                    <a:p>
                      <a:pPr algn="ctr" fontAlgn="ctr"/>
                      <a:r>
                        <a:rPr lang="en-US" altLang="zh-CN" sz="900" b="1" i="0" u="none" strike="noStrike" dirty="0">
                          <a:solidFill>
                            <a:srgbClr val="333333"/>
                          </a:solidFill>
                          <a:latin typeface="+mn-lt"/>
                          <a:ea typeface="微软雅黑" pitchFamily="34" charset="-122"/>
                        </a:rPr>
                        <a:t>26</a:t>
                      </a:r>
                      <a:r>
                        <a:rPr lang="zh-CN" altLang="en-US" sz="900" b="1" i="0" u="none" strike="noStrike" dirty="0" smtClean="0">
                          <a:solidFill>
                            <a:srgbClr val="333333"/>
                          </a:solidFill>
                          <a:latin typeface="+mn-lt"/>
                          <a:ea typeface="微软雅黑" pitchFamily="34" charset="-122"/>
                        </a:rPr>
                        <a:t>岁及以上</a:t>
                      </a:r>
                      <a:endParaRPr lang="zh-CN" altLang="en-US" sz="900" b="1" i="0" u="none" strike="noStrike" dirty="0">
                        <a:solidFill>
                          <a:srgbClr val="333333"/>
                        </a:solidFill>
                        <a:latin typeface="+mn-lt"/>
                        <a:ea typeface="微软雅黑" pitchFamily="34" charset="-122"/>
                      </a:endParaRPr>
                    </a:p>
                  </a:txBody>
                  <a:tcPr marL="7545" marR="7545" marT="754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150</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41%</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900" b="0" i="0" u="none" strike="noStrike">
                          <a:solidFill>
                            <a:srgbClr val="333333"/>
                          </a:solidFill>
                          <a:latin typeface="+mn-lt"/>
                          <a:ea typeface="微软雅黑" pitchFamily="34" charset="-122"/>
                        </a:rPr>
                        <a:t>40%</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39%</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26%</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24%</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dirty="0">
                          <a:solidFill>
                            <a:srgbClr val="333333"/>
                          </a:solidFill>
                          <a:latin typeface="+mn-lt"/>
                          <a:ea typeface="微软雅黑" pitchFamily="34" charset="-122"/>
                        </a:rPr>
                        <a:t>19%</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13%</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15%</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17%</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11%</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9%</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bl>
          </a:graphicData>
        </a:graphic>
      </p:graphicFrame>
      <p:grpSp>
        <p:nvGrpSpPr>
          <p:cNvPr id="9" name="组合 8"/>
          <p:cNvGrpSpPr/>
          <p:nvPr/>
        </p:nvGrpSpPr>
        <p:grpSpPr>
          <a:xfrm>
            <a:off x="226345" y="1882050"/>
            <a:ext cx="8280000" cy="2670495"/>
            <a:chOff x="226345" y="1882050"/>
            <a:chExt cx="8280000" cy="2670495"/>
          </a:xfrm>
        </p:grpSpPr>
        <p:pic>
          <p:nvPicPr>
            <p:cNvPr id="5" name="图片 4" descr="6.2.png"/>
            <p:cNvPicPr>
              <a:picLocks noChangeAspect="1"/>
            </p:cNvPicPr>
            <p:nvPr/>
          </p:nvPicPr>
          <p:blipFill>
            <a:blip r:embed="rId2" cstate="print"/>
            <a:stretch>
              <a:fillRect/>
            </a:stretch>
          </p:blipFill>
          <p:spPr>
            <a:xfrm>
              <a:off x="226345" y="1892989"/>
              <a:ext cx="8280000" cy="2659556"/>
            </a:xfrm>
            <a:prstGeom prst="rect">
              <a:avLst/>
            </a:prstGeom>
          </p:spPr>
        </p:pic>
        <p:pic>
          <p:nvPicPr>
            <p:cNvPr id="8" name="图片 7" descr="00.png"/>
            <p:cNvPicPr>
              <a:picLocks noChangeAspect="1"/>
            </p:cNvPicPr>
            <p:nvPr/>
          </p:nvPicPr>
          <p:blipFill>
            <a:blip r:embed="rId3" cstate="print"/>
            <a:stretch>
              <a:fillRect/>
            </a:stretch>
          </p:blipFill>
          <p:spPr>
            <a:xfrm>
              <a:off x="2534009" y="1882050"/>
              <a:ext cx="3636000" cy="372593"/>
            </a:xfrm>
            <a:prstGeom prst="rect">
              <a:avLst/>
            </a:prstGeom>
          </p:spPr>
        </p:pic>
      </p:grpSp>
      <p:sp>
        <p:nvSpPr>
          <p:cNvPr id="13" name="Rectangle 17"/>
          <p:cNvSpPr txBox="1">
            <a:spLocks/>
          </p:cNvSpPr>
          <p:nvPr/>
        </p:nvSpPr>
        <p:spPr bwMode="auto">
          <a:xfrm>
            <a:off x="457200" y="274638"/>
            <a:ext cx="8229600" cy="1143000"/>
          </a:xfrm>
          <a:prstGeom prst="rect">
            <a:avLst/>
          </a:prstGeom>
          <a:noFill/>
          <a:ln w="9525">
            <a:noFill/>
            <a:miter lim="800000"/>
            <a:headEnd/>
            <a:tailEnd/>
          </a:ln>
        </p:spPr>
        <p:txBody>
          <a:bodyPr anchor="ctr"/>
          <a:lstStyle/>
          <a:p>
            <a:pPr lvl="0" defTabSz="457200" eaLnBrk="0" hangingPunct="0"/>
            <a:r>
              <a:rPr lang="zh-CN" altLang="en-US" sz="2000" b="1" kern="0" dirty="0" smtClean="0">
                <a:solidFill>
                  <a:sysClr val="windowText" lastClr="000000"/>
                </a:solidFill>
                <a:ea typeface="微软雅黑" pitchFamily="34" charset="-122"/>
              </a:rPr>
              <a:t>请问您觉得一副眼镜除了基本功能外还应该具有什么功能？ </a:t>
            </a:r>
            <a:r>
              <a:rPr lang="zh-CN" altLang="en-US" sz="2000" b="1" kern="0" dirty="0" smtClean="0">
                <a:solidFill>
                  <a:sysClr val="windowText" lastClr="000000"/>
                </a:solidFill>
                <a:ea typeface="微软雅黑" pitchFamily="34" charset="-122"/>
              </a:rPr>
              <a:t> </a:t>
            </a:r>
            <a:r>
              <a:rPr lang="zh-CN" altLang="en-US" sz="2000" b="1" dirty="0" smtClean="0">
                <a:solidFill>
                  <a:srgbClr val="000000"/>
                </a:solidFill>
                <a:ea typeface="微软雅黑" pitchFamily="34" charset="-122"/>
              </a:rPr>
              <a:t> </a:t>
            </a:r>
            <a:endParaRPr lang="en-US" altLang="zh-CN" sz="2000" b="1" dirty="0" smtClean="0">
              <a:solidFill>
                <a:srgbClr val="000000"/>
              </a:solidFill>
              <a:ea typeface="微软雅黑" pitchFamily="34" charset="-122"/>
            </a:endParaRPr>
          </a:p>
          <a:p>
            <a:pPr defTabSz="457200" eaLnBrk="0" hangingPunct="0"/>
            <a:r>
              <a:rPr lang="zh-CN" altLang="en-US" sz="900" i="1" dirty="0" smtClean="0">
                <a:ea typeface="微软雅黑" pitchFamily="34" charset="-122"/>
              </a:rPr>
              <a:t>复选 （</a:t>
            </a:r>
            <a:r>
              <a:rPr lang="en-US" altLang="zh-CN" sz="900" i="1" dirty="0" smtClean="0">
                <a:ea typeface="微软雅黑" pitchFamily="34" charset="-122"/>
              </a:rPr>
              <a:t>n=492 </a:t>
            </a:r>
            <a:r>
              <a:rPr lang="zh-CN" altLang="en-US" sz="900" i="1" dirty="0" smtClean="0">
                <a:ea typeface="微软雅黑" pitchFamily="34" charset="-122"/>
              </a:rPr>
              <a:t>）</a:t>
            </a:r>
            <a:r>
              <a:rPr lang="en-US" altLang="zh-CN" sz="900" i="1" dirty="0" smtClean="0">
                <a:ea typeface="微软雅黑" pitchFamily="34" charset="-122"/>
              </a:rPr>
              <a:t>—</a:t>
            </a:r>
            <a:r>
              <a:rPr lang="zh-CN" altLang="en-US" sz="900" i="1" dirty="0" smtClean="0">
                <a:ea typeface="微软雅黑" pitchFamily="34" charset="-122"/>
              </a:rPr>
              <a:t>控制项：</a:t>
            </a:r>
            <a:r>
              <a:rPr lang="zh-CN" altLang="en-US" sz="900" i="1" dirty="0" smtClean="0">
                <a:ea typeface="微软雅黑" pitchFamily="34" charset="-122"/>
              </a:rPr>
              <a:t>年龄</a:t>
            </a:r>
            <a:endParaRPr lang="zh-CN" altLang="en-US" sz="900" i="1" dirty="0">
              <a:ea typeface="微软雅黑" pitchFamily="34" charset="-122"/>
            </a:endParaRPr>
          </a:p>
        </p:txBody>
      </p:sp>
      <p:sp>
        <p:nvSpPr>
          <p:cNvPr id="14" name="TextBox 13"/>
          <p:cNvSpPr txBox="1">
            <a:spLocks noChangeArrowheads="1"/>
          </p:cNvSpPr>
          <p:nvPr/>
        </p:nvSpPr>
        <p:spPr bwMode="auto">
          <a:xfrm>
            <a:off x="468313" y="1352550"/>
            <a:ext cx="8075612" cy="276999"/>
          </a:xfrm>
          <a:prstGeom prst="rect">
            <a:avLst/>
          </a:prstGeom>
          <a:noFill/>
          <a:ln w="9525">
            <a:noFill/>
            <a:miter lim="800000"/>
            <a:headEnd/>
            <a:tailEnd/>
          </a:ln>
        </p:spPr>
        <p:txBody>
          <a:bodyPr>
            <a:spAutoFit/>
          </a:bodyPr>
          <a:lstStyle/>
          <a:p>
            <a:pPr marL="182563" indent="-182563">
              <a:buFontTx/>
              <a:buChar char="•"/>
            </a:pPr>
            <a:r>
              <a:rPr lang="zh-CN" altLang="en-US" sz="1200" dirty="0" smtClean="0">
                <a:solidFill>
                  <a:sysClr val="windowText" lastClr="000000"/>
                </a:solidFill>
                <a:ea typeface="微软雅黑" pitchFamily="34" charset="-122"/>
              </a:rPr>
              <a:t>更多</a:t>
            </a:r>
            <a:r>
              <a:rPr lang="en-US" altLang="zh-CN" sz="1200" dirty="0" smtClean="0">
                <a:solidFill>
                  <a:sysClr val="windowText" lastClr="000000"/>
                </a:solidFill>
                <a:ea typeface="微软雅黑" pitchFamily="34" charset="-122"/>
              </a:rPr>
              <a:t>26</a:t>
            </a:r>
            <a:r>
              <a:rPr lang="zh-CN" altLang="en-US" sz="1200" dirty="0" smtClean="0">
                <a:solidFill>
                  <a:sysClr val="windowText" lastClr="000000"/>
                </a:solidFill>
                <a:ea typeface="微软雅黑" pitchFamily="34" charset="-122"/>
              </a:rPr>
              <a:t>岁以上的消费者希望眼镜具有防眩光功能</a:t>
            </a:r>
            <a:r>
              <a:rPr lang="zh-CN" altLang="en-US" sz="1200" dirty="0" smtClean="0">
                <a:ea typeface="微软雅黑" pitchFamily="34" charset="-122"/>
              </a:rPr>
              <a:t>。</a:t>
            </a:r>
            <a:endParaRPr lang="zh-CN" altLang="en-US" sz="1200" dirty="0" smtClean="0">
              <a:solidFill>
                <a:sysClr val="windowText" lastClr="000000"/>
              </a:solidFill>
              <a:ea typeface="微软雅黑" pitchFamily="34" charset="-122"/>
            </a:endParaRPr>
          </a:p>
        </p:txBody>
      </p:sp>
      <p:sp>
        <p:nvSpPr>
          <p:cNvPr id="15" name="Text Box 63"/>
          <p:cNvSpPr txBox="1">
            <a:spLocks noChangeArrowheads="1"/>
          </p:cNvSpPr>
          <p:nvPr/>
        </p:nvSpPr>
        <p:spPr bwMode="auto">
          <a:xfrm>
            <a:off x="7380288" y="765175"/>
            <a:ext cx="1439862" cy="523220"/>
          </a:xfrm>
          <a:prstGeom prst="rect">
            <a:avLst/>
          </a:prstGeom>
          <a:noFill/>
          <a:ln w="9525">
            <a:noFill/>
            <a:miter lim="800000"/>
            <a:headEnd/>
            <a:tailEnd/>
          </a:ln>
        </p:spPr>
        <p:txBody>
          <a:bodyPr>
            <a:spAutoFit/>
          </a:bodyPr>
          <a:lstStyle/>
          <a:p>
            <a:pPr algn="r">
              <a:spcBef>
                <a:spcPct val="50000"/>
              </a:spcBef>
            </a:pPr>
            <a:r>
              <a:rPr lang="zh-CN" altLang="en-US" sz="1400" u="sng" dirty="0" smtClean="0">
                <a:ea typeface="微软雅黑" pitchFamily="34" charset="-122"/>
              </a:rPr>
              <a:t>影响</a:t>
            </a:r>
            <a:r>
              <a:rPr lang="zh-CN" altLang="en-US" sz="1400" u="sng" dirty="0" smtClean="0">
                <a:ea typeface="微软雅黑" pitchFamily="34" charset="-122"/>
              </a:rPr>
              <a:t>眼镜消费的因素</a:t>
            </a:r>
            <a:endParaRPr lang="en-US" altLang="zh-CN" sz="1400" u="sng" dirty="0" smtClean="0">
              <a:ea typeface="微软雅黑" pitchFamily="34" charset="-122"/>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5CACE9EB-67D8-402F-84DE-7914361DB2B9}" type="slidenum">
              <a:rPr lang="zh-CN" altLang="en-US" smtClean="0"/>
              <a:pPr/>
              <a:t>29</a:t>
            </a:fld>
            <a:endParaRPr lang="zh-CN" altLang="en-US"/>
          </a:p>
        </p:txBody>
      </p:sp>
      <p:pic>
        <p:nvPicPr>
          <p:cNvPr id="5" name="图片 4" descr="6.3.png"/>
          <p:cNvPicPr>
            <a:picLocks noChangeAspect="1"/>
          </p:cNvPicPr>
          <p:nvPr/>
        </p:nvPicPr>
        <p:blipFill>
          <a:blip r:embed="rId2" cstate="print"/>
          <a:stretch>
            <a:fillRect/>
          </a:stretch>
        </p:blipFill>
        <p:spPr>
          <a:xfrm>
            <a:off x="130781" y="1964615"/>
            <a:ext cx="8280000" cy="2600438"/>
          </a:xfrm>
          <a:prstGeom prst="rect">
            <a:avLst/>
          </a:prstGeom>
        </p:spPr>
      </p:pic>
      <p:graphicFrame>
        <p:nvGraphicFramePr>
          <p:cNvPr id="3" name="表格 2"/>
          <p:cNvGraphicFramePr>
            <a:graphicFrameLocks noGrp="1"/>
          </p:cNvGraphicFramePr>
          <p:nvPr/>
        </p:nvGraphicFramePr>
        <p:xfrm>
          <a:off x="252531" y="4548258"/>
          <a:ext cx="8415185" cy="1067655"/>
        </p:xfrm>
        <a:graphic>
          <a:graphicData uri="http://schemas.openxmlformats.org/drawingml/2006/table">
            <a:tbl>
              <a:tblPr/>
              <a:tblGrid>
                <a:gridCol w="1584000"/>
                <a:gridCol w="334698"/>
                <a:gridCol w="471924"/>
                <a:gridCol w="471924"/>
                <a:gridCol w="471924"/>
                <a:gridCol w="471924"/>
                <a:gridCol w="471924"/>
                <a:gridCol w="471924"/>
                <a:gridCol w="803275"/>
                <a:gridCol w="471924"/>
                <a:gridCol w="471924"/>
                <a:gridCol w="776499"/>
                <a:gridCol w="471924"/>
                <a:gridCol w="669397"/>
              </a:tblGrid>
              <a:tr h="313200">
                <a:tc>
                  <a:txBody>
                    <a:bodyPr/>
                    <a:lstStyle/>
                    <a:p>
                      <a:pPr algn="ctr" fontAlgn="ctr"/>
                      <a:r>
                        <a:rPr lang="zh-CN" altLang="en-US" sz="900" b="1" i="0" u="none" strike="noStrike" dirty="0">
                          <a:solidFill>
                            <a:srgbClr val="333333"/>
                          </a:solidFill>
                          <a:latin typeface="+mn-lt"/>
                          <a:ea typeface="微软雅黑" pitchFamily="34" charset="-122"/>
                        </a:rPr>
                        <a:t>请问您觉得一副眼镜除了基本功能外还应该具有什么功能？</a:t>
                      </a:r>
                    </a:p>
                  </a:txBody>
                  <a:tcPr marL="7545" marR="7545" marT="7545" marB="0" anchor="ctr">
                    <a:lnL>
                      <a:noFill/>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sz="900" b="1" i="0" u="none" strike="noStrike">
                          <a:solidFill>
                            <a:srgbClr val="333333"/>
                          </a:solidFill>
                          <a:latin typeface="+mn-lt"/>
                          <a:ea typeface="微软雅黑" pitchFamily="34" charset="-122"/>
                        </a:rPr>
                        <a:t>N</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zh-CN" altLang="en-US" sz="900" b="0" i="0" u="none" strike="noStrike">
                          <a:solidFill>
                            <a:srgbClr val="333333"/>
                          </a:solidFill>
                          <a:latin typeface="+mn-lt"/>
                          <a:ea typeface="微软雅黑" pitchFamily="34" charset="-122"/>
                        </a:rPr>
                        <a:t>防辐射</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抗疲劳</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耐磨损</a:t>
                      </a:r>
                      <a:r>
                        <a:rPr lang="en-US" altLang="zh-CN" sz="900" b="0" i="0" u="none" strike="noStrike">
                          <a:solidFill>
                            <a:srgbClr val="333333"/>
                          </a:solidFill>
                          <a:latin typeface="+mn-lt"/>
                          <a:ea typeface="微软雅黑" pitchFamily="34" charset="-122"/>
                        </a:rPr>
                        <a:t>/</a:t>
                      </a:r>
                      <a:r>
                        <a:rPr lang="zh-CN" altLang="en-US" sz="900" b="0" i="0" u="none" strike="noStrike">
                          <a:solidFill>
                            <a:srgbClr val="333333"/>
                          </a:solidFill>
                          <a:latin typeface="+mn-lt"/>
                          <a:ea typeface="微软雅黑" pitchFamily="34" charset="-122"/>
                        </a:rPr>
                        <a:t>防摔</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抗紫外线</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防眩光</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防雾</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吸附</a:t>
                      </a:r>
                      <a:r>
                        <a:rPr lang="en-US" altLang="zh-CN" sz="900" b="0" i="0" u="none" strike="noStrike">
                          <a:solidFill>
                            <a:srgbClr val="333333"/>
                          </a:solidFill>
                          <a:latin typeface="+mn-lt"/>
                          <a:ea typeface="微软雅黑" pitchFamily="34" charset="-122"/>
                        </a:rPr>
                        <a:t>/</a:t>
                      </a:r>
                      <a:r>
                        <a:rPr lang="zh-CN" altLang="en-US" sz="900" b="0" i="0" u="none" strike="noStrike">
                          <a:solidFill>
                            <a:srgbClr val="333333"/>
                          </a:solidFill>
                          <a:latin typeface="+mn-lt"/>
                          <a:ea typeface="微软雅黑" pitchFamily="34" charset="-122"/>
                        </a:rPr>
                        <a:t>分解有害光线、电磁波</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抗灰尘</a:t>
                      </a:r>
                      <a:r>
                        <a:rPr lang="en-US" altLang="zh-CN" sz="900" b="0" i="0" u="none" strike="noStrike">
                          <a:solidFill>
                            <a:srgbClr val="333333"/>
                          </a:solidFill>
                          <a:latin typeface="+mn-lt"/>
                          <a:ea typeface="微软雅黑" pitchFamily="34" charset="-122"/>
                        </a:rPr>
                        <a:t>/</a:t>
                      </a:r>
                      <a:r>
                        <a:rPr lang="zh-CN" altLang="en-US" sz="900" b="0" i="0" u="none" strike="noStrike">
                          <a:solidFill>
                            <a:srgbClr val="333333"/>
                          </a:solidFill>
                          <a:latin typeface="+mn-lt"/>
                          <a:ea typeface="微软雅黑" pitchFamily="34" charset="-122"/>
                        </a:rPr>
                        <a:t>指纹</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高透光率</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防氧化（镜片）不变黄</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其他</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仅需基本功能就行</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50891">
                <a:tc>
                  <a:txBody>
                    <a:bodyPr/>
                    <a:lstStyle/>
                    <a:p>
                      <a:pPr algn="ctr" fontAlgn="ctr"/>
                      <a:r>
                        <a:rPr lang="en-US" sz="900" b="1" i="0" u="none" strike="noStrike">
                          <a:solidFill>
                            <a:srgbClr val="333333"/>
                          </a:solidFill>
                          <a:latin typeface="+mn-lt"/>
                          <a:ea typeface="微软雅黑" pitchFamily="34" charset="-122"/>
                        </a:rPr>
                        <a:t>Total</a:t>
                      </a:r>
                    </a:p>
                  </a:txBody>
                  <a:tcPr marL="7545" marR="7545" marT="754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492</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48%</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40%</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39%</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28%</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18%</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17%</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15%</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15%</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14%</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13%</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9%</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50891">
                <a:tc>
                  <a:txBody>
                    <a:bodyPr/>
                    <a:lstStyle/>
                    <a:p>
                      <a:pPr algn="ctr" fontAlgn="ctr"/>
                      <a:r>
                        <a:rPr lang="zh-CN" altLang="en-US" sz="900" b="1" i="0" u="none" strike="noStrike">
                          <a:solidFill>
                            <a:srgbClr val="333333"/>
                          </a:solidFill>
                          <a:latin typeface="+mn-lt"/>
                          <a:ea typeface="微软雅黑" pitchFamily="34" charset="-122"/>
                        </a:rPr>
                        <a:t>无收入</a:t>
                      </a:r>
                    </a:p>
                  </a:txBody>
                  <a:tcPr marL="7545" marR="7545" marT="754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169</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51%</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39%</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42%</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30%</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11%</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900" b="0" i="0" u="none" strike="noStrike">
                          <a:solidFill>
                            <a:srgbClr val="333333"/>
                          </a:solidFill>
                          <a:latin typeface="+mn-lt"/>
                          <a:ea typeface="微软雅黑" pitchFamily="34" charset="-122"/>
                        </a:rPr>
                        <a:t>15%</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18%</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14%</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13%</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15%</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8%</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50891">
                <a:tc>
                  <a:txBody>
                    <a:bodyPr/>
                    <a:lstStyle/>
                    <a:p>
                      <a:pPr algn="ctr" fontAlgn="ctr"/>
                      <a:r>
                        <a:rPr lang="zh-CN" altLang="en-US" sz="900" b="1" i="0" u="none" strike="noStrike">
                          <a:solidFill>
                            <a:srgbClr val="333333"/>
                          </a:solidFill>
                          <a:latin typeface="+mn-lt"/>
                          <a:ea typeface="微软雅黑" pitchFamily="34" charset="-122"/>
                        </a:rPr>
                        <a:t>低收入</a:t>
                      </a:r>
                    </a:p>
                  </a:txBody>
                  <a:tcPr marL="7545" marR="7545" marT="754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163</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50%</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43%</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40%</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29%</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20%</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16%</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13%</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15%</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16%</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13%</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9%</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50891">
                <a:tc>
                  <a:txBody>
                    <a:bodyPr/>
                    <a:lstStyle/>
                    <a:p>
                      <a:pPr algn="ctr" fontAlgn="ctr"/>
                      <a:r>
                        <a:rPr lang="zh-CN" altLang="en-US" sz="900" b="1" i="0" u="none" strike="noStrike">
                          <a:solidFill>
                            <a:srgbClr val="333333"/>
                          </a:solidFill>
                          <a:latin typeface="+mn-lt"/>
                          <a:ea typeface="微软雅黑" pitchFamily="34" charset="-122"/>
                        </a:rPr>
                        <a:t>中收入</a:t>
                      </a:r>
                    </a:p>
                  </a:txBody>
                  <a:tcPr marL="7545" marR="7545" marT="754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89</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47%</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38%</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34%</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900" b="0" i="0" u="none" strike="noStrike">
                          <a:solidFill>
                            <a:srgbClr val="333333"/>
                          </a:solidFill>
                          <a:latin typeface="+mn-lt"/>
                          <a:ea typeface="微软雅黑" pitchFamily="34" charset="-122"/>
                        </a:rPr>
                        <a:t>16%</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006AFF"/>
                    </a:solidFill>
                  </a:tcPr>
                </a:tc>
                <a:tc>
                  <a:txBody>
                    <a:bodyPr/>
                    <a:lstStyle/>
                    <a:p>
                      <a:pPr algn="ctr" fontAlgn="ctr"/>
                      <a:r>
                        <a:rPr lang="en-US" altLang="zh-CN" sz="900" b="0" i="0" u="none" strike="noStrike">
                          <a:solidFill>
                            <a:srgbClr val="333333"/>
                          </a:solidFill>
                          <a:latin typeface="+mn-lt"/>
                          <a:ea typeface="微软雅黑" pitchFamily="34" charset="-122"/>
                        </a:rPr>
                        <a:t>21%</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17%</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12%</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15%</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15%</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9%</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8%</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50891">
                <a:tc>
                  <a:txBody>
                    <a:bodyPr/>
                    <a:lstStyle/>
                    <a:p>
                      <a:pPr algn="ctr" fontAlgn="ctr"/>
                      <a:r>
                        <a:rPr lang="zh-CN" altLang="en-US" sz="900" b="1" i="0" u="none" strike="noStrike">
                          <a:solidFill>
                            <a:srgbClr val="333333"/>
                          </a:solidFill>
                          <a:latin typeface="+mn-lt"/>
                          <a:ea typeface="微软雅黑" pitchFamily="34" charset="-122"/>
                        </a:rPr>
                        <a:t>高收入</a:t>
                      </a:r>
                    </a:p>
                  </a:txBody>
                  <a:tcPr marL="7545" marR="7545" marT="754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71</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38%</a:t>
                      </a:r>
                    </a:p>
                  </a:txBody>
                  <a:tcPr marL="7545" marR="7545" marT="754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006AFF"/>
                    </a:solidFill>
                  </a:tcPr>
                </a:tc>
                <a:tc>
                  <a:txBody>
                    <a:bodyPr/>
                    <a:lstStyle/>
                    <a:p>
                      <a:pPr algn="ctr" fontAlgn="ctr"/>
                      <a:r>
                        <a:rPr lang="en-US" altLang="zh-CN" sz="900" b="0" i="0" u="none" strike="noStrike">
                          <a:solidFill>
                            <a:srgbClr val="333333"/>
                          </a:solidFill>
                          <a:latin typeface="+mn-lt"/>
                          <a:ea typeface="微软雅黑" pitchFamily="34" charset="-122"/>
                        </a:rPr>
                        <a:t>38%</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34%</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900" b="0" i="0" u="none" strike="noStrike">
                          <a:solidFill>
                            <a:srgbClr val="333333"/>
                          </a:solidFill>
                          <a:latin typeface="+mn-lt"/>
                          <a:ea typeface="微软雅黑" pitchFamily="34" charset="-122"/>
                        </a:rPr>
                        <a:t>35%</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a:solidFill>
                            <a:srgbClr val="333333"/>
                          </a:solidFill>
                          <a:latin typeface="+mn-lt"/>
                          <a:ea typeface="微软雅黑" pitchFamily="34" charset="-122"/>
                        </a:rPr>
                        <a:t>24%</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a:solidFill>
                            <a:srgbClr val="333333"/>
                          </a:solidFill>
                          <a:latin typeface="+mn-lt"/>
                          <a:ea typeface="微软雅黑" pitchFamily="34" charset="-122"/>
                        </a:rPr>
                        <a:t>27%</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60500"/>
                    </a:solidFill>
                  </a:tcPr>
                </a:tc>
                <a:tc>
                  <a:txBody>
                    <a:bodyPr/>
                    <a:lstStyle/>
                    <a:p>
                      <a:pPr algn="ctr" fontAlgn="ctr"/>
                      <a:r>
                        <a:rPr lang="en-US" altLang="zh-CN" sz="900" b="0" i="0" u="none" strike="noStrike">
                          <a:solidFill>
                            <a:srgbClr val="333333"/>
                          </a:solidFill>
                          <a:latin typeface="+mn-lt"/>
                          <a:ea typeface="微软雅黑" pitchFamily="34" charset="-122"/>
                        </a:rPr>
                        <a:t>11%</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21%</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a:solidFill>
                            <a:srgbClr val="333333"/>
                          </a:solidFill>
                          <a:latin typeface="+mn-lt"/>
                          <a:ea typeface="微软雅黑" pitchFamily="34" charset="-122"/>
                        </a:rPr>
                        <a:t>11%</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11%</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0%</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10%</a:t>
                      </a:r>
                    </a:p>
                  </a:txBody>
                  <a:tcPr marL="7545" marR="7545" marT="754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bl>
          </a:graphicData>
        </a:graphic>
      </p:graphicFrame>
      <p:sp>
        <p:nvSpPr>
          <p:cNvPr id="8" name="Rectangle 17"/>
          <p:cNvSpPr txBox="1">
            <a:spLocks/>
          </p:cNvSpPr>
          <p:nvPr/>
        </p:nvSpPr>
        <p:spPr bwMode="auto">
          <a:xfrm>
            <a:off x="457200" y="274638"/>
            <a:ext cx="8229600" cy="1143000"/>
          </a:xfrm>
          <a:prstGeom prst="rect">
            <a:avLst/>
          </a:prstGeom>
          <a:noFill/>
          <a:ln w="9525">
            <a:noFill/>
            <a:miter lim="800000"/>
            <a:headEnd/>
            <a:tailEnd/>
          </a:ln>
        </p:spPr>
        <p:txBody>
          <a:bodyPr anchor="ctr"/>
          <a:lstStyle/>
          <a:p>
            <a:pPr lvl="0" defTabSz="457200" eaLnBrk="0" hangingPunct="0"/>
            <a:r>
              <a:rPr lang="zh-CN" altLang="en-US" sz="2000" b="1" kern="0" dirty="0" smtClean="0">
                <a:solidFill>
                  <a:sysClr val="windowText" lastClr="000000"/>
                </a:solidFill>
                <a:ea typeface="微软雅黑" pitchFamily="34" charset="-122"/>
              </a:rPr>
              <a:t>请问您觉得一副眼镜除了基本功能外还应该具有什么功能？ </a:t>
            </a:r>
            <a:r>
              <a:rPr lang="zh-CN" altLang="en-US" sz="2000" b="1" kern="0" dirty="0" smtClean="0">
                <a:solidFill>
                  <a:sysClr val="windowText" lastClr="000000"/>
                </a:solidFill>
                <a:ea typeface="微软雅黑" pitchFamily="34" charset="-122"/>
              </a:rPr>
              <a:t> </a:t>
            </a:r>
            <a:r>
              <a:rPr lang="zh-CN" altLang="en-US" sz="2000" b="1" dirty="0" smtClean="0">
                <a:solidFill>
                  <a:srgbClr val="000000"/>
                </a:solidFill>
                <a:ea typeface="微软雅黑" pitchFamily="34" charset="-122"/>
              </a:rPr>
              <a:t> </a:t>
            </a:r>
            <a:endParaRPr lang="en-US" altLang="zh-CN" sz="2000" b="1" dirty="0" smtClean="0">
              <a:solidFill>
                <a:srgbClr val="000000"/>
              </a:solidFill>
              <a:ea typeface="微软雅黑" pitchFamily="34" charset="-122"/>
            </a:endParaRPr>
          </a:p>
          <a:p>
            <a:pPr defTabSz="457200" eaLnBrk="0" hangingPunct="0"/>
            <a:r>
              <a:rPr lang="zh-CN" altLang="en-US" sz="900" i="1" dirty="0" smtClean="0">
                <a:ea typeface="微软雅黑" pitchFamily="34" charset="-122"/>
              </a:rPr>
              <a:t>复选 （</a:t>
            </a:r>
            <a:r>
              <a:rPr lang="en-US" altLang="zh-CN" sz="900" i="1" dirty="0" smtClean="0">
                <a:ea typeface="微软雅黑" pitchFamily="34" charset="-122"/>
              </a:rPr>
              <a:t>n=492 </a:t>
            </a:r>
            <a:r>
              <a:rPr lang="zh-CN" altLang="en-US" sz="900" i="1" dirty="0" smtClean="0">
                <a:ea typeface="微软雅黑" pitchFamily="34" charset="-122"/>
              </a:rPr>
              <a:t>）</a:t>
            </a:r>
            <a:r>
              <a:rPr lang="en-US" altLang="zh-CN" sz="900" i="1" dirty="0" smtClean="0">
                <a:ea typeface="微软雅黑" pitchFamily="34" charset="-122"/>
              </a:rPr>
              <a:t>—</a:t>
            </a:r>
            <a:r>
              <a:rPr lang="zh-CN" altLang="en-US" sz="900" i="1" dirty="0" smtClean="0">
                <a:ea typeface="微软雅黑" pitchFamily="34" charset="-122"/>
              </a:rPr>
              <a:t>控制项：</a:t>
            </a:r>
            <a:r>
              <a:rPr lang="zh-CN" altLang="en-US" sz="900" i="1" dirty="0" smtClean="0">
                <a:ea typeface="微软雅黑" pitchFamily="34" charset="-122"/>
              </a:rPr>
              <a:t>收入</a:t>
            </a:r>
            <a:endParaRPr lang="zh-CN" altLang="en-US" sz="900" i="1" dirty="0">
              <a:ea typeface="微软雅黑" pitchFamily="34" charset="-122"/>
            </a:endParaRPr>
          </a:p>
        </p:txBody>
      </p:sp>
      <p:sp>
        <p:nvSpPr>
          <p:cNvPr id="9" name="TextBox 13"/>
          <p:cNvSpPr txBox="1">
            <a:spLocks noChangeArrowheads="1"/>
          </p:cNvSpPr>
          <p:nvPr/>
        </p:nvSpPr>
        <p:spPr bwMode="auto">
          <a:xfrm>
            <a:off x="468313" y="1352550"/>
            <a:ext cx="8075612" cy="276999"/>
          </a:xfrm>
          <a:prstGeom prst="rect">
            <a:avLst/>
          </a:prstGeom>
          <a:noFill/>
          <a:ln w="9525">
            <a:noFill/>
            <a:miter lim="800000"/>
            <a:headEnd/>
            <a:tailEnd/>
          </a:ln>
        </p:spPr>
        <p:txBody>
          <a:bodyPr>
            <a:spAutoFit/>
          </a:bodyPr>
          <a:lstStyle/>
          <a:p>
            <a:pPr marL="182563" indent="-182563">
              <a:buFontTx/>
              <a:buChar char="•"/>
            </a:pPr>
            <a:r>
              <a:rPr lang="zh-CN" altLang="en-US" sz="1200" dirty="0" smtClean="0">
                <a:solidFill>
                  <a:sysClr val="windowText" lastClr="000000"/>
                </a:solidFill>
                <a:ea typeface="微软雅黑" pitchFamily="34" charset="-122"/>
              </a:rPr>
              <a:t>更多的高收入消费者（</a:t>
            </a:r>
            <a:r>
              <a:rPr lang="en-US" altLang="zh-CN" sz="1200" dirty="0" smtClean="0">
                <a:solidFill>
                  <a:sysClr val="windowText" lastClr="000000"/>
                </a:solidFill>
                <a:ea typeface="微软雅黑" pitchFamily="34" charset="-122"/>
              </a:rPr>
              <a:t>27%</a:t>
            </a:r>
            <a:r>
              <a:rPr lang="zh-CN" altLang="en-US" sz="1200" dirty="0" smtClean="0">
                <a:solidFill>
                  <a:sysClr val="windowText" lastClr="000000"/>
                </a:solidFill>
                <a:ea typeface="微软雅黑" pitchFamily="34" charset="-122"/>
              </a:rPr>
              <a:t>）希望眼镜具有防雾功能</a:t>
            </a:r>
            <a:r>
              <a:rPr lang="zh-CN" altLang="en-US" sz="1200" dirty="0" smtClean="0">
                <a:ea typeface="微软雅黑" pitchFamily="34" charset="-122"/>
              </a:rPr>
              <a:t>。</a:t>
            </a:r>
            <a:endParaRPr lang="zh-CN" altLang="en-US" sz="1200" dirty="0" smtClean="0">
              <a:solidFill>
                <a:sysClr val="windowText" lastClr="000000"/>
              </a:solidFill>
              <a:ea typeface="微软雅黑" pitchFamily="34" charset="-122"/>
            </a:endParaRPr>
          </a:p>
        </p:txBody>
      </p:sp>
      <p:sp>
        <p:nvSpPr>
          <p:cNvPr id="10" name="Text Box 63"/>
          <p:cNvSpPr txBox="1">
            <a:spLocks noChangeArrowheads="1"/>
          </p:cNvSpPr>
          <p:nvPr/>
        </p:nvSpPr>
        <p:spPr bwMode="auto">
          <a:xfrm>
            <a:off x="7380288" y="765175"/>
            <a:ext cx="1439862" cy="523220"/>
          </a:xfrm>
          <a:prstGeom prst="rect">
            <a:avLst/>
          </a:prstGeom>
          <a:noFill/>
          <a:ln w="9525">
            <a:noFill/>
            <a:miter lim="800000"/>
            <a:headEnd/>
            <a:tailEnd/>
          </a:ln>
        </p:spPr>
        <p:txBody>
          <a:bodyPr>
            <a:spAutoFit/>
          </a:bodyPr>
          <a:lstStyle/>
          <a:p>
            <a:pPr algn="r">
              <a:spcBef>
                <a:spcPct val="50000"/>
              </a:spcBef>
            </a:pPr>
            <a:r>
              <a:rPr lang="zh-CN" altLang="en-US" sz="1400" u="sng" dirty="0" smtClean="0">
                <a:ea typeface="微软雅黑" pitchFamily="34" charset="-122"/>
              </a:rPr>
              <a:t>影响</a:t>
            </a:r>
            <a:r>
              <a:rPr lang="zh-CN" altLang="en-US" sz="1400" u="sng" dirty="0" smtClean="0">
                <a:ea typeface="微软雅黑" pitchFamily="34" charset="-122"/>
              </a:rPr>
              <a:t>眼镜消费的因素</a:t>
            </a:r>
            <a:endParaRPr lang="en-US" altLang="zh-CN" sz="1400" u="sng" dirty="0" smtClean="0">
              <a:ea typeface="微软雅黑" pitchFamily="34"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Content Placeholder 4"/>
          <p:cNvSpPr>
            <a:spLocks/>
          </p:cNvSpPr>
          <p:nvPr/>
        </p:nvSpPr>
        <p:spPr bwMode="auto">
          <a:xfrm>
            <a:off x="5580063" y="2393950"/>
            <a:ext cx="2592387" cy="347663"/>
          </a:xfrm>
          <a:prstGeom prst="rect">
            <a:avLst/>
          </a:prstGeom>
          <a:solidFill>
            <a:srgbClr val="FFFFFF"/>
          </a:solidFill>
          <a:ln w="9525">
            <a:noFill/>
            <a:miter lim="800000"/>
            <a:headEnd/>
            <a:tailEnd/>
          </a:ln>
        </p:spPr>
        <p:txBody>
          <a:bodyPr anchor="ctr"/>
          <a:lstStyle/>
          <a:p>
            <a:pPr>
              <a:spcBef>
                <a:spcPct val="20000"/>
              </a:spcBef>
              <a:buFont typeface="Arial" charset="0"/>
              <a:buNone/>
            </a:pPr>
            <a:r>
              <a:rPr lang="zh-CN" altLang="en-US" b="1" dirty="0" smtClean="0">
                <a:latin typeface="微软雅黑" pitchFamily="34" charset="-122"/>
                <a:ea typeface="微软雅黑" pitchFamily="34" charset="-122"/>
              </a:rPr>
              <a:t>背景</a:t>
            </a:r>
            <a:endParaRPr lang="zh-CN" altLang="en-US" b="1" dirty="0">
              <a:latin typeface="微软雅黑" pitchFamily="34" charset="-122"/>
              <a:ea typeface="微软雅黑" pitchFamily="34" charset="-122"/>
            </a:endParaRPr>
          </a:p>
        </p:txBody>
      </p:sp>
      <p:sp>
        <p:nvSpPr>
          <p:cNvPr id="9221" name="Content Placeholder 4"/>
          <p:cNvSpPr>
            <a:spLocks/>
          </p:cNvSpPr>
          <p:nvPr/>
        </p:nvSpPr>
        <p:spPr bwMode="auto">
          <a:xfrm>
            <a:off x="5593430" y="4298121"/>
            <a:ext cx="3302000" cy="369332"/>
          </a:xfrm>
          <a:prstGeom prst="rect">
            <a:avLst/>
          </a:prstGeom>
          <a:noFill/>
          <a:ln w="9525">
            <a:noFill/>
            <a:miter lim="800000"/>
            <a:headEnd/>
            <a:tailEnd/>
          </a:ln>
        </p:spPr>
        <p:txBody>
          <a:bodyPr anchor="ctr">
            <a:spAutoFit/>
          </a:bodyPr>
          <a:lstStyle/>
          <a:p>
            <a:pPr>
              <a:buFont typeface="Arial" charset="0"/>
              <a:buNone/>
            </a:pPr>
            <a:r>
              <a:rPr lang="zh-CN" altLang="en-US" b="1" dirty="0">
                <a:solidFill>
                  <a:srgbClr val="B2B2B2"/>
                </a:solidFill>
                <a:latin typeface="微软雅黑" pitchFamily="34" charset="-122"/>
                <a:ea typeface="微软雅黑" pitchFamily="34" charset="-122"/>
              </a:rPr>
              <a:t>附件</a:t>
            </a:r>
          </a:p>
        </p:txBody>
      </p:sp>
      <p:sp>
        <p:nvSpPr>
          <p:cNvPr id="12" name="灯片编号占位符 11"/>
          <p:cNvSpPr>
            <a:spLocks noGrp="1"/>
          </p:cNvSpPr>
          <p:nvPr>
            <p:ph type="sldNum" sz="quarter" idx="12"/>
          </p:nvPr>
        </p:nvSpPr>
        <p:spPr/>
        <p:txBody>
          <a:bodyPr/>
          <a:lstStyle/>
          <a:p>
            <a:fld id="{5CACE9EB-67D8-402F-84DE-7914361DB2B9}" type="slidenum">
              <a:rPr lang="zh-CN" altLang="en-US" smtClean="0"/>
              <a:pPr/>
              <a:t>3</a:t>
            </a:fld>
            <a:endParaRPr lang="zh-CN" altLang="en-US"/>
          </a:p>
        </p:txBody>
      </p:sp>
      <p:sp>
        <p:nvSpPr>
          <p:cNvPr id="8" name="Content Placeholder 4"/>
          <p:cNvSpPr>
            <a:spLocks/>
          </p:cNvSpPr>
          <p:nvPr/>
        </p:nvSpPr>
        <p:spPr bwMode="auto">
          <a:xfrm>
            <a:off x="5580063" y="2393950"/>
            <a:ext cx="2592387" cy="347663"/>
          </a:xfrm>
          <a:prstGeom prst="rect">
            <a:avLst/>
          </a:prstGeom>
          <a:solidFill>
            <a:srgbClr val="FFFFFF"/>
          </a:solidFill>
          <a:ln w="9525">
            <a:noFill/>
            <a:miter lim="800000"/>
            <a:headEnd/>
            <a:tailEnd/>
          </a:ln>
        </p:spPr>
        <p:txBody>
          <a:bodyPr anchor="ctr"/>
          <a:lstStyle/>
          <a:p>
            <a:pPr>
              <a:spcBef>
                <a:spcPct val="20000"/>
              </a:spcBef>
              <a:buFont typeface="Arial" charset="0"/>
              <a:buNone/>
            </a:pPr>
            <a:r>
              <a:rPr lang="zh-CN" altLang="en-US" b="1" dirty="0" smtClean="0">
                <a:latin typeface="微软雅黑" pitchFamily="34" charset="-122"/>
                <a:ea typeface="微软雅黑" pitchFamily="34" charset="-122"/>
              </a:rPr>
              <a:t>背景</a:t>
            </a:r>
            <a:endParaRPr lang="zh-CN" altLang="en-US" b="1" dirty="0">
              <a:latin typeface="微软雅黑" pitchFamily="34" charset="-122"/>
              <a:ea typeface="微软雅黑" pitchFamily="34" charset="-122"/>
            </a:endParaRPr>
          </a:p>
        </p:txBody>
      </p:sp>
      <p:sp>
        <p:nvSpPr>
          <p:cNvPr id="9" name="Content Placeholder 4"/>
          <p:cNvSpPr>
            <a:spLocks/>
          </p:cNvSpPr>
          <p:nvPr/>
        </p:nvSpPr>
        <p:spPr bwMode="auto">
          <a:xfrm>
            <a:off x="5580063" y="3032125"/>
            <a:ext cx="2592387" cy="347663"/>
          </a:xfrm>
          <a:prstGeom prst="rect">
            <a:avLst/>
          </a:prstGeom>
          <a:noFill/>
          <a:ln w="9525">
            <a:noFill/>
            <a:miter lim="800000"/>
            <a:headEnd/>
            <a:tailEnd/>
          </a:ln>
        </p:spPr>
        <p:txBody>
          <a:bodyPr anchor="ctr"/>
          <a:lstStyle/>
          <a:p>
            <a:pPr>
              <a:spcBef>
                <a:spcPct val="20000"/>
              </a:spcBef>
              <a:buFont typeface="Arial" charset="0"/>
              <a:buNone/>
            </a:pPr>
            <a:r>
              <a:rPr lang="zh-CN" altLang="en-US" b="1" dirty="0" smtClean="0">
                <a:solidFill>
                  <a:schemeClr val="bg1">
                    <a:lumMod val="65000"/>
                  </a:schemeClr>
                </a:solidFill>
                <a:latin typeface="微软雅黑" pitchFamily="34" charset="-122"/>
                <a:ea typeface="微软雅黑" pitchFamily="34" charset="-122"/>
              </a:rPr>
              <a:t>发现</a:t>
            </a:r>
            <a:endParaRPr lang="zh-CN" altLang="en-US" b="1" dirty="0">
              <a:solidFill>
                <a:schemeClr val="bg1">
                  <a:lumMod val="65000"/>
                </a:schemeClr>
              </a:solidFill>
              <a:latin typeface="微软雅黑" pitchFamily="34" charset="-122"/>
              <a:ea typeface="微软雅黑" pitchFamily="34" charset="-122"/>
            </a:endParaRPr>
          </a:p>
        </p:txBody>
      </p:sp>
      <p:sp>
        <p:nvSpPr>
          <p:cNvPr id="10" name="Content Placeholder 4"/>
          <p:cNvSpPr>
            <a:spLocks/>
          </p:cNvSpPr>
          <p:nvPr/>
        </p:nvSpPr>
        <p:spPr bwMode="auto">
          <a:xfrm>
            <a:off x="5599428" y="3702877"/>
            <a:ext cx="2592387" cy="347663"/>
          </a:xfrm>
          <a:prstGeom prst="rect">
            <a:avLst/>
          </a:prstGeom>
          <a:noFill/>
          <a:ln w="9525">
            <a:noFill/>
            <a:miter lim="800000"/>
            <a:headEnd/>
            <a:tailEnd/>
          </a:ln>
        </p:spPr>
        <p:txBody>
          <a:bodyPr anchor="ctr"/>
          <a:lstStyle/>
          <a:p>
            <a:pPr>
              <a:spcBef>
                <a:spcPct val="20000"/>
              </a:spcBef>
              <a:buFont typeface="Arial" charset="0"/>
              <a:buNone/>
            </a:pPr>
            <a:r>
              <a:rPr lang="zh-CN" altLang="en-US" b="1" dirty="0" smtClean="0">
                <a:solidFill>
                  <a:schemeClr val="bg1">
                    <a:lumMod val="75000"/>
                  </a:schemeClr>
                </a:solidFill>
                <a:latin typeface="微软雅黑" pitchFamily="34" charset="-122"/>
                <a:ea typeface="微软雅黑" pitchFamily="34" charset="-122"/>
              </a:rPr>
              <a:t>启发</a:t>
            </a:r>
            <a:endParaRPr lang="zh-CN" altLang="en-US" b="1" dirty="0">
              <a:solidFill>
                <a:schemeClr val="bg1">
                  <a:lumMod val="75000"/>
                </a:schemeClr>
              </a:solidFill>
              <a:latin typeface="微软雅黑" pitchFamily="34" charset="-122"/>
              <a:ea typeface="微软雅黑" pitchFamily="34" charset="-122"/>
            </a:endParaRPr>
          </a:p>
        </p:txBody>
      </p:sp>
      <p:sp>
        <p:nvSpPr>
          <p:cNvPr id="13" name="Content Placeholder 4"/>
          <p:cNvSpPr>
            <a:spLocks/>
          </p:cNvSpPr>
          <p:nvPr/>
        </p:nvSpPr>
        <p:spPr bwMode="auto">
          <a:xfrm>
            <a:off x="5580063" y="4756841"/>
            <a:ext cx="3302000" cy="646331"/>
          </a:xfrm>
          <a:prstGeom prst="rect">
            <a:avLst/>
          </a:prstGeom>
          <a:noFill/>
          <a:ln w="9525">
            <a:noFill/>
            <a:miter lim="800000"/>
            <a:headEnd/>
            <a:tailEnd/>
          </a:ln>
        </p:spPr>
        <p:txBody>
          <a:bodyPr anchor="ctr">
            <a:spAutoFit/>
          </a:bodyPr>
          <a:lstStyle/>
          <a:p>
            <a:pPr>
              <a:buFont typeface="Arial" charset="0"/>
              <a:buNone/>
            </a:pPr>
            <a:r>
              <a:rPr lang="en-US" altLang="zh-CN" b="1" dirty="0">
                <a:solidFill>
                  <a:srgbClr val="B2B2B2"/>
                </a:solidFill>
                <a:latin typeface="微软雅黑" pitchFamily="34" charset="-122"/>
                <a:ea typeface="微软雅黑" pitchFamily="34" charset="-122"/>
              </a:rPr>
              <a:t>	</a:t>
            </a:r>
            <a:r>
              <a:rPr lang="zh-CN" altLang="en-US" b="1" dirty="0">
                <a:solidFill>
                  <a:srgbClr val="B2B2B2"/>
                </a:solidFill>
                <a:latin typeface="微软雅黑" pitchFamily="34" charset="-122"/>
                <a:ea typeface="微软雅黑" pitchFamily="34" charset="-122"/>
              </a:rPr>
              <a:t>调查问卷</a:t>
            </a:r>
          </a:p>
          <a:p>
            <a:pPr>
              <a:buFont typeface="Arial" charset="0"/>
              <a:buNone/>
            </a:pPr>
            <a:r>
              <a:rPr lang="en-US" altLang="zh-CN" b="1" dirty="0">
                <a:solidFill>
                  <a:srgbClr val="B2B2B2"/>
                </a:solidFill>
                <a:latin typeface="微软雅黑" pitchFamily="34" charset="-122"/>
                <a:ea typeface="微软雅黑" pitchFamily="34" charset="-122"/>
              </a:rPr>
              <a:t>	</a:t>
            </a:r>
            <a:r>
              <a:rPr lang="zh-CN" altLang="en-US" b="1" dirty="0">
                <a:solidFill>
                  <a:srgbClr val="B2B2B2"/>
                </a:solidFill>
                <a:latin typeface="微软雅黑" pitchFamily="34" charset="-122"/>
                <a:ea typeface="微软雅黑" pitchFamily="34" charset="-122"/>
              </a:rPr>
              <a:t>关于我们</a:t>
            </a:r>
          </a:p>
        </p:txBody>
      </p:sp>
      <p:pic>
        <p:nvPicPr>
          <p:cNvPr id="11" name="图片 10" descr="20081210070324606.jpg"/>
          <p:cNvPicPr>
            <a:picLocks noChangeAspect="1"/>
          </p:cNvPicPr>
          <p:nvPr/>
        </p:nvPicPr>
        <p:blipFill>
          <a:blip r:embed="rId2" cstate="print"/>
          <a:stretch>
            <a:fillRect/>
          </a:stretch>
        </p:blipFill>
        <p:spPr>
          <a:xfrm>
            <a:off x="928662" y="2011927"/>
            <a:ext cx="3607697" cy="2547936"/>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5CACE9EB-67D8-402F-84DE-7914361DB2B9}" type="slidenum">
              <a:rPr lang="zh-CN" altLang="en-US" smtClean="0"/>
              <a:pPr/>
              <a:t>30</a:t>
            </a:fld>
            <a:endParaRPr lang="zh-CN" altLang="en-US"/>
          </a:p>
        </p:txBody>
      </p:sp>
      <p:pic>
        <p:nvPicPr>
          <p:cNvPr id="6" name="图片 5" descr="7.png"/>
          <p:cNvPicPr>
            <a:picLocks noChangeAspect="1"/>
          </p:cNvPicPr>
          <p:nvPr/>
        </p:nvPicPr>
        <p:blipFill>
          <a:blip r:embed="rId2" cstate="print"/>
          <a:srcRect t="3302"/>
          <a:stretch>
            <a:fillRect/>
          </a:stretch>
        </p:blipFill>
        <p:spPr>
          <a:xfrm>
            <a:off x="202595" y="1928802"/>
            <a:ext cx="8280000" cy="2445430"/>
          </a:xfrm>
          <a:prstGeom prst="rect">
            <a:avLst/>
          </a:prstGeom>
        </p:spPr>
      </p:pic>
      <p:graphicFrame>
        <p:nvGraphicFramePr>
          <p:cNvPr id="5" name="表格 4"/>
          <p:cNvGraphicFramePr>
            <a:graphicFrameLocks noGrp="1"/>
          </p:cNvGraphicFramePr>
          <p:nvPr/>
        </p:nvGraphicFramePr>
        <p:xfrm>
          <a:off x="2071670" y="4418008"/>
          <a:ext cx="5000659" cy="1713569"/>
        </p:xfrm>
        <a:graphic>
          <a:graphicData uri="http://schemas.openxmlformats.org/drawingml/2006/table">
            <a:tbl>
              <a:tblPr/>
              <a:tblGrid>
                <a:gridCol w="2044099"/>
                <a:gridCol w="360556"/>
                <a:gridCol w="649001"/>
                <a:gridCol w="649001"/>
                <a:gridCol w="649001"/>
                <a:gridCol w="649001"/>
              </a:tblGrid>
              <a:tr h="131813">
                <a:tc>
                  <a:txBody>
                    <a:bodyPr/>
                    <a:lstStyle/>
                    <a:p>
                      <a:pPr algn="ctr" fontAlgn="ctr"/>
                      <a:r>
                        <a:rPr lang="zh-CN" altLang="en-US" sz="800" b="1" i="0" u="none" strike="noStrike" dirty="0">
                          <a:solidFill>
                            <a:srgbClr val="333333"/>
                          </a:solidFill>
                          <a:latin typeface="+mn-lt"/>
                          <a:ea typeface="微软雅黑" pitchFamily="34" charset="-122"/>
                        </a:rPr>
                        <a:t>请问您平常有配戴眼镜的习惯吗？</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sz="800" b="1" i="0" u="none" strike="noStrike">
                          <a:solidFill>
                            <a:srgbClr val="333333"/>
                          </a:solidFill>
                          <a:latin typeface="+mn-lt"/>
                          <a:ea typeface="微软雅黑" pitchFamily="34" charset="-122"/>
                        </a:rPr>
                        <a:t>N</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zh-CN" altLang="en-US" sz="800" b="0" i="0" u="none" strike="noStrike">
                          <a:solidFill>
                            <a:srgbClr val="333333"/>
                          </a:solidFill>
                          <a:latin typeface="+mn-lt"/>
                          <a:ea typeface="微软雅黑" pitchFamily="34" charset="-122"/>
                        </a:rPr>
                        <a:t>每天配戴</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800" b="0" i="0" u="none" strike="noStrike">
                          <a:solidFill>
                            <a:srgbClr val="333333"/>
                          </a:solidFill>
                          <a:latin typeface="+mn-lt"/>
                          <a:ea typeface="微软雅黑" pitchFamily="34" charset="-122"/>
                        </a:rPr>
                        <a:t>经常配戴</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800" b="0" i="0" u="none" strike="noStrike">
                          <a:solidFill>
                            <a:srgbClr val="333333"/>
                          </a:solidFill>
                          <a:latin typeface="+mn-lt"/>
                          <a:ea typeface="微软雅黑" pitchFamily="34" charset="-122"/>
                        </a:rPr>
                        <a:t>偶尔配戴</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800" b="0" i="0" u="none" strike="noStrike">
                          <a:solidFill>
                            <a:srgbClr val="333333"/>
                          </a:solidFill>
                          <a:latin typeface="+mn-lt"/>
                          <a:ea typeface="微软雅黑" pitchFamily="34" charset="-122"/>
                        </a:rPr>
                        <a:t>从不配戴</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31813">
                <a:tc>
                  <a:txBody>
                    <a:bodyPr/>
                    <a:lstStyle/>
                    <a:p>
                      <a:pPr algn="ctr" fontAlgn="ctr"/>
                      <a:r>
                        <a:rPr lang="en-US" sz="800" b="1" i="0" u="none" strike="noStrike">
                          <a:solidFill>
                            <a:srgbClr val="333333"/>
                          </a:solidFill>
                          <a:latin typeface="+mn-lt"/>
                          <a:ea typeface="微软雅黑" pitchFamily="34" charset="-122"/>
                        </a:rPr>
                        <a:t>Total</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800" b="1" i="0" u="none" strike="noStrike">
                          <a:solidFill>
                            <a:srgbClr val="333333"/>
                          </a:solidFill>
                          <a:latin typeface="+mn-lt"/>
                          <a:ea typeface="微软雅黑" pitchFamily="34" charset="-122"/>
                        </a:rPr>
                        <a:t>492</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800" b="0" i="0" u="none" strike="noStrike">
                          <a:solidFill>
                            <a:srgbClr val="333333"/>
                          </a:solidFill>
                          <a:latin typeface="+mn-lt"/>
                          <a:ea typeface="微软雅黑" pitchFamily="34" charset="-122"/>
                        </a:rPr>
                        <a:t>42%</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800" b="0" i="0" u="none" strike="noStrike">
                          <a:solidFill>
                            <a:srgbClr val="333333"/>
                          </a:solidFill>
                          <a:latin typeface="+mn-lt"/>
                          <a:ea typeface="微软雅黑" pitchFamily="34" charset="-122"/>
                        </a:rPr>
                        <a:t>7%</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800" b="0" i="0" u="none" strike="noStrike" dirty="0">
                          <a:solidFill>
                            <a:srgbClr val="333333"/>
                          </a:solidFill>
                          <a:latin typeface="+mn-lt"/>
                          <a:ea typeface="微软雅黑" pitchFamily="34" charset="-122"/>
                        </a:rPr>
                        <a:t>26%</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800" b="0" i="0" u="none" strike="noStrike">
                          <a:solidFill>
                            <a:srgbClr val="333333"/>
                          </a:solidFill>
                          <a:latin typeface="+mn-lt"/>
                          <a:ea typeface="微软雅黑" pitchFamily="34" charset="-122"/>
                        </a:rPr>
                        <a:t>25%</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31813">
                <a:tc>
                  <a:txBody>
                    <a:bodyPr/>
                    <a:lstStyle/>
                    <a:p>
                      <a:pPr algn="ctr" fontAlgn="ctr"/>
                      <a:r>
                        <a:rPr lang="zh-CN" altLang="en-US" sz="800" b="1" i="0" u="none" strike="noStrike">
                          <a:solidFill>
                            <a:srgbClr val="333333"/>
                          </a:solidFill>
                          <a:latin typeface="+mn-lt"/>
                          <a:ea typeface="微软雅黑" pitchFamily="34" charset="-122"/>
                        </a:rPr>
                        <a:t>防辐射</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800" b="1" i="0" u="none" strike="noStrike">
                          <a:solidFill>
                            <a:srgbClr val="333333"/>
                          </a:solidFill>
                          <a:latin typeface="+mn-lt"/>
                          <a:ea typeface="微软雅黑" pitchFamily="34" charset="-122"/>
                        </a:rPr>
                        <a:t>236</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800" b="0" i="0" u="none" strike="noStrike">
                          <a:solidFill>
                            <a:srgbClr val="333333"/>
                          </a:solidFill>
                          <a:latin typeface="+mn-lt"/>
                          <a:ea typeface="微软雅黑" pitchFamily="34" charset="-122"/>
                        </a:rPr>
                        <a:t>42%</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800" b="0" i="0" u="none" strike="noStrike">
                          <a:solidFill>
                            <a:srgbClr val="333333"/>
                          </a:solidFill>
                          <a:latin typeface="+mn-lt"/>
                          <a:ea typeface="微软雅黑" pitchFamily="34" charset="-122"/>
                        </a:rPr>
                        <a:t>7%</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800" b="0" i="0" u="none" strike="noStrike">
                          <a:solidFill>
                            <a:srgbClr val="333333"/>
                          </a:solidFill>
                          <a:latin typeface="+mn-lt"/>
                          <a:ea typeface="微软雅黑" pitchFamily="34" charset="-122"/>
                        </a:rPr>
                        <a:t>29%</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800" b="0" i="0" u="none" strike="noStrike">
                          <a:solidFill>
                            <a:srgbClr val="333333"/>
                          </a:solidFill>
                          <a:latin typeface="+mn-lt"/>
                          <a:ea typeface="微软雅黑" pitchFamily="34" charset="-122"/>
                        </a:rPr>
                        <a:t>22%</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31813">
                <a:tc>
                  <a:txBody>
                    <a:bodyPr/>
                    <a:lstStyle/>
                    <a:p>
                      <a:pPr algn="ctr" fontAlgn="ctr"/>
                      <a:r>
                        <a:rPr lang="zh-CN" altLang="en-US" sz="800" b="1" i="0" u="none" strike="noStrike">
                          <a:solidFill>
                            <a:srgbClr val="333333"/>
                          </a:solidFill>
                          <a:latin typeface="+mn-lt"/>
                          <a:ea typeface="微软雅黑" pitchFamily="34" charset="-122"/>
                        </a:rPr>
                        <a:t>抗疲劳</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800" b="1" i="0" u="none" strike="noStrike">
                          <a:solidFill>
                            <a:srgbClr val="333333"/>
                          </a:solidFill>
                          <a:latin typeface="+mn-lt"/>
                          <a:ea typeface="微软雅黑" pitchFamily="34" charset="-122"/>
                        </a:rPr>
                        <a:t>197</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800" b="0" i="0" u="none" strike="noStrike" dirty="0">
                          <a:solidFill>
                            <a:srgbClr val="333333"/>
                          </a:solidFill>
                          <a:latin typeface="+mn-lt"/>
                          <a:ea typeface="微软雅黑" pitchFamily="34" charset="-122"/>
                        </a:rPr>
                        <a:t>48%</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800" b="0" i="0" u="none" strike="noStrike">
                          <a:solidFill>
                            <a:srgbClr val="333333"/>
                          </a:solidFill>
                          <a:latin typeface="+mn-lt"/>
                          <a:ea typeface="微软雅黑" pitchFamily="34" charset="-122"/>
                        </a:rPr>
                        <a:t>7%</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800" b="0" i="0" u="none" strike="noStrike">
                          <a:solidFill>
                            <a:srgbClr val="333333"/>
                          </a:solidFill>
                          <a:latin typeface="+mn-lt"/>
                          <a:ea typeface="微软雅黑" pitchFamily="34" charset="-122"/>
                        </a:rPr>
                        <a:t>26%</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800" b="0" i="0" u="none" strike="noStrike">
                          <a:solidFill>
                            <a:srgbClr val="333333"/>
                          </a:solidFill>
                          <a:latin typeface="+mn-lt"/>
                          <a:ea typeface="微软雅黑" pitchFamily="34" charset="-122"/>
                        </a:rPr>
                        <a:t>19%</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r>
              <a:tr h="131813">
                <a:tc>
                  <a:txBody>
                    <a:bodyPr/>
                    <a:lstStyle/>
                    <a:p>
                      <a:pPr algn="ctr" fontAlgn="ctr"/>
                      <a:r>
                        <a:rPr lang="zh-CN" altLang="en-US" sz="800" b="1" i="0" u="none" strike="noStrike">
                          <a:solidFill>
                            <a:srgbClr val="333333"/>
                          </a:solidFill>
                          <a:latin typeface="+mn-lt"/>
                          <a:ea typeface="微软雅黑" pitchFamily="34" charset="-122"/>
                        </a:rPr>
                        <a:t>耐磨损</a:t>
                      </a:r>
                      <a:r>
                        <a:rPr lang="en-US" altLang="zh-CN" sz="800" b="1" i="0" u="none" strike="noStrike">
                          <a:solidFill>
                            <a:srgbClr val="333333"/>
                          </a:solidFill>
                          <a:latin typeface="+mn-lt"/>
                          <a:ea typeface="微软雅黑" pitchFamily="34" charset="-122"/>
                        </a:rPr>
                        <a:t>/</a:t>
                      </a:r>
                      <a:r>
                        <a:rPr lang="zh-CN" altLang="en-US" sz="800" b="1" i="0" u="none" strike="noStrike">
                          <a:solidFill>
                            <a:srgbClr val="333333"/>
                          </a:solidFill>
                          <a:latin typeface="+mn-lt"/>
                          <a:ea typeface="微软雅黑" pitchFamily="34" charset="-122"/>
                        </a:rPr>
                        <a:t>防摔</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800" b="1" i="0" u="none" strike="noStrike">
                          <a:solidFill>
                            <a:srgbClr val="333333"/>
                          </a:solidFill>
                          <a:latin typeface="+mn-lt"/>
                          <a:ea typeface="微软雅黑" pitchFamily="34" charset="-122"/>
                        </a:rPr>
                        <a:t>191</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800" b="0" i="0" u="none" strike="noStrike">
                          <a:solidFill>
                            <a:srgbClr val="333333"/>
                          </a:solidFill>
                          <a:latin typeface="+mn-lt"/>
                          <a:ea typeface="微软雅黑" pitchFamily="34" charset="-122"/>
                        </a:rPr>
                        <a:t>48%</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800" b="0" i="0" u="none" strike="noStrike">
                          <a:solidFill>
                            <a:srgbClr val="333333"/>
                          </a:solidFill>
                          <a:latin typeface="+mn-lt"/>
                          <a:ea typeface="微软雅黑" pitchFamily="34" charset="-122"/>
                        </a:rPr>
                        <a:t>6%</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800" b="0" i="0" u="none" strike="noStrike">
                          <a:solidFill>
                            <a:srgbClr val="333333"/>
                          </a:solidFill>
                          <a:latin typeface="+mn-lt"/>
                          <a:ea typeface="微软雅黑" pitchFamily="34" charset="-122"/>
                        </a:rPr>
                        <a:t>24%</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800" b="0" i="0" u="none" strike="noStrike">
                          <a:solidFill>
                            <a:srgbClr val="333333"/>
                          </a:solidFill>
                          <a:latin typeface="+mn-lt"/>
                          <a:ea typeface="微软雅黑" pitchFamily="34" charset="-122"/>
                        </a:rPr>
                        <a:t>22%</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31813">
                <a:tc>
                  <a:txBody>
                    <a:bodyPr/>
                    <a:lstStyle/>
                    <a:p>
                      <a:pPr algn="ctr" fontAlgn="ctr"/>
                      <a:r>
                        <a:rPr lang="zh-CN" altLang="en-US" sz="800" b="1" i="0" u="none" strike="noStrike">
                          <a:solidFill>
                            <a:srgbClr val="333333"/>
                          </a:solidFill>
                          <a:latin typeface="+mn-lt"/>
                          <a:ea typeface="微软雅黑" pitchFamily="34" charset="-122"/>
                        </a:rPr>
                        <a:t>抗紫外线</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800" b="1" i="0" u="none" strike="noStrike">
                          <a:solidFill>
                            <a:srgbClr val="333333"/>
                          </a:solidFill>
                          <a:latin typeface="+mn-lt"/>
                          <a:ea typeface="微软雅黑" pitchFamily="34" charset="-122"/>
                        </a:rPr>
                        <a:t>136</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800" b="0" i="0" u="none" strike="noStrike">
                          <a:solidFill>
                            <a:srgbClr val="333333"/>
                          </a:solidFill>
                          <a:latin typeface="+mn-lt"/>
                          <a:ea typeface="微软雅黑" pitchFamily="34" charset="-122"/>
                        </a:rPr>
                        <a:t>38%</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800" b="0" i="0" u="none" strike="noStrike">
                          <a:solidFill>
                            <a:srgbClr val="333333"/>
                          </a:solidFill>
                          <a:latin typeface="+mn-lt"/>
                          <a:ea typeface="微软雅黑" pitchFamily="34" charset="-122"/>
                        </a:rPr>
                        <a:t>6%</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800" b="0" i="0" u="none" strike="noStrike">
                          <a:solidFill>
                            <a:srgbClr val="333333"/>
                          </a:solidFill>
                          <a:latin typeface="+mn-lt"/>
                          <a:ea typeface="微软雅黑" pitchFamily="34" charset="-122"/>
                        </a:rPr>
                        <a:t>32%</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800" b="0" i="0" u="none" strike="noStrike" dirty="0">
                          <a:solidFill>
                            <a:srgbClr val="333333"/>
                          </a:solidFill>
                          <a:latin typeface="+mn-lt"/>
                          <a:ea typeface="微软雅黑" pitchFamily="34" charset="-122"/>
                        </a:rPr>
                        <a:t>24%</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31813">
                <a:tc>
                  <a:txBody>
                    <a:bodyPr/>
                    <a:lstStyle/>
                    <a:p>
                      <a:pPr algn="ctr" fontAlgn="ctr"/>
                      <a:r>
                        <a:rPr lang="zh-CN" altLang="en-US" sz="800" b="1" i="0" u="none" strike="noStrike" dirty="0">
                          <a:solidFill>
                            <a:srgbClr val="333333"/>
                          </a:solidFill>
                          <a:latin typeface="+mn-lt"/>
                          <a:ea typeface="微软雅黑" pitchFamily="34" charset="-122"/>
                        </a:rPr>
                        <a:t>防眩光</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800" b="1" i="0" u="none" strike="noStrike">
                          <a:solidFill>
                            <a:srgbClr val="333333"/>
                          </a:solidFill>
                          <a:latin typeface="+mn-lt"/>
                          <a:ea typeface="微软雅黑" pitchFamily="34" charset="-122"/>
                        </a:rPr>
                        <a:t>88</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800" b="0" i="0" u="none" strike="noStrike">
                          <a:solidFill>
                            <a:srgbClr val="333333"/>
                          </a:solidFill>
                          <a:latin typeface="+mn-lt"/>
                          <a:ea typeface="微软雅黑" pitchFamily="34" charset="-122"/>
                        </a:rPr>
                        <a:t>39%</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800" b="0" i="0" u="none" strike="noStrike">
                          <a:solidFill>
                            <a:srgbClr val="333333"/>
                          </a:solidFill>
                          <a:latin typeface="+mn-lt"/>
                          <a:ea typeface="微软雅黑" pitchFamily="34" charset="-122"/>
                        </a:rPr>
                        <a:t>0%</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800" b="0" i="0" u="none" strike="noStrike">
                          <a:solidFill>
                            <a:srgbClr val="333333"/>
                          </a:solidFill>
                          <a:latin typeface="+mn-lt"/>
                          <a:ea typeface="微软雅黑" pitchFamily="34" charset="-122"/>
                        </a:rPr>
                        <a:t>34%</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800" b="0" i="0" u="none" strike="noStrike">
                          <a:solidFill>
                            <a:srgbClr val="333333"/>
                          </a:solidFill>
                          <a:latin typeface="+mn-lt"/>
                          <a:ea typeface="微软雅黑" pitchFamily="34" charset="-122"/>
                        </a:rPr>
                        <a:t>27%</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31813">
                <a:tc>
                  <a:txBody>
                    <a:bodyPr/>
                    <a:lstStyle/>
                    <a:p>
                      <a:pPr algn="ctr" fontAlgn="ctr"/>
                      <a:r>
                        <a:rPr lang="zh-CN" altLang="en-US" sz="800" b="1" i="0" u="none" strike="noStrike" dirty="0">
                          <a:solidFill>
                            <a:srgbClr val="333333"/>
                          </a:solidFill>
                          <a:latin typeface="+mn-lt"/>
                          <a:ea typeface="微软雅黑" pitchFamily="34" charset="-122"/>
                        </a:rPr>
                        <a:t>防雾</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800" b="1" i="0" u="none" strike="noStrike">
                          <a:solidFill>
                            <a:srgbClr val="333333"/>
                          </a:solidFill>
                          <a:latin typeface="+mn-lt"/>
                          <a:ea typeface="微软雅黑" pitchFamily="34" charset="-122"/>
                        </a:rPr>
                        <a:t>85</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800" b="0" i="0" u="none" strike="noStrike">
                          <a:solidFill>
                            <a:srgbClr val="333333"/>
                          </a:solidFill>
                          <a:latin typeface="+mn-lt"/>
                          <a:ea typeface="微软雅黑" pitchFamily="34" charset="-122"/>
                        </a:rPr>
                        <a:t>58%</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60500"/>
                    </a:solidFill>
                  </a:tcPr>
                </a:tc>
                <a:tc>
                  <a:txBody>
                    <a:bodyPr/>
                    <a:lstStyle/>
                    <a:p>
                      <a:pPr algn="ctr" fontAlgn="ctr"/>
                      <a:r>
                        <a:rPr lang="en-US" altLang="zh-CN" sz="800" b="0" i="0" u="none" strike="noStrike">
                          <a:solidFill>
                            <a:srgbClr val="333333"/>
                          </a:solidFill>
                          <a:latin typeface="+mn-lt"/>
                          <a:ea typeface="微软雅黑" pitchFamily="34" charset="-122"/>
                        </a:rPr>
                        <a:t>2%</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800" b="0" i="0" u="none" strike="noStrike">
                          <a:solidFill>
                            <a:srgbClr val="333333"/>
                          </a:solidFill>
                          <a:latin typeface="+mn-lt"/>
                          <a:ea typeface="微软雅黑" pitchFamily="34" charset="-122"/>
                        </a:rPr>
                        <a:t>21%</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800" b="0" i="0" u="none" strike="noStrike">
                          <a:solidFill>
                            <a:srgbClr val="333333"/>
                          </a:solidFill>
                          <a:latin typeface="+mn-lt"/>
                          <a:ea typeface="微软雅黑" pitchFamily="34" charset="-122"/>
                        </a:rPr>
                        <a:t>19%</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r>
              <a:tr h="131813">
                <a:tc>
                  <a:txBody>
                    <a:bodyPr/>
                    <a:lstStyle/>
                    <a:p>
                      <a:pPr algn="ctr" fontAlgn="ctr"/>
                      <a:r>
                        <a:rPr lang="zh-CN" altLang="en-US" sz="800" b="1" i="0" u="none" strike="noStrike" dirty="0">
                          <a:solidFill>
                            <a:srgbClr val="333333"/>
                          </a:solidFill>
                          <a:latin typeface="+mn-lt"/>
                          <a:ea typeface="微软雅黑" pitchFamily="34" charset="-122"/>
                        </a:rPr>
                        <a:t>吸附</a:t>
                      </a:r>
                      <a:r>
                        <a:rPr lang="en-US" altLang="zh-CN" sz="800" b="1" i="0" u="none" strike="noStrike" dirty="0">
                          <a:solidFill>
                            <a:srgbClr val="333333"/>
                          </a:solidFill>
                          <a:latin typeface="+mn-lt"/>
                          <a:ea typeface="微软雅黑" pitchFamily="34" charset="-122"/>
                        </a:rPr>
                        <a:t>/</a:t>
                      </a:r>
                      <a:r>
                        <a:rPr lang="zh-CN" altLang="en-US" sz="800" b="1" i="0" u="none" strike="noStrike" dirty="0">
                          <a:solidFill>
                            <a:srgbClr val="333333"/>
                          </a:solidFill>
                          <a:latin typeface="+mn-lt"/>
                          <a:ea typeface="微软雅黑" pitchFamily="34" charset="-122"/>
                        </a:rPr>
                        <a:t>分解有害光线、电磁波</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800" b="1" i="0" u="none" strike="noStrike">
                          <a:solidFill>
                            <a:srgbClr val="333333"/>
                          </a:solidFill>
                          <a:latin typeface="+mn-lt"/>
                          <a:ea typeface="微软雅黑" pitchFamily="34" charset="-122"/>
                        </a:rPr>
                        <a:t>72</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800" b="0" i="0" u="none" strike="noStrike">
                          <a:solidFill>
                            <a:srgbClr val="333333"/>
                          </a:solidFill>
                          <a:latin typeface="+mn-lt"/>
                          <a:ea typeface="微软雅黑" pitchFamily="34" charset="-122"/>
                        </a:rPr>
                        <a:t>36%</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800" b="0" i="0" u="none" strike="noStrike">
                          <a:solidFill>
                            <a:srgbClr val="333333"/>
                          </a:solidFill>
                          <a:latin typeface="+mn-lt"/>
                          <a:ea typeface="微软雅黑" pitchFamily="34" charset="-122"/>
                        </a:rPr>
                        <a:t>10%</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800" b="0" i="0" u="none" strike="noStrike">
                          <a:solidFill>
                            <a:srgbClr val="333333"/>
                          </a:solidFill>
                          <a:latin typeface="+mn-lt"/>
                          <a:ea typeface="微软雅黑" pitchFamily="34" charset="-122"/>
                        </a:rPr>
                        <a:t>33%</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800" b="0" i="0" u="none" strike="noStrike">
                          <a:solidFill>
                            <a:srgbClr val="333333"/>
                          </a:solidFill>
                          <a:latin typeface="+mn-lt"/>
                          <a:ea typeface="微软雅黑" pitchFamily="34" charset="-122"/>
                        </a:rPr>
                        <a:t>21%</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31813">
                <a:tc>
                  <a:txBody>
                    <a:bodyPr/>
                    <a:lstStyle/>
                    <a:p>
                      <a:pPr algn="ctr" fontAlgn="ctr"/>
                      <a:r>
                        <a:rPr lang="zh-CN" altLang="en-US" sz="800" b="1" i="0" u="none" strike="noStrike">
                          <a:solidFill>
                            <a:srgbClr val="333333"/>
                          </a:solidFill>
                          <a:latin typeface="+mn-lt"/>
                          <a:ea typeface="微软雅黑" pitchFamily="34" charset="-122"/>
                        </a:rPr>
                        <a:t>抗灰尘</a:t>
                      </a:r>
                      <a:r>
                        <a:rPr lang="en-US" altLang="zh-CN" sz="800" b="1" i="0" u="none" strike="noStrike">
                          <a:solidFill>
                            <a:srgbClr val="333333"/>
                          </a:solidFill>
                          <a:latin typeface="+mn-lt"/>
                          <a:ea typeface="微软雅黑" pitchFamily="34" charset="-122"/>
                        </a:rPr>
                        <a:t>/</a:t>
                      </a:r>
                      <a:r>
                        <a:rPr lang="zh-CN" altLang="en-US" sz="800" b="1" i="0" u="none" strike="noStrike">
                          <a:solidFill>
                            <a:srgbClr val="333333"/>
                          </a:solidFill>
                          <a:latin typeface="+mn-lt"/>
                          <a:ea typeface="微软雅黑" pitchFamily="34" charset="-122"/>
                        </a:rPr>
                        <a:t>指纹</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800" b="1" i="0" u="none" strike="noStrike">
                          <a:solidFill>
                            <a:srgbClr val="333333"/>
                          </a:solidFill>
                          <a:latin typeface="+mn-lt"/>
                          <a:ea typeface="微软雅黑" pitchFamily="34" charset="-122"/>
                        </a:rPr>
                        <a:t>76</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800" b="0" i="0" u="none" strike="noStrike">
                          <a:solidFill>
                            <a:srgbClr val="333333"/>
                          </a:solidFill>
                          <a:latin typeface="+mn-lt"/>
                          <a:ea typeface="微软雅黑" pitchFamily="34" charset="-122"/>
                        </a:rPr>
                        <a:t>37%</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800" b="0" i="0" u="none" strike="noStrike">
                          <a:solidFill>
                            <a:srgbClr val="333333"/>
                          </a:solidFill>
                          <a:latin typeface="+mn-lt"/>
                          <a:ea typeface="微软雅黑" pitchFamily="34" charset="-122"/>
                        </a:rPr>
                        <a:t>5%</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800" b="0" i="0" u="none" strike="noStrike">
                          <a:solidFill>
                            <a:srgbClr val="333333"/>
                          </a:solidFill>
                          <a:latin typeface="+mn-lt"/>
                          <a:ea typeface="微软雅黑" pitchFamily="34" charset="-122"/>
                        </a:rPr>
                        <a:t>22%</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800" b="0" i="0" u="none" strike="noStrike">
                          <a:solidFill>
                            <a:srgbClr val="333333"/>
                          </a:solidFill>
                          <a:latin typeface="+mn-lt"/>
                          <a:ea typeface="微软雅黑" pitchFamily="34" charset="-122"/>
                        </a:rPr>
                        <a:t>36%</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60500"/>
                    </a:solidFill>
                  </a:tcPr>
                </a:tc>
              </a:tr>
              <a:tr h="131813">
                <a:tc>
                  <a:txBody>
                    <a:bodyPr/>
                    <a:lstStyle/>
                    <a:p>
                      <a:pPr algn="ctr" fontAlgn="ctr"/>
                      <a:r>
                        <a:rPr lang="zh-CN" altLang="en-US" sz="800" b="1" i="0" u="none" strike="noStrike">
                          <a:solidFill>
                            <a:srgbClr val="333333"/>
                          </a:solidFill>
                          <a:latin typeface="+mn-lt"/>
                          <a:ea typeface="微软雅黑" pitchFamily="34" charset="-122"/>
                        </a:rPr>
                        <a:t>高透光率</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800" b="1" i="0" u="none" strike="noStrike">
                          <a:solidFill>
                            <a:srgbClr val="333333"/>
                          </a:solidFill>
                          <a:latin typeface="+mn-lt"/>
                          <a:ea typeface="微软雅黑" pitchFamily="34" charset="-122"/>
                        </a:rPr>
                        <a:t>69</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800" b="0" i="0" u="none" strike="noStrike">
                          <a:solidFill>
                            <a:srgbClr val="333333"/>
                          </a:solidFill>
                          <a:latin typeface="+mn-lt"/>
                          <a:ea typeface="微软雅黑" pitchFamily="34" charset="-122"/>
                        </a:rPr>
                        <a:t>46%</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800" b="0" i="0" u="none" strike="noStrike">
                          <a:solidFill>
                            <a:srgbClr val="333333"/>
                          </a:solidFill>
                          <a:latin typeface="+mn-lt"/>
                          <a:ea typeface="微软雅黑" pitchFamily="34" charset="-122"/>
                        </a:rPr>
                        <a:t>9%</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800" b="0" i="0" u="none" strike="noStrike">
                          <a:solidFill>
                            <a:srgbClr val="333333"/>
                          </a:solidFill>
                          <a:latin typeface="+mn-lt"/>
                          <a:ea typeface="微软雅黑" pitchFamily="34" charset="-122"/>
                        </a:rPr>
                        <a:t>17%</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800" b="0" i="0" u="none" strike="noStrike">
                          <a:solidFill>
                            <a:srgbClr val="333333"/>
                          </a:solidFill>
                          <a:latin typeface="+mn-lt"/>
                          <a:ea typeface="微软雅黑" pitchFamily="34" charset="-122"/>
                        </a:rPr>
                        <a:t>28%</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31813">
                <a:tc>
                  <a:txBody>
                    <a:bodyPr/>
                    <a:lstStyle/>
                    <a:p>
                      <a:pPr algn="ctr" fontAlgn="ctr"/>
                      <a:r>
                        <a:rPr lang="zh-CN" altLang="en-US" sz="800" b="1" i="0" u="none" strike="noStrike">
                          <a:solidFill>
                            <a:srgbClr val="333333"/>
                          </a:solidFill>
                          <a:latin typeface="+mn-lt"/>
                          <a:ea typeface="微软雅黑" pitchFamily="34" charset="-122"/>
                        </a:rPr>
                        <a:t>防氧化（镜片）不变黄</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800" b="1" i="0" u="none" strike="noStrike">
                          <a:solidFill>
                            <a:srgbClr val="333333"/>
                          </a:solidFill>
                          <a:latin typeface="+mn-lt"/>
                          <a:ea typeface="微软雅黑" pitchFamily="34" charset="-122"/>
                        </a:rPr>
                        <a:t>63</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800" b="0" i="0" u="none" strike="noStrike" dirty="0">
                          <a:solidFill>
                            <a:srgbClr val="333333"/>
                          </a:solidFill>
                          <a:latin typeface="+mn-lt"/>
                          <a:ea typeface="微软雅黑" pitchFamily="34" charset="-122"/>
                        </a:rPr>
                        <a:t>48%</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800" b="0" i="0" u="none" strike="noStrike">
                          <a:solidFill>
                            <a:srgbClr val="333333"/>
                          </a:solidFill>
                          <a:latin typeface="+mn-lt"/>
                          <a:ea typeface="微软雅黑" pitchFamily="34" charset="-122"/>
                        </a:rPr>
                        <a:t>8%</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800" b="0" i="0" u="none" strike="noStrike">
                          <a:solidFill>
                            <a:srgbClr val="333333"/>
                          </a:solidFill>
                          <a:latin typeface="+mn-lt"/>
                          <a:ea typeface="微软雅黑" pitchFamily="34" charset="-122"/>
                        </a:rPr>
                        <a:t>21%</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800" b="0" i="0" u="none" strike="noStrike">
                          <a:solidFill>
                            <a:srgbClr val="333333"/>
                          </a:solidFill>
                          <a:latin typeface="+mn-lt"/>
                          <a:ea typeface="微软雅黑" pitchFamily="34" charset="-122"/>
                        </a:rPr>
                        <a:t>24%</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31813">
                <a:tc>
                  <a:txBody>
                    <a:bodyPr/>
                    <a:lstStyle/>
                    <a:p>
                      <a:pPr algn="ctr" fontAlgn="ctr"/>
                      <a:r>
                        <a:rPr lang="zh-CN" altLang="en-US" sz="800" b="1" i="0" u="none" strike="noStrike">
                          <a:solidFill>
                            <a:srgbClr val="333333"/>
                          </a:solidFill>
                          <a:latin typeface="+mn-lt"/>
                          <a:ea typeface="微软雅黑" pitchFamily="34" charset="-122"/>
                        </a:rPr>
                        <a:t>仅需基本功能就行</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800" b="1" i="0" u="none" strike="noStrike">
                          <a:solidFill>
                            <a:srgbClr val="333333"/>
                          </a:solidFill>
                          <a:latin typeface="+mn-lt"/>
                          <a:ea typeface="微软雅黑" pitchFamily="34" charset="-122"/>
                        </a:rPr>
                        <a:t>49</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800" b="0" i="0" u="none" strike="noStrike">
                          <a:solidFill>
                            <a:srgbClr val="333333"/>
                          </a:solidFill>
                          <a:latin typeface="+mn-lt"/>
                          <a:ea typeface="微软雅黑" pitchFamily="34" charset="-122"/>
                        </a:rPr>
                        <a:t>43%</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800" b="0" i="0" u="none" strike="noStrike">
                          <a:solidFill>
                            <a:srgbClr val="333333"/>
                          </a:solidFill>
                          <a:latin typeface="+mn-lt"/>
                          <a:ea typeface="微软雅黑" pitchFamily="34" charset="-122"/>
                        </a:rPr>
                        <a:t>6%</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800" b="0" i="0" u="none" strike="noStrike">
                          <a:solidFill>
                            <a:srgbClr val="333333"/>
                          </a:solidFill>
                          <a:latin typeface="+mn-lt"/>
                          <a:ea typeface="微软雅黑" pitchFamily="34" charset="-122"/>
                        </a:rPr>
                        <a:t>20%</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800" b="0" i="0" u="none" strike="noStrike" dirty="0">
                          <a:solidFill>
                            <a:srgbClr val="333333"/>
                          </a:solidFill>
                          <a:latin typeface="+mn-lt"/>
                          <a:ea typeface="微软雅黑" pitchFamily="34" charset="-122"/>
                        </a:rPr>
                        <a:t>31%</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r>
            </a:tbl>
          </a:graphicData>
        </a:graphic>
      </p:graphicFrame>
      <p:sp>
        <p:nvSpPr>
          <p:cNvPr id="9" name="Rectangle 17"/>
          <p:cNvSpPr txBox="1">
            <a:spLocks/>
          </p:cNvSpPr>
          <p:nvPr/>
        </p:nvSpPr>
        <p:spPr bwMode="auto">
          <a:xfrm>
            <a:off x="457200" y="274638"/>
            <a:ext cx="8229600" cy="1143000"/>
          </a:xfrm>
          <a:prstGeom prst="rect">
            <a:avLst/>
          </a:prstGeom>
          <a:noFill/>
          <a:ln w="9525">
            <a:noFill/>
            <a:miter lim="800000"/>
            <a:headEnd/>
            <a:tailEnd/>
          </a:ln>
        </p:spPr>
        <p:txBody>
          <a:bodyPr anchor="ctr"/>
          <a:lstStyle/>
          <a:p>
            <a:pPr defTabSz="457200" eaLnBrk="0" hangingPunct="0"/>
            <a:r>
              <a:rPr lang="zh-CN" altLang="en-US" sz="2000" b="1" kern="0" dirty="0" smtClean="0">
                <a:solidFill>
                  <a:sysClr val="windowText" lastClr="000000"/>
                </a:solidFill>
                <a:ea typeface="微软雅黑" pitchFamily="34" charset="-122"/>
              </a:rPr>
              <a:t>请问您平常有配戴眼镜的习惯吗？  </a:t>
            </a:r>
            <a:r>
              <a:rPr lang="zh-CN" altLang="en-US" sz="2000" b="1" dirty="0" smtClean="0">
                <a:solidFill>
                  <a:srgbClr val="000000"/>
                </a:solidFill>
                <a:ea typeface="微软雅黑" pitchFamily="34" charset="-122"/>
              </a:rPr>
              <a:t> </a:t>
            </a:r>
            <a:endParaRPr lang="en-US" altLang="zh-CN" sz="2000" b="1" dirty="0" smtClean="0">
              <a:solidFill>
                <a:srgbClr val="000000"/>
              </a:solidFill>
              <a:ea typeface="微软雅黑" pitchFamily="34" charset="-122"/>
            </a:endParaRPr>
          </a:p>
          <a:p>
            <a:pPr defTabSz="457200" eaLnBrk="0" hangingPunct="0"/>
            <a:r>
              <a:rPr lang="zh-CN" altLang="en-US" sz="900" i="1" dirty="0" smtClean="0">
                <a:ea typeface="微软雅黑" pitchFamily="34" charset="-122"/>
              </a:rPr>
              <a:t>复选 （</a:t>
            </a:r>
            <a:r>
              <a:rPr lang="en-US" altLang="zh-CN" sz="900" i="1" dirty="0" smtClean="0">
                <a:ea typeface="微软雅黑" pitchFamily="34" charset="-122"/>
              </a:rPr>
              <a:t>n=492 </a:t>
            </a:r>
            <a:r>
              <a:rPr lang="zh-CN" altLang="en-US" sz="900" i="1" dirty="0" smtClean="0">
                <a:ea typeface="微软雅黑" pitchFamily="34" charset="-122"/>
              </a:rPr>
              <a:t>）</a:t>
            </a:r>
            <a:r>
              <a:rPr lang="en-US" altLang="zh-CN" sz="900" i="1" dirty="0" smtClean="0">
                <a:ea typeface="微软雅黑" pitchFamily="34" charset="-122"/>
              </a:rPr>
              <a:t>—</a:t>
            </a:r>
            <a:r>
              <a:rPr lang="zh-CN" altLang="en-US" sz="900" i="1" dirty="0" smtClean="0">
                <a:ea typeface="微软雅黑" pitchFamily="34" charset="-122"/>
              </a:rPr>
              <a:t>控制</a:t>
            </a:r>
            <a:r>
              <a:rPr lang="zh-CN" altLang="en-US" sz="900" i="1" dirty="0" smtClean="0">
                <a:ea typeface="微软雅黑" pitchFamily="34" charset="-122"/>
              </a:rPr>
              <a:t>项：请问您觉得一副眼镜除了基本功能外还应该具有什么</a:t>
            </a:r>
            <a:r>
              <a:rPr lang="zh-CN" altLang="en-US" sz="900" i="1" dirty="0" smtClean="0">
                <a:ea typeface="微软雅黑" pitchFamily="34" charset="-122"/>
              </a:rPr>
              <a:t>功能？</a:t>
            </a:r>
            <a:endParaRPr lang="zh-CN" altLang="en-US" sz="900" i="1" dirty="0">
              <a:ea typeface="微软雅黑" pitchFamily="34" charset="-122"/>
            </a:endParaRPr>
          </a:p>
        </p:txBody>
      </p:sp>
      <p:sp>
        <p:nvSpPr>
          <p:cNvPr id="10" name="TextBox 13"/>
          <p:cNvSpPr txBox="1">
            <a:spLocks noChangeArrowheads="1"/>
          </p:cNvSpPr>
          <p:nvPr/>
        </p:nvSpPr>
        <p:spPr bwMode="auto">
          <a:xfrm>
            <a:off x="468313" y="1352550"/>
            <a:ext cx="8075612" cy="276999"/>
          </a:xfrm>
          <a:prstGeom prst="rect">
            <a:avLst/>
          </a:prstGeom>
          <a:noFill/>
          <a:ln w="9525">
            <a:noFill/>
            <a:miter lim="800000"/>
            <a:headEnd/>
            <a:tailEnd/>
          </a:ln>
        </p:spPr>
        <p:txBody>
          <a:bodyPr>
            <a:spAutoFit/>
          </a:bodyPr>
          <a:lstStyle/>
          <a:p>
            <a:pPr marL="182563" indent="-182563">
              <a:buFontTx/>
              <a:buChar char="•"/>
            </a:pPr>
            <a:r>
              <a:rPr lang="en-US" altLang="zh-CN" sz="1200" dirty="0" smtClean="0">
                <a:solidFill>
                  <a:sysClr val="windowText" lastClr="000000"/>
                </a:solidFill>
                <a:ea typeface="微软雅黑" pitchFamily="34" charset="-122"/>
              </a:rPr>
              <a:t>58%</a:t>
            </a:r>
            <a:r>
              <a:rPr lang="zh-CN" altLang="en-US" sz="1200" dirty="0" smtClean="0">
                <a:solidFill>
                  <a:sysClr val="windowText" lastClr="000000"/>
                </a:solidFill>
                <a:ea typeface="微软雅黑" pitchFamily="34" charset="-122"/>
              </a:rPr>
              <a:t>每天配戴眼镜的消费者希望眼镜具有防雾功能</a:t>
            </a:r>
            <a:r>
              <a:rPr lang="zh-CN" altLang="en-US" sz="1200" dirty="0" smtClean="0">
                <a:ea typeface="微软雅黑" pitchFamily="34" charset="-122"/>
              </a:rPr>
              <a:t>。</a:t>
            </a:r>
            <a:endParaRPr lang="zh-CN" altLang="en-US" sz="1200" dirty="0" smtClean="0">
              <a:solidFill>
                <a:sysClr val="windowText" lastClr="000000"/>
              </a:solidFill>
              <a:ea typeface="微软雅黑" pitchFamily="34" charset="-122"/>
            </a:endParaRPr>
          </a:p>
        </p:txBody>
      </p:sp>
      <p:sp>
        <p:nvSpPr>
          <p:cNvPr id="11" name="Text Box 63"/>
          <p:cNvSpPr txBox="1">
            <a:spLocks noChangeArrowheads="1"/>
          </p:cNvSpPr>
          <p:nvPr/>
        </p:nvSpPr>
        <p:spPr bwMode="auto">
          <a:xfrm>
            <a:off x="7380288" y="765175"/>
            <a:ext cx="1439862" cy="523220"/>
          </a:xfrm>
          <a:prstGeom prst="rect">
            <a:avLst/>
          </a:prstGeom>
          <a:noFill/>
          <a:ln w="9525">
            <a:noFill/>
            <a:miter lim="800000"/>
            <a:headEnd/>
            <a:tailEnd/>
          </a:ln>
        </p:spPr>
        <p:txBody>
          <a:bodyPr>
            <a:spAutoFit/>
          </a:bodyPr>
          <a:lstStyle/>
          <a:p>
            <a:pPr algn="r">
              <a:spcBef>
                <a:spcPct val="50000"/>
              </a:spcBef>
            </a:pPr>
            <a:r>
              <a:rPr lang="zh-CN" altLang="en-US" sz="1400" u="sng" dirty="0" smtClean="0">
                <a:ea typeface="微软雅黑" pitchFamily="34" charset="-122"/>
              </a:rPr>
              <a:t>影响</a:t>
            </a:r>
            <a:r>
              <a:rPr lang="zh-CN" altLang="en-US" sz="1400" u="sng" dirty="0" smtClean="0">
                <a:ea typeface="微软雅黑" pitchFamily="34" charset="-122"/>
              </a:rPr>
              <a:t>眼镜消费的因素</a:t>
            </a:r>
            <a:endParaRPr lang="en-US" altLang="zh-CN" sz="1400" u="sng" dirty="0" smtClean="0">
              <a:ea typeface="微软雅黑" pitchFamily="34" charset="-122"/>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5CACE9EB-67D8-402F-84DE-7914361DB2B9}" type="slidenum">
              <a:rPr lang="zh-CN" altLang="en-US" smtClean="0"/>
              <a:pPr/>
              <a:t>31</a:t>
            </a:fld>
            <a:endParaRPr lang="zh-CN" altLang="en-US"/>
          </a:p>
        </p:txBody>
      </p:sp>
      <p:pic>
        <p:nvPicPr>
          <p:cNvPr id="7" name="图片 6" descr="8.png"/>
          <p:cNvPicPr>
            <a:picLocks noChangeAspect="1"/>
          </p:cNvPicPr>
          <p:nvPr/>
        </p:nvPicPr>
        <p:blipFill>
          <a:blip r:embed="rId2" cstate="print"/>
          <a:stretch>
            <a:fillRect/>
          </a:stretch>
        </p:blipFill>
        <p:spPr>
          <a:xfrm>
            <a:off x="154719" y="1916739"/>
            <a:ext cx="8280000" cy="2639249"/>
          </a:xfrm>
          <a:prstGeom prst="rect">
            <a:avLst/>
          </a:prstGeom>
        </p:spPr>
      </p:pic>
      <p:graphicFrame>
        <p:nvGraphicFramePr>
          <p:cNvPr id="6" name="表格 5"/>
          <p:cNvGraphicFramePr>
            <a:graphicFrameLocks noGrp="1"/>
          </p:cNvGraphicFramePr>
          <p:nvPr/>
        </p:nvGraphicFramePr>
        <p:xfrm>
          <a:off x="1190664" y="4548258"/>
          <a:ext cx="6825600" cy="1361008"/>
        </p:xfrm>
        <a:graphic>
          <a:graphicData uri="http://schemas.openxmlformats.org/drawingml/2006/table">
            <a:tbl>
              <a:tblPr/>
              <a:tblGrid>
                <a:gridCol w="1317600"/>
                <a:gridCol w="324000"/>
                <a:gridCol w="648000"/>
                <a:gridCol w="648000"/>
                <a:gridCol w="648000"/>
                <a:gridCol w="648000"/>
                <a:gridCol w="648000"/>
                <a:gridCol w="648000"/>
                <a:gridCol w="648000"/>
                <a:gridCol w="648000"/>
              </a:tblGrid>
              <a:tr h="313200">
                <a:tc>
                  <a:txBody>
                    <a:bodyPr/>
                    <a:lstStyle/>
                    <a:p>
                      <a:pPr algn="ctr" fontAlgn="ctr"/>
                      <a:r>
                        <a:rPr lang="zh-CN" altLang="en-US" sz="900" b="1" i="0" u="none" strike="noStrike" dirty="0">
                          <a:solidFill>
                            <a:srgbClr val="333333"/>
                          </a:solidFill>
                          <a:latin typeface="+mn-lt"/>
                          <a:ea typeface="微软雅黑" pitchFamily="34" charset="-122"/>
                        </a:rPr>
                        <a:t>对于您最常配戴的眼镜，您能接受的最高价位在？</a:t>
                      </a:r>
                    </a:p>
                  </a:txBody>
                  <a:tcPr marL="7658" marR="7658" marT="7658" marB="0" anchor="ctr">
                    <a:lnL>
                      <a:noFill/>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sz="900" b="1" i="0" u="none" strike="noStrike" dirty="0">
                          <a:solidFill>
                            <a:srgbClr val="333333"/>
                          </a:solidFill>
                          <a:latin typeface="+mn-lt"/>
                          <a:ea typeface="微软雅黑" pitchFamily="34" charset="-122"/>
                        </a:rPr>
                        <a:t>N</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dirty="0">
                          <a:solidFill>
                            <a:srgbClr val="333333"/>
                          </a:solidFill>
                          <a:latin typeface="+mn-lt"/>
                          <a:ea typeface="微软雅黑" pitchFamily="34" charset="-122"/>
                        </a:rPr>
                        <a:t>20</a:t>
                      </a:r>
                      <a:r>
                        <a:rPr lang="zh-CN" altLang="en-US" sz="900" b="0" i="0" u="none" strike="noStrike" dirty="0">
                          <a:solidFill>
                            <a:srgbClr val="333333"/>
                          </a:solidFill>
                          <a:latin typeface="+mn-lt"/>
                          <a:ea typeface="微软雅黑" pitchFamily="34" charset="-122"/>
                        </a:rPr>
                        <a:t>元以下</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20-50</a:t>
                      </a:r>
                      <a:r>
                        <a:rPr lang="zh-CN" altLang="en-US" sz="900" b="0" i="0" u="none" strike="noStrike" dirty="0">
                          <a:solidFill>
                            <a:srgbClr val="333333"/>
                          </a:solidFill>
                          <a:latin typeface="+mn-lt"/>
                          <a:ea typeface="微软雅黑" pitchFamily="34" charset="-122"/>
                        </a:rPr>
                        <a:t>元</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51-100</a:t>
                      </a:r>
                      <a:r>
                        <a:rPr lang="zh-CN" altLang="en-US" sz="900" b="0" i="0" u="none" strike="noStrike" dirty="0">
                          <a:solidFill>
                            <a:srgbClr val="333333"/>
                          </a:solidFill>
                          <a:latin typeface="+mn-lt"/>
                          <a:ea typeface="微软雅黑" pitchFamily="34" charset="-122"/>
                        </a:rPr>
                        <a:t>元</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101-200</a:t>
                      </a:r>
                      <a:r>
                        <a:rPr lang="zh-CN" altLang="en-US" sz="900" b="0" i="0" u="none" strike="noStrike">
                          <a:solidFill>
                            <a:srgbClr val="333333"/>
                          </a:solidFill>
                          <a:latin typeface="+mn-lt"/>
                          <a:ea typeface="微软雅黑" pitchFamily="34" charset="-122"/>
                        </a:rPr>
                        <a:t>元</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201-500</a:t>
                      </a:r>
                      <a:r>
                        <a:rPr lang="zh-CN" altLang="en-US" sz="900" b="0" i="0" u="none" strike="noStrike">
                          <a:solidFill>
                            <a:srgbClr val="333333"/>
                          </a:solidFill>
                          <a:latin typeface="+mn-lt"/>
                          <a:ea typeface="微软雅黑" pitchFamily="34" charset="-122"/>
                        </a:rPr>
                        <a:t>元</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501-800</a:t>
                      </a:r>
                      <a:r>
                        <a:rPr lang="zh-CN" altLang="en-US" sz="900" b="0" i="0" u="none" strike="noStrike">
                          <a:solidFill>
                            <a:srgbClr val="333333"/>
                          </a:solidFill>
                          <a:latin typeface="+mn-lt"/>
                          <a:ea typeface="微软雅黑" pitchFamily="34" charset="-122"/>
                        </a:rPr>
                        <a:t>元</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801-1000</a:t>
                      </a:r>
                      <a:r>
                        <a:rPr lang="zh-CN" altLang="en-US" sz="900" b="0" i="0" u="none" strike="noStrike">
                          <a:solidFill>
                            <a:srgbClr val="333333"/>
                          </a:solidFill>
                          <a:latin typeface="+mn-lt"/>
                          <a:ea typeface="微软雅黑" pitchFamily="34" charset="-122"/>
                        </a:rPr>
                        <a:t>元</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1000</a:t>
                      </a:r>
                      <a:r>
                        <a:rPr lang="zh-CN" altLang="en-US" sz="900" b="0" i="0" u="none" strike="noStrike">
                          <a:solidFill>
                            <a:srgbClr val="333333"/>
                          </a:solidFill>
                          <a:latin typeface="+mn-lt"/>
                          <a:ea typeface="微软雅黑" pitchFamily="34" charset="-122"/>
                        </a:rPr>
                        <a:t>元以上</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53166">
                <a:tc>
                  <a:txBody>
                    <a:bodyPr/>
                    <a:lstStyle/>
                    <a:p>
                      <a:pPr algn="ctr" fontAlgn="ctr"/>
                      <a:r>
                        <a:rPr lang="en-US" sz="900" b="1" i="0" u="none" strike="noStrike">
                          <a:solidFill>
                            <a:srgbClr val="333333"/>
                          </a:solidFill>
                          <a:latin typeface="+mn-lt"/>
                          <a:ea typeface="微软雅黑" pitchFamily="34" charset="-122"/>
                        </a:rPr>
                        <a:t>Total</a:t>
                      </a:r>
                    </a:p>
                  </a:txBody>
                  <a:tcPr marL="7658" marR="7658" marT="7658"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492</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5%</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5%</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27%</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37%</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8%</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6%</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9%</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53166">
                <a:tc>
                  <a:txBody>
                    <a:bodyPr/>
                    <a:lstStyle/>
                    <a:p>
                      <a:pPr algn="ctr" fontAlgn="ctr"/>
                      <a:r>
                        <a:rPr lang="zh-CN" altLang="en-US" sz="900" b="1" i="0" u="none" strike="noStrike">
                          <a:solidFill>
                            <a:srgbClr val="333333"/>
                          </a:solidFill>
                          <a:latin typeface="+mn-lt"/>
                          <a:ea typeface="微软雅黑" pitchFamily="34" charset="-122"/>
                        </a:rPr>
                        <a:t>品牌眼镜专卖店</a:t>
                      </a:r>
                    </a:p>
                  </a:txBody>
                  <a:tcPr marL="7658" marR="7658" marT="7658"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215</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0%</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900" b="0" i="0" u="none" strike="noStrike">
                          <a:solidFill>
                            <a:srgbClr val="333333"/>
                          </a:solidFill>
                          <a:latin typeface="+mn-lt"/>
                          <a:ea typeface="微软雅黑" pitchFamily="34" charset="-122"/>
                        </a:rPr>
                        <a:t>0%</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25%</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40%</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11%</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9%</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13%</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53166">
                <a:tc>
                  <a:txBody>
                    <a:bodyPr/>
                    <a:lstStyle/>
                    <a:p>
                      <a:pPr algn="ctr" fontAlgn="ctr"/>
                      <a:r>
                        <a:rPr lang="zh-CN" altLang="en-US" sz="900" b="1" i="0" u="none" strike="noStrike">
                          <a:solidFill>
                            <a:srgbClr val="333333"/>
                          </a:solidFill>
                          <a:latin typeface="+mn-lt"/>
                          <a:ea typeface="微软雅黑" pitchFamily="34" charset="-122"/>
                        </a:rPr>
                        <a:t>独立小店</a:t>
                      </a:r>
                    </a:p>
                  </a:txBody>
                  <a:tcPr marL="7658" marR="7658" marT="7658"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113</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9%</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7%</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8%</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36%</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dirty="0">
                          <a:solidFill>
                            <a:srgbClr val="333333"/>
                          </a:solidFill>
                          <a:latin typeface="+mn-lt"/>
                          <a:ea typeface="微软雅黑" pitchFamily="34" charset="-122"/>
                        </a:rPr>
                        <a:t>30%</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900" b="0" i="0" u="none" strike="noStrike">
                          <a:solidFill>
                            <a:srgbClr val="333333"/>
                          </a:solidFill>
                          <a:latin typeface="+mn-lt"/>
                          <a:ea typeface="微软雅黑" pitchFamily="34" charset="-122"/>
                        </a:rPr>
                        <a:t>5%</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r>
              <a:tr h="153166">
                <a:tc>
                  <a:txBody>
                    <a:bodyPr/>
                    <a:lstStyle/>
                    <a:p>
                      <a:pPr algn="ctr" fontAlgn="ctr"/>
                      <a:r>
                        <a:rPr lang="zh-CN" altLang="en-US" sz="900" b="1" i="0" u="none" strike="noStrike">
                          <a:solidFill>
                            <a:srgbClr val="333333"/>
                          </a:solidFill>
                          <a:latin typeface="+mn-lt"/>
                          <a:ea typeface="微软雅黑" pitchFamily="34" charset="-122"/>
                        </a:rPr>
                        <a:t>眼镜城</a:t>
                      </a:r>
                    </a:p>
                  </a:txBody>
                  <a:tcPr marL="7658" marR="7658" marT="7658"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77</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10%</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a:solidFill>
                            <a:srgbClr val="333333"/>
                          </a:solidFill>
                          <a:latin typeface="+mn-lt"/>
                          <a:ea typeface="微软雅黑" pitchFamily="34" charset="-122"/>
                        </a:rPr>
                        <a:t>1%</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8%</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19%</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900" b="0" i="0" u="none" strike="noStrike" dirty="0">
                          <a:solidFill>
                            <a:srgbClr val="333333"/>
                          </a:solidFill>
                          <a:latin typeface="+mn-lt"/>
                          <a:ea typeface="微软雅黑" pitchFamily="34" charset="-122"/>
                        </a:rPr>
                        <a:t>47%</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60500"/>
                    </a:solidFill>
                  </a:tcPr>
                </a:tc>
                <a:tc>
                  <a:txBody>
                    <a:bodyPr/>
                    <a:lstStyle/>
                    <a:p>
                      <a:pPr algn="ctr" fontAlgn="ctr"/>
                      <a:r>
                        <a:rPr lang="en-US" altLang="zh-CN" sz="900" b="0" i="0" u="none" strike="noStrike" dirty="0">
                          <a:solidFill>
                            <a:srgbClr val="333333"/>
                          </a:solidFill>
                          <a:latin typeface="+mn-lt"/>
                          <a:ea typeface="微软雅黑" pitchFamily="34" charset="-122"/>
                        </a:rPr>
                        <a:t>6%</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4%</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r>
              <a:tr h="153166">
                <a:tc>
                  <a:txBody>
                    <a:bodyPr/>
                    <a:lstStyle/>
                    <a:p>
                      <a:pPr algn="ctr" fontAlgn="ctr"/>
                      <a:r>
                        <a:rPr lang="zh-CN" altLang="en-US" sz="900" b="1" i="0" u="none" strike="noStrike">
                          <a:solidFill>
                            <a:srgbClr val="333333"/>
                          </a:solidFill>
                          <a:latin typeface="+mn-lt"/>
                          <a:ea typeface="微软雅黑" pitchFamily="34" charset="-122"/>
                        </a:rPr>
                        <a:t>百货商场眼镜专柜</a:t>
                      </a:r>
                    </a:p>
                  </a:txBody>
                  <a:tcPr marL="7658" marR="7658" marT="7658"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36</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3%</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8%</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31%</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39%</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3%</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900" b="0" i="0" u="none" strike="noStrike">
                          <a:solidFill>
                            <a:srgbClr val="333333"/>
                          </a:solidFill>
                          <a:latin typeface="+mn-lt"/>
                          <a:ea typeface="微软雅黑" pitchFamily="34" charset="-122"/>
                        </a:rPr>
                        <a:t>6%</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8%</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53166">
                <a:tc>
                  <a:txBody>
                    <a:bodyPr/>
                    <a:lstStyle/>
                    <a:p>
                      <a:pPr algn="ctr" fontAlgn="ctr"/>
                      <a:r>
                        <a:rPr lang="zh-CN" altLang="en-US" sz="900" b="1" i="0" u="none" strike="noStrike">
                          <a:solidFill>
                            <a:srgbClr val="333333"/>
                          </a:solidFill>
                          <a:latin typeface="+mn-lt"/>
                          <a:ea typeface="微软雅黑" pitchFamily="34" charset="-122"/>
                        </a:rPr>
                        <a:t>超市眼镜专卖店</a:t>
                      </a:r>
                      <a:r>
                        <a:rPr lang="en-US" altLang="zh-CN" sz="900" b="1" i="0" u="none" strike="noStrike">
                          <a:solidFill>
                            <a:srgbClr val="333333"/>
                          </a:solidFill>
                          <a:latin typeface="+mn-lt"/>
                          <a:ea typeface="微软雅黑" pitchFamily="34" charset="-122"/>
                        </a:rPr>
                        <a:t>/</a:t>
                      </a:r>
                      <a:r>
                        <a:rPr lang="zh-CN" altLang="en-US" sz="900" b="1" i="0" u="none" strike="noStrike">
                          <a:solidFill>
                            <a:srgbClr val="333333"/>
                          </a:solidFill>
                          <a:latin typeface="+mn-lt"/>
                          <a:ea typeface="微软雅黑" pitchFamily="34" charset="-122"/>
                        </a:rPr>
                        <a:t>网上商城</a:t>
                      </a:r>
                    </a:p>
                  </a:txBody>
                  <a:tcPr marL="7658" marR="7658" marT="7658"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51</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10%</a:t>
                      </a:r>
                    </a:p>
                  </a:txBody>
                  <a:tcPr marL="7658" marR="7658" marT="7658"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a:solidFill>
                            <a:srgbClr val="333333"/>
                          </a:solidFill>
                          <a:latin typeface="+mn-lt"/>
                          <a:ea typeface="微软雅黑" pitchFamily="34" charset="-122"/>
                        </a:rPr>
                        <a:t>12%</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a:solidFill>
                            <a:srgbClr val="333333"/>
                          </a:solidFill>
                          <a:latin typeface="+mn-lt"/>
                          <a:ea typeface="微软雅黑" pitchFamily="34" charset="-122"/>
                        </a:rPr>
                        <a:t>8%</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25%</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22%</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006AFF"/>
                    </a:solidFill>
                  </a:tcPr>
                </a:tc>
                <a:tc>
                  <a:txBody>
                    <a:bodyPr/>
                    <a:lstStyle/>
                    <a:p>
                      <a:pPr algn="ctr" fontAlgn="ctr"/>
                      <a:r>
                        <a:rPr lang="en-US" altLang="zh-CN" sz="900" b="0" i="0" u="none" strike="noStrike">
                          <a:solidFill>
                            <a:srgbClr val="333333"/>
                          </a:solidFill>
                          <a:latin typeface="+mn-lt"/>
                          <a:ea typeface="微软雅黑" pitchFamily="34" charset="-122"/>
                        </a:rPr>
                        <a:t>6%</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4%</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14%</a:t>
                      </a:r>
                    </a:p>
                  </a:txBody>
                  <a:tcPr marL="7658" marR="7658" marT="7658"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r>
            </a:tbl>
          </a:graphicData>
        </a:graphic>
      </p:graphicFrame>
      <p:sp>
        <p:nvSpPr>
          <p:cNvPr id="10" name="Rectangle 17"/>
          <p:cNvSpPr txBox="1">
            <a:spLocks/>
          </p:cNvSpPr>
          <p:nvPr/>
        </p:nvSpPr>
        <p:spPr bwMode="auto">
          <a:xfrm>
            <a:off x="457200" y="274638"/>
            <a:ext cx="8229600" cy="1143000"/>
          </a:xfrm>
          <a:prstGeom prst="rect">
            <a:avLst/>
          </a:prstGeom>
          <a:noFill/>
          <a:ln w="9525">
            <a:noFill/>
            <a:miter lim="800000"/>
            <a:headEnd/>
            <a:tailEnd/>
          </a:ln>
        </p:spPr>
        <p:txBody>
          <a:bodyPr anchor="ctr"/>
          <a:lstStyle/>
          <a:p>
            <a:pPr defTabSz="457200" eaLnBrk="0" hangingPunct="0"/>
            <a:r>
              <a:rPr lang="zh-CN" altLang="en-US" sz="2000" b="1" kern="0" dirty="0" smtClean="0">
                <a:solidFill>
                  <a:sysClr val="windowText" lastClr="000000"/>
                </a:solidFill>
                <a:ea typeface="微软雅黑" pitchFamily="34" charset="-122"/>
              </a:rPr>
              <a:t>对于您最常配戴的眼镜，您能接受的最高价位在？  </a:t>
            </a:r>
            <a:r>
              <a:rPr lang="zh-CN" altLang="en-US" sz="2000" b="1" dirty="0" smtClean="0">
                <a:solidFill>
                  <a:srgbClr val="000000"/>
                </a:solidFill>
                <a:ea typeface="微软雅黑" pitchFamily="34" charset="-122"/>
              </a:rPr>
              <a:t> </a:t>
            </a:r>
            <a:endParaRPr lang="en-US" altLang="zh-CN" sz="2000" b="1" dirty="0" smtClean="0">
              <a:solidFill>
                <a:srgbClr val="000000"/>
              </a:solidFill>
              <a:ea typeface="微软雅黑" pitchFamily="34" charset="-122"/>
            </a:endParaRPr>
          </a:p>
          <a:p>
            <a:pPr defTabSz="457200" eaLnBrk="0" hangingPunct="0"/>
            <a:r>
              <a:rPr lang="zh-CN" altLang="en-US" sz="900" i="1" dirty="0" smtClean="0">
                <a:ea typeface="微软雅黑" pitchFamily="34" charset="-122"/>
              </a:rPr>
              <a:t>单选 （</a:t>
            </a:r>
            <a:r>
              <a:rPr lang="en-US" altLang="zh-CN" sz="900" i="1" dirty="0" smtClean="0">
                <a:ea typeface="微软雅黑" pitchFamily="34" charset="-122"/>
              </a:rPr>
              <a:t>n=492 </a:t>
            </a:r>
            <a:r>
              <a:rPr lang="zh-CN" altLang="en-US" sz="900" i="1" dirty="0" smtClean="0">
                <a:ea typeface="微软雅黑" pitchFamily="34" charset="-122"/>
              </a:rPr>
              <a:t>）</a:t>
            </a:r>
            <a:r>
              <a:rPr lang="en-US" altLang="zh-CN" sz="900" i="1" dirty="0" smtClean="0">
                <a:ea typeface="微软雅黑" pitchFamily="34" charset="-122"/>
              </a:rPr>
              <a:t>—</a:t>
            </a:r>
            <a:r>
              <a:rPr lang="zh-CN" altLang="en-US" sz="900" i="1" dirty="0" smtClean="0">
                <a:ea typeface="微软雅黑" pitchFamily="34" charset="-122"/>
              </a:rPr>
              <a:t>控制</a:t>
            </a:r>
            <a:r>
              <a:rPr lang="zh-CN" altLang="en-US" sz="900" i="1" dirty="0" smtClean="0">
                <a:ea typeface="微软雅黑" pitchFamily="34" charset="-122"/>
              </a:rPr>
              <a:t>项：请问您最常在什么地方购买</a:t>
            </a:r>
            <a:r>
              <a:rPr lang="zh-CN" altLang="en-US" sz="900" i="1" dirty="0" smtClean="0">
                <a:ea typeface="微软雅黑" pitchFamily="34" charset="-122"/>
              </a:rPr>
              <a:t>眼镜</a:t>
            </a:r>
            <a:r>
              <a:rPr lang="zh-CN" altLang="en-US" sz="900" i="1" dirty="0" smtClean="0">
                <a:ea typeface="微软雅黑" pitchFamily="34" charset="-122"/>
              </a:rPr>
              <a:t>？</a:t>
            </a:r>
            <a:endParaRPr lang="zh-CN" altLang="en-US" sz="900" i="1" dirty="0">
              <a:ea typeface="微软雅黑" pitchFamily="34" charset="-122"/>
            </a:endParaRPr>
          </a:p>
        </p:txBody>
      </p:sp>
      <p:sp>
        <p:nvSpPr>
          <p:cNvPr id="11" name="TextBox 13"/>
          <p:cNvSpPr txBox="1">
            <a:spLocks noChangeArrowheads="1"/>
          </p:cNvSpPr>
          <p:nvPr/>
        </p:nvSpPr>
        <p:spPr bwMode="auto">
          <a:xfrm>
            <a:off x="468313" y="1352550"/>
            <a:ext cx="8075612" cy="276999"/>
          </a:xfrm>
          <a:prstGeom prst="rect">
            <a:avLst/>
          </a:prstGeom>
          <a:noFill/>
          <a:ln w="9525">
            <a:noFill/>
            <a:miter lim="800000"/>
            <a:headEnd/>
            <a:tailEnd/>
          </a:ln>
        </p:spPr>
        <p:txBody>
          <a:bodyPr>
            <a:spAutoFit/>
          </a:bodyPr>
          <a:lstStyle/>
          <a:p>
            <a:pPr marL="182563" indent="-182563">
              <a:buFontTx/>
              <a:buChar char="•"/>
            </a:pPr>
            <a:r>
              <a:rPr lang="zh-CN" altLang="en-US" sz="1200" dirty="0" smtClean="0">
                <a:solidFill>
                  <a:sysClr val="windowText" lastClr="000000"/>
                </a:solidFill>
                <a:ea typeface="微软雅黑" pitchFamily="34" charset="-122"/>
              </a:rPr>
              <a:t>能接受眼镜的最高价位是</a:t>
            </a:r>
            <a:r>
              <a:rPr lang="en-US" altLang="zh-CN" sz="1200" dirty="0" smtClean="0">
                <a:solidFill>
                  <a:sysClr val="windowText" lastClr="000000"/>
                </a:solidFill>
                <a:ea typeface="微软雅黑" pitchFamily="34" charset="-122"/>
              </a:rPr>
              <a:t>201-500</a:t>
            </a:r>
            <a:r>
              <a:rPr lang="zh-CN" altLang="en-US" sz="1200" dirty="0" smtClean="0">
                <a:solidFill>
                  <a:sysClr val="windowText" lastClr="000000"/>
                </a:solidFill>
                <a:ea typeface="微软雅黑" pitchFamily="34" charset="-122"/>
              </a:rPr>
              <a:t>元的消费者最常到眼镜城购买眼镜</a:t>
            </a:r>
            <a:r>
              <a:rPr lang="zh-CN" altLang="en-US" sz="1200" dirty="0" smtClean="0">
                <a:ea typeface="微软雅黑" pitchFamily="34" charset="-122"/>
              </a:rPr>
              <a:t>。</a:t>
            </a:r>
            <a:endParaRPr lang="zh-CN" altLang="en-US" sz="1200" dirty="0" smtClean="0">
              <a:solidFill>
                <a:sysClr val="windowText" lastClr="000000"/>
              </a:solidFill>
              <a:ea typeface="微软雅黑" pitchFamily="34" charset="-122"/>
            </a:endParaRPr>
          </a:p>
        </p:txBody>
      </p:sp>
      <p:sp>
        <p:nvSpPr>
          <p:cNvPr id="12" name="Text Box 63"/>
          <p:cNvSpPr txBox="1">
            <a:spLocks noChangeArrowheads="1"/>
          </p:cNvSpPr>
          <p:nvPr/>
        </p:nvSpPr>
        <p:spPr bwMode="auto">
          <a:xfrm>
            <a:off x="7380288" y="765175"/>
            <a:ext cx="1439862" cy="523220"/>
          </a:xfrm>
          <a:prstGeom prst="rect">
            <a:avLst/>
          </a:prstGeom>
          <a:noFill/>
          <a:ln w="9525">
            <a:noFill/>
            <a:miter lim="800000"/>
            <a:headEnd/>
            <a:tailEnd/>
          </a:ln>
        </p:spPr>
        <p:txBody>
          <a:bodyPr>
            <a:spAutoFit/>
          </a:bodyPr>
          <a:lstStyle/>
          <a:p>
            <a:pPr algn="r">
              <a:spcBef>
                <a:spcPct val="50000"/>
              </a:spcBef>
            </a:pPr>
            <a:r>
              <a:rPr lang="zh-CN" altLang="en-US" sz="1400" u="sng" dirty="0" smtClean="0">
                <a:ea typeface="微软雅黑" pitchFamily="34" charset="-122"/>
              </a:rPr>
              <a:t>眼镜购买行为</a:t>
            </a:r>
            <a:r>
              <a:rPr lang="zh-CN" altLang="en-US" sz="1400" dirty="0" smtClean="0">
                <a:ea typeface="微软雅黑" pitchFamily="34" charset="-122"/>
              </a:rPr>
              <a:t>：</a:t>
            </a:r>
            <a:r>
              <a:rPr lang="zh-CN" altLang="en-US" sz="1400" u="sng" dirty="0" smtClean="0">
                <a:ea typeface="微软雅黑" pitchFamily="34" charset="-122"/>
              </a:rPr>
              <a:t>何地</a:t>
            </a:r>
            <a:endParaRPr lang="en-US" altLang="zh-CN" sz="1400" u="sng" dirty="0" smtClean="0">
              <a:ea typeface="微软雅黑" pitchFamily="34" charset="-122"/>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5CACE9EB-67D8-402F-84DE-7914361DB2B9}" type="slidenum">
              <a:rPr lang="zh-CN" altLang="en-US" smtClean="0"/>
              <a:pPr/>
              <a:t>32</a:t>
            </a:fld>
            <a:endParaRPr lang="zh-CN" altLang="en-US"/>
          </a:p>
        </p:txBody>
      </p:sp>
      <p:graphicFrame>
        <p:nvGraphicFramePr>
          <p:cNvPr id="6" name="表格 5"/>
          <p:cNvGraphicFramePr>
            <a:graphicFrameLocks noGrp="1"/>
          </p:cNvGraphicFramePr>
          <p:nvPr/>
        </p:nvGraphicFramePr>
        <p:xfrm>
          <a:off x="1210023" y="4548258"/>
          <a:ext cx="6660000" cy="884700"/>
        </p:xfrm>
        <a:graphic>
          <a:graphicData uri="http://schemas.openxmlformats.org/drawingml/2006/table">
            <a:tbl>
              <a:tblPr/>
              <a:tblGrid>
                <a:gridCol w="1800000"/>
                <a:gridCol w="324000"/>
                <a:gridCol w="648000"/>
                <a:gridCol w="648000"/>
                <a:gridCol w="648000"/>
                <a:gridCol w="648000"/>
                <a:gridCol w="648000"/>
                <a:gridCol w="648000"/>
                <a:gridCol w="648000"/>
              </a:tblGrid>
              <a:tr h="313200">
                <a:tc>
                  <a:txBody>
                    <a:bodyPr/>
                    <a:lstStyle/>
                    <a:p>
                      <a:pPr algn="ctr" fontAlgn="ctr"/>
                      <a:r>
                        <a:rPr lang="zh-CN" altLang="en-US" sz="900" b="1" i="0" u="none" strike="noStrike" dirty="0">
                          <a:solidFill>
                            <a:srgbClr val="333333"/>
                          </a:solidFill>
                          <a:latin typeface="+mn-lt"/>
                          <a:ea typeface="微软雅黑" pitchFamily="34" charset="-122"/>
                        </a:rPr>
                        <a:t>请问您最常配戴的眼镜类型是？</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sz="900" b="1" i="0" u="none" strike="noStrike" dirty="0">
                          <a:solidFill>
                            <a:srgbClr val="333333"/>
                          </a:solidFill>
                          <a:latin typeface="+mn-lt"/>
                          <a:ea typeface="微软雅黑" pitchFamily="34" charset="-122"/>
                        </a:rPr>
                        <a:t>N</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zh-CN" altLang="en-US" sz="900" b="0" i="0" u="none" strike="noStrike" dirty="0">
                          <a:solidFill>
                            <a:srgbClr val="333333"/>
                          </a:solidFill>
                          <a:latin typeface="+mn-lt"/>
                          <a:ea typeface="微软雅黑" pitchFamily="34" charset="-122"/>
                        </a:rPr>
                        <a:t>近视眼镜</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333333"/>
                          </a:solidFill>
                          <a:latin typeface="+mn-lt"/>
                          <a:ea typeface="微软雅黑" pitchFamily="34" charset="-122"/>
                        </a:rPr>
                        <a:t>太阳眼镜</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隐形眼镜</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装饰眼镜</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远视眼镜</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老花镜</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其他</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90500">
                <a:tc>
                  <a:txBody>
                    <a:bodyPr/>
                    <a:lstStyle/>
                    <a:p>
                      <a:pPr algn="ctr" fontAlgn="ctr"/>
                      <a:r>
                        <a:rPr lang="en-US" sz="900" b="1" i="0" u="none" strike="noStrike">
                          <a:solidFill>
                            <a:srgbClr val="333333"/>
                          </a:solidFill>
                          <a:latin typeface="+mn-lt"/>
                          <a:ea typeface="微软雅黑" pitchFamily="34" charset="-122"/>
                        </a:rPr>
                        <a:t>Total</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370</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77%</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9%</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7%</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5%</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90500">
                <a:tc>
                  <a:txBody>
                    <a:bodyPr/>
                    <a:lstStyle/>
                    <a:p>
                      <a:pPr algn="ctr" fontAlgn="ctr"/>
                      <a:r>
                        <a:rPr lang="en-US" altLang="zh-CN" sz="900" b="1" i="0" u="none" strike="noStrike">
                          <a:solidFill>
                            <a:srgbClr val="333333"/>
                          </a:solidFill>
                          <a:latin typeface="+mn-lt"/>
                          <a:ea typeface="微软雅黑" pitchFamily="34" charset="-122"/>
                        </a:rPr>
                        <a:t>200</a:t>
                      </a:r>
                      <a:r>
                        <a:rPr lang="zh-CN" altLang="en-US" sz="900" b="1" i="0" u="none" strike="noStrike">
                          <a:solidFill>
                            <a:srgbClr val="333333"/>
                          </a:solidFill>
                          <a:latin typeface="+mn-lt"/>
                          <a:ea typeface="微软雅黑" pitchFamily="34" charset="-122"/>
                        </a:rPr>
                        <a:t>元以下</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141</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66%</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006AFF"/>
                    </a:solidFill>
                  </a:tcPr>
                </a:tc>
                <a:tc>
                  <a:txBody>
                    <a:bodyPr/>
                    <a:lstStyle/>
                    <a:p>
                      <a:pPr algn="ctr" fontAlgn="ctr"/>
                      <a:r>
                        <a:rPr lang="en-US" altLang="zh-CN" sz="900" b="0" i="0" u="none" strike="noStrike">
                          <a:solidFill>
                            <a:srgbClr val="333333"/>
                          </a:solidFill>
                          <a:latin typeface="+mn-lt"/>
                          <a:ea typeface="微软雅黑" pitchFamily="34" charset="-122"/>
                        </a:rPr>
                        <a:t>13%</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9%</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8%</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1%</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90500">
                <a:tc>
                  <a:txBody>
                    <a:bodyPr/>
                    <a:lstStyle/>
                    <a:p>
                      <a:pPr algn="ctr" fontAlgn="ctr"/>
                      <a:r>
                        <a:rPr lang="en-US" altLang="zh-CN" sz="900" b="1" i="0" u="none" strike="noStrike">
                          <a:solidFill>
                            <a:srgbClr val="333333"/>
                          </a:solidFill>
                          <a:latin typeface="+mn-lt"/>
                          <a:ea typeface="微软雅黑" pitchFamily="34" charset="-122"/>
                        </a:rPr>
                        <a:t>200</a:t>
                      </a:r>
                      <a:r>
                        <a:rPr lang="zh-CN" altLang="en-US" sz="900" b="1" i="0" u="none" strike="noStrike">
                          <a:solidFill>
                            <a:srgbClr val="333333"/>
                          </a:solidFill>
                          <a:latin typeface="+mn-lt"/>
                          <a:ea typeface="微软雅黑" pitchFamily="34" charset="-122"/>
                        </a:rPr>
                        <a:t>元及以上</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229</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83%</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a:solidFill>
                            <a:srgbClr val="333333"/>
                          </a:solidFill>
                          <a:latin typeface="+mn-lt"/>
                          <a:ea typeface="微软雅黑" pitchFamily="34" charset="-122"/>
                        </a:rPr>
                        <a:t>6%</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6%</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1%</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0%</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1%</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bl>
          </a:graphicData>
        </a:graphic>
      </p:graphicFrame>
      <p:pic>
        <p:nvPicPr>
          <p:cNvPr id="7" name="图片 6" descr="9.png"/>
          <p:cNvPicPr>
            <a:picLocks noChangeAspect="1"/>
          </p:cNvPicPr>
          <p:nvPr/>
        </p:nvPicPr>
        <p:blipFill>
          <a:blip r:embed="rId2" cstate="print"/>
          <a:stretch>
            <a:fillRect/>
          </a:stretch>
        </p:blipFill>
        <p:spPr>
          <a:xfrm>
            <a:off x="83657" y="1916927"/>
            <a:ext cx="8280000" cy="2459908"/>
          </a:xfrm>
          <a:prstGeom prst="rect">
            <a:avLst/>
          </a:prstGeom>
        </p:spPr>
      </p:pic>
      <p:sp>
        <p:nvSpPr>
          <p:cNvPr id="10" name="Rectangle 17"/>
          <p:cNvSpPr txBox="1">
            <a:spLocks/>
          </p:cNvSpPr>
          <p:nvPr/>
        </p:nvSpPr>
        <p:spPr bwMode="auto">
          <a:xfrm>
            <a:off x="457200" y="274638"/>
            <a:ext cx="8229600" cy="1143000"/>
          </a:xfrm>
          <a:prstGeom prst="rect">
            <a:avLst/>
          </a:prstGeom>
          <a:noFill/>
          <a:ln w="9525">
            <a:noFill/>
            <a:miter lim="800000"/>
            <a:headEnd/>
            <a:tailEnd/>
          </a:ln>
        </p:spPr>
        <p:txBody>
          <a:bodyPr anchor="ctr"/>
          <a:lstStyle/>
          <a:p>
            <a:pPr defTabSz="457200" eaLnBrk="0" hangingPunct="0"/>
            <a:r>
              <a:rPr lang="zh-CN" altLang="en-US" sz="2000" b="1" kern="0" dirty="0" smtClean="0">
                <a:solidFill>
                  <a:sysClr val="windowText" lastClr="000000"/>
                </a:solidFill>
                <a:ea typeface="微软雅黑" pitchFamily="34" charset="-122"/>
              </a:rPr>
              <a:t>请问您最常配戴的眼镜类型是？  </a:t>
            </a:r>
            <a:r>
              <a:rPr lang="zh-CN" altLang="en-US" sz="2000" b="1" dirty="0" smtClean="0">
                <a:solidFill>
                  <a:srgbClr val="000000"/>
                </a:solidFill>
                <a:ea typeface="微软雅黑" pitchFamily="34" charset="-122"/>
              </a:rPr>
              <a:t> </a:t>
            </a:r>
            <a:endParaRPr lang="en-US" altLang="zh-CN" sz="2000" b="1" dirty="0" smtClean="0">
              <a:solidFill>
                <a:srgbClr val="000000"/>
              </a:solidFill>
              <a:ea typeface="微软雅黑" pitchFamily="34" charset="-122"/>
            </a:endParaRPr>
          </a:p>
          <a:p>
            <a:pPr defTabSz="457200" eaLnBrk="0" hangingPunct="0"/>
            <a:r>
              <a:rPr lang="zh-CN" altLang="en-US" sz="900" i="1" dirty="0" smtClean="0">
                <a:ea typeface="微软雅黑" pitchFamily="34" charset="-122"/>
              </a:rPr>
              <a:t>单选 （</a:t>
            </a:r>
            <a:r>
              <a:rPr lang="en-US" altLang="zh-CN" sz="900" i="1" dirty="0" smtClean="0">
                <a:ea typeface="微软雅黑" pitchFamily="34" charset="-122"/>
              </a:rPr>
              <a:t>n=370 </a:t>
            </a:r>
            <a:r>
              <a:rPr lang="zh-CN" altLang="en-US" sz="900" i="1" dirty="0" smtClean="0">
                <a:ea typeface="微软雅黑" pitchFamily="34" charset="-122"/>
              </a:rPr>
              <a:t>）</a:t>
            </a:r>
            <a:r>
              <a:rPr lang="en-US" altLang="zh-CN" sz="900" i="1" dirty="0" smtClean="0">
                <a:ea typeface="微软雅黑" pitchFamily="34" charset="-122"/>
              </a:rPr>
              <a:t>—</a:t>
            </a:r>
            <a:r>
              <a:rPr lang="zh-CN" altLang="en-US" sz="900" i="1" dirty="0" smtClean="0">
                <a:ea typeface="微软雅黑" pitchFamily="34" charset="-122"/>
              </a:rPr>
              <a:t>控制</a:t>
            </a:r>
            <a:r>
              <a:rPr lang="zh-CN" altLang="en-US" sz="900" i="1" dirty="0" smtClean="0">
                <a:ea typeface="微软雅黑" pitchFamily="34" charset="-122"/>
              </a:rPr>
              <a:t>项：对于您最常配戴的眼镜，您能接受的最高价位</a:t>
            </a:r>
            <a:r>
              <a:rPr lang="zh-CN" altLang="en-US" sz="900" i="1" dirty="0" smtClean="0">
                <a:ea typeface="微软雅黑" pitchFamily="34" charset="-122"/>
              </a:rPr>
              <a:t>在</a:t>
            </a:r>
            <a:r>
              <a:rPr lang="zh-CN" altLang="en-US" sz="900" i="1" dirty="0" smtClean="0">
                <a:ea typeface="微软雅黑" pitchFamily="34" charset="-122"/>
              </a:rPr>
              <a:t>？</a:t>
            </a:r>
            <a:endParaRPr lang="zh-CN" altLang="en-US" sz="900" i="1" dirty="0">
              <a:ea typeface="微软雅黑" pitchFamily="34" charset="-122"/>
            </a:endParaRPr>
          </a:p>
        </p:txBody>
      </p:sp>
      <p:sp>
        <p:nvSpPr>
          <p:cNvPr id="11" name="TextBox 13"/>
          <p:cNvSpPr txBox="1">
            <a:spLocks noChangeArrowheads="1"/>
          </p:cNvSpPr>
          <p:nvPr/>
        </p:nvSpPr>
        <p:spPr bwMode="auto">
          <a:xfrm>
            <a:off x="468313" y="1352550"/>
            <a:ext cx="8075612" cy="276999"/>
          </a:xfrm>
          <a:prstGeom prst="rect">
            <a:avLst/>
          </a:prstGeom>
          <a:noFill/>
          <a:ln w="9525">
            <a:noFill/>
            <a:miter lim="800000"/>
            <a:headEnd/>
            <a:tailEnd/>
          </a:ln>
        </p:spPr>
        <p:txBody>
          <a:bodyPr>
            <a:spAutoFit/>
          </a:bodyPr>
          <a:lstStyle/>
          <a:p>
            <a:pPr marL="182563" lvl="0" indent="-182563">
              <a:buFontTx/>
              <a:buChar char="•"/>
            </a:pPr>
            <a:r>
              <a:rPr lang="zh-CN" altLang="en-US" sz="1200" dirty="0" smtClean="0">
                <a:solidFill>
                  <a:sysClr val="windowText" lastClr="000000"/>
                </a:solidFill>
                <a:ea typeface="微软雅黑" pitchFamily="34" charset="-122"/>
              </a:rPr>
              <a:t>平常配戴近视眼镜的消费者中，更多的能接受眼镜的最高价在</a:t>
            </a:r>
            <a:r>
              <a:rPr lang="en-US" altLang="zh-CN" sz="1200" dirty="0" smtClean="0">
                <a:solidFill>
                  <a:sysClr val="windowText" lastClr="000000"/>
                </a:solidFill>
                <a:ea typeface="微软雅黑" pitchFamily="34" charset="-122"/>
              </a:rPr>
              <a:t>200</a:t>
            </a:r>
            <a:r>
              <a:rPr lang="zh-CN" altLang="en-US" sz="1200" dirty="0" smtClean="0">
                <a:solidFill>
                  <a:sysClr val="windowText" lastClr="000000"/>
                </a:solidFill>
                <a:ea typeface="微软雅黑" pitchFamily="34" charset="-122"/>
              </a:rPr>
              <a:t>元及</a:t>
            </a:r>
            <a:r>
              <a:rPr lang="zh-CN" altLang="en-US" sz="1200" dirty="0" smtClean="0">
                <a:solidFill>
                  <a:sysClr val="windowText" lastClr="000000"/>
                </a:solidFill>
                <a:ea typeface="微软雅黑" pitchFamily="34" charset="-122"/>
              </a:rPr>
              <a:t>以上</a:t>
            </a:r>
            <a:r>
              <a:rPr lang="zh-CN" altLang="en-US" sz="1200" dirty="0" smtClean="0">
                <a:ea typeface="微软雅黑" pitchFamily="34" charset="-122"/>
              </a:rPr>
              <a:t>。</a:t>
            </a:r>
            <a:endParaRPr lang="zh-CN" altLang="en-US" sz="1200" dirty="0" smtClean="0">
              <a:solidFill>
                <a:sysClr val="windowText" lastClr="000000"/>
              </a:solidFill>
              <a:ea typeface="微软雅黑" pitchFamily="34" charset="-122"/>
            </a:endParaRPr>
          </a:p>
        </p:txBody>
      </p:sp>
      <p:sp>
        <p:nvSpPr>
          <p:cNvPr id="13" name="Text Box 63"/>
          <p:cNvSpPr txBox="1">
            <a:spLocks noChangeArrowheads="1"/>
          </p:cNvSpPr>
          <p:nvPr/>
        </p:nvSpPr>
        <p:spPr bwMode="auto">
          <a:xfrm>
            <a:off x="7380288" y="765175"/>
            <a:ext cx="1439862" cy="523220"/>
          </a:xfrm>
          <a:prstGeom prst="rect">
            <a:avLst/>
          </a:prstGeom>
          <a:noFill/>
          <a:ln w="9525">
            <a:noFill/>
            <a:miter lim="800000"/>
            <a:headEnd/>
            <a:tailEnd/>
          </a:ln>
        </p:spPr>
        <p:txBody>
          <a:bodyPr>
            <a:spAutoFit/>
          </a:bodyPr>
          <a:lstStyle/>
          <a:p>
            <a:pPr algn="r">
              <a:spcBef>
                <a:spcPct val="50000"/>
              </a:spcBef>
            </a:pPr>
            <a:r>
              <a:rPr lang="zh-CN" altLang="en-US" sz="1400" u="sng" dirty="0" smtClean="0">
                <a:ea typeface="微软雅黑" pitchFamily="34" charset="-122"/>
              </a:rPr>
              <a:t>眼镜购买态度</a:t>
            </a:r>
            <a:r>
              <a:rPr lang="zh-CN" altLang="en-US" sz="1400" dirty="0" smtClean="0">
                <a:ea typeface="微软雅黑" pitchFamily="34" charset="-122"/>
              </a:rPr>
              <a:t>：</a:t>
            </a:r>
            <a:r>
              <a:rPr lang="zh-CN" altLang="en-US" sz="1400" u="sng" dirty="0" smtClean="0">
                <a:ea typeface="微软雅黑" pitchFamily="34" charset="-122"/>
              </a:rPr>
              <a:t>最高价位</a:t>
            </a:r>
            <a:endParaRPr lang="en-US" altLang="zh-CN" sz="1400" u="sng" dirty="0" smtClean="0">
              <a:ea typeface="微软雅黑" pitchFamily="34" charset="-122"/>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5CACE9EB-67D8-402F-84DE-7914361DB2B9}" type="slidenum">
              <a:rPr lang="zh-CN" altLang="en-US" smtClean="0"/>
              <a:pPr/>
              <a:t>33</a:t>
            </a:fld>
            <a:endParaRPr lang="zh-CN" altLang="en-US"/>
          </a:p>
        </p:txBody>
      </p:sp>
      <p:sp>
        <p:nvSpPr>
          <p:cNvPr id="6" name="TextBox 5"/>
          <p:cNvSpPr txBox="1"/>
          <p:nvPr/>
        </p:nvSpPr>
        <p:spPr>
          <a:xfrm>
            <a:off x="1081062" y="1986390"/>
            <a:ext cx="6072230" cy="3693319"/>
          </a:xfrm>
          <a:prstGeom prst="rect">
            <a:avLst/>
          </a:prstGeom>
          <a:noFill/>
        </p:spPr>
        <p:txBody>
          <a:bodyPr wrap="square" rtlCol="0">
            <a:spAutoFit/>
          </a:bodyPr>
          <a:lstStyle/>
          <a:p>
            <a:pPr marL="273600" indent="-273600">
              <a:lnSpc>
                <a:spcPct val="150000"/>
              </a:lnSpc>
              <a:buFont typeface="Wingdings" pitchFamily="2" charset="2"/>
              <a:buChar char="Ø"/>
            </a:pPr>
            <a:r>
              <a:rPr lang="zh-CN" altLang="en-US" sz="1200" dirty="0" smtClean="0">
                <a:latin typeface="微软雅黑" pitchFamily="34" charset="-122"/>
                <a:ea typeface="微软雅黑" pitchFamily="34" charset="-122"/>
              </a:rPr>
              <a:t>共获得</a:t>
            </a:r>
            <a:r>
              <a:rPr lang="en-US" altLang="zh-CN" sz="1200" dirty="0" smtClean="0">
                <a:latin typeface="微软雅黑" pitchFamily="34" charset="-122"/>
                <a:ea typeface="微软雅黑" pitchFamily="34" charset="-122"/>
              </a:rPr>
              <a:t>102</a:t>
            </a:r>
            <a:r>
              <a:rPr lang="zh-CN" altLang="en-US" sz="1200" dirty="0" smtClean="0">
                <a:latin typeface="微软雅黑" pitchFamily="34" charset="-122"/>
                <a:ea typeface="微软雅黑" pitchFamily="34" charset="-122"/>
              </a:rPr>
              <a:t>个有效相关回答</a:t>
            </a:r>
            <a:endParaRPr lang="en-US" altLang="zh-CN" sz="1200" dirty="0" smtClean="0">
              <a:latin typeface="微软雅黑" pitchFamily="34" charset="-122"/>
              <a:ea typeface="微软雅黑" pitchFamily="34" charset="-122"/>
            </a:endParaRPr>
          </a:p>
          <a:p>
            <a:pPr marL="730800" lvl="2" indent="-273600">
              <a:lnSpc>
                <a:spcPct val="150000"/>
              </a:lnSpc>
              <a:buFont typeface="Wingdings" pitchFamily="2" charset="2"/>
              <a:buChar char="ü"/>
            </a:pPr>
            <a:r>
              <a:rPr lang="en-US" altLang="zh-CN" sz="1200" dirty="0" smtClean="0">
                <a:latin typeface="微软雅黑" pitchFamily="34" charset="-122"/>
                <a:ea typeface="微软雅黑" pitchFamily="34" charset="-122"/>
              </a:rPr>
              <a:t>16</a:t>
            </a:r>
            <a:r>
              <a:rPr lang="zh-CN" altLang="en-US" sz="1200" dirty="0" smtClean="0">
                <a:latin typeface="微软雅黑" pitchFamily="34" charset="-122"/>
                <a:ea typeface="微软雅黑" pitchFamily="34" charset="-122"/>
              </a:rPr>
              <a:t>人提到外观</a:t>
            </a:r>
            <a:r>
              <a:rPr lang="en-US" altLang="zh-CN" sz="1200" dirty="0" smtClean="0">
                <a:latin typeface="微软雅黑" pitchFamily="34" charset="-122"/>
                <a:ea typeface="微软雅黑" pitchFamily="34" charset="-122"/>
              </a:rPr>
              <a:t>/</a:t>
            </a:r>
            <a:r>
              <a:rPr lang="zh-CN" altLang="en-US" sz="1200" dirty="0" smtClean="0">
                <a:latin typeface="微软雅黑" pitchFamily="34" charset="-122"/>
                <a:ea typeface="微软雅黑" pitchFamily="34" charset="-122"/>
              </a:rPr>
              <a:t>款式</a:t>
            </a:r>
            <a:endParaRPr lang="en-US" altLang="zh-CN" sz="1200" dirty="0" smtClean="0">
              <a:latin typeface="微软雅黑" pitchFamily="34" charset="-122"/>
              <a:ea typeface="微软雅黑" pitchFamily="34" charset="-122"/>
            </a:endParaRPr>
          </a:p>
          <a:p>
            <a:pPr marL="730800" lvl="2" indent="-273600">
              <a:lnSpc>
                <a:spcPct val="150000"/>
              </a:lnSpc>
              <a:buFont typeface="Wingdings" pitchFamily="2" charset="2"/>
              <a:buChar char="ü"/>
            </a:pPr>
            <a:r>
              <a:rPr lang="en-US" altLang="zh-CN" sz="1200" dirty="0" smtClean="0">
                <a:latin typeface="微软雅黑" pitchFamily="34" charset="-122"/>
                <a:ea typeface="微软雅黑" pitchFamily="34" charset="-122"/>
              </a:rPr>
              <a:t>11</a:t>
            </a:r>
            <a:r>
              <a:rPr lang="zh-CN" altLang="en-US" sz="1200" dirty="0" smtClean="0">
                <a:latin typeface="微软雅黑" pitchFamily="34" charset="-122"/>
                <a:ea typeface="微软雅黑" pitchFamily="34" charset="-122"/>
              </a:rPr>
              <a:t>人提到舒适度</a:t>
            </a:r>
            <a:endParaRPr lang="en-US" altLang="zh-CN" sz="1200" dirty="0" smtClean="0">
              <a:latin typeface="微软雅黑" pitchFamily="34" charset="-122"/>
              <a:ea typeface="微软雅黑" pitchFamily="34" charset="-122"/>
            </a:endParaRPr>
          </a:p>
          <a:p>
            <a:pPr marL="730800" lvl="2" indent="-273600">
              <a:lnSpc>
                <a:spcPct val="150000"/>
              </a:lnSpc>
              <a:buFont typeface="Wingdings" pitchFamily="2" charset="2"/>
              <a:buChar char="ü"/>
            </a:pPr>
            <a:r>
              <a:rPr lang="en-US" altLang="zh-CN" sz="1200" dirty="0" smtClean="0">
                <a:latin typeface="微软雅黑" pitchFamily="34" charset="-122"/>
                <a:ea typeface="微软雅黑" pitchFamily="34" charset="-122"/>
              </a:rPr>
              <a:t>11</a:t>
            </a:r>
            <a:r>
              <a:rPr lang="zh-CN" altLang="en-US" sz="1200" dirty="0" smtClean="0">
                <a:latin typeface="微软雅黑" pitchFamily="34" charset="-122"/>
                <a:ea typeface="微软雅黑" pitchFamily="34" charset="-122"/>
              </a:rPr>
              <a:t>人跳到质量</a:t>
            </a:r>
            <a:endParaRPr lang="en-US" altLang="zh-CN" sz="1200" dirty="0" smtClean="0">
              <a:latin typeface="微软雅黑" pitchFamily="34" charset="-122"/>
              <a:ea typeface="微软雅黑" pitchFamily="34" charset="-122"/>
            </a:endParaRPr>
          </a:p>
          <a:p>
            <a:pPr marL="730800" lvl="2" indent="-273600">
              <a:lnSpc>
                <a:spcPct val="150000"/>
              </a:lnSpc>
              <a:buFont typeface="Wingdings" pitchFamily="2" charset="2"/>
              <a:buChar char="ü"/>
            </a:pPr>
            <a:r>
              <a:rPr lang="en-US" altLang="zh-CN" sz="1200" dirty="0" smtClean="0">
                <a:latin typeface="微软雅黑" pitchFamily="34" charset="-122"/>
                <a:ea typeface="微软雅黑" pitchFamily="34" charset="-122"/>
              </a:rPr>
              <a:t>12</a:t>
            </a:r>
            <a:r>
              <a:rPr lang="zh-CN" altLang="en-US" sz="1200" dirty="0" smtClean="0">
                <a:latin typeface="微软雅黑" pitchFamily="34" charset="-122"/>
                <a:ea typeface="微软雅黑" pitchFamily="34" charset="-122"/>
              </a:rPr>
              <a:t>人提到价格</a:t>
            </a:r>
            <a:endParaRPr lang="en-US" altLang="zh-CN" sz="1200" dirty="0" smtClean="0">
              <a:latin typeface="微软雅黑" pitchFamily="34" charset="-122"/>
              <a:ea typeface="微软雅黑" pitchFamily="34" charset="-122"/>
            </a:endParaRPr>
          </a:p>
          <a:p>
            <a:pPr marL="730800" lvl="2" indent="-273600">
              <a:lnSpc>
                <a:spcPct val="150000"/>
              </a:lnSpc>
            </a:pPr>
            <a:endParaRPr lang="en-US" altLang="zh-CN" sz="1200" dirty="0" smtClean="0">
              <a:latin typeface="微软雅黑" pitchFamily="34" charset="-122"/>
              <a:ea typeface="微软雅黑" pitchFamily="34" charset="-122"/>
            </a:endParaRPr>
          </a:p>
          <a:p>
            <a:pPr marL="730800" lvl="1" indent="-273600">
              <a:lnSpc>
                <a:spcPct val="150000"/>
              </a:lnSpc>
            </a:pPr>
            <a:r>
              <a:rPr lang="zh-CN" altLang="en-US" sz="1200" dirty="0" smtClean="0">
                <a:latin typeface="微软雅黑" pitchFamily="34" charset="-122"/>
                <a:ea typeface="微软雅黑" pitchFamily="34" charset="-122"/>
              </a:rPr>
              <a:t>以下为部分用户的回答：</a:t>
            </a:r>
            <a:endParaRPr lang="en-US" altLang="zh-CN" sz="1200" dirty="0" smtClean="0">
              <a:latin typeface="微软雅黑" pitchFamily="34" charset="-122"/>
              <a:ea typeface="微软雅黑" pitchFamily="34" charset="-122"/>
            </a:endParaRPr>
          </a:p>
          <a:p>
            <a:pPr marL="273600" indent="-273600">
              <a:lnSpc>
                <a:spcPct val="150000"/>
              </a:lnSpc>
              <a:buFont typeface="+mj-lt"/>
              <a:buAutoNum type="arabicPeriod"/>
            </a:pPr>
            <a:r>
              <a:rPr lang="zh-CN" altLang="en-US" sz="1200" dirty="0" smtClean="0">
                <a:latin typeface="微软雅黑" pitchFamily="34" charset="-122"/>
                <a:ea typeface="微软雅黑" pitchFamily="34" charset="-122"/>
              </a:rPr>
              <a:t>眼镜跟太阳镜结合就好了；</a:t>
            </a:r>
            <a:endParaRPr lang="en-US" altLang="zh-CN" sz="1200" dirty="0" smtClean="0">
              <a:latin typeface="微软雅黑" pitchFamily="34" charset="-122"/>
              <a:ea typeface="微软雅黑" pitchFamily="34" charset="-122"/>
            </a:endParaRPr>
          </a:p>
          <a:p>
            <a:pPr marL="273600" indent="-273600">
              <a:lnSpc>
                <a:spcPct val="150000"/>
              </a:lnSpc>
              <a:buFont typeface="+mj-lt"/>
              <a:buAutoNum type="arabicPeriod"/>
            </a:pPr>
            <a:r>
              <a:rPr lang="zh-CN" altLang="en-US" sz="1200" dirty="0" smtClean="0">
                <a:latin typeface="微软雅黑" pitchFamily="34" charset="-122"/>
                <a:ea typeface="微软雅黑" pitchFamily="34" charset="-122"/>
              </a:rPr>
              <a:t>轻点 用的时间久点 保护眼睛；</a:t>
            </a:r>
            <a:endParaRPr lang="en-US" altLang="zh-CN" sz="1200" dirty="0" smtClean="0">
              <a:latin typeface="微软雅黑" pitchFamily="34" charset="-122"/>
              <a:ea typeface="微软雅黑" pitchFamily="34" charset="-122"/>
            </a:endParaRPr>
          </a:p>
          <a:p>
            <a:pPr marL="273600" indent="-273600">
              <a:lnSpc>
                <a:spcPct val="150000"/>
              </a:lnSpc>
              <a:buFont typeface="+mj-lt"/>
              <a:buAutoNum type="arabicPeriod"/>
            </a:pPr>
            <a:r>
              <a:rPr lang="zh-CN" altLang="en-US" sz="1200" dirty="0" smtClean="0">
                <a:latin typeface="微软雅黑" pitchFamily="34" charset="-122"/>
                <a:ea typeface="微软雅黑" pitchFamily="34" charset="-122"/>
              </a:rPr>
              <a:t>佩戴的脸部和眼部舒适度，对身体无害；</a:t>
            </a:r>
            <a:endParaRPr lang="en-US" altLang="zh-CN" sz="1200" dirty="0" smtClean="0">
              <a:latin typeface="微软雅黑" pitchFamily="34" charset="-122"/>
              <a:ea typeface="微软雅黑" pitchFamily="34" charset="-122"/>
            </a:endParaRPr>
          </a:p>
          <a:p>
            <a:pPr marL="273600" indent="-273600">
              <a:lnSpc>
                <a:spcPct val="150000"/>
              </a:lnSpc>
              <a:buFont typeface="+mj-lt"/>
              <a:buAutoNum type="arabicPeriod"/>
            </a:pPr>
            <a:r>
              <a:rPr lang="zh-CN" altLang="en-US" sz="1200" dirty="0" smtClean="0">
                <a:latin typeface="微软雅黑" pitchFamily="34" charset="-122"/>
                <a:ea typeface="微软雅黑" pitchFamily="34" charset="-122"/>
              </a:rPr>
              <a:t>对眼睛的危害程度能减少；</a:t>
            </a:r>
            <a:endParaRPr lang="en-US" altLang="zh-CN" sz="1200" dirty="0" smtClean="0">
              <a:latin typeface="微软雅黑" pitchFamily="34" charset="-122"/>
              <a:ea typeface="微软雅黑" pitchFamily="34" charset="-122"/>
            </a:endParaRPr>
          </a:p>
          <a:p>
            <a:pPr marL="273600" indent="-273600">
              <a:lnSpc>
                <a:spcPct val="150000"/>
              </a:lnSpc>
              <a:buFont typeface="+mj-lt"/>
              <a:buAutoNum type="arabicPeriod"/>
            </a:pPr>
            <a:r>
              <a:rPr lang="zh-CN" altLang="en-US" sz="1200" dirty="0" smtClean="0">
                <a:latin typeface="微软雅黑" pitchFamily="34" charset="-122"/>
                <a:ea typeface="微软雅黑" pitchFamily="34" charset="-122"/>
              </a:rPr>
              <a:t>能够根据自己的喜好和当天的心情变换颜色；</a:t>
            </a:r>
            <a:endParaRPr lang="en-US" altLang="zh-CN" sz="1200" dirty="0" smtClean="0">
              <a:latin typeface="微软雅黑" pitchFamily="34" charset="-122"/>
              <a:ea typeface="微软雅黑" pitchFamily="34" charset="-122"/>
            </a:endParaRPr>
          </a:p>
          <a:p>
            <a:pPr marL="273600" indent="-273600">
              <a:lnSpc>
                <a:spcPct val="150000"/>
              </a:lnSpc>
              <a:buFont typeface="+mj-lt"/>
              <a:buAutoNum type="arabicPeriod"/>
            </a:pPr>
            <a:r>
              <a:rPr lang="zh-CN" altLang="en-US" sz="1200" dirty="0" smtClean="0">
                <a:latin typeface="微软雅黑" pitchFamily="34" charset="-122"/>
                <a:ea typeface="微软雅黑" pitchFamily="34" charset="-122"/>
              </a:rPr>
              <a:t>治疗近视，恢复视力方面，清洁方面。</a:t>
            </a:r>
            <a:endParaRPr lang="en-US" altLang="zh-CN" sz="1200" dirty="0" smtClean="0">
              <a:latin typeface="微软雅黑" pitchFamily="34" charset="-122"/>
              <a:ea typeface="微软雅黑" pitchFamily="34" charset="-122"/>
            </a:endParaRPr>
          </a:p>
        </p:txBody>
      </p:sp>
      <p:sp>
        <p:nvSpPr>
          <p:cNvPr id="8" name="Rectangle 17"/>
          <p:cNvSpPr txBox="1">
            <a:spLocks/>
          </p:cNvSpPr>
          <p:nvPr/>
        </p:nvSpPr>
        <p:spPr bwMode="auto">
          <a:xfrm>
            <a:off x="457200" y="274638"/>
            <a:ext cx="8229600" cy="1143000"/>
          </a:xfrm>
          <a:prstGeom prst="rect">
            <a:avLst/>
          </a:prstGeom>
          <a:noFill/>
          <a:ln w="9525">
            <a:noFill/>
            <a:miter lim="800000"/>
            <a:headEnd/>
            <a:tailEnd/>
          </a:ln>
        </p:spPr>
        <p:txBody>
          <a:bodyPr anchor="ctr"/>
          <a:lstStyle/>
          <a:p>
            <a:pPr defTabSz="457200" eaLnBrk="0" hangingPunct="0"/>
            <a:r>
              <a:rPr lang="zh-CN" altLang="en-US" sz="2000" b="1" kern="0" dirty="0" smtClean="0">
                <a:solidFill>
                  <a:sysClr val="windowText" lastClr="000000"/>
                </a:solidFill>
                <a:latin typeface="微软雅黑" pitchFamily="34" charset="-122"/>
                <a:ea typeface="微软雅黑" pitchFamily="34" charset="-122"/>
              </a:rPr>
              <a:t>请问您觉得现在的眼镜还需要在哪些方面得到完善</a:t>
            </a:r>
            <a:r>
              <a:rPr lang="zh-CN" altLang="en-US" sz="2000" b="1" kern="0" dirty="0" smtClean="0">
                <a:solidFill>
                  <a:sysClr val="windowText" lastClr="000000"/>
                </a:solidFill>
                <a:ea typeface="微软雅黑" pitchFamily="34" charset="-122"/>
              </a:rPr>
              <a:t>？  </a:t>
            </a:r>
            <a:r>
              <a:rPr lang="zh-CN" altLang="en-US" sz="2000" b="1" dirty="0" smtClean="0">
                <a:solidFill>
                  <a:srgbClr val="000000"/>
                </a:solidFill>
                <a:ea typeface="微软雅黑" pitchFamily="34" charset="-122"/>
              </a:rPr>
              <a:t> </a:t>
            </a:r>
            <a:endParaRPr lang="en-US" altLang="zh-CN" sz="2000" b="1" dirty="0" smtClean="0">
              <a:solidFill>
                <a:srgbClr val="000000"/>
              </a:solidFill>
              <a:ea typeface="微软雅黑" pitchFamily="34" charset="-122"/>
            </a:endParaRPr>
          </a:p>
          <a:p>
            <a:pPr defTabSz="457200" eaLnBrk="0" hangingPunct="0"/>
            <a:r>
              <a:rPr lang="zh-CN" altLang="en-US" sz="900" i="1" dirty="0" smtClean="0">
                <a:ea typeface="微软雅黑" pitchFamily="34" charset="-122"/>
              </a:rPr>
              <a:t>开放题</a:t>
            </a:r>
            <a:endParaRPr lang="zh-CN" altLang="en-US" sz="900" i="1" dirty="0">
              <a:ea typeface="微软雅黑" pitchFamily="34" charset="-122"/>
            </a:endParaRPr>
          </a:p>
        </p:txBody>
      </p:sp>
      <p:sp>
        <p:nvSpPr>
          <p:cNvPr id="9" name="TextBox 13"/>
          <p:cNvSpPr txBox="1">
            <a:spLocks noChangeArrowheads="1"/>
          </p:cNvSpPr>
          <p:nvPr/>
        </p:nvSpPr>
        <p:spPr bwMode="auto">
          <a:xfrm>
            <a:off x="468313" y="1352550"/>
            <a:ext cx="8075612" cy="276999"/>
          </a:xfrm>
          <a:prstGeom prst="rect">
            <a:avLst/>
          </a:prstGeom>
          <a:noFill/>
          <a:ln w="9525">
            <a:noFill/>
            <a:miter lim="800000"/>
            <a:headEnd/>
            <a:tailEnd/>
          </a:ln>
        </p:spPr>
        <p:txBody>
          <a:bodyPr>
            <a:spAutoFit/>
          </a:bodyPr>
          <a:lstStyle/>
          <a:p>
            <a:pPr marL="182563" indent="-182563">
              <a:buFontTx/>
              <a:buChar char="•"/>
            </a:pPr>
            <a:r>
              <a:rPr lang="zh-CN" altLang="en-US" sz="1200" dirty="0" smtClean="0">
                <a:solidFill>
                  <a:sysClr val="windowText" lastClr="000000"/>
                </a:solidFill>
                <a:ea typeface="微软雅黑" pitchFamily="34" charset="-122"/>
              </a:rPr>
              <a:t>大部分的消费者希望在眼镜的款式外观上有所</a:t>
            </a:r>
            <a:r>
              <a:rPr lang="zh-CN" altLang="en-US" sz="1200" dirty="0" smtClean="0">
                <a:solidFill>
                  <a:sysClr val="windowText" lastClr="000000"/>
                </a:solidFill>
                <a:ea typeface="微软雅黑" pitchFamily="34" charset="-122"/>
              </a:rPr>
              <a:t>提高</a:t>
            </a:r>
            <a:r>
              <a:rPr lang="zh-CN" altLang="en-US" sz="1200" dirty="0" smtClean="0">
                <a:ea typeface="微软雅黑" pitchFamily="34" charset="-122"/>
              </a:rPr>
              <a:t>。</a:t>
            </a:r>
            <a:endParaRPr lang="zh-CN" altLang="en-US" sz="1200" dirty="0" smtClean="0">
              <a:solidFill>
                <a:sysClr val="windowText" lastClr="000000"/>
              </a:solidFill>
              <a:ea typeface="微软雅黑" pitchFamily="34" charset="-122"/>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p:cNvSpPr>
          <p:nvPr/>
        </p:nvSpPr>
        <p:spPr bwMode="auto">
          <a:xfrm>
            <a:off x="5580063" y="2393950"/>
            <a:ext cx="2592387" cy="347663"/>
          </a:xfrm>
          <a:prstGeom prst="rect">
            <a:avLst/>
          </a:prstGeom>
          <a:solidFill>
            <a:srgbClr val="FFFFFF"/>
          </a:solidFill>
          <a:ln w="9525">
            <a:noFill/>
            <a:miter lim="800000"/>
            <a:headEnd/>
            <a:tailEnd/>
          </a:ln>
        </p:spPr>
        <p:txBody>
          <a:bodyPr anchor="ctr"/>
          <a:lstStyle/>
          <a:p>
            <a:pPr>
              <a:spcBef>
                <a:spcPct val="20000"/>
              </a:spcBef>
              <a:buFont typeface="Arial" charset="0"/>
              <a:buNone/>
            </a:pPr>
            <a:r>
              <a:rPr lang="zh-CN" altLang="en-US" b="1" dirty="0" smtClean="0">
                <a:solidFill>
                  <a:srgbClr val="C0C0C0"/>
                </a:solidFill>
                <a:ea typeface="微软雅黑" pitchFamily="34" charset="-122"/>
              </a:rPr>
              <a:t>背景</a:t>
            </a:r>
            <a:endParaRPr lang="zh-CN" altLang="en-US" b="1" dirty="0">
              <a:solidFill>
                <a:srgbClr val="C0C0C0"/>
              </a:solidFill>
              <a:ea typeface="微软雅黑" pitchFamily="34" charset="-122"/>
            </a:endParaRPr>
          </a:p>
        </p:txBody>
      </p:sp>
      <p:sp>
        <p:nvSpPr>
          <p:cNvPr id="6" name="Content Placeholder 4"/>
          <p:cNvSpPr>
            <a:spLocks/>
          </p:cNvSpPr>
          <p:nvPr/>
        </p:nvSpPr>
        <p:spPr bwMode="auto">
          <a:xfrm>
            <a:off x="5580063" y="3032125"/>
            <a:ext cx="2592387" cy="347663"/>
          </a:xfrm>
          <a:prstGeom prst="rect">
            <a:avLst/>
          </a:prstGeom>
          <a:noFill/>
          <a:ln w="9525">
            <a:noFill/>
            <a:miter lim="800000"/>
            <a:headEnd/>
            <a:tailEnd/>
          </a:ln>
        </p:spPr>
        <p:txBody>
          <a:bodyPr anchor="ctr"/>
          <a:lstStyle/>
          <a:p>
            <a:pPr>
              <a:spcBef>
                <a:spcPct val="20000"/>
              </a:spcBef>
              <a:buFont typeface="Arial" charset="0"/>
              <a:buNone/>
            </a:pPr>
            <a:r>
              <a:rPr lang="zh-CN" altLang="en-US" b="1" dirty="0" smtClean="0">
                <a:solidFill>
                  <a:schemeClr val="bg1">
                    <a:lumMod val="65000"/>
                  </a:schemeClr>
                </a:solidFill>
                <a:ea typeface="微软雅黑" pitchFamily="34" charset="-122"/>
              </a:rPr>
              <a:t>发现</a:t>
            </a:r>
            <a:endParaRPr lang="zh-CN" altLang="en-US" b="1" dirty="0">
              <a:solidFill>
                <a:schemeClr val="bg1">
                  <a:lumMod val="65000"/>
                </a:schemeClr>
              </a:solidFill>
              <a:ea typeface="微软雅黑" pitchFamily="34" charset="-122"/>
            </a:endParaRPr>
          </a:p>
        </p:txBody>
      </p:sp>
      <p:sp>
        <p:nvSpPr>
          <p:cNvPr id="7" name="Content Placeholder 4"/>
          <p:cNvSpPr>
            <a:spLocks/>
          </p:cNvSpPr>
          <p:nvPr/>
        </p:nvSpPr>
        <p:spPr bwMode="auto">
          <a:xfrm>
            <a:off x="5580063" y="3670300"/>
            <a:ext cx="2592387" cy="347663"/>
          </a:xfrm>
          <a:prstGeom prst="rect">
            <a:avLst/>
          </a:prstGeom>
          <a:noFill/>
          <a:ln w="9525">
            <a:noFill/>
            <a:miter lim="800000"/>
            <a:headEnd/>
            <a:tailEnd/>
          </a:ln>
        </p:spPr>
        <p:txBody>
          <a:bodyPr anchor="ctr"/>
          <a:lstStyle/>
          <a:p>
            <a:pPr>
              <a:spcBef>
                <a:spcPct val="20000"/>
              </a:spcBef>
              <a:buFont typeface="Arial" charset="0"/>
              <a:buNone/>
            </a:pPr>
            <a:r>
              <a:rPr lang="zh-CN" altLang="en-US" b="1" dirty="0" smtClean="0">
                <a:ea typeface="微软雅黑" pitchFamily="34" charset="-122"/>
              </a:rPr>
              <a:t>启发</a:t>
            </a:r>
            <a:endParaRPr lang="zh-CN" altLang="en-US" b="1" dirty="0">
              <a:ea typeface="微软雅黑" pitchFamily="34" charset="-122"/>
            </a:endParaRPr>
          </a:p>
        </p:txBody>
      </p:sp>
      <p:sp>
        <p:nvSpPr>
          <p:cNvPr id="8" name="Content Placeholder 4"/>
          <p:cNvSpPr>
            <a:spLocks/>
          </p:cNvSpPr>
          <p:nvPr/>
        </p:nvSpPr>
        <p:spPr bwMode="auto">
          <a:xfrm>
            <a:off x="5580063" y="4269865"/>
            <a:ext cx="3302000" cy="369332"/>
          </a:xfrm>
          <a:prstGeom prst="rect">
            <a:avLst/>
          </a:prstGeom>
          <a:noFill/>
          <a:ln w="9525">
            <a:noFill/>
            <a:miter lim="800000"/>
            <a:headEnd/>
            <a:tailEnd/>
          </a:ln>
        </p:spPr>
        <p:txBody>
          <a:bodyPr anchor="ctr">
            <a:spAutoFit/>
          </a:bodyPr>
          <a:lstStyle/>
          <a:p>
            <a:pPr>
              <a:buFont typeface="Arial" charset="0"/>
              <a:buNone/>
            </a:pPr>
            <a:r>
              <a:rPr lang="zh-CN" altLang="en-US" b="1" dirty="0" smtClean="0">
                <a:solidFill>
                  <a:srgbClr val="B2B2B2"/>
                </a:solidFill>
                <a:ea typeface="微软雅黑" pitchFamily="34" charset="-122"/>
              </a:rPr>
              <a:t>附件</a:t>
            </a:r>
            <a:endParaRPr lang="zh-CN" altLang="en-US" b="1" dirty="0">
              <a:solidFill>
                <a:srgbClr val="B2B2B2"/>
              </a:solidFill>
              <a:ea typeface="微软雅黑" pitchFamily="34" charset="-122"/>
            </a:endParaRPr>
          </a:p>
        </p:txBody>
      </p:sp>
      <p:sp>
        <p:nvSpPr>
          <p:cNvPr id="9" name="Content Placeholder 4"/>
          <p:cNvSpPr>
            <a:spLocks/>
          </p:cNvSpPr>
          <p:nvPr/>
        </p:nvSpPr>
        <p:spPr bwMode="auto">
          <a:xfrm>
            <a:off x="5580063" y="4756841"/>
            <a:ext cx="3302000" cy="646331"/>
          </a:xfrm>
          <a:prstGeom prst="rect">
            <a:avLst/>
          </a:prstGeom>
          <a:noFill/>
          <a:ln w="9525">
            <a:noFill/>
            <a:miter lim="800000"/>
            <a:headEnd/>
            <a:tailEnd/>
          </a:ln>
        </p:spPr>
        <p:txBody>
          <a:bodyPr anchor="ctr">
            <a:spAutoFit/>
          </a:bodyPr>
          <a:lstStyle/>
          <a:p>
            <a:pPr>
              <a:buFont typeface="Arial" charset="0"/>
              <a:buNone/>
            </a:pPr>
            <a:r>
              <a:rPr lang="en-US" altLang="zh-CN" b="1" dirty="0">
                <a:solidFill>
                  <a:srgbClr val="B2B2B2"/>
                </a:solidFill>
                <a:ea typeface="微软雅黑" pitchFamily="34" charset="-122"/>
              </a:rPr>
              <a:t>	</a:t>
            </a:r>
            <a:r>
              <a:rPr lang="zh-CN" altLang="en-US" b="1" dirty="0">
                <a:solidFill>
                  <a:srgbClr val="B2B2B2"/>
                </a:solidFill>
                <a:ea typeface="微软雅黑" pitchFamily="34" charset="-122"/>
              </a:rPr>
              <a:t>调查问卷</a:t>
            </a:r>
          </a:p>
          <a:p>
            <a:pPr>
              <a:buFont typeface="Arial" charset="0"/>
              <a:buNone/>
            </a:pPr>
            <a:r>
              <a:rPr lang="en-US" altLang="zh-CN" b="1" dirty="0">
                <a:solidFill>
                  <a:srgbClr val="B2B2B2"/>
                </a:solidFill>
                <a:ea typeface="微软雅黑" pitchFamily="34" charset="-122"/>
              </a:rPr>
              <a:t>	</a:t>
            </a:r>
            <a:r>
              <a:rPr lang="zh-CN" altLang="en-US" b="1" dirty="0">
                <a:solidFill>
                  <a:srgbClr val="B2B2B2"/>
                </a:solidFill>
                <a:ea typeface="微软雅黑" pitchFamily="34" charset="-122"/>
              </a:rPr>
              <a:t>关于我们</a:t>
            </a:r>
          </a:p>
        </p:txBody>
      </p:sp>
      <p:sp>
        <p:nvSpPr>
          <p:cNvPr id="10" name="灯片编号占位符 10"/>
          <p:cNvSpPr>
            <a:spLocks noGrp="1"/>
          </p:cNvSpPr>
          <p:nvPr>
            <p:ph type="sldNum" sz="quarter" idx="12"/>
          </p:nvPr>
        </p:nvSpPr>
        <p:spPr>
          <a:xfrm>
            <a:off x="6553200" y="6356350"/>
            <a:ext cx="2133600" cy="365125"/>
          </a:xfrm>
        </p:spPr>
        <p:txBody>
          <a:bodyPr/>
          <a:lstStyle/>
          <a:p>
            <a:fld id="{5CACE9EB-67D8-402F-84DE-7914361DB2B9}" type="slidenum">
              <a:rPr lang="zh-CN" altLang="en-US" smtClean="0">
                <a:ea typeface="微软雅黑" pitchFamily="34" charset="-122"/>
              </a:rPr>
              <a:pPr/>
              <a:t>34</a:t>
            </a:fld>
            <a:endParaRPr lang="zh-CN" altLang="en-US">
              <a:ea typeface="微软雅黑" pitchFamily="34" charset="-122"/>
            </a:endParaRPr>
          </a:p>
        </p:txBody>
      </p:sp>
      <p:pic>
        <p:nvPicPr>
          <p:cNvPr id="11" name="图片 10" descr="help.png"/>
          <p:cNvPicPr>
            <a:picLocks noChangeAspect="1"/>
          </p:cNvPicPr>
          <p:nvPr/>
        </p:nvPicPr>
        <p:blipFill>
          <a:blip r:embed="rId2" cstate="print"/>
          <a:stretch>
            <a:fillRect/>
          </a:stretch>
        </p:blipFill>
        <p:spPr>
          <a:xfrm>
            <a:off x="1500166" y="2143116"/>
            <a:ext cx="2247533" cy="2247533"/>
          </a:xfrm>
          <a:prstGeom prst="rect">
            <a:avLst/>
          </a:prstGeom>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7"/>
          <p:cNvSpPr txBox="1">
            <a:spLocks/>
          </p:cNvSpPr>
          <p:nvPr/>
        </p:nvSpPr>
        <p:spPr bwMode="auto">
          <a:xfrm>
            <a:off x="457200" y="274638"/>
            <a:ext cx="8229600" cy="1143000"/>
          </a:xfrm>
          <a:prstGeom prst="rect">
            <a:avLst/>
          </a:prstGeom>
          <a:noFill/>
          <a:ln>
            <a:miter lim="800000"/>
            <a:headEnd/>
            <a:tailEnd/>
          </a:ln>
        </p:spPr>
        <p:txBody>
          <a:bodyPr anchor="ctr"/>
          <a:lstStyle/>
          <a:p>
            <a:pPr lvl="0" defTabSz="457200" eaLnBrk="0" fontAlgn="base" hangingPunct="0">
              <a:spcBef>
                <a:spcPct val="0"/>
              </a:spcBef>
              <a:spcAft>
                <a:spcPct val="0"/>
              </a:spcAft>
              <a:defRPr/>
            </a:pPr>
            <a:r>
              <a:rPr lang="zh-CN" altLang="en-US" sz="2000" b="1" dirty="0" smtClean="0">
                <a:solidFill>
                  <a:sysClr val="windowText" lastClr="000000"/>
                </a:solidFill>
                <a:latin typeface="微软雅黑" pitchFamily="34" charset="-122"/>
                <a:ea typeface="微软雅黑" pitchFamily="34" charset="-122"/>
              </a:rPr>
              <a:t>启发</a:t>
            </a:r>
          </a:p>
        </p:txBody>
      </p:sp>
      <p:sp>
        <p:nvSpPr>
          <p:cNvPr id="5" name="TextBox 4"/>
          <p:cNvSpPr txBox="1"/>
          <p:nvPr/>
        </p:nvSpPr>
        <p:spPr>
          <a:xfrm>
            <a:off x="571472" y="3809188"/>
            <a:ext cx="8001056" cy="422295"/>
          </a:xfrm>
          <a:prstGeom prst="rect">
            <a:avLst/>
          </a:prstGeom>
          <a:noFill/>
        </p:spPr>
        <p:txBody>
          <a:bodyPr wrap="square" rtlCol="0">
            <a:spAutoFit/>
          </a:bodyPr>
          <a:lstStyle/>
          <a:p>
            <a:pPr marL="360000" indent="-360000">
              <a:lnSpc>
                <a:spcPct val="150000"/>
              </a:lnSpc>
              <a:buFont typeface="Wingdings" pitchFamily="2" charset="2"/>
              <a:buChar char="n"/>
            </a:pPr>
            <a:r>
              <a:rPr lang="zh-CN" altLang="en-US" sz="1600" dirty="0" smtClean="0">
                <a:ea typeface="微软雅黑" pitchFamily="34" charset="-122"/>
              </a:rPr>
              <a:t>建议商家根据环境多设置品牌专卖店的店面，以方便和吸引消费者购买</a:t>
            </a:r>
          </a:p>
        </p:txBody>
      </p:sp>
      <p:sp>
        <p:nvSpPr>
          <p:cNvPr id="7" name="TextBox 6"/>
          <p:cNvSpPr txBox="1"/>
          <p:nvPr/>
        </p:nvSpPr>
        <p:spPr>
          <a:xfrm>
            <a:off x="571472" y="4786322"/>
            <a:ext cx="8001056" cy="1061829"/>
          </a:xfrm>
          <a:prstGeom prst="rect">
            <a:avLst/>
          </a:prstGeom>
          <a:noFill/>
        </p:spPr>
        <p:txBody>
          <a:bodyPr wrap="square" rtlCol="0">
            <a:spAutoFit/>
          </a:bodyPr>
          <a:lstStyle/>
          <a:p>
            <a:pPr marL="817200" lvl="1" indent="-360000">
              <a:lnSpc>
                <a:spcPct val="150000"/>
              </a:lnSpc>
              <a:buFont typeface="Wingdings" pitchFamily="2" charset="2"/>
              <a:buChar char="p"/>
            </a:pPr>
            <a:r>
              <a:rPr lang="zh-CN" altLang="en-US" sz="1400" dirty="0" smtClean="0">
                <a:ea typeface="微软雅黑" pitchFamily="34" charset="-122"/>
              </a:rPr>
              <a:t>根据</a:t>
            </a:r>
            <a:r>
              <a:rPr lang="en-US" altLang="zh-CN" sz="1400" dirty="0" smtClean="0">
                <a:ea typeface="微软雅黑" pitchFamily="34" charset="-122"/>
              </a:rPr>
              <a:t>p20“</a:t>
            </a:r>
            <a:r>
              <a:rPr lang="zh-CN" altLang="en-US" sz="1400" dirty="0" smtClean="0">
                <a:ea typeface="微软雅黑" pitchFamily="34" charset="-122"/>
              </a:rPr>
              <a:t>请问您最常在什么地方购买眼镜？”的问题可以看出，眼镜品牌专卖店是消费者最为亲睐的购物点，如果商家可以在合适的商区多开设品牌专卖的门店，即可以方便消费者的购买，更能扩大品牌的知名度。</a:t>
            </a:r>
            <a:endParaRPr lang="zh-CN" altLang="en-US" sz="1400" dirty="0">
              <a:ea typeface="微软雅黑" pitchFamily="34" charset="-122"/>
            </a:endParaRPr>
          </a:p>
        </p:txBody>
      </p:sp>
      <p:sp>
        <p:nvSpPr>
          <p:cNvPr id="8" name="TextBox 7"/>
          <p:cNvSpPr txBox="1"/>
          <p:nvPr/>
        </p:nvSpPr>
        <p:spPr>
          <a:xfrm>
            <a:off x="571472" y="1281185"/>
            <a:ext cx="8001056" cy="830997"/>
          </a:xfrm>
          <a:prstGeom prst="rect">
            <a:avLst/>
          </a:prstGeom>
          <a:noFill/>
        </p:spPr>
        <p:txBody>
          <a:bodyPr wrap="square" rtlCol="0">
            <a:spAutoFit/>
          </a:bodyPr>
          <a:lstStyle/>
          <a:p>
            <a:pPr marL="360000" indent="-360000">
              <a:lnSpc>
                <a:spcPct val="150000"/>
              </a:lnSpc>
              <a:buFont typeface="Wingdings" pitchFamily="2" charset="2"/>
              <a:buChar char="n"/>
            </a:pPr>
            <a:r>
              <a:rPr lang="zh-CN" altLang="en-US" sz="1600" dirty="0" smtClean="0">
                <a:ea typeface="微软雅黑" pitchFamily="34" charset="-122"/>
              </a:rPr>
              <a:t>眼镜行业可以在推出新型眼镜时，多推出带有防辐射的功能的眼镜及其具有防雾功能的眼镜</a:t>
            </a:r>
          </a:p>
        </p:txBody>
      </p:sp>
      <p:sp>
        <p:nvSpPr>
          <p:cNvPr id="9" name="TextBox 8"/>
          <p:cNvSpPr txBox="1"/>
          <p:nvPr/>
        </p:nvSpPr>
        <p:spPr>
          <a:xfrm>
            <a:off x="571472" y="2258319"/>
            <a:ext cx="8001056" cy="1384995"/>
          </a:xfrm>
          <a:prstGeom prst="rect">
            <a:avLst/>
          </a:prstGeom>
          <a:noFill/>
        </p:spPr>
        <p:txBody>
          <a:bodyPr wrap="square" rtlCol="0">
            <a:spAutoFit/>
          </a:bodyPr>
          <a:lstStyle/>
          <a:p>
            <a:pPr marL="817200" lvl="1" indent="-360000">
              <a:lnSpc>
                <a:spcPct val="150000"/>
              </a:lnSpc>
              <a:buFont typeface="Wingdings" pitchFamily="2" charset="2"/>
              <a:buChar char="p"/>
            </a:pPr>
            <a:r>
              <a:rPr lang="zh-CN" altLang="en-US" sz="1400" dirty="0" smtClean="0">
                <a:ea typeface="微软雅黑" pitchFamily="34" charset="-122"/>
              </a:rPr>
              <a:t>根据</a:t>
            </a:r>
            <a:r>
              <a:rPr lang="en-US" altLang="zh-CN" sz="1400" dirty="0" smtClean="0">
                <a:ea typeface="微软雅黑" pitchFamily="34" charset="-122"/>
              </a:rPr>
              <a:t>p26“</a:t>
            </a:r>
            <a:r>
              <a:rPr lang="zh-CN" altLang="en-US" sz="1400" dirty="0" smtClean="0">
                <a:ea typeface="微软雅黑" pitchFamily="34" charset="-122"/>
              </a:rPr>
              <a:t>请问您觉得一副眼镜除了基本功能外还应该具有什么功能”的问题，我们可以看到，消费者对于防辐射的眼镜非常期待，同样在</a:t>
            </a:r>
            <a:r>
              <a:rPr lang="en-US" altLang="zh-CN" sz="1400" dirty="0" smtClean="0">
                <a:ea typeface="微软雅黑" pitchFamily="34" charset="-122"/>
              </a:rPr>
              <a:t>p30</a:t>
            </a:r>
            <a:r>
              <a:rPr lang="zh-CN" altLang="en-US" sz="1400" dirty="0" smtClean="0">
                <a:ea typeface="微软雅黑" pitchFamily="34" charset="-122"/>
              </a:rPr>
              <a:t>中可以看出，有配戴眼镜需求的消费者更希望眼镜具有防雾功能，因此如果商家能推出带有防辐射和防雾功能的眼镜，必定能赢得更多消费者亲睐。</a:t>
            </a:r>
            <a:endParaRPr lang="zh-CN" altLang="en-US" sz="1400" dirty="0">
              <a:ea typeface="微软雅黑" pitchFamily="34" charset="-122"/>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7"/>
          <p:cNvSpPr txBox="1">
            <a:spLocks/>
          </p:cNvSpPr>
          <p:nvPr/>
        </p:nvSpPr>
        <p:spPr bwMode="auto">
          <a:xfrm>
            <a:off x="457200" y="274638"/>
            <a:ext cx="8229600" cy="1143000"/>
          </a:xfrm>
          <a:prstGeom prst="rect">
            <a:avLst/>
          </a:prstGeom>
          <a:noFill/>
          <a:ln>
            <a:miter lim="800000"/>
            <a:headEnd/>
            <a:tailEnd/>
          </a:ln>
        </p:spPr>
        <p:txBody>
          <a:bodyPr anchor="ctr"/>
          <a:lstStyle/>
          <a:p>
            <a:pPr lvl="0" defTabSz="457200" eaLnBrk="0" fontAlgn="base" hangingPunct="0">
              <a:spcBef>
                <a:spcPct val="0"/>
              </a:spcBef>
              <a:spcAft>
                <a:spcPct val="0"/>
              </a:spcAft>
              <a:defRPr/>
            </a:pPr>
            <a:r>
              <a:rPr lang="zh-CN" altLang="en-US" sz="2000" b="1" dirty="0" smtClean="0">
                <a:solidFill>
                  <a:sysClr val="windowText" lastClr="000000"/>
                </a:solidFill>
                <a:latin typeface="微软雅黑" pitchFamily="34" charset="-122"/>
                <a:ea typeface="微软雅黑" pitchFamily="34" charset="-122"/>
              </a:rPr>
              <a:t>启发（续）</a:t>
            </a:r>
          </a:p>
        </p:txBody>
      </p:sp>
      <p:sp>
        <p:nvSpPr>
          <p:cNvPr id="3" name="TextBox 2"/>
          <p:cNvSpPr txBox="1"/>
          <p:nvPr/>
        </p:nvSpPr>
        <p:spPr>
          <a:xfrm>
            <a:off x="571472" y="1285860"/>
            <a:ext cx="8001056" cy="422295"/>
          </a:xfrm>
          <a:prstGeom prst="rect">
            <a:avLst/>
          </a:prstGeom>
          <a:noFill/>
        </p:spPr>
        <p:txBody>
          <a:bodyPr wrap="square" rtlCol="0">
            <a:spAutoFit/>
          </a:bodyPr>
          <a:lstStyle/>
          <a:p>
            <a:pPr marL="360000" indent="-360000">
              <a:lnSpc>
                <a:spcPct val="150000"/>
              </a:lnSpc>
              <a:buFont typeface="Wingdings" pitchFamily="2" charset="2"/>
              <a:buChar char="n"/>
            </a:pPr>
            <a:r>
              <a:rPr lang="zh-CN" altLang="en-US" sz="1600" dirty="0" smtClean="0">
                <a:ea typeface="微软雅黑" pitchFamily="34" charset="-122"/>
              </a:rPr>
              <a:t>商家在推广时，可以围绕更好的质量，更低的价格或更高的舒适度</a:t>
            </a:r>
            <a:r>
              <a:rPr lang="en-US" altLang="zh-CN" sz="1600" dirty="0" smtClean="0">
                <a:ea typeface="微软雅黑" pitchFamily="34" charset="-122"/>
              </a:rPr>
              <a:t>/</a:t>
            </a:r>
            <a:r>
              <a:rPr lang="zh-CN" altLang="en-US" sz="1600" dirty="0" smtClean="0">
                <a:ea typeface="微软雅黑" pitchFamily="34" charset="-122"/>
              </a:rPr>
              <a:t>耐用度来宣传</a:t>
            </a:r>
          </a:p>
        </p:txBody>
      </p:sp>
      <p:sp>
        <p:nvSpPr>
          <p:cNvPr id="4" name="TextBox 3"/>
          <p:cNvSpPr txBox="1"/>
          <p:nvPr/>
        </p:nvSpPr>
        <p:spPr>
          <a:xfrm>
            <a:off x="571472" y="2262994"/>
            <a:ext cx="8001056" cy="1061829"/>
          </a:xfrm>
          <a:prstGeom prst="rect">
            <a:avLst/>
          </a:prstGeom>
          <a:noFill/>
        </p:spPr>
        <p:txBody>
          <a:bodyPr wrap="square" rtlCol="0">
            <a:spAutoFit/>
          </a:bodyPr>
          <a:lstStyle/>
          <a:p>
            <a:pPr marL="817200" lvl="1" indent="-360000">
              <a:lnSpc>
                <a:spcPct val="150000"/>
              </a:lnSpc>
              <a:buFont typeface="Wingdings" pitchFamily="2" charset="2"/>
              <a:buChar char="p"/>
            </a:pPr>
            <a:r>
              <a:rPr lang="zh-CN" altLang="en-US" sz="1400" dirty="0" smtClean="0">
                <a:ea typeface="微软雅黑" pitchFamily="34" charset="-122"/>
              </a:rPr>
              <a:t>根据</a:t>
            </a:r>
            <a:r>
              <a:rPr lang="en-US" altLang="zh-CN" sz="1400" dirty="0" smtClean="0">
                <a:ea typeface="微软雅黑" pitchFamily="34" charset="-122"/>
              </a:rPr>
              <a:t>p23“</a:t>
            </a:r>
            <a:r>
              <a:rPr lang="zh-CN" altLang="en-US" sz="1400" dirty="0" smtClean="0">
                <a:ea typeface="微软雅黑" pitchFamily="34" charset="-122"/>
              </a:rPr>
              <a:t>请问您决定在一家眼镜店购买眼镜时首先考虑的</a:t>
            </a:r>
            <a:r>
              <a:rPr lang="en-US" altLang="zh-CN" sz="1400" dirty="0" smtClean="0">
                <a:ea typeface="微软雅黑" pitchFamily="34" charset="-122"/>
              </a:rPr>
              <a:t>3</a:t>
            </a:r>
            <a:r>
              <a:rPr lang="zh-CN" altLang="en-US" sz="1400" dirty="0" smtClean="0">
                <a:ea typeface="微软雅黑" pitchFamily="34" charset="-122"/>
              </a:rPr>
              <a:t>项因素是？”的问题可以看到“质量，价格，舒适度</a:t>
            </a:r>
            <a:r>
              <a:rPr lang="en-US" altLang="zh-CN" sz="1400" dirty="0" smtClean="0">
                <a:ea typeface="微软雅黑" pitchFamily="34" charset="-122"/>
              </a:rPr>
              <a:t>/</a:t>
            </a:r>
            <a:r>
              <a:rPr lang="zh-CN" altLang="en-US" sz="1400" dirty="0" smtClean="0">
                <a:ea typeface="微软雅黑" pitchFamily="34" charset="-122"/>
              </a:rPr>
              <a:t>耐用度”这三个因素是消费者最关心的因素，因此用他们来作为宣传的主要内容，恰好能满足消费者对眼镜的需求，达到宣传的效果</a:t>
            </a:r>
            <a:endParaRPr lang="zh-CN" altLang="en-US" sz="1400" dirty="0">
              <a:ea typeface="微软雅黑" pitchFamily="34" charset="-122"/>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灯片编号占位符 10"/>
          <p:cNvSpPr>
            <a:spLocks noGrp="1"/>
          </p:cNvSpPr>
          <p:nvPr>
            <p:ph type="sldNum" sz="quarter" idx="12"/>
          </p:nvPr>
        </p:nvSpPr>
        <p:spPr/>
        <p:txBody>
          <a:bodyPr/>
          <a:lstStyle/>
          <a:p>
            <a:fld id="{5CACE9EB-67D8-402F-84DE-7914361DB2B9}" type="slidenum">
              <a:rPr lang="zh-CN" altLang="en-US" smtClean="0">
                <a:ea typeface="微软雅黑" pitchFamily="34" charset="-122"/>
              </a:rPr>
              <a:pPr/>
              <a:t>37</a:t>
            </a:fld>
            <a:endParaRPr lang="zh-CN" altLang="en-US">
              <a:ea typeface="微软雅黑" pitchFamily="34" charset="-122"/>
            </a:endParaRPr>
          </a:p>
        </p:txBody>
      </p:sp>
      <p:pic>
        <p:nvPicPr>
          <p:cNvPr id="15" name="图片 14" descr="attach.png"/>
          <p:cNvPicPr>
            <a:picLocks noChangeAspect="1"/>
          </p:cNvPicPr>
          <p:nvPr/>
        </p:nvPicPr>
        <p:blipFill>
          <a:blip r:embed="rId2" cstate="print"/>
          <a:stretch>
            <a:fillRect/>
          </a:stretch>
        </p:blipFill>
        <p:spPr>
          <a:xfrm>
            <a:off x="1071538" y="1803603"/>
            <a:ext cx="3250794" cy="3250794"/>
          </a:xfrm>
          <a:prstGeom prst="rect">
            <a:avLst/>
          </a:prstGeom>
        </p:spPr>
      </p:pic>
      <p:sp>
        <p:nvSpPr>
          <p:cNvPr id="16" name="Content Placeholder 4"/>
          <p:cNvSpPr>
            <a:spLocks/>
          </p:cNvSpPr>
          <p:nvPr/>
        </p:nvSpPr>
        <p:spPr bwMode="auto">
          <a:xfrm>
            <a:off x="5580063" y="2393950"/>
            <a:ext cx="2592387" cy="347663"/>
          </a:xfrm>
          <a:prstGeom prst="rect">
            <a:avLst/>
          </a:prstGeom>
          <a:solidFill>
            <a:srgbClr val="FFFFFF"/>
          </a:solidFill>
          <a:ln w="9525">
            <a:noFill/>
            <a:miter lim="800000"/>
            <a:headEnd/>
            <a:tailEnd/>
          </a:ln>
        </p:spPr>
        <p:txBody>
          <a:bodyPr anchor="ctr"/>
          <a:lstStyle/>
          <a:p>
            <a:pPr>
              <a:spcBef>
                <a:spcPct val="20000"/>
              </a:spcBef>
              <a:buFont typeface="Arial" charset="0"/>
              <a:buNone/>
            </a:pPr>
            <a:r>
              <a:rPr lang="zh-CN" altLang="en-US" b="1" dirty="0" smtClean="0">
                <a:solidFill>
                  <a:srgbClr val="C0C0C0"/>
                </a:solidFill>
                <a:ea typeface="微软雅黑" pitchFamily="34" charset="-122"/>
              </a:rPr>
              <a:t>背景</a:t>
            </a:r>
            <a:endParaRPr lang="zh-CN" altLang="en-US" b="1" dirty="0">
              <a:solidFill>
                <a:srgbClr val="C0C0C0"/>
              </a:solidFill>
              <a:ea typeface="微软雅黑" pitchFamily="34" charset="-122"/>
            </a:endParaRPr>
          </a:p>
        </p:txBody>
      </p:sp>
      <p:sp>
        <p:nvSpPr>
          <p:cNvPr id="17" name="Content Placeholder 4"/>
          <p:cNvSpPr>
            <a:spLocks/>
          </p:cNvSpPr>
          <p:nvPr/>
        </p:nvSpPr>
        <p:spPr bwMode="auto">
          <a:xfrm>
            <a:off x="5580063" y="3032125"/>
            <a:ext cx="2592387" cy="347663"/>
          </a:xfrm>
          <a:prstGeom prst="rect">
            <a:avLst/>
          </a:prstGeom>
          <a:noFill/>
          <a:ln w="9525">
            <a:noFill/>
            <a:miter lim="800000"/>
            <a:headEnd/>
            <a:tailEnd/>
          </a:ln>
        </p:spPr>
        <p:txBody>
          <a:bodyPr anchor="ctr"/>
          <a:lstStyle/>
          <a:p>
            <a:pPr>
              <a:spcBef>
                <a:spcPct val="20000"/>
              </a:spcBef>
              <a:buFont typeface="Arial" charset="0"/>
              <a:buNone/>
            </a:pPr>
            <a:r>
              <a:rPr lang="zh-CN" altLang="en-US" b="1" dirty="0" smtClean="0">
                <a:solidFill>
                  <a:schemeClr val="bg1">
                    <a:lumMod val="65000"/>
                  </a:schemeClr>
                </a:solidFill>
                <a:ea typeface="微软雅黑" pitchFamily="34" charset="-122"/>
              </a:rPr>
              <a:t>发现</a:t>
            </a:r>
            <a:endParaRPr lang="zh-CN" altLang="en-US" b="1" dirty="0">
              <a:solidFill>
                <a:schemeClr val="bg1">
                  <a:lumMod val="65000"/>
                </a:schemeClr>
              </a:solidFill>
              <a:ea typeface="微软雅黑" pitchFamily="34" charset="-122"/>
            </a:endParaRPr>
          </a:p>
        </p:txBody>
      </p:sp>
      <p:sp>
        <p:nvSpPr>
          <p:cNvPr id="18" name="Content Placeholder 4"/>
          <p:cNvSpPr>
            <a:spLocks/>
          </p:cNvSpPr>
          <p:nvPr/>
        </p:nvSpPr>
        <p:spPr bwMode="auto">
          <a:xfrm>
            <a:off x="5580063" y="3670300"/>
            <a:ext cx="2592387" cy="347663"/>
          </a:xfrm>
          <a:prstGeom prst="rect">
            <a:avLst/>
          </a:prstGeom>
          <a:noFill/>
          <a:ln w="9525">
            <a:noFill/>
            <a:miter lim="800000"/>
            <a:headEnd/>
            <a:tailEnd/>
          </a:ln>
        </p:spPr>
        <p:txBody>
          <a:bodyPr anchor="ctr"/>
          <a:lstStyle/>
          <a:p>
            <a:pPr>
              <a:spcBef>
                <a:spcPct val="20000"/>
              </a:spcBef>
              <a:buFont typeface="Arial" charset="0"/>
              <a:buNone/>
            </a:pPr>
            <a:r>
              <a:rPr lang="zh-CN" altLang="en-US" b="1" dirty="0" smtClean="0">
                <a:solidFill>
                  <a:schemeClr val="bg1">
                    <a:lumMod val="75000"/>
                  </a:schemeClr>
                </a:solidFill>
                <a:ea typeface="微软雅黑" pitchFamily="34" charset="-122"/>
              </a:rPr>
              <a:t>启发</a:t>
            </a:r>
            <a:endParaRPr lang="zh-CN" altLang="en-US" b="1" dirty="0">
              <a:solidFill>
                <a:schemeClr val="bg1">
                  <a:lumMod val="75000"/>
                </a:schemeClr>
              </a:solidFill>
              <a:ea typeface="微软雅黑" pitchFamily="34" charset="-122"/>
            </a:endParaRPr>
          </a:p>
        </p:txBody>
      </p:sp>
      <p:sp>
        <p:nvSpPr>
          <p:cNvPr id="19" name="Content Placeholder 4"/>
          <p:cNvSpPr>
            <a:spLocks/>
          </p:cNvSpPr>
          <p:nvPr/>
        </p:nvSpPr>
        <p:spPr bwMode="auto">
          <a:xfrm>
            <a:off x="5580063" y="4269865"/>
            <a:ext cx="3302000" cy="369332"/>
          </a:xfrm>
          <a:prstGeom prst="rect">
            <a:avLst/>
          </a:prstGeom>
          <a:noFill/>
          <a:ln w="9525">
            <a:noFill/>
            <a:miter lim="800000"/>
            <a:headEnd/>
            <a:tailEnd/>
          </a:ln>
        </p:spPr>
        <p:txBody>
          <a:bodyPr anchor="ctr">
            <a:spAutoFit/>
          </a:bodyPr>
          <a:lstStyle/>
          <a:p>
            <a:pPr>
              <a:buFont typeface="Arial" charset="0"/>
              <a:buNone/>
            </a:pPr>
            <a:r>
              <a:rPr lang="zh-CN" altLang="en-US" b="1" dirty="0" smtClean="0">
                <a:ea typeface="微软雅黑" pitchFamily="34" charset="-122"/>
              </a:rPr>
              <a:t>附件</a:t>
            </a:r>
            <a:endParaRPr lang="zh-CN" altLang="en-US" b="1" dirty="0">
              <a:ea typeface="微软雅黑" pitchFamily="34" charset="-122"/>
            </a:endParaRPr>
          </a:p>
        </p:txBody>
      </p:sp>
      <p:sp>
        <p:nvSpPr>
          <p:cNvPr id="20" name="Content Placeholder 4"/>
          <p:cNvSpPr>
            <a:spLocks/>
          </p:cNvSpPr>
          <p:nvPr/>
        </p:nvSpPr>
        <p:spPr bwMode="auto">
          <a:xfrm>
            <a:off x="5580063" y="4756841"/>
            <a:ext cx="3302000" cy="646331"/>
          </a:xfrm>
          <a:prstGeom prst="rect">
            <a:avLst/>
          </a:prstGeom>
          <a:noFill/>
          <a:ln w="9525">
            <a:noFill/>
            <a:miter lim="800000"/>
            <a:headEnd/>
            <a:tailEnd/>
          </a:ln>
        </p:spPr>
        <p:txBody>
          <a:bodyPr anchor="ctr">
            <a:spAutoFit/>
          </a:bodyPr>
          <a:lstStyle/>
          <a:p>
            <a:pPr>
              <a:buFont typeface="Arial" charset="0"/>
              <a:buNone/>
            </a:pPr>
            <a:r>
              <a:rPr lang="en-US" altLang="zh-CN" b="1" dirty="0">
                <a:solidFill>
                  <a:srgbClr val="B2B2B2"/>
                </a:solidFill>
                <a:ea typeface="微软雅黑" pitchFamily="34" charset="-122"/>
              </a:rPr>
              <a:t>	</a:t>
            </a:r>
            <a:r>
              <a:rPr lang="zh-CN" altLang="en-US" b="1" dirty="0">
                <a:ea typeface="微软雅黑" pitchFamily="34" charset="-122"/>
              </a:rPr>
              <a:t>调查问卷</a:t>
            </a:r>
          </a:p>
          <a:p>
            <a:pPr>
              <a:buFont typeface="Arial" charset="0"/>
              <a:buNone/>
            </a:pPr>
            <a:r>
              <a:rPr lang="en-US" altLang="zh-CN" b="1" dirty="0">
                <a:solidFill>
                  <a:srgbClr val="B2B2B2"/>
                </a:solidFill>
                <a:ea typeface="微软雅黑" pitchFamily="34" charset="-122"/>
              </a:rPr>
              <a:t>	</a:t>
            </a:r>
            <a:r>
              <a:rPr lang="zh-CN" altLang="en-US" b="1" dirty="0">
                <a:solidFill>
                  <a:srgbClr val="B2B2B2"/>
                </a:solidFill>
                <a:ea typeface="微软雅黑" pitchFamily="34" charset="-122"/>
              </a:rPr>
              <a:t>关于我们</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5CACE9EB-67D8-402F-84DE-7914361DB2B9}" type="slidenum">
              <a:rPr lang="zh-CN" altLang="en-US" smtClean="0"/>
              <a:pPr/>
              <a:t>38</a:t>
            </a:fld>
            <a:endParaRPr lang="zh-CN" altLang="en-US" dirty="0"/>
          </a:p>
        </p:txBody>
      </p:sp>
      <p:sp>
        <p:nvSpPr>
          <p:cNvPr id="6" name="Rectangle 7"/>
          <p:cNvSpPr txBox="1">
            <a:spLocks/>
          </p:cNvSpPr>
          <p:nvPr/>
        </p:nvSpPr>
        <p:spPr bwMode="auto">
          <a:xfrm>
            <a:off x="457200" y="274638"/>
            <a:ext cx="8229600" cy="1143000"/>
          </a:xfrm>
          <a:prstGeom prst="rect">
            <a:avLst/>
          </a:prstGeom>
          <a:noFill/>
          <a:ln>
            <a:miter lim="800000"/>
            <a:headEnd/>
            <a:tailEnd/>
          </a:ln>
        </p:spPr>
        <p:txBody>
          <a:bodyPr anchor="ct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zh-CN" altLang="en-US" sz="2000" b="1" i="0" u="none" strike="noStrike" kern="1200" cap="none" spc="0" normalizeH="0" baseline="0" noProof="0" dirty="0" smtClean="0">
                <a:ln>
                  <a:noFill/>
                </a:ln>
                <a:solidFill>
                  <a:sysClr val="windowText" lastClr="000000"/>
                </a:solidFill>
                <a:effectLst/>
                <a:uLnTx/>
                <a:uFillTx/>
                <a:latin typeface="Calibri" pitchFamily="34" charset="0"/>
                <a:ea typeface="宋体" charset="-122"/>
                <a:cs typeface="+mj-cs"/>
              </a:rPr>
              <a:t>调查问卷</a:t>
            </a:r>
          </a:p>
        </p:txBody>
      </p:sp>
      <p:sp>
        <p:nvSpPr>
          <p:cNvPr id="8" name="TextBox 7"/>
          <p:cNvSpPr txBox="1"/>
          <p:nvPr/>
        </p:nvSpPr>
        <p:spPr>
          <a:xfrm>
            <a:off x="453286" y="1214234"/>
            <a:ext cx="4118714" cy="4154984"/>
          </a:xfrm>
          <a:prstGeom prst="rect">
            <a:avLst/>
          </a:prstGeom>
          <a:noFill/>
        </p:spPr>
        <p:txBody>
          <a:bodyPr wrap="square" rtlCol="0">
            <a:spAutoFit/>
          </a:bodyPr>
          <a:lstStyle/>
          <a:p>
            <a:r>
              <a:rPr lang="en-US" altLang="zh-CN" sz="1100" dirty="0" smtClean="0">
                <a:ea typeface="微软雅黑" pitchFamily="34" charset="-122"/>
              </a:rPr>
              <a:t>1.</a:t>
            </a:r>
            <a:r>
              <a:rPr lang="zh-CN" altLang="en-US" sz="1100" dirty="0" smtClean="0">
                <a:ea typeface="微软雅黑" pitchFamily="34" charset="-122"/>
              </a:rPr>
              <a:t>请问您平常有配戴眼镜的习惯吗？</a:t>
            </a:r>
          </a:p>
          <a:p>
            <a:r>
              <a:rPr lang="en-US" altLang="zh-CN" sz="1100" dirty="0" smtClean="0">
                <a:ea typeface="微软雅黑" pitchFamily="34" charset="-122"/>
              </a:rPr>
              <a:t>1.</a:t>
            </a:r>
            <a:r>
              <a:rPr lang="zh-CN" altLang="en-US" sz="1100" dirty="0" smtClean="0">
                <a:ea typeface="微软雅黑" pitchFamily="34" charset="-122"/>
              </a:rPr>
              <a:t>每天配戴</a:t>
            </a:r>
          </a:p>
          <a:p>
            <a:r>
              <a:rPr lang="en-US" altLang="zh-CN" sz="1100" dirty="0" smtClean="0">
                <a:ea typeface="微软雅黑" pitchFamily="34" charset="-122"/>
              </a:rPr>
              <a:t>2.</a:t>
            </a:r>
            <a:r>
              <a:rPr lang="zh-CN" altLang="en-US" sz="1100" dirty="0" smtClean="0">
                <a:ea typeface="微软雅黑" pitchFamily="34" charset="-122"/>
              </a:rPr>
              <a:t>经常配戴</a:t>
            </a:r>
          </a:p>
          <a:p>
            <a:r>
              <a:rPr lang="en-US" altLang="zh-CN" sz="1100" dirty="0" smtClean="0">
                <a:ea typeface="微软雅黑" pitchFamily="34" charset="-122"/>
              </a:rPr>
              <a:t>3.</a:t>
            </a:r>
            <a:r>
              <a:rPr lang="zh-CN" altLang="en-US" sz="1100" dirty="0" smtClean="0">
                <a:ea typeface="微软雅黑" pitchFamily="34" charset="-122"/>
              </a:rPr>
              <a:t>偶尔配戴</a:t>
            </a:r>
          </a:p>
          <a:p>
            <a:r>
              <a:rPr lang="en-US" altLang="zh-CN" sz="1100" dirty="0" smtClean="0">
                <a:ea typeface="微软雅黑" pitchFamily="34" charset="-122"/>
              </a:rPr>
              <a:t>4.</a:t>
            </a:r>
            <a:r>
              <a:rPr lang="zh-CN" altLang="en-US" sz="1100" dirty="0" smtClean="0">
                <a:ea typeface="微软雅黑" pitchFamily="34" charset="-122"/>
              </a:rPr>
              <a:t>从不配戴（跳</a:t>
            </a:r>
            <a:r>
              <a:rPr lang="en-US" altLang="zh-CN" sz="1100" dirty="0" smtClean="0">
                <a:ea typeface="微软雅黑" pitchFamily="34" charset="-122"/>
              </a:rPr>
              <a:t>3</a:t>
            </a:r>
            <a:r>
              <a:rPr lang="zh-CN" altLang="en-US" sz="1100" dirty="0" smtClean="0">
                <a:ea typeface="微软雅黑" pitchFamily="34" charset="-122"/>
              </a:rPr>
              <a:t>）</a:t>
            </a:r>
          </a:p>
          <a:p>
            <a:endParaRPr lang="zh-CN" altLang="en-US" sz="1100" dirty="0" smtClean="0">
              <a:ea typeface="微软雅黑" pitchFamily="34" charset="-122"/>
            </a:endParaRPr>
          </a:p>
          <a:p>
            <a:r>
              <a:rPr lang="en-US" altLang="zh-CN" sz="1100" dirty="0" smtClean="0">
                <a:ea typeface="微软雅黑" pitchFamily="34" charset="-122"/>
              </a:rPr>
              <a:t>2.</a:t>
            </a:r>
            <a:r>
              <a:rPr lang="zh-CN" altLang="en-US" sz="1100" dirty="0" smtClean="0">
                <a:ea typeface="微软雅黑" pitchFamily="34" charset="-122"/>
              </a:rPr>
              <a:t>请问您最常配戴的眼镜类型是？</a:t>
            </a:r>
          </a:p>
          <a:p>
            <a:r>
              <a:rPr lang="en-US" altLang="zh-CN" sz="1100" dirty="0" smtClean="0">
                <a:ea typeface="微软雅黑" pitchFamily="34" charset="-122"/>
              </a:rPr>
              <a:t>1.</a:t>
            </a:r>
            <a:r>
              <a:rPr lang="zh-CN" altLang="en-US" sz="1100" dirty="0" smtClean="0">
                <a:ea typeface="微软雅黑" pitchFamily="34" charset="-122"/>
              </a:rPr>
              <a:t>隐形眼镜</a:t>
            </a:r>
          </a:p>
          <a:p>
            <a:r>
              <a:rPr lang="en-US" altLang="zh-CN" sz="1100" dirty="0" smtClean="0">
                <a:ea typeface="微软雅黑" pitchFamily="34" charset="-122"/>
              </a:rPr>
              <a:t>2.</a:t>
            </a:r>
            <a:r>
              <a:rPr lang="zh-CN" altLang="en-US" sz="1100" dirty="0" smtClean="0">
                <a:ea typeface="微软雅黑" pitchFamily="34" charset="-122"/>
              </a:rPr>
              <a:t>近视眼镜</a:t>
            </a:r>
          </a:p>
          <a:p>
            <a:r>
              <a:rPr lang="en-US" altLang="zh-CN" sz="1100" dirty="0" smtClean="0">
                <a:ea typeface="微软雅黑" pitchFamily="34" charset="-122"/>
              </a:rPr>
              <a:t>3.</a:t>
            </a:r>
            <a:r>
              <a:rPr lang="zh-CN" altLang="en-US" sz="1100" dirty="0" smtClean="0">
                <a:ea typeface="微软雅黑" pitchFamily="34" charset="-122"/>
              </a:rPr>
              <a:t>远视眼镜</a:t>
            </a:r>
          </a:p>
          <a:p>
            <a:r>
              <a:rPr lang="en-US" altLang="zh-CN" sz="1100" dirty="0" smtClean="0">
                <a:ea typeface="微软雅黑" pitchFamily="34" charset="-122"/>
              </a:rPr>
              <a:t>4.</a:t>
            </a:r>
            <a:r>
              <a:rPr lang="zh-CN" altLang="en-US" sz="1100" dirty="0" smtClean="0">
                <a:ea typeface="微软雅黑" pitchFamily="34" charset="-122"/>
              </a:rPr>
              <a:t>老花镜</a:t>
            </a:r>
          </a:p>
          <a:p>
            <a:r>
              <a:rPr lang="en-US" altLang="zh-CN" sz="1100" dirty="0" smtClean="0">
                <a:ea typeface="微软雅黑" pitchFamily="34" charset="-122"/>
              </a:rPr>
              <a:t>5.</a:t>
            </a:r>
            <a:r>
              <a:rPr lang="zh-CN" altLang="en-US" sz="1100" dirty="0" smtClean="0">
                <a:ea typeface="微软雅黑" pitchFamily="34" charset="-122"/>
              </a:rPr>
              <a:t>太阳眼镜</a:t>
            </a:r>
          </a:p>
          <a:p>
            <a:r>
              <a:rPr lang="en-US" altLang="zh-CN" sz="1100" dirty="0" smtClean="0">
                <a:ea typeface="微软雅黑" pitchFamily="34" charset="-122"/>
              </a:rPr>
              <a:t>6.</a:t>
            </a:r>
            <a:r>
              <a:rPr lang="zh-CN" altLang="en-US" sz="1100" dirty="0" smtClean="0">
                <a:ea typeface="微软雅黑" pitchFamily="34" charset="-122"/>
              </a:rPr>
              <a:t>装饰眼镜</a:t>
            </a:r>
          </a:p>
          <a:p>
            <a:r>
              <a:rPr lang="en-US" altLang="zh-CN" sz="1100" dirty="0" smtClean="0">
                <a:ea typeface="微软雅黑" pitchFamily="34" charset="-122"/>
              </a:rPr>
              <a:t>7.</a:t>
            </a:r>
            <a:r>
              <a:rPr lang="zh-CN" altLang="en-US" sz="1100" dirty="0" smtClean="0">
                <a:ea typeface="微软雅黑" pitchFamily="34" charset="-122"/>
              </a:rPr>
              <a:t>其他，请注明：</a:t>
            </a:r>
          </a:p>
          <a:p>
            <a:endParaRPr lang="zh-CN" altLang="en-US" sz="1100" dirty="0" smtClean="0">
              <a:ea typeface="微软雅黑" pitchFamily="34" charset="-122"/>
            </a:endParaRPr>
          </a:p>
          <a:p>
            <a:r>
              <a:rPr lang="en-US" altLang="zh-CN" sz="1100" dirty="0" smtClean="0">
                <a:ea typeface="微软雅黑" pitchFamily="34" charset="-122"/>
              </a:rPr>
              <a:t>3.</a:t>
            </a:r>
            <a:r>
              <a:rPr lang="zh-CN" altLang="en-US" sz="1100" dirty="0" smtClean="0">
                <a:ea typeface="微软雅黑" pitchFamily="34" charset="-122"/>
              </a:rPr>
              <a:t>对于您最常配戴的眼镜，您能接受的最高价位在？</a:t>
            </a:r>
          </a:p>
          <a:p>
            <a:r>
              <a:rPr lang="en-US" altLang="zh-CN" sz="1100" dirty="0" smtClean="0">
                <a:ea typeface="微软雅黑" pitchFamily="34" charset="-122"/>
              </a:rPr>
              <a:t>1.20</a:t>
            </a:r>
            <a:r>
              <a:rPr lang="zh-CN" altLang="en-US" sz="1100" dirty="0" smtClean="0">
                <a:ea typeface="微软雅黑" pitchFamily="34" charset="-122"/>
              </a:rPr>
              <a:t>元以下</a:t>
            </a:r>
          </a:p>
          <a:p>
            <a:r>
              <a:rPr lang="en-US" altLang="zh-CN" sz="1100" dirty="0" smtClean="0">
                <a:ea typeface="微软雅黑" pitchFamily="34" charset="-122"/>
              </a:rPr>
              <a:t>2.20-50</a:t>
            </a:r>
            <a:r>
              <a:rPr lang="zh-CN" altLang="en-US" sz="1100" dirty="0" smtClean="0">
                <a:ea typeface="微软雅黑" pitchFamily="34" charset="-122"/>
              </a:rPr>
              <a:t>元</a:t>
            </a:r>
          </a:p>
          <a:p>
            <a:r>
              <a:rPr lang="en-US" altLang="zh-CN" sz="1100" dirty="0" smtClean="0">
                <a:ea typeface="微软雅黑" pitchFamily="34" charset="-122"/>
              </a:rPr>
              <a:t>3.51-100</a:t>
            </a:r>
            <a:r>
              <a:rPr lang="zh-CN" altLang="en-US" sz="1100" dirty="0" smtClean="0">
                <a:ea typeface="微软雅黑" pitchFamily="34" charset="-122"/>
              </a:rPr>
              <a:t>元</a:t>
            </a:r>
          </a:p>
          <a:p>
            <a:r>
              <a:rPr lang="en-US" altLang="zh-CN" sz="1100" dirty="0" smtClean="0">
                <a:ea typeface="微软雅黑" pitchFamily="34" charset="-122"/>
              </a:rPr>
              <a:t>4.101-200</a:t>
            </a:r>
            <a:r>
              <a:rPr lang="zh-CN" altLang="en-US" sz="1100" dirty="0" smtClean="0">
                <a:ea typeface="微软雅黑" pitchFamily="34" charset="-122"/>
              </a:rPr>
              <a:t>元</a:t>
            </a:r>
          </a:p>
          <a:p>
            <a:r>
              <a:rPr lang="en-US" altLang="zh-CN" sz="1100" dirty="0" smtClean="0">
                <a:ea typeface="微软雅黑" pitchFamily="34" charset="-122"/>
              </a:rPr>
              <a:t>5.201-500</a:t>
            </a:r>
            <a:r>
              <a:rPr lang="zh-CN" altLang="en-US" sz="1100" dirty="0" smtClean="0">
                <a:ea typeface="微软雅黑" pitchFamily="34" charset="-122"/>
              </a:rPr>
              <a:t>元</a:t>
            </a:r>
          </a:p>
          <a:p>
            <a:r>
              <a:rPr lang="en-US" altLang="zh-CN" sz="1100" dirty="0" smtClean="0">
                <a:ea typeface="微软雅黑" pitchFamily="34" charset="-122"/>
              </a:rPr>
              <a:t>6.501-800</a:t>
            </a:r>
            <a:r>
              <a:rPr lang="zh-CN" altLang="en-US" sz="1100" dirty="0" smtClean="0">
                <a:ea typeface="微软雅黑" pitchFamily="34" charset="-122"/>
              </a:rPr>
              <a:t>元</a:t>
            </a:r>
          </a:p>
          <a:p>
            <a:r>
              <a:rPr lang="en-US" altLang="zh-CN" sz="1100" dirty="0" smtClean="0">
                <a:ea typeface="微软雅黑" pitchFamily="34" charset="-122"/>
              </a:rPr>
              <a:t>7.801-1000</a:t>
            </a:r>
            <a:r>
              <a:rPr lang="zh-CN" altLang="en-US" sz="1100" dirty="0" smtClean="0">
                <a:ea typeface="微软雅黑" pitchFamily="34" charset="-122"/>
              </a:rPr>
              <a:t>元</a:t>
            </a:r>
          </a:p>
          <a:p>
            <a:r>
              <a:rPr lang="en-US" altLang="zh-CN" sz="1100" dirty="0" smtClean="0">
                <a:ea typeface="微软雅黑" pitchFamily="34" charset="-122"/>
              </a:rPr>
              <a:t>8.1000</a:t>
            </a:r>
            <a:r>
              <a:rPr lang="zh-CN" altLang="en-US" sz="1100" dirty="0" smtClean="0">
                <a:ea typeface="微软雅黑" pitchFamily="34" charset="-122"/>
              </a:rPr>
              <a:t>元以上</a:t>
            </a:r>
          </a:p>
        </p:txBody>
      </p:sp>
      <p:sp>
        <p:nvSpPr>
          <p:cNvPr id="9" name="TextBox 8"/>
          <p:cNvSpPr txBox="1"/>
          <p:nvPr/>
        </p:nvSpPr>
        <p:spPr>
          <a:xfrm>
            <a:off x="5072066" y="1158182"/>
            <a:ext cx="3286148" cy="3985706"/>
          </a:xfrm>
          <a:prstGeom prst="rect">
            <a:avLst/>
          </a:prstGeom>
          <a:noFill/>
        </p:spPr>
        <p:txBody>
          <a:bodyPr wrap="square" rtlCol="0">
            <a:spAutoFit/>
          </a:bodyPr>
          <a:lstStyle/>
          <a:p>
            <a:r>
              <a:rPr lang="en-US" altLang="zh-CN" sz="1100" dirty="0" smtClean="0">
                <a:ea typeface="微软雅黑" pitchFamily="34" charset="-122"/>
              </a:rPr>
              <a:t>4.</a:t>
            </a:r>
            <a:r>
              <a:rPr lang="zh-CN" altLang="en-US" sz="1100" dirty="0" smtClean="0">
                <a:ea typeface="微软雅黑" pitchFamily="34" charset="-122"/>
              </a:rPr>
              <a:t>请问您最常在什么地方购买眼镜？</a:t>
            </a:r>
          </a:p>
          <a:p>
            <a:r>
              <a:rPr lang="en-US" altLang="zh-CN" sz="1100" dirty="0" smtClean="0">
                <a:ea typeface="微软雅黑" pitchFamily="34" charset="-122"/>
              </a:rPr>
              <a:t>1.</a:t>
            </a:r>
            <a:r>
              <a:rPr lang="zh-CN" altLang="en-US" sz="1100" dirty="0" smtClean="0">
                <a:ea typeface="微软雅黑" pitchFamily="34" charset="-122"/>
              </a:rPr>
              <a:t>眼镜城</a:t>
            </a:r>
          </a:p>
          <a:p>
            <a:r>
              <a:rPr lang="en-US" altLang="zh-CN" sz="1100" dirty="0" smtClean="0">
                <a:ea typeface="微软雅黑" pitchFamily="34" charset="-122"/>
              </a:rPr>
              <a:t>2.</a:t>
            </a:r>
            <a:r>
              <a:rPr lang="zh-CN" altLang="en-US" sz="1100" dirty="0" smtClean="0">
                <a:ea typeface="微软雅黑" pitchFamily="34" charset="-122"/>
              </a:rPr>
              <a:t>百货商场眼镜专柜</a:t>
            </a:r>
          </a:p>
          <a:p>
            <a:r>
              <a:rPr lang="en-US" altLang="zh-CN" sz="1100" dirty="0" smtClean="0">
                <a:ea typeface="微软雅黑" pitchFamily="34" charset="-122"/>
              </a:rPr>
              <a:t>3.</a:t>
            </a:r>
            <a:r>
              <a:rPr lang="zh-CN" altLang="en-US" sz="1100" dirty="0" smtClean="0">
                <a:ea typeface="微软雅黑" pitchFamily="34" charset="-122"/>
              </a:rPr>
              <a:t>品牌眼镜专卖店</a:t>
            </a:r>
          </a:p>
          <a:p>
            <a:r>
              <a:rPr lang="en-US" altLang="zh-CN" sz="1100" dirty="0" smtClean="0">
                <a:ea typeface="微软雅黑" pitchFamily="34" charset="-122"/>
              </a:rPr>
              <a:t>4.</a:t>
            </a:r>
            <a:r>
              <a:rPr lang="zh-CN" altLang="en-US" sz="1100" dirty="0" smtClean="0">
                <a:ea typeface="微软雅黑" pitchFamily="34" charset="-122"/>
              </a:rPr>
              <a:t>超市眼镜专卖店</a:t>
            </a:r>
          </a:p>
          <a:p>
            <a:r>
              <a:rPr lang="en-US" altLang="zh-CN" sz="1100" dirty="0" smtClean="0">
                <a:ea typeface="微软雅黑" pitchFamily="34" charset="-122"/>
              </a:rPr>
              <a:t>5.</a:t>
            </a:r>
            <a:r>
              <a:rPr lang="zh-CN" altLang="en-US" sz="1100" dirty="0" smtClean="0">
                <a:ea typeface="微软雅黑" pitchFamily="34" charset="-122"/>
              </a:rPr>
              <a:t>网上商城</a:t>
            </a:r>
          </a:p>
          <a:p>
            <a:r>
              <a:rPr lang="en-US" altLang="zh-CN" sz="1100" dirty="0" smtClean="0">
                <a:ea typeface="微软雅黑" pitchFamily="34" charset="-122"/>
              </a:rPr>
              <a:t>6.</a:t>
            </a:r>
            <a:r>
              <a:rPr lang="zh-CN" altLang="en-US" sz="1100" dirty="0" smtClean="0">
                <a:ea typeface="微软雅黑" pitchFamily="34" charset="-122"/>
              </a:rPr>
              <a:t>独立小店</a:t>
            </a:r>
          </a:p>
          <a:p>
            <a:r>
              <a:rPr lang="en-US" altLang="zh-CN" sz="1100" dirty="0" smtClean="0">
                <a:ea typeface="微软雅黑" pitchFamily="34" charset="-122"/>
              </a:rPr>
              <a:t>7.</a:t>
            </a:r>
            <a:r>
              <a:rPr lang="zh-CN" altLang="en-US" sz="1100" dirty="0" smtClean="0">
                <a:ea typeface="微软雅黑" pitchFamily="34" charset="-122"/>
              </a:rPr>
              <a:t>其他，请注明：</a:t>
            </a:r>
          </a:p>
          <a:p>
            <a:endParaRPr lang="zh-CN" altLang="en-US" sz="1100" dirty="0" smtClean="0">
              <a:ea typeface="微软雅黑" pitchFamily="34" charset="-122"/>
            </a:endParaRPr>
          </a:p>
          <a:p>
            <a:r>
              <a:rPr lang="en-US" altLang="zh-CN" sz="1100" dirty="0" smtClean="0">
                <a:ea typeface="微软雅黑" pitchFamily="34" charset="-122"/>
              </a:rPr>
              <a:t>5.</a:t>
            </a:r>
            <a:r>
              <a:rPr lang="zh-CN" altLang="en-US" sz="1100" dirty="0" smtClean="0">
                <a:ea typeface="微软雅黑" pitchFamily="34" charset="-122"/>
              </a:rPr>
              <a:t>请问您决定在一家眼镜店购买眼镜时首先考虑的</a:t>
            </a:r>
            <a:r>
              <a:rPr lang="en-US" altLang="zh-CN" sz="1100" dirty="0" smtClean="0">
                <a:ea typeface="微软雅黑" pitchFamily="34" charset="-122"/>
              </a:rPr>
              <a:t>3</a:t>
            </a:r>
            <a:r>
              <a:rPr lang="zh-CN" altLang="en-US" sz="1100" dirty="0" smtClean="0">
                <a:ea typeface="微软雅黑" pitchFamily="34" charset="-122"/>
              </a:rPr>
              <a:t>项因素是？（复选，最多选</a:t>
            </a:r>
            <a:r>
              <a:rPr lang="en-US" altLang="zh-CN" sz="1100" dirty="0" smtClean="0">
                <a:ea typeface="微软雅黑" pitchFamily="34" charset="-122"/>
              </a:rPr>
              <a:t>3</a:t>
            </a:r>
            <a:r>
              <a:rPr lang="zh-CN" altLang="en-US" sz="1100" dirty="0" smtClean="0">
                <a:ea typeface="微软雅黑" pitchFamily="34" charset="-122"/>
              </a:rPr>
              <a:t>项）</a:t>
            </a:r>
          </a:p>
          <a:p>
            <a:r>
              <a:rPr lang="en-US" altLang="zh-CN" sz="1100" dirty="0" smtClean="0">
                <a:ea typeface="微软雅黑" pitchFamily="34" charset="-122"/>
              </a:rPr>
              <a:t>1.</a:t>
            </a:r>
            <a:r>
              <a:rPr lang="zh-CN" altLang="en-US" sz="1100" dirty="0" smtClean="0">
                <a:ea typeface="微软雅黑" pitchFamily="34" charset="-122"/>
              </a:rPr>
              <a:t>品牌知名度高</a:t>
            </a:r>
          </a:p>
          <a:p>
            <a:r>
              <a:rPr lang="en-US" altLang="zh-CN" sz="1100" dirty="0" smtClean="0">
                <a:ea typeface="微软雅黑" pitchFamily="34" charset="-122"/>
              </a:rPr>
              <a:t>2.</a:t>
            </a:r>
            <a:r>
              <a:rPr lang="zh-CN" altLang="en-US" sz="1100" dirty="0" smtClean="0">
                <a:ea typeface="微软雅黑" pitchFamily="34" charset="-122"/>
              </a:rPr>
              <a:t>口碑好</a:t>
            </a:r>
          </a:p>
          <a:p>
            <a:r>
              <a:rPr lang="en-US" altLang="zh-CN" sz="1100" dirty="0" smtClean="0">
                <a:ea typeface="微软雅黑" pitchFamily="34" charset="-122"/>
              </a:rPr>
              <a:t>3.</a:t>
            </a:r>
            <a:r>
              <a:rPr lang="zh-CN" altLang="en-US" sz="1100" dirty="0" smtClean="0">
                <a:ea typeface="微软雅黑" pitchFamily="34" charset="-122"/>
              </a:rPr>
              <a:t>眼镜的种类多</a:t>
            </a:r>
          </a:p>
          <a:p>
            <a:r>
              <a:rPr lang="en-US" altLang="zh-CN" sz="1100" dirty="0" smtClean="0">
                <a:ea typeface="微软雅黑" pitchFamily="34" charset="-122"/>
              </a:rPr>
              <a:t>4.</a:t>
            </a:r>
            <a:r>
              <a:rPr lang="zh-CN" altLang="en-US" sz="1100" dirty="0" smtClean="0">
                <a:ea typeface="微软雅黑" pitchFamily="34" charset="-122"/>
              </a:rPr>
              <a:t>眼镜的功能强</a:t>
            </a:r>
          </a:p>
          <a:p>
            <a:r>
              <a:rPr lang="en-US" altLang="zh-CN" sz="1100" dirty="0" smtClean="0">
                <a:ea typeface="微软雅黑" pitchFamily="34" charset="-122"/>
              </a:rPr>
              <a:t>5.</a:t>
            </a:r>
            <a:r>
              <a:rPr lang="zh-CN" altLang="en-US" sz="1100" dirty="0" smtClean="0">
                <a:ea typeface="微软雅黑" pitchFamily="34" charset="-122"/>
              </a:rPr>
              <a:t>眼镜的质量好</a:t>
            </a:r>
          </a:p>
          <a:p>
            <a:r>
              <a:rPr lang="en-US" altLang="zh-CN" sz="1100" dirty="0" smtClean="0">
                <a:ea typeface="微软雅黑" pitchFamily="34" charset="-122"/>
              </a:rPr>
              <a:t>6.</a:t>
            </a:r>
            <a:r>
              <a:rPr lang="zh-CN" altLang="en-US" sz="1100" dirty="0" smtClean="0">
                <a:ea typeface="微软雅黑" pitchFamily="34" charset="-122"/>
              </a:rPr>
              <a:t>舒适度</a:t>
            </a:r>
            <a:r>
              <a:rPr lang="en-US" altLang="zh-CN" sz="1100" dirty="0" smtClean="0">
                <a:ea typeface="微软雅黑" pitchFamily="34" charset="-122"/>
              </a:rPr>
              <a:t>/</a:t>
            </a:r>
            <a:r>
              <a:rPr lang="zh-CN" altLang="en-US" sz="1100" dirty="0" smtClean="0">
                <a:ea typeface="微软雅黑" pitchFamily="34" charset="-122"/>
              </a:rPr>
              <a:t>耐用程度高</a:t>
            </a:r>
          </a:p>
          <a:p>
            <a:r>
              <a:rPr lang="en-US" altLang="zh-CN" sz="1100" dirty="0" smtClean="0">
                <a:ea typeface="微软雅黑" pitchFamily="34" charset="-122"/>
              </a:rPr>
              <a:t>7.</a:t>
            </a:r>
            <a:r>
              <a:rPr lang="zh-CN" altLang="en-US" sz="1100" dirty="0" smtClean="0">
                <a:ea typeface="微软雅黑" pitchFamily="34" charset="-122"/>
              </a:rPr>
              <a:t>价格公道</a:t>
            </a:r>
          </a:p>
          <a:p>
            <a:r>
              <a:rPr lang="en-US" altLang="zh-CN" sz="1100" dirty="0" smtClean="0">
                <a:ea typeface="微软雅黑" pitchFamily="34" charset="-122"/>
              </a:rPr>
              <a:t>8.</a:t>
            </a:r>
            <a:r>
              <a:rPr lang="zh-CN" altLang="en-US" sz="1100" dirty="0" smtClean="0">
                <a:ea typeface="微软雅黑" pitchFamily="34" charset="-122"/>
              </a:rPr>
              <a:t>先进的验光、检测、装配设备</a:t>
            </a:r>
          </a:p>
          <a:p>
            <a:r>
              <a:rPr lang="en-US" altLang="zh-CN" sz="1100" dirty="0" smtClean="0">
                <a:ea typeface="微软雅黑" pitchFamily="34" charset="-122"/>
              </a:rPr>
              <a:t>9.</a:t>
            </a:r>
            <a:r>
              <a:rPr lang="zh-CN" altLang="en-US" sz="1100" dirty="0" smtClean="0">
                <a:ea typeface="微软雅黑" pitchFamily="34" charset="-122"/>
              </a:rPr>
              <a:t>优质的服务（售前</a:t>
            </a:r>
            <a:r>
              <a:rPr lang="en-US" altLang="zh-CN" sz="1100" dirty="0" smtClean="0">
                <a:ea typeface="微软雅黑" pitchFamily="34" charset="-122"/>
              </a:rPr>
              <a:t>/</a:t>
            </a:r>
            <a:r>
              <a:rPr lang="zh-CN" altLang="en-US" sz="1100" dirty="0" smtClean="0">
                <a:ea typeface="微软雅黑" pitchFamily="34" charset="-122"/>
              </a:rPr>
              <a:t>售后服务）</a:t>
            </a:r>
          </a:p>
          <a:p>
            <a:r>
              <a:rPr lang="en-US" altLang="zh-CN" sz="1100" dirty="0" smtClean="0">
                <a:ea typeface="微软雅黑" pitchFamily="34" charset="-122"/>
              </a:rPr>
              <a:t>10.</a:t>
            </a:r>
            <a:r>
              <a:rPr lang="zh-CN" altLang="en-US" sz="1100" dirty="0" smtClean="0">
                <a:ea typeface="微软雅黑" pitchFamily="34" charset="-122"/>
              </a:rPr>
              <a:t>店面的装修</a:t>
            </a:r>
            <a:r>
              <a:rPr lang="en-US" altLang="zh-CN" sz="1100" dirty="0" smtClean="0">
                <a:ea typeface="微软雅黑" pitchFamily="34" charset="-122"/>
              </a:rPr>
              <a:t>/</a:t>
            </a:r>
            <a:r>
              <a:rPr lang="zh-CN" altLang="en-US" sz="1100" dirty="0" smtClean="0">
                <a:ea typeface="微软雅黑" pitchFamily="34" charset="-122"/>
              </a:rPr>
              <a:t>环境</a:t>
            </a:r>
          </a:p>
          <a:p>
            <a:r>
              <a:rPr lang="en-US" altLang="zh-CN" sz="1100" dirty="0" smtClean="0">
                <a:ea typeface="微软雅黑" pitchFamily="34" charset="-122"/>
              </a:rPr>
              <a:t>11.</a:t>
            </a:r>
            <a:r>
              <a:rPr lang="zh-CN" altLang="en-US" sz="1100" dirty="0" smtClean="0">
                <a:ea typeface="微软雅黑" pitchFamily="34" charset="-122"/>
              </a:rPr>
              <a:t>离所在地（公司</a:t>
            </a:r>
            <a:r>
              <a:rPr lang="en-US" altLang="zh-CN" sz="1100" dirty="0" smtClean="0">
                <a:ea typeface="微软雅黑" pitchFamily="34" charset="-122"/>
              </a:rPr>
              <a:t>/</a:t>
            </a:r>
            <a:r>
              <a:rPr lang="zh-CN" altLang="en-US" sz="1100" dirty="0" smtClean="0">
                <a:ea typeface="微软雅黑" pitchFamily="34" charset="-122"/>
              </a:rPr>
              <a:t>居住地等）距离</a:t>
            </a:r>
          </a:p>
          <a:p>
            <a:r>
              <a:rPr lang="en-US" altLang="zh-CN" sz="1100" dirty="0" smtClean="0">
                <a:ea typeface="微软雅黑" pitchFamily="34" charset="-122"/>
              </a:rPr>
              <a:t>12.</a:t>
            </a:r>
            <a:r>
              <a:rPr lang="zh-CN" altLang="en-US" sz="1100" dirty="0" smtClean="0">
                <a:ea typeface="微软雅黑" pitchFamily="34" charset="-122"/>
              </a:rPr>
              <a:t>其他，请注明：</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txBox="1">
            <a:spLocks/>
          </p:cNvSpPr>
          <p:nvPr/>
        </p:nvSpPr>
        <p:spPr bwMode="auto">
          <a:xfrm>
            <a:off x="457200" y="274638"/>
            <a:ext cx="8229600" cy="1143000"/>
          </a:xfrm>
          <a:prstGeom prst="rect">
            <a:avLst/>
          </a:prstGeom>
          <a:noFill/>
          <a:ln>
            <a:miter lim="800000"/>
            <a:headEnd/>
            <a:tailEnd/>
          </a:ln>
        </p:spPr>
        <p:txBody>
          <a:bodyPr anchor="ct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zh-CN" altLang="en-US" sz="2000" b="1" i="0" u="none" strike="noStrike" kern="1200" cap="none" spc="0" normalizeH="0" baseline="0" noProof="0" dirty="0" smtClean="0">
                <a:ln>
                  <a:noFill/>
                </a:ln>
                <a:solidFill>
                  <a:sysClr val="windowText" lastClr="000000"/>
                </a:solidFill>
                <a:effectLst/>
                <a:uLnTx/>
                <a:uFillTx/>
                <a:latin typeface="Calibri" pitchFamily="34" charset="0"/>
                <a:ea typeface="宋体" charset="-122"/>
                <a:cs typeface="+mj-cs"/>
              </a:rPr>
              <a:t>调查问卷（续）</a:t>
            </a:r>
          </a:p>
        </p:txBody>
      </p:sp>
      <p:sp>
        <p:nvSpPr>
          <p:cNvPr id="6" name="TextBox 5"/>
          <p:cNvSpPr txBox="1"/>
          <p:nvPr/>
        </p:nvSpPr>
        <p:spPr>
          <a:xfrm>
            <a:off x="714348" y="1131297"/>
            <a:ext cx="3286148" cy="3647152"/>
          </a:xfrm>
          <a:prstGeom prst="rect">
            <a:avLst/>
          </a:prstGeom>
          <a:noFill/>
        </p:spPr>
        <p:txBody>
          <a:bodyPr wrap="square" rtlCol="0">
            <a:spAutoFit/>
          </a:bodyPr>
          <a:lstStyle/>
          <a:p>
            <a:r>
              <a:rPr lang="en-US" altLang="zh-CN" sz="1100" dirty="0" smtClean="0">
                <a:ea typeface="微软雅黑" pitchFamily="34" charset="-122"/>
              </a:rPr>
              <a:t>6.</a:t>
            </a:r>
            <a:r>
              <a:rPr lang="zh-CN" altLang="en-US" sz="1100" dirty="0" smtClean="0">
                <a:ea typeface="微软雅黑" pitchFamily="34" charset="-122"/>
              </a:rPr>
              <a:t>请问您觉得一副眼镜除了基本功能外还应该具有什么功能？（复选，最多选</a:t>
            </a:r>
            <a:r>
              <a:rPr lang="en-US" altLang="zh-CN" sz="1100" dirty="0" smtClean="0">
                <a:ea typeface="微软雅黑" pitchFamily="34" charset="-122"/>
              </a:rPr>
              <a:t>3</a:t>
            </a:r>
            <a:r>
              <a:rPr lang="zh-CN" altLang="en-US" sz="1100" dirty="0" smtClean="0">
                <a:ea typeface="微软雅黑" pitchFamily="34" charset="-122"/>
              </a:rPr>
              <a:t>项）</a:t>
            </a:r>
          </a:p>
          <a:p>
            <a:r>
              <a:rPr lang="en-US" altLang="zh-CN" sz="1100" dirty="0" smtClean="0">
                <a:ea typeface="微软雅黑" pitchFamily="34" charset="-122"/>
              </a:rPr>
              <a:t>1.</a:t>
            </a:r>
            <a:r>
              <a:rPr lang="zh-CN" altLang="en-US" sz="1100" dirty="0" smtClean="0">
                <a:ea typeface="微软雅黑" pitchFamily="34" charset="-122"/>
              </a:rPr>
              <a:t>防辐射</a:t>
            </a:r>
          </a:p>
          <a:p>
            <a:r>
              <a:rPr lang="en-US" altLang="zh-CN" sz="1100" dirty="0" smtClean="0">
                <a:ea typeface="微软雅黑" pitchFamily="34" charset="-122"/>
              </a:rPr>
              <a:t>2.</a:t>
            </a:r>
            <a:r>
              <a:rPr lang="zh-CN" altLang="en-US" sz="1100" dirty="0" smtClean="0">
                <a:ea typeface="微软雅黑" pitchFamily="34" charset="-122"/>
              </a:rPr>
              <a:t>防眩光</a:t>
            </a:r>
          </a:p>
          <a:p>
            <a:r>
              <a:rPr lang="en-US" altLang="zh-CN" sz="1100" dirty="0" smtClean="0">
                <a:ea typeface="微软雅黑" pitchFamily="34" charset="-122"/>
              </a:rPr>
              <a:t>3.</a:t>
            </a:r>
            <a:r>
              <a:rPr lang="zh-CN" altLang="en-US" sz="1100" dirty="0" smtClean="0">
                <a:ea typeface="微软雅黑" pitchFamily="34" charset="-122"/>
              </a:rPr>
              <a:t>防雾</a:t>
            </a:r>
          </a:p>
          <a:p>
            <a:r>
              <a:rPr lang="en-US" altLang="zh-CN" sz="1100" dirty="0" smtClean="0">
                <a:ea typeface="微软雅黑" pitchFamily="34" charset="-122"/>
              </a:rPr>
              <a:t>4.</a:t>
            </a:r>
            <a:r>
              <a:rPr lang="zh-CN" altLang="en-US" sz="1100" dirty="0" smtClean="0">
                <a:ea typeface="微软雅黑" pitchFamily="34" charset="-122"/>
              </a:rPr>
              <a:t>抗疲劳</a:t>
            </a:r>
          </a:p>
          <a:p>
            <a:r>
              <a:rPr lang="en-US" altLang="zh-CN" sz="1100" dirty="0" smtClean="0">
                <a:ea typeface="微软雅黑" pitchFamily="34" charset="-122"/>
              </a:rPr>
              <a:t>5.</a:t>
            </a:r>
            <a:r>
              <a:rPr lang="zh-CN" altLang="en-US" sz="1100" dirty="0" smtClean="0">
                <a:ea typeface="微软雅黑" pitchFamily="34" charset="-122"/>
              </a:rPr>
              <a:t>抗紫外线</a:t>
            </a:r>
          </a:p>
          <a:p>
            <a:r>
              <a:rPr lang="en-US" altLang="zh-CN" sz="1100" dirty="0" smtClean="0">
                <a:ea typeface="微软雅黑" pitchFamily="34" charset="-122"/>
              </a:rPr>
              <a:t>6.</a:t>
            </a:r>
            <a:r>
              <a:rPr lang="zh-CN" altLang="en-US" sz="1100" dirty="0" smtClean="0">
                <a:ea typeface="微软雅黑" pitchFamily="34" charset="-122"/>
              </a:rPr>
              <a:t>抗灰尘</a:t>
            </a:r>
            <a:r>
              <a:rPr lang="en-US" altLang="zh-CN" sz="1100" dirty="0" smtClean="0">
                <a:ea typeface="微软雅黑" pitchFamily="34" charset="-122"/>
              </a:rPr>
              <a:t>/</a:t>
            </a:r>
            <a:r>
              <a:rPr lang="zh-CN" altLang="en-US" sz="1100" dirty="0" smtClean="0">
                <a:ea typeface="微软雅黑" pitchFamily="34" charset="-122"/>
              </a:rPr>
              <a:t>指纹</a:t>
            </a:r>
          </a:p>
          <a:p>
            <a:r>
              <a:rPr lang="en-US" altLang="zh-CN" sz="1100" dirty="0" smtClean="0">
                <a:ea typeface="微软雅黑" pitchFamily="34" charset="-122"/>
              </a:rPr>
              <a:t>7.</a:t>
            </a:r>
            <a:r>
              <a:rPr lang="zh-CN" altLang="en-US" sz="1100" dirty="0" smtClean="0">
                <a:ea typeface="微软雅黑" pitchFamily="34" charset="-122"/>
              </a:rPr>
              <a:t>耐磨损</a:t>
            </a:r>
            <a:r>
              <a:rPr lang="en-US" altLang="zh-CN" sz="1100" dirty="0" smtClean="0">
                <a:ea typeface="微软雅黑" pitchFamily="34" charset="-122"/>
              </a:rPr>
              <a:t>/</a:t>
            </a:r>
            <a:r>
              <a:rPr lang="zh-CN" altLang="en-US" sz="1100" dirty="0" smtClean="0">
                <a:ea typeface="微软雅黑" pitchFamily="34" charset="-122"/>
              </a:rPr>
              <a:t>防摔</a:t>
            </a:r>
          </a:p>
          <a:p>
            <a:r>
              <a:rPr lang="en-US" altLang="zh-CN" sz="1100" dirty="0" smtClean="0">
                <a:ea typeface="微软雅黑" pitchFamily="34" charset="-122"/>
              </a:rPr>
              <a:t>8.</a:t>
            </a:r>
            <a:r>
              <a:rPr lang="zh-CN" altLang="en-US" sz="1100" dirty="0" smtClean="0">
                <a:ea typeface="微软雅黑" pitchFamily="34" charset="-122"/>
              </a:rPr>
              <a:t>防氧化（镜片）不变黄</a:t>
            </a:r>
          </a:p>
          <a:p>
            <a:r>
              <a:rPr lang="en-US" altLang="zh-CN" sz="1100" dirty="0" smtClean="0">
                <a:ea typeface="微软雅黑" pitchFamily="34" charset="-122"/>
              </a:rPr>
              <a:t>9.</a:t>
            </a:r>
            <a:r>
              <a:rPr lang="zh-CN" altLang="en-US" sz="1100" dirty="0" smtClean="0">
                <a:ea typeface="微软雅黑" pitchFamily="34" charset="-122"/>
              </a:rPr>
              <a:t>高透光率</a:t>
            </a:r>
          </a:p>
          <a:p>
            <a:r>
              <a:rPr lang="en-US" altLang="zh-CN" sz="1100" dirty="0" smtClean="0">
                <a:ea typeface="微软雅黑" pitchFamily="34" charset="-122"/>
              </a:rPr>
              <a:t>10.</a:t>
            </a:r>
            <a:r>
              <a:rPr lang="zh-CN" altLang="en-US" sz="1100" dirty="0" smtClean="0">
                <a:ea typeface="微软雅黑" pitchFamily="34" charset="-122"/>
              </a:rPr>
              <a:t>吸附</a:t>
            </a:r>
            <a:r>
              <a:rPr lang="en-US" altLang="zh-CN" sz="1100" dirty="0" smtClean="0">
                <a:ea typeface="微软雅黑" pitchFamily="34" charset="-122"/>
              </a:rPr>
              <a:t>/</a:t>
            </a:r>
            <a:r>
              <a:rPr lang="zh-CN" altLang="en-US" sz="1100" dirty="0" smtClean="0">
                <a:ea typeface="微软雅黑" pitchFamily="34" charset="-122"/>
              </a:rPr>
              <a:t>分解有害光线、电磁波</a:t>
            </a:r>
          </a:p>
          <a:p>
            <a:r>
              <a:rPr lang="en-US" altLang="zh-CN" sz="1100" dirty="0" smtClean="0">
                <a:ea typeface="微软雅黑" pitchFamily="34" charset="-122"/>
              </a:rPr>
              <a:t>11.</a:t>
            </a:r>
            <a:r>
              <a:rPr lang="zh-CN" altLang="en-US" sz="1100" dirty="0" smtClean="0">
                <a:ea typeface="微软雅黑" pitchFamily="34" charset="-122"/>
              </a:rPr>
              <a:t>其他，请注明：</a:t>
            </a:r>
          </a:p>
          <a:p>
            <a:r>
              <a:rPr lang="en-US" altLang="zh-CN" sz="1100" dirty="0" smtClean="0">
                <a:ea typeface="微软雅黑" pitchFamily="34" charset="-122"/>
              </a:rPr>
              <a:t>12.</a:t>
            </a:r>
            <a:r>
              <a:rPr lang="zh-CN" altLang="en-US" sz="1100" dirty="0" smtClean="0">
                <a:ea typeface="微软雅黑" pitchFamily="34" charset="-122"/>
              </a:rPr>
              <a:t>仅需基本功能就行</a:t>
            </a:r>
          </a:p>
          <a:p>
            <a:endParaRPr lang="zh-CN" altLang="en-US" sz="1100" dirty="0" smtClean="0">
              <a:ea typeface="微软雅黑" pitchFamily="34" charset="-122"/>
            </a:endParaRPr>
          </a:p>
          <a:p>
            <a:r>
              <a:rPr lang="en-US" altLang="zh-CN" sz="1100" dirty="0" smtClean="0">
                <a:ea typeface="微软雅黑" pitchFamily="34" charset="-122"/>
              </a:rPr>
              <a:t>7.</a:t>
            </a:r>
            <a:r>
              <a:rPr lang="zh-CN" altLang="en-US" sz="1100" dirty="0" smtClean="0">
                <a:ea typeface="微软雅黑" pitchFamily="34" charset="-122"/>
              </a:rPr>
              <a:t>请问您觉得现在的眼镜还需要在哪些方面得到完善？（开放题）</a:t>
            </a:r>
            <a:endParaRPr lang="en-US" altLang="zh-CN" sz="1100" dirty="0" smtClean="0">
              <a:ea typeface="微软雅黑" pitchFamily="34" charset="-122"/>
            </a:endParaRPr>
          </a:p>
          <a:p>
            <a:endParaRPr lang="en-US" altLang="zh-CN" sz="1100" dirty="0" smtClean="0">
              <a:ea typeface="微软雅黑" pitchFamily="34" charset="-122"/>
            </a:endParaRPr>
          </a:p>
          <a:p>
            <a:r>
              <a:rPr lang="en-US" altLang="zh-CN" sz="1100" dirty="0" smtClean="0">
                <a:ea typeface="微软雅黑" pitchFamily="34" charset="-122"/>
              </a:rPr>
              <a:t>8.</a:t>
            </a:r>
            <a:r>
              <a:rPr lang="zh-CN" altLang="en-US" sz="1100" dirty="0" smtClean="0">
                <a:ea typeface="微软雅黑" pitchFamily="34" charset="-122"/>
              </a:rPr>
              <a:t>请选择您的性别：</a:t>
            </a:r>
          </a:p>
          <a:p>
            <a:r>
              <a:rPr lang="en-US" altLang="zh-CN" sz="1100" dirty="0" smtClean="0">
                <a:ea typeface="微软雅黑" pitchFamily="34" charset="-122"/>
              </a:rPr>
              <a:t>1.</a:t>
            </a:r>
            <a:r>
              <a:rPr lang="zh-CN" altLang="en-US" sz="1100" dirty="0" smtClean="0">
                <a:ea typeface="微软雅黑" pitchFamily="34" charset="-122"/>
              </a:rPr>
              <a:t>男性</a:t>
            </a:r>
          </a:p>
          <a:p>
            <a:r>
              <a:rPr lang="en-US" altLang="zh-CN" sz="1100" dirty="0" smtClean="0">
                <a:ea typeface="微软雅黑" pitchFamily="34" charset="-122"/>
              </a:rPr>
              <a:t>2.</a:t>
            </a:r>
            <a:r>
              <a:rPr lang="zh-CN" altLang="en-US" sz="1100" dirty="0" smtClean="0">
                <a:ea typeface="微软雅黑" pitchFamily="34" charset="-122"/>
              </a:rPr>
              <a:t>女性</a:t>
            </a:r>
          </a:p>
        </p:txBody>
      </p:sp>
      <p:sp>
        <p:nvSpPr>
          <p:cNvPr id="10" name="灯片编号占位符 3"/>
          <p:cNvSpPr>
            <a:spLocks noGrp="1"/>
          </p:cNvSpPr>
          <p:nvPr>
            <p:ph type="sldNum" sz="quarter" idx="12"/>
          </p:nvPr>
        </p:nvSpPr>
        <p:spPr>
          <a:xfrm>
            <a:off x="6553200" y="6356350"/>
            <a:ext cx="2133600" cy="365125"/>
          </a:xfrm>
        </p:spPr>
        <p:txBody>
          <a:bodyPr/>
          <a:lstStyle/>
          <a:p>
            <a:fld id="{5CACE9EB-67D8-402F-84DE-7914361DB2B9}" type="slidenum">
              <a:rPr lang="zh-CN" altLang="en-US" smtClean="0"/>
              <a:pPr/>
              <a:t>39</a:t>
            </a:fld>
            <a:endParaRPr lang="zh-CN" altLang="en-US" dirty="0"/>
          </a:p>
        </p:txBody>
      </p:sp>
      <p:sp>
        <p:nvSpPr>
          <p:cNvPr id="7" name="TextBox 6"/>
          <p:cNvSpPr txBox="1"/>
          <p:nvPr/>
        </p:nvSpPr>
        <p:spPr>
          <a:xfrm>
            <a:off x="4929190" y="1166922"/>
            <a:ext cx="3286148" cy="4493538"/>
          </a:xfrm>
          <a:prstGeom prst="rect">
            <a:avLst/>
          </a:prstGeom>
          <a:noFill/>
        </p:spPr>
        <p:txBody>
          <a:bodyPr wrap="square" rtlCol="0">
            <a:spAutoFit/>
          </a:bodyPr>
          <a:lstStyle/>
          <a:p>
            <a:r>
              <a:rPr lang="en-US" altLang="zh-CN" sz="1100" dirty="0" smtClean="0">
                <a:ea typeface="微软雅黑" pitchFamily="34" charset="-122"/>
              </a:rPr>
              <a:t>9.</a:t>
            </a:r>
            <a:r>
              <a:rPr lang="zh-CN" altLang="en-US" sz="1100" dirty="0" smtClean="0">
                <a:ea typeface="微软雅黑" pitchFamily="34" charset="-122"/>
              </a:rPr>
              <a:t>请问您的年龄？</a:t>
            </a:r>
          </a:p>
          <a:p>
            <a:r>
              <a:rPr lang="en-US" altLang="zh-CN" sz="1100" dirty="0" smtClean="0">
                <a:ea typeface="微软雅黑" pitchFamily="34" charset="-122"/>
              </a:rPr>
              <a:t>1.18</a:t>
            </a:r>
            <a:r>
              <a:rPr lang="zh-CN" altLang="en-US" sz="1100" dirty="0" smtClean="0">
                <a:ea typeface="微软雅黑" pitchFamily="34" charset="-122"/>
              </a:rPr>
              <a:t>岁以下</a:t>
            </a:r>
          </a:p>
          <a:p>
            <a:r>
              <a:rPr lang="en-US" altLang="zh-CN" sz="1100" dirty="0" smtClean="0">
                <a:ea typeface="微软雅黑" pitchFamily="34" charset="-122"/>
              </a:rPr>
              <a:t>2.18-25</a:t>
            </a:r>
            <a:r>
              <a:rPr lang="zh-CN" altLang="en-US" sz="1100" dirty="0" smtClean="0">
                <a:ea typeface="微软雅黑" pitchFamily="34" charset="-122"/>
              </a:rPr>
              <a:t>岁</a:t>
            </a:r>
          </a:p>
          <a:p>
            <a:r>
              <a:rPr lang="en-US" altLang="zh-CN" sz="1100" dirty="0" smtClean="0">
                <a:ea typeface="微软雅黑" pitchFamily="34" charset="-122"/>
              </a:rPr>
              <a:t>3.26-35</a:t>
            </a:r>
            <a:r>
              <a:rPr lang="zh-CN" altLang="en-US" sz="1100" dirty="0" smtClean="0">
                <a:ea typeface="微软雅黑" pitchFamily="34" charset="-122"/>
              </a:rPr>
              <a:t>岁</a:t>
            </a:r>
          </a:p>
          <a:p>
            <a:r>
              <a:rPr lang="en-US" altLang="zh-CN" sz="1100" dirty="0" smtClean="0">
                <a:ea typeface="微软雅黑" pitchFamily="34" charset="-122"/>
              </a:rPr>
              <a:t>4.36-45</a:t>
            </a:r>
            <a:r>
              <a:rPr lang="zh-CN" altLang="en-US" sz="1100" dirty="0" smtClean="0">
                <a:ea typeface="微软雅黑" pitchFamily="34" charset="-122"/>
              </a:rPr>
              <a:t>岁</a:t>
            </a:r>
          </a:p>
          <a:p>
            <a:r>
              <a:rPr lang="en-US" altLang="zh-CN" sz="1100" dirty="0" smtClean="0">
                <a:ea typeface="微软雅黑" pitchFamily="34" charset="-122"/>
              </a:rPr>
              <a:t>5.46-55</a:t>
            </a:r>
            <a:r>
              <a:rPr lang="zh-CN" altLang="en-US" sz="1100" dirty="0" smtClean="0">
                <a:ea typeface="微软雅黑" pitchFamily="34" charset="-122"/>
              </a:rPr>
              <a:t>岁</a:t>
            </a:r>
          </a:p>
          <a:p>
            <a:r>
              <a:rPr lang="en-US" altLang="zh-CN" sz="1100" dirty="0" smtClean="0">
                <a:ea typeface="微软雅黑" pitchFamily="34" charset="-122"/>
              </a:rPr>
              <a:t>6.55</a:t>
            </a:r>
            <a:r>
              <a:rPr lang="zh-CN" altLang="en-US" sz="1100" dirty="0" smtClean="0">
                <a:ea typeface="微软雅黑" pitchFamily="34" charset="-122"/>
              </a:rPr>
              <a:t>岁以上</a:t>
            </a:r>
          </a:p>
          <a:p>
            <a:endParaRPr lang="zh-CN" altLang="en-US" sz="1100" dirty="0" smtClean="0">
              <a:ea typeface="微软雅黑" pitchFamily="34" charset="-122"/>
            </a:endParaRPr>
          </a:p>
          <a:p>
            <a:r>
              <a:rPr lang="en-US" altLang="zh-CN" sz="1100" dirty="0" smtClean="0">
                <a:ea typeface="微软雅黑" pitchFamily="34" charset="-122"/>
              </a:rPr>
              <a:t>10.</a:t>
            </a:r>
            <a:r>
              <a:rPr lang="zh-CN" altLang="en-US" sz="1100" dirty="0" smtClean="0">
                <a:ea typeface="微软雅黑" pitchFamily="34" charset="-122"/>
              </a:rPr>
              <a:t>请问您的个人月收入：</a:t>
            </a:r>
          </a:p>
          <a:p>
            <a:r>
              <a:rPr lang="en-US" altLang="zh-CN" sz="1100" dirty="0" smtClean="0">
                <a:ea typeface="微软雅黑" pitchFamily="34" charset="-122"/>
              </a:rPr>
              <a:t>1.</a:t>
            </a:r>
            <a:r>
              <a:rPr lang="zh-CN" altLang="en-US" sz="1100" dirty="0" smtClean="0">
                <a:ea typeface="微软雅黑" pitchFamily="34" charset="-122"/>
              </a:rPr>
              <a:t>无收入</a:t>
            </a:r>
          </a:p>
          <a:p>
            <a:r>
              <a:rPr lang="en-US" altLang="zh-CN" sz="1100" dirty="0" smtClean="0">
                <a:ea typeface="微软雅黑" pitchFamily="34" charset="-122"/>
              </a:rPr>
              <a:t>2.1000</a:t>
            </a:r>
            <a:r>
              <a:rPr lang="zh-CN" altLang="en-US" sz="1100" dirty="0" smtClean="0">
                <a:ea typeface="微软雅黑" pitchFamily="34" charset="-122"/>
              </a:rPr>
              <a:t>元以下</a:t>
            </a:r>
          </a:p>
          <a:p>
            <a:r>
              <a:rPr lang="en-US" altLang="zh-CN" sz="1100" dirty="0" smtClean="0">
                <a:ea typeface="微软雅黑" pitchFamily="34" charset="-122"/>
              </a:rPr>
              <a:t>3.1001-3000</a:t>
            </a:r>
            <a:r>
              <a:rPr lang="zh-CN" altLang="en-US" sz="1100" dirty="0" smtClean="0">
                <a:ea typeface="微软雅黑" pitchFamily="34" charset="-122"/>
              </a:rPr>
              <a:t>元</a:t>
            </a:r>
          </a:p>
          <a:p>
            <a:r>
              <a:rPr lang="en-US" altLang="zh-CN" sz="1100" dirty="0" smtClean="0">
                <a:ea typeface="微软雅黑" pitchFamily="34" charset="-122"/>
              </a:rPr>
              <a:t>4.3001-5000</a:t>
            </a:r>
            <a:r>
              <a:rPr lang="zh-CN" altLang="en-US" sz="1100" dirty="0" smtClean="0">
                <a:ea typeface="微软雅黑" pitchFamily="34" charset="-122"/>
              </a:rPr>
              <a:t>元</a:t>
            </a:r>
          </a:p>
          <a:p>
            <a:r>
              <a:rPr lang="en-US" altLang="zh-CN" sz="1100" dirty="0" smtClean="0">
                <a:ea typeface="微软雅黑" pitchFamily="34" charset="-122"/>
              </a:rPr>
              <a:t>5.5001-8000</a:t>
            </a:r>
            <a:r>
              <a:rPr lang="zh-CN" altLang="en-US" sz="1100" dirty="0" smtClean="0">
                <a:ea typeface="微软雅黑" pitchFamily="34" charset="-122"/>
              </a:rPr>
              <a:t>元</a:t>
            </a:r>
          </a:p>
          <a:p>
            <a:r>
              <a:rPr lang="en-US" altLang="zh-CN" sz="1100" dirty="0" smtClean="0">
                <a:ea typeface="微软雅黑" pitchFamily="34" charset="-122"/>
              </a:rPr>
              <a:t>6.8001-10000</a:t>
            </a:r>
            <a:r>
              <a:rPr lang="zh-CN" altLang="en-US" sz="1100" dirty="0" smtClean="0">
                <a:ea typeface="微软雅黑" pitchFamily="34" charset="-122"/>
              </a:rPr>
              <a:t>元</a:t>
            </a:r>
          </a:p>
          <a:p>
            <a:r>
              <a:rPr lang="en-US" altLang="zh-CN" sz="1100" dirty="0" smtClean="0">
                <a:ea typeface="微软雅黑" pitchFamily="34" charset="-122"/>
              </a:rPr>
              <a:t>7.10001-15000</a:t>
            </a:r>
            <a:r>
              <a:rPr lang="zh-CN" altLang="en-US" sz="1100" dirty="0" smtClean="0">
                <a:ea typeface="微软雅黑" pitchFamily="34" charset="-122"/>
              </a:rPr>
              <a:t>元</a:t>
            </a:r>
          </a:p>
          <a:p>
            <a:r>
              <a:rPr lang="en-US" altLang="zh-CN" sz="1100" dirty="0" smtClean="0">
                <a:ea typeface="微软雅黑" pitchFamily="34" charset="-122"/>
              </a:rPr>
              <a:t>8.15001-20000</a:t>
            </a:r>
            <a:r>
              <a:rPr lang="zh-CN" altLang="en-US" sz="1100" dirty="0" smtClean="0">
                <a:ea typeface="微软雅黑" pitchFamily="34" charset="-122"/>
              </a:rPr>
              <a:t>元</a:t>
            </a:r>
          </a:p>
          <a:p>
            <a:r>
              <a:rPr lang="en-US" altLang="zh-CN" sz="1100" dirty="0" smtClean="0">
                <a:ea typeface="微软雅黑" pitchFamily="34" charset="-122"/>
              </a:rPr>
              <a:t>9.20000</a:t>
            </a:r>
            <a:r>
              <a:rPr lang="zh-CN" altLang="en-US" sz="1100" dirty="0" smtClean="0">
                <a:ea typeface="微软雅黑" pitchFamily="34" charset="-122"/>
              </a:rPr>
              <a:t>元以上</a:t>
            </a:r>
          </a:p>
          <a:p>
            <a:endParaRPr lang="zh-CN" altLang="en-US" sz="1100" dirty="0" smtClean="0">
              <a:ea typeface="微软雅黑" pitchFamily="34" charset="-122"/>
            </a:endParaRPr>
          </a:p>
          <a:p>
            <a:r>
              <a:rPr lang="en-US" altLang="zh-CN" sz="1100" dirty="0" smtClean="0">
                <a:ea typeface="微软雅黑" pitchFamily="34" charset="-122"/>
              </a:rPr>
              <a:t>11.</a:t>
            </a:r>
            <a:r>
              <a:rPr lang="zh-CN" altLang="en-US" sz="1100" dirty="0" smtClean="0">
                <a:ea typeface="微软雅黑" pitchFamily="34" charset="-122"/>
              </a:rPr>
              <a:t>请问您的社会角色：</a:t>
            </a:r>
          </a:p>
          <a:p>
            <a:r>
              <a:rPr lang="en-US" altLang="zh-CN" sz="1100" dirty="0" smtClean="0">
                <a:ea typeface="微软雅黑" pitchFamily="34" charset="-122"/>
              </a:rPr>
              <a:t>1.</a:t>
            </a:r>
            <a:r>
              <a:rPr lang="zh-CN" altLang="en-US" sz="1100" dirty="0" smtClean="0">
                <a:ea typeface="微软雅黑" pitchFamily="34" charset="-122"/>
              </a:rPr>
              <a:t>一般职员</a:t>
            </a:r>
          </a:p>
          <a:p>
            <a:r>
              <a:rPr lang="en-US" altLang="zh-CN" sz="1100" dirty="0" smtClean="0">
                <a:ea typeface="微软雅黑" pitchFamily="34" charset="-122"/>
              </a:rPr>
              <a:t>2.</a:t>
            </a:r>
            <a:r>
              <a:rPr lang="zh-CN" altLang="en-US" sz="1100" dirty="0" smtClean="0">
                <a:ea typeface="微软雅黑" pitchFamily="34" charset="-122"/>
              </a:rPr>
              <a:t>主管</a:t>
            </a:r>
            <a:r>
              <a:rPr lang="en-US" altLang="zh-CN" sz="1100" dirty="0" smtClean="0">
                <a:ea typeface="微软雅黑" pitchFamily="34" charset="-122"/>
              </a:rPr>
              <a:t>/</a:t>
            </a:r>
            <a:r>
              <a:rPr lang="zh-CN" altLang="en-US" sz="1100" dirty="0" smtClean="0">
                <a:ea typeface="微软雅黑" pitchFamily="34" charset="-122"/>
              </a:rPr>
              <a:t>中层管理岗位</a:t>
            </a:r>
          </a:p>
          <a:p>
            <a:r>
              <a:rPr lang="en-US" altLang="zh-CN" sz="1100" dirty="0" smtClean="0">
                <a:ea typeface="微软雅黑" pitchFamily="34" charset="-122"/>
              </a:rPr>
              <a:t>3.</a:t>
            </a:r>
            <a:r>
              <a:rPr lang="zh-CN" altLang="en-US" sz="1100" dirty="0" smtClean="0">
                <a:ea typeface="微软雅黑" pitchFamily="34" charset="-122"/>
              </a:rPr>
              <a:t>高管</a:t>
            </a:r>
            <a:r>
              <a:rPr lang="en-US" altLang="zh-CN" sz="1100" dirty="0" smtClean="0">
                <a:ea typeface="微软雅黑" pitchFamily="34" charset="-122"/>
              </a:rPr>
              <a:t>/</a:t>
            </a:r>
            <a:r>
              <a:rPr lang="zh-CN" altLang="en-US" sz="1100" dirty="0" smtClean="0">
                <a:ea typeface="微软雅黑" pitchFamily="34" charset="-122"/>
              </a:rPr>
              <a:t>企业主</a:t>
            </a:r>
          </a:p>
          <a:p>
            <a:r>
              <a:rPr lang="en-US" altLang="zh-CN" sz="1100" dirty="0" smtClean="0">
                <a:ea typeface="微软雅黑" pitchFamily="34" charset="-122"/>
              </a:rPr>
              <a:t>4.</a:t>
            </a:r>
            <a:r>
              <a:rPr lang="zh-CN" altLang="en-US" sz="1100" dirty="0" smtClean="0">
                <a:ea typeface="微软雅黑" pitchFamily="34" charset="-122"/>
              </a:rPr>
              <a:t>学生</a:t>
            </a:r>
          </a:p>
          <a:p>
            <a:r>
              <a:rPr lang="en-US" altLang="zh-CN" sz="1100" dirty="0" smtClean="0">
                <a:ea typeface="微软雅黑" pitchFamily="34" charset="-122"/>
              </a:rPr>
              <a:t>5.</a:t>
            </a:r>
            <a:r>
              <a:rPr lang="zh-CN" altLang="en-US" sz="1100" dirty="0" smtClean="0">
                <a:ea typeface="微软雅黑" pitchFamily="34" charset="-122"/>
              </a:rPr>
              <a:t>无业</a:t>
            </a:r>
          </a:p>
          <a:p>
            <a:r>
              <a:rPr lang="en-US" altLang="zh-CN" sz="1100" dirty="0" smtClean="0">
                <a:ea typeface="微软雅黑" pitchFamily="34" charset="-122"/>
              </a:rPr>
              <a:t>6.</a:t>
            </a:r>
            <a:r>
              <a:rPr lang="zh-CN" altLang="en-US" sz="1100" dirty="0" smtClean="0">
                <a:ea typeface="微软雅黑" pitchFamily="34" charset="-122"/>
              </a:rPr>
              <a:t>其他，请注明：</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p:cNvSpPr>
          <p:nvPr>
            <p:ph type="title"/>
          </p:nvPr>
        </p:nvSpPr>
        <p:spPr bwMode="auto">
          <a:prstGeom prst="rect">
            <a:avLst/>
          </a:prstGeom>
          <a:noFill/>
          <a:ln>
            <a:miter lim="800000"/>
            <a:headEnd/>
            <a:tailEnd/>
          </a:ln>
        </p:spPr>
        <p:txBody>
          <a:bodyPr anchor="ctr"/>
          <a:lstStyle/>
          <a:p>
            <a:r>
              <a:rPr lang="zh-CN" altLang="en-US" dirty="0" smtClean="0">
                <a:latin typeface="微软雅黑" pitchFamily="34" charset="-122"/>
                <a:ea typeface="微软雅黑" pitchFamily="34" charset="-122"/>
              </a:rPr>
              <a:t>背景</a:t>
            </a:r>
            <a:endParaRPr lang="en-US" altLang="zh-CN" dirty="0" smtClean="0">
              <a:latin typeface="微软雅黑" pitchFamily="34" charset="-122"/>
              <a:ea typeface="微软雅黑" pitchFamily="34" charset="-122"/>
            </a:endParaRPr>
          </a:p>
        </p:txBody>
      </p:sp>
      <p:sp>
        <p:nvSpPr>
          <p:cNvPr id="5" name="灯片编号占位符 4"/>
          <p:cNvSpPr>
            <a:spLocks noGrp="1"/>
          </p:cNvSpPr>
          <p:nvPr>
            <p:ph type="sldNum" sz="quarter" idx="12"/>
          </p:nvPr>
        </p:nvSpPr>
        <p:spPr/>
        <p:txBody>
          <a:bodyPr/>
          <a:lstStyle/>
          <a:p>
            <a:fld id="{5CACE9EB-67D8-402F-84DE-7914361DB2B9}" type="slidenum">
              <a:rPr lang="zh-CN" altLang="en-US" smtClean="0"/>
              <a:pPr/>
              <a:t>4</a:t>
            </a:fld>
            <a:endParaRPr lang="zh-CN" altLang="en-US"/>
          </a:p>
        </p:txBody>
      </p:sp>
      <p:sp>
        <p:nvSpPr>
          <p:cNvPr id="7" name="Rectangle 3"/>
          <p:cNvSpPr txBox="1">
            <a:spLocks/>
          </p:cNvSpPr>
          <p:nvPr/>
        </p:nvSpPr>
        <p:spPr bwMode="auto">
          <a:xfrm>
            <a:off x="457200" y="1320078"/>
            <a:ext cx="8229600" cy="4525963"/>
          </a:xfrm>
          <a:prstGeom prst="rect">
            <a:avLst/>
          </a:prstGeom>
          <a:noFill/>
          <a:ln>
            <a:miter lim="800000"/>
            <a:headEnd/>
            <a:tailEnd/>
          </a:ln>
        </p:spPr>
        <p:txBody>
          <a:bodyPr/>
          <a:lstStyle/>
          <a:p>
            <a:pPr marL="352425" marR="0" lvl="0" indent="-352425" algn="l" defTabSz="914400" rtl="0" eaLnBrk="1" fontAlgn="auto" latinLnBrk="0" hangingPunct="1">
              <a:lnSpc>
                <a:spcPct val="150000"/>
              </a:lnSpc>
              <a:spcBef>
                <a:spcPct val="50000"/>
              </a:spcBef>
              <a:spcAft>
                <a:spcPts val="0"/>
              </a:spcAft>
              <a:buClrTx/>
              <a:buSzTx/>
              <a:buFont typeface="Wingdings" pitchFamily="2" charset="2"/>
              <a:buChar char="n"/>
              <a:tabLst/>
              <a:defRPr/>
            </a:pPr>
            <a:r>
              <a:rPr kumimoji="0" lang="zh-CN" altLang="en-US" sz="1600" b="0" i="0" u="none" strike="noStrike" kern="1200" cap="none" spc="0" normalizeH="0" baseline="0" noProof="0" dirty="0" smtClean="0">
                <a:ln>
                  <a:noFill/>
                </a:ln>
                <a:solidFill>
                  <a:sysClr val="windowText" lastClr="000000"/>
                </a:solidFill>
                <a:effectLst/>
                <a:uLnTx/>
                <a:uFillTx/>
                <a:ea typeface="微软雅黑" pitchFamily="34" charset="-122"/>
              </a:rPr>
              <a:t>目的</a:t>
            </a:r>
          </a:p>
          <a:p>
            <a:pPr marL="793750" lvl="1" indent="-336550">
              <a:lnSpc>
                <a:spcPct val="150000"/>
              </a:lnSpc>
              <a:spcBef>
                <a:spcPct val="50000"/>
              </a:spcBef>
              <a:buFont typeface="Wingdings" pitchFamily="2" charset="2"/>
              <a:buChar char="p"/>
              <a:defRPr/>
            </a:pPr>
            <a:r>
              <a:rPr kumimoji="0" lang="zh-CN" altLang="en-US" sz="1600" b="0" i="0" u="none" strike="noStrike" kern="1200" cap="none" spc="0" normalizeH="0" baseline="0" noProof="0" dirty="0" smtClean="0">
                <a:ln>
                  <a:noFill/>
                </a:ln>
                <a:solidFill>
                  <a:sysClr val="windowText" lastClr="000000"/>
                </a:solidFill>
                <a:effectLst/>
                <a:uLnTx/>
                <a:uFillTx/>
                <a:ea typeface="微软雅黑" pitchFamily="34" charset="-122"/>
              </a:rPr>
              <a:t>了</a:t>
            </a:r>
            <a:r>
              <a:rPr lang="zh-CN" altLang="en-US" sz="1600" dirty="0" smtClean="0">
                <a:solidFill>
                  <a:sysClr val="windowText" lastClr="000000"/>
                </a:solidFill>
                <a:ea typeface="微软雅黑" pitchFamily="34" charset="-122"/>
              </a:rPr>
              <a:t>解消费者对眼镜的认知和态度</a:t>
            </a:r>
            <a:endParaRPr kumimoji="0" lang="en-US" altLang="zh-CN" sz="1600" b="0" i="0" u="none" strike="noStrike" kern="1200" cap="none" spc="0" normalizeH="0" baseline="0" noProof="0" dirty="0" smtClean="0">
              <a:ln>
                <a:noFill/>
              </a:ln>
              <a:solidFill>
                <a:sysClr val="windowText" lastClr="000000"/>
              </a:solidFill>
              <a:effectLst/>
              <a:uLnTx/>
              <a:uFillTx/>
              <a:ea typeface="微软雅黑" pitchFamily="34" charset="-122"/>
            </a:endParaRPr>
          </a:p>
          <a:p>
            <a:pPr marL="352425" marR="0" lvl="0" indent="-352425" algn="l" defTabSz="914400" rtl="0" eaLnBrk="1" fontAlgn="auto" latinLnBrk="0" hangingPunct="1">
              <a:lnSpc>
                <a:spcPct val="150000"/>
              </a:lnSpc>
              <a:spcBef>
                <a:spcPct val="50000"/>
              </a:spcBef>
              <a:spcAft>
                <a:spcPts val="0"/>
              </a:spcAft>
              <a:buClrTx/>
              <a:buSzTx/>
              <a:buFont typeface="Wingdings" pitchFamily="2" charset="2"/>
              <a:buChar char="n"/>
              <a:tabLst/>
              <a:defRPr/>
            </a:pPr>
            <a:r>
              <a:rPr kumimoji="0" lang="zh-CN" altLang="en-US" sz="1600" b="0" i="0" u="none" strike="noStrike" kern="1200" cap="none" spc="0" normalizeH="0" baseline="0" noProof="0" dirty="0" smtClean="0">
                <a:ln>
                  <a:noFill/>
                </a:ln>
                <a:solidFill>
                  <a:sysClr val="windowText" lastClr="000000"/>
                </a:solidFill>
                <a:effectLst/>
                <a:uLnTx/>
                <a:uFillTx/>
                <a:ea typeface="微软雅黑" pitchFamily="34" charset="-122"/>
              </a:rPr>
              <a:t>方法</a:t>
            </a:r>
          </a:p>
          <a:p>
            <a:pPr marL="793750" marR="0" lvl="1" indent="-336550" algn="l" defTabSz="914400" rtl="0" eaLnBrk="1" fontAlgn="auto" latinLnBrk="0" hangingPunct="1">
              <a:lnSpc>
                <a:spcPct val="150000"/>
              </a:lnSpc>
              <a:spcBef>
                <a:spcPct val="50000"/>
              </a:spcBef>
              <a:spcAft>
                <a:spcPts val="0"/>
              </a:spcAft>
              <a:buClrTx/>
              <a:buSzTx/>
              <a:buFont typeface="Wingdings" pitchFamily="2" charset="2"/>
              <a:buChar char="p"/>
              <a:tabLst/>
              <a:defRPr/>
            </a:pPr>
            <a:r>
              <a:rPr kumimoji="0" lang="zh-CN" altLang="en-US" sz="1600" b="0" i="0" u="none" strike="noStrike" kern="1200" cap="none" spc="0" normalizeH="0" baseline="0" noProof="0" dirty="0" smtClean="0">
                <a:ln>
                  <a:noFill/>
                </a:ln>
                <a:solidFill>
                  <a:sysClr val="windowText" lastClr="000000"/>
                </a:solidFill>
                <a:effectLst/>
                <a:uLnTx/>
                <a:uFillTx/>
                <a:ea typeface="微软雅黑" pitchFamily="34" charset="-122"/>
              </a:rPr>
              <a:t>本次调查在</a:t>
            </a:r>
            <a:r>
              <a:rPr kumimoji="0" lang="en-US" altLang="zh-CN" sz="1600" b="0" i="0" u="none" strike="noStrike" kern="1200" cap="none" spc="0" normalizeH="0" baseline="0" noProof="0" dirty="0" smtClean="0">
                <a:ln>
                  <a:noFill/>
                </a:ln>
                <a:solidFill>
                  <a:sysClr val="windowText" lastClr="000000"/>
                </a:solidFill>
                <a:effectLst/>
                <a:uLnTx/>
                <a:uFillTx/>
                <a:ea typeface="微软雅黑" pitchFamily="34" charset="-122"/>
              </a:rPr>
              <a:t> www.findoout.com </a:t>
            </a:r>
            <a:r>
              <a:rPr kumimoji="0" lang="zh-CN" altLang="en-US" sz="1600" b="0" i="0" u="none" strike="noStrike" kern="1200" cap="none" spc="0" normalizeH="0" baseline="0" noProof="0" dirty="0" smtClean="0">
                <a:ln>
                  <a:noFill/>
                </a:ln>
                <a:solidFill>
                  <a:sysClr val="windowText" lastClr="000000"/>
                </a:solidFill>
                <a:effectLst/>
                <a:uLnTx/>
                <a:uFillTx/>
                <a:ea typeface="微软雅黑" pitchFamily="34" charset="-122"/>
              </a:rPr>
              <a:t>网上进行</a:t>
            </a:r>
          </a:p>
          <a:p>
            <a:pPr marL="793750" marR="0" lvl="1" indent="-336550" algn="l" defTabSz="914400" rtl="0" eaLnBrk="1" fontAlgn="auto" latinLnBrk="0" hangingPunct="1">
              <a:lnSpc>
                <a:spcPct val="150000"/>
              </a:lnSpc>
              <a:spcBef>
                <a:spcPct val="50000"/>
              </a:spcBef>
              <a:spcAft>
                <a:spcPts val="0"/>
              </a:spcAft>
              <a:buClrTx/>
              <a:buSzTx/>
              <a:buFont typeface="Wingdings" pitchFamily="2" charset="2"/>
              <a:buChar char="p"/>
              <a:tabLst/>
              <a:defRPr/>
            </a:pPr>
            <a:r>
              <a:rPr kumimoji="0" lang="zh-CN" altLang="en-US" sz="1600" b="0" i="0" u="none" strike="noStrike" kern="1200" cap="none" spc="0" normalizeH="0" baseline="0" noProof="0" dirty="0" smtClean="0">
                <a:ln>
                  <a:noFill/>
                </a:ln>
                <a:solidFill>
                  <a:sysClr val="windowText" lastClr="000000"/>
                </a:solidFill>
                <a:effectLst/>
                <a:uLnTx/>
                <a:uFillTx/>
                <a:ea typeface="微软雅黑" pitchFamily="34" charset="-122"/>
              </a:rPr>
              <a:t>调查于</a:t>
            </a:r>
            <a:r>
              <a:rPr kumimoji="0" lang="en-US" altLang="zh-CN" sz="1600" b="0" i="0" u="none" strike="noStrike" kern="1200" cap="none" spc="0" normalizeH="0" baseline="0" noProof="0" dirty="0" smtClean="0">
                <a:ln>
                  <a:noFill/>
                </a:ln>
                <a:solidFill>
                  <a:sysClr val="windowText" lastClr="000000"/>
                </a:solidFill>
                <a:effectLst/>
                <a:uLnTx/>
                <a:uFillTx/>
                <a:ea typeface="微软雅黑" pitchFamily="34" charset="-122"/>
              </a:rPr>
              <a:t>2012</a:t>
            </a:r>
            <a:r>
              <a:rPr kumimoji="0" lang="zh-CN" altLang="en-US" sz="1600" b="0" i="0" u="none" strike="noStrike" kern="1200" cap="none" spc="0" normalizeH="0" baseline="0" noProof="0" dirty="0" smtClean="0">
                <a:ln>
                  <a:noFill/>
                </a:ln>
                <a:solidFill>
                  <a:sysClr val="windowText" lastClr="000000"/>
                </a:solidFill>
                <a:effectLst/>
                <a:uLnTx/>
                <a:uFillTx/>
                <a:ea typeface="微软雅黑" pitchFamily="34" charset="-122"/>
              </a:rPr>
              <a:t>年</a:t>
            </a:r>
            <a:r>
              <a:rPr kumimoji="0" lang="en-US" altLang="zh-CN" sz="1600" b="0" i="0" u="none" strike="noStrike" kern="1200" cap="none" spc="0" normalizeH="0" baseline="0" noProof="0" dirty="0" smtClean="0">
                <a:ln>
                  <a:noFill/>
                </a:ln>
                <a:solidFill>
                  <a:sysClr val="windowText" lastClr="000000"/>
                </a:solidFill>
                <a:effectLst/>
                <a:uLnTx/>
                <a:uFillTx/>
                <a:ea typeface="微软雅黑" pitchFamily="34" charset="-122"/>
              </a:rPr>
              <a:t>9</a:t>
            </a:r>
            <a:r>
              <a:rPr kumimoji="0" lang="zh-CN" altLang="en-US" sz="1600" b="0" i="0" u="none" strike="noStrike" kern="1200" cap="none" spc="0" normalizeH="0" baseline="0" noProof="0" dirty="0" smtClean="0">
                <a:ln>
                  <a:noFill/>
                </a:ln>
                <a:solidFill>
                  <a:sysClr val="windowText" lastClr="000000"/>
                </a:solidFill>
                <a:effectLst/>
                <a:uLnTx/>
                <a:uFillTx/>
                <a:ea typeface="微软雅黑" pitchFamily="34" charset="-122"/>
              </a:rPr>
              <a:t>月</a:t>
            </a:r>
            <a:r>
              <a:rPr kumimoji="0" lang="en-US" altLang="zh-CN" sz="1600" b="0" i="0" u="none" strike="noStrike" kern="1200" cap="none" spc="0" normalizeH="0" baseline="0" noProof="0" dirty="0" smtClean="0">
                <a:ln>
                  <a:noFill/>
                </a:ln>
                <a:solidFill>
                  <a:sysClr val="windowText" lastClr="000000"/>
                </a:solidFill>
                <a:effectLst/>
                <a:uLnTx/>
                <a:uFillTx/>
                <a:ea typeface="微软雅黑" pitchFamily="34" charset="-122"/>
              </a:rPr>
              <a:t>11</a:t>
            </a:r>
            <a:r>
              <a:rPr kumimoji="0" lang="zh-CN" altLang="en-US" sz="1600" b="0" i="0" u="none" strike="noStrike" kern="1200" cap="none" spc="0" normalizeH="0" baseline="0" noProof="0" dirty="0" smtClean="0">
                <a:ln>
                  <a:noFill/>
                </a:ln>
                <a:solidFill>
                  <a:sysClr val="windowText" lastClr="000000"/>
                </a:solidFill>
                <a:effectLst/>
                <a:uLnTx/>
                <a:uFillTx/>
                <a:ea typeface="微软雅黑" pitchFamily="34" charset="-122"/>
              </a:rPr>
              <a:t>日开始，</a:t>
            </a:r>
            <a:r>
              <a:rPr kumimoji="0" lang="en-US" altLang="zh-CN" sz="1600" b="0" i="0" u="none" strike="noStrike" kern="1200" cap="none" spc="0" normalizeH="0" baseline="0" noProof="0" dirty="0" smtClean="0">
                <a:ln>
                  <a:noFill/>
                </a:ln>
                <a:solidFill>
                  <a:sysClr val="windowText" lastClr="000000"/>
                </a:solidFill>
                <a:effectLst/>
                <a:uLnTx/>
                <a:uFillTx/>
                <a:ea typeface="微软雅黑" pitchFamily="34" charset="-122"/>
              </a:rPr>
              <a:t>12</a:t>
            </a:r>
            <a:r>
              <a:rPr kumimoji="0" lang="zh-CN" altLang="en-US" sz="1600" b="0" i="0" u="none" strike="noStrike" kern="1200" cap="none" spc="0" normalizeH="0" baseline="0" noProof="0" dirty="0" smtClean="0">
                <a:ln>
                  <a:noFill/>
                </a:ln>
                <a:solidFill>
                  <a:sysClr val="windowText" lastClr="000000"/>
                </a:solidFill>
                <a:effectLst/>
                <a:uLnTx/>
                <a:uFillTx/>
                <a:ea typeface="微软雅黑" pitchFamily="34" charset="-122"/>
              </a:rPr>
              <a:t>日结束，为期</a:t>
            </a:r>
            <a:r>
              <a:rPr kumimoji="0" lang="en-US" altLang="zh-CN" sz="1600" b="0" i="0" u="none" strike="noStrike" kern="1200" cap="none" spc="0" normalizeH="0" baseline="0" noProof="0" dirty="0" smtClean="0">
                <a:ln>
                  <a:noFill/>
                </a:ln>
                <a:solidFill>
                  <a:sysClr val="windowText" lastClr="000000"/>
                </a:solidFill>
                <a:effectLst/>
                <a:uLnTx/>
                <a:uFillTx/>
                <a:ea typeface="微软雅黑" pitchFamily="34" charset="-122"/>
              </a:rPr>
              <a:t>2</a:t>
            </a:r>
            <a:r>
              <a:rPr kumimoji="0" lang="zh-CN" altLang="en-US" sz="1600" b="0" i="0" u="none" strike="noStrike" kern="1200" cap="none" spc="0" normalizeH="0" baseline="0" noProof="0" dirty="0" smtClean="0">
                <a:ln>
                  <a:noFill/>
                </a:ln>
                <a:solidFill>
                  <a:sysClr val="windowText" lastClr="000000"/>
                </a:solidFill>
                <a:effectLst/>
                <a:uLnTx/>
                <a:uFillTx/>
                <a:ea typeface="微软雅黑" pitchFamily="34" charset="-122"/>
              </a:rPr>
              <a:t>天</a:t>
            </a:r>
            <a:endParaRPr kumimoji="0" lang="en-US" altLang="zh-CN" sz="1600" b="0" i="0" u="none" strike="noStrike" kern="1200" cap="none" spc="0" normalizeH="0" baseline="0" noProof="0" dirty="0" smtClean="0">
              <a:ln>
                <a:noFill/>
              </a:ln>
              <a:solidFill>
                <a:sysClr val="windowText" lastClr="000000"/>
              </a:solidFill>
              <a:effectLst/>
              <a:uLnTx/>
              <a:uFillTx/>
              <a:ea typeface="微软雅黑" pitchFamily="34" charset="-122"/>
            </a:endParaRPr>
          </a:p>
          <a:p>
            <a:pPr marL="352425" marR="0" lvl="0" indent="-352425" algn="l" defTabSz="914400" rtl="0" eaLnBrk="1" fontAlgn="auto" latinLnBrk="0" hangingPunct="1">
              <a:lnSpc>
                <a:spcPct val="150000"/>
              </a:lnSpc>
              <a:spcBef>
                <a:spcPct val="50000"/>
              </a:spcBef>
              <a:spcAft>
                <a:spcPts val="0"/>
              </a:spcAft>
              <a:buClrTx/>
              <a:buSzTx/>
              <a:buFont typeface="Wingdings" pitchFamily="2" charset="2"/>
              <a:buChar char="n"/>
              <a:tabLst/>
              <a:defRPr/>
            </a:pPr>
            <a:r>
              <a:rPr kumimoji="0" lang="zh-CN" altLang="en-US" sz="1600" b="0" i="0" u="none" strike="noStrike" kern="1200" cap="none" spc="0" normalizeH="0" baseline="0" noProof="0" dirty="0" smtClean="0">
                <a:ln>
                  <a:noFill/>
                </a:ln>
                <a:solidFill>
                  <a:sysClr val="windowText" lastClr="000000"/>
                </a:solidFill>
                <a:effectLst/>
                <a:uLnTx/>
                <a:uFillTx/>
                <a:ea typeface="微软雅黑" pitchFamily="34" charset="-122"/>
              </a:rPr>
              <a:t>有效回复问卷数</a:t>
            </a:r>
            <a:r>
              <a:rPr kumimoji="0" lang="en-US" altLang="zh-CN" sz="1600" b="0" i="0" u="none" strike="noStrike" kern="1200" cap="none" spc="0" normalizeH="0" baseline="0" noProof="0" dirty="0" smtClean="0">
                <a:ln>
                  <a:noFill/>
                </a:ln>
                <a:solidFill>
                  <a:sysClr val="windowText" lastClr="000000"/>
                </a:solidFill>
                <a:effectLst/>
                <a:uLnTx/>
                <a:uFillTx/>
                <a:ea typeface="微软雅黑" pitchFamily="34" charset="-122"/>
              </a:rPr>
              <a:t>/</a:t>
            </a:r>
            <a:r>
              <a:rPr kumimoji="0" lang="zh-CN" altLang="en-US" sz="1600" b="0" i="0" u="none" strike="noStrike" kern="1200" cap="none" spc="0" normalizeH="0" baseline="0" noProof="0" dirty="0" smtClean="0">
                <a:ln>
                  <a:noFill/>
                </a:ln>
                <a:solidFill>
                  <a:sysClr val="windowText" lastClr="000000"/>
                </a:solidFill>
                <a:effectLst/>
                <a:uLnTx/>
                <a:uFillTx/>
                <a:ea typeface="微软雅黑" pitchFamily="34" charset="-122"/>
              </a:rPr>
              <a:t>共回收问卷数：</a:t>
            </a:r>
            <a:r>
              <a:rPr kumimoji="0" lang="en-US" altLang="zh-CN" sz="1600" b="0" i="0" u="none" strike="noStrike" kern="1200" cap="none" spc="0" normalizeH="0" baseline="0" noProof="0" dirty="0" smtClean="0">
                <a:ln>
                  <a:noFill/>
                </a:ln>
                <a:solidFill>
                  <a:sysClr val="windowText" lastClr="000000"/>
                </a:solidFill>
                <a:effectLst/>
                <a:uLnTx/>
                <a:uFillTx/>
                <a:ea typeface="微软雅黑" pitchFamily="34" charset="-122"/>
              </a:rPr>
              <a:t>492/1517</a:t>
            </a:r>
          </a:p>
          <a:p>
            <a:pPr marL="352425" lvl="0" indent="-352425">
              <a:lnSpc>
                <a:spcPct val="150000"/>
              </a:lnSpc>
              <a:spcBef>
                <a:spcPct val="50000"/>
              </a:spcBef>
              <a:buFont typeface="Wingdings" pitchFamily="2" charset="2"/>
              <a:buChar char="n"/>
              <a:defRPr/>
            </a:pPr>
            <a:r>
              <a:rPr kumimoji="0" lang="zh-CN" altLang="en-US" sz="1600" b="0" i="0" u="none" strike="noStrike" kern="1200" cap="none" spc="0" normalizeH="0" baseline="0" noProof="0" dirty="0" smtClean="0">
                <a:ln>
                  <a:noFill/>
                </a:ln>
                <a:solidFill>
                  <a:sysClr val="windowText" lastClr="000000"/>
                </a:solidFill>
                <a:effectLst/>
                <a:uLnTx/>
                <a:uFillTx/>
                <a:ea typeface="微软雅黑" pitchFamily="34" charset="-122"/>
              </a:rPr>
              <a:t>在线调查入口：</a:t>
            </a:r>
            <a:r>
              <a:rPr kumimoji="0" lang="arn-CL" altLang="zh-CN" sz="1600" b="0" i="0" u="none" strike="noStrike" kern="1200" cap="none" spc="0" normalizeH="0" baseline="0" noProof="0" dirty="0" smtClean="0">
                <a:ln>
                  <a:noFill/>
                </a:ln>
                <a:solidFill>
                  <a:sysClr val="windowText" lastClr="000000"/>
                </a:solidFill>
                <a:effectLst/>
                <a:uLnTx/>
                <a:uFillTx/>
                <a:ea typeface="微软雅黑" pitchFamily="34" charset="-122"/>
                <a:cs typeface="Times"/>
              </a:rPr>
              <a:t>http://www.findoout.com/ceshi/cs</a:t>
            </a:r>
            <a:r>
              <a:rPr kumimoji="0" lang="en-US" altLang="zh-CN" sz="1600" b="0" i="0" u="none" strike="noStrike" kern="1200" cap="none" spc="0" normalizeH="0" baseline="0" noProof="0" dirty="0" smtClean="0">
                <a:ln>
                  <a:noFill/>
                </a:ln>
                <a:solidFill>
                  <a:sysClr val="windowText" lastClr="000000"/>
                </a:solidFill>
                <a:effectLst/>
                <a:uLnTx/>
                <a:uFillTx/>
                <a:ea typeface="微软雅黑" pitchFamily="34" charset="-122"/>
                <a:cs typeface="Times"/>
              </a:rPr>
              <a:t>9054</a:t>
            </a:r>
            <a:r>
              <a:rPr kumimoji="0" lang="arn-CL" altLang="zh-CN" sz="1600" b="0" i="0" u="none" strike="noStrike" kern="1200" cap="none" spc="0" normalizeH="0" baseline="0" noProof="0" dirty="0" smtClean="0">
                <a:ln>
                  <a:noFill/>
                </a:ln>
                <a:solidFill>
                  <a:sysClr val="windowText" lastClr="000000"/>
                </a:solidFill>
                <a:effectLst/>
                <a:uLnTx/>
                <a:uFillTx/>
                <a:ea typeface="微软雅黑" pitchFamily="34" charset="-122"/>
                <a:cs typeface="Times"/>
              </a:rPr>
              <a:t>/</a:t>
            </a:r>
            <a:endParaRPr kumimoji="0" lang="en-US" altLang="zh-CN" sz="1600" b="0" i="0" u="none" strike="noStrike" kern="1200" cap="none" spc="0" normalizeH="0" baseline="0" noProof="0" dirty="0" smtClean="0">
              <a:ln>
                <a:noFill/>
              </a:ln>
              <a:solidFill>
                <a:sysClr val="windowText" lastClr="000000"/>
              </a:solidFill>
              <a:effectLst/>
              <a:uLnTx/>
              <a:uFillTx/>
              <a:ea typeface="微软雅黑" pitchFamily="34" charset="-122"/>
              <a:cs typeface="Times"/>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灯片编号占位符 10"/>
          <p:cNvSpPr>
            <a:spLocks noGrp="1"/>
          </p:cNvSpPr>
          <p:nvPr>
            <p:ph type="sldNum" sz="quarter" idx="12"/>
          </p:nvPr>
        </p:nvSpPr>
        <p:spPr/>
        <p:txBody>
          <a:bodyPr/>
          <a:lstStyle/>
          <a:p>
            <a:fld id="{5CACE9EB-67D8-402F-84DE-7914361DB2B9}" type="slidenum">
              <a:rPr lang="zh-CN" altLang="en-US" smtClean="0">
                <a:ea typeface="微软雅黑" pitchFamily="34" charset="-122"/>
              </a:rPr>
              <a:pPr/>
              <a:t>40</a:t>
            </a:fld>
            <a:endParaRPr lang="zh-CN" altLang="en-US">
              <a:ea typeface="微软雅黑" pitchFamily="34" charset="-122"/>
            </a:endParaRPr>
          </a:p>
        </p:txBody>
      </p:sp>
      <p:sp>
        <p:nvSpPr>
          <p:cNvPr id="14" name="Content Placeholder 4"/>
          <p:cNvSpPr>
            <a:spLocks/>
          </p:cNvSpPr>
          <p:nvPr/>
        </p:nvSpPr>
        <p:spPr bwMode="auto">
          <a:xfrm>
            <a:off x="5842000" y="5143512"/>
            <a:ext cx="3302000" cy="646331"/>
          </a:xfrm>
          <a:prstGeom prst="rect">
            <a:avLst/>
          </a:prstGeom>
          <a:noFill/>
          <a:ln w="9525">
            <a:noFill/>
            <a:miter lim="800000"/>
            <a:headEnd/>
            <a:tailEnd/>
          </a:ln>
        </p:spPr>
        <p:txBody>
          <a:bodyPr anchor="ctr">
            <a:spAutoFit/>
          </a:bodyPr>
          <a:lstStyle/>
          <a:p>
            <a:pPr>
              <a:buFont typeface="Arial" charset="0"/>
              <a:buNone/>
            </a:pPr>
            <a:r>
              <a:rPr lang="en-US" altLang="zh-CN" b="1" dirty="0">
                <a:solidFill>
                  <a:srgbClr val="B2B2B2"/>
                </a:solidFill>
                <a:ea typeface="微软雅黑" pitchFamily="34" charset="-122"/>
              </a:rPr>
              <a:t>	</a:t>
            </a:r>
            <a:r>
              <a:rPr lang="zh-CN" altLang="en-US" b="1" dirty="0">
                <a:solidFill>
                  <a:srgbClr val="B2B2B2"/>
                </a:solidFill>
                <a:ea typeface="微软雅黑" pitchFamily="34" charset="-122"/>
              </a:rPr>
              <a:t>调查问卷</a:t>
            </a:r>
          </a:p>
          <a:p>
            <a:pPr>
              <a:buFont typeface="Arial" charset="0"/>
              <a:buNone/>
            </a:pPr>
            <a:r>
              <a:rPr lang="en-US" altLang="zh-CN" b="1" dirty="0">
                <a:solidFill>
                  <a:srgbClr val="B2B2B2"/>
                </a:solidFill>
                <a:ea typeface="微软雅黑" pitchFamily="34" charset="-122"/>
              </a:rPr>
              <a:t>	</a:t>
            </a:r>
            <a:r>
              <a:rPr lang="zh-CN" altLang="en-US" b="1" dirty="0">
                <a:ea typeface="微软雅黑" pitchFamily="34" charset="-122"/>
              </a:rPr>
              <a:t>关于我们</a:t>
            </a:r>
          </a:p>
        </p:txBody>
      </p:sp>
      <p:pic>
        <p:nvPicPr>
          <p:cNvPr id="15" name="Picture 2"/>
          <p:cNvPicPr>
            <a:picLocks noChangeAspect="1" noChangeArrowheads="1"/>
          </p:cNvPicPr>
          <p:nvPr/>
        </p:nvPicPr>
        <p:blipFill>
          <a:blip r:embed="rId2" cstate="print"/>
          <a:srcRect/>
          <a:stretch>
            <a:fillRect/>
          </a:stretch>
        </p:blipFill>
        <p:spPr bwMode="auto">
          <a:xfrm>
            <a:off x="357158" y="2006600"/>
            <a:ext cx="4505325" cy="2971800"/>
          </a:xfrm>
          <a:prstGeom prst="rect">
            <a:avLst/>
          </a:prstGeom>
          <a:noFill/>
          <a:ln w="9525">
            <a:noFill/>
            <a:miter lim="800000"/>
            <a:headEnd/>
            <a:tailEnd/>
          </a:ln>
          <a:effectLst/>
        </p:spPr>
      </p:pic>
      <p:sp>
        <p:nvSpPr>
          <p:cNvPr id="16" name="Content Placeholder 4"/>
          <p:cNvSpPr>
            <a:spLocks/>
          </p:cNvSpPr>
          <p:nvPr/>
        </p:nvSpPr>
        <p:spPr bwMode="auto">
          <a:xfrm>
            <a:off x="5580063" y="2362197"/>
            <a:ext cx="2592387" cy="347663"/>
          </a:xfrm>
          <a:prstGeom prst="rect">
            <a:avLst/>
          </a:prstGeom>
          <a:solidFill>
            <a:srgbClr val="FFFFFF"/>
          </a:solidFill>
          <a:ln w="9525">
            <a:noFill/>
            <a:miter lim="800000"/>
            <a:headEnd/>
            <a:tailEnd/>
          </a:ln>
        </p:spPr>
        <p:txBody>
          <a:bodyPr anchor="ctr"/>
          <a:lstStyle/>
          <a:p>
            <a:pPr>
              <a:spcBef>
                <a:spcPct val="20000"/>
              </a:spcBef>
              <a:buFont typeface="Arial" charset="0"/>
              <a:buNone/>
            </a:pPr>
            <a:r>
              <a:rPr lang="zh-CN" altLang="en-US" b="1" dirty="0" smtClean="0">
                <a:solidFill>
                  <a:schemeClr val="bg1">
                    <a:lumMod val="75000"/>
                  </a:schemeClr>
                </a:solidFill>
                <a:ea typeface="微软雅黑" pitchFamily="34" charset="-122"/>
              </a:rPr>
              <a:t>背景</a:t>
            </a:r>
            <a:endParaRPr lang="zh-CN" altLang="en-US" b="1" dirty="0">
              <a:solidFill>
                <a:schemeClr val="bg1">
                  <a:lumMod val="75000"/>
                </a:schemeClr>
              </a:solidFill>
              <a:ea typeface="微软雅黑" pitchFamily="34" charset="-122"/>
            </a:endParaRPr>
          </a:p>
        </p:txBody>
      </p:sp>
      <p:sp>
        <p:nvSpPr>
          <p:cNvPr id="17" name="Content Placeholder 4"/>
          <p:cNvSpPr>
            <a:spLocks/>
          </p:cNvSpPr>
          <p:nvPr/>
        </p:nvSpPr>
        <p:spPr bwMode="auto">
          <a:xfrm>
            <a:off x="5580063" y="3081337"/>
            <a:ext cx="2592387" cy="347663"/>
          </a:xfrm>
          <a:prstGeom prst="rect">
            <a:avLst/>
          </a:prstGeom>
          <a:noFill/>
          <a:ln w="9525">
            <a:noFill/>
            <a:miter lim="800000"/>
            <a:headEnd/>
            <a:tailEnd/>
          </a:ln>
        </p:spPr>
        <p:txBody>
          <a:bodyPr anchor="ctr"/>
          <a:lstStyle/>
          <a:p>
            <a:pPr>
              <a:spcBef>
                <a:spcPct val="20000"/>
              </a:spcBef>
              <a:buFont typeface="Arial" charset="0"/>
              <a:buNone/>
            </a:pPr>
            <a:r>
              <a:rPr lang="zh-CN" altLang="en-US" b="1" dirty="0" smtClean="0">
                <a:solidFill>
                  <a:srgbClr val="C0C0C0"/>
                </a:solidFill>
                <a:ea typeface="微软雅黑" pitchFamily="34" charset="-122"/>
              </a:rPr>
              <a:t>发现</a:t>
            </a:r>
            <a:endParaRPr lang="zh-CN" altLang="en-US" b="1" dirty="0">
              <a:solidFill>
                <a:srgbClr val="C0C0C0"/>
              </a:solidFill>
              <a:ea typeface="微软雅黑" pitchFamily="34" charset="-122"/>
            </a:endParaRPr>
          </a:p>
        </p:txBody>
      </p:sp>
      <p:sp>
        <p:nvSpPr>
          <p:cNvPr id="18" name="Content Placeholder 4"/>
          <p:cNvSpPr>
            <a:spLocks/>
          </p:cNvSpPr>
          <p:nvPr/>
        </p:nvSpPr>
        <p:spPr bwMode="auto">
          <a:xfrm>
            <a:off x="5580063" y="3670300"/>
            <a:ext cx="2592387" cy="347663"/>
          </a:xfrm>
          <a:prstGeom prst="rect">
            <a:avLst/>
          </a:prstGeom>
          <a:noFill/>
          <a:ln w="9525">
            <a:noFill/>
            <a:miter lim="800000"/>
            <a:headEnd/>
            <a:tailEnd/>
          </a:ln>
        </p:spPr>
        <p:txBody>
          <a:bodyPr anchor="ctr"/>
          <a:lstStyle/>
          <a:p>
            <a:pPr>
              <a:spcBef>
                <a:spcPct val="20000"/>
              </a:spcBef>
              <a:buFont typeface="Arial" charset="0"/>
              <a:buNone/>
            </a:pPr>
            <a:r>
              <a:rPr lang="zh-CN" altLang="en-US" b="1" dirty="0" smtClean="0">
                <a:solidFill>
                  <a:srgbClr val="C0C0C0"/>
                </a:solidFill>
                <a:ea typeface="微软雅黑" pitchFamily="34" charset="-122"/>
              </a:rPr>
              <a:t>启发</a:t>
            </a:r>
            <a:endParaRPr lang="zh-CN" altLang="en-US" b="1" dirty="0">
              <a:solidFill>
                <a:srgbClr val="C0C0C0"/>
              </a:solidFill>
              <a:ea typeface="微软雅黑" pitchFamily="34" charset="-122"/>
            </a:endParaRPr>
          </a:p>
        </p:txBody>
      </p:sp>
      <p:sp>
        <p:nvSpPr>
          <p:cNvPr id="19" name="Content Placeholder 4"/>
          <p:cNvSpPr>
            <a:spLocks/>
          </p:cNvSpPr>
          <p:nvPr/>
        </p:nvSpPr>
        <p:spPr bwMode="auto">
          <a:xfrm>
            <a:off x="5580063" y="4328610"/>
            <a:ext cx="3302000" cy="369332"/>
          </a:xfrm>
          <a:prstGeom prst="rect">
            <a:avLst/>
          </a:prstGeom>
          <a:noFill/>
          <a:ln w="9525">
            <a:noFill/>
            <a:miter lim="800000"/>
            <a:headEnd/>
            <a:tailEnd/>
          </a:ln>
        </p:spPr>
        <p:txBody>
          <a:bodyPr anchor="ctr">
            <a:spAutoFit/>
          </a:bodyPr>
          <a:lstStyle/>
          <a:p>
            <a:pPr>
              <a:buFont typeface="Arial" charset="0"/>
              <a:buNone/>
            </a:pPr>
            <a:r>
              <a:rPr lang="zh-CN" altLang="en-US" b="1" dirty="0">
                <a:ea typeface="微软雅黑" pitchFamily="34" charset="-122"/>
              </a:rPr>
              <a:t>附件</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lide Number Placeholder 4"/>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defTabSz="457200"/>
            <a:fld id="{AA8F81D0-A24E-4231-AAF1-440D3B2B1400}" type="slidenum">
              <a:rPr lang="zh-CN" altLang="en-US" sz="1200">
                <a:solidFill>
                  <a:schemeClr val="bg1"/>
                </a:solidFill>
                <a:ea typeface="微软雅黑" pitchFamily="34" charset="-122"/>
              </a:rPr>
              <a:pPr algn="r" defTabSz="457200"/>
              <a:t>41</a:t>
            </a:fld>
            <a:endParaRPr lang="en-US" altLang="zh-CN" sz="1200">
              <a:solidFill>
                <a:schemeClr val="bg1"/>
              </a:solidFill>
              <a:ea typeface="微软雅黑" pitchFamily="34" charset="-122"/>
            </a:endParaRPr>
          </a:p>
        </p:txBody>
      </p:sp>
      <p:sp>
        <p:nvSpPr>
          <p:cNvPr id="15" name="AutoShape 4"/>
          <p:cNvSpPr>
            <a:spLocks noChangeArrowheads="1"/>
          </p:cNvSpPr>
          <p:nvPr/>
        </p:nvSpPr>
        <p:spPr bwMode="auto">
          <a:xfrm>
            <a:off x="1258888" y="1341438"/>
            <a:ext cx="6553200" cy="4605337"/>
          </a:xfrm>
          <a:prstGeom prst="roundRect">
            <a:avLst>
              <a:gd name="adj" fmla="val 9093"/>
            </a:avLst>
          </a:prstGeom>
          <a:noFill/>
          <a:ln w="38100">
            <a:solidFill>
              <a:schemeClr val="accent1"/>
            </a:solidFill>
            <a:round/>
            <a:headEnd/>
            <a:tailEnd/>
          </a:ln>
        </p:spPr>
        <p:txBody>
          <a:bodyPr anchor="ctr"/>
          <a:lstStyle/>
          <a:p>
            <a:pPr defTabSz="457200">
              <a:lnSpc>
                <a:spcPct val="150000"/>
              </a:lnSpc>
              <a:spcBef>
                <a:spcPct val="50000"/>
              </a:spcBef>
            </a:pPr>
            <a:endParaRPr lang="zh-CN" altLang="en-US" sz="1600">
              <a:ea typeface="微软雅黑" pitchFamily="34" charset="-122"/>
            </a:endParaRPr>
          </a:p>
        </p:txBody>
      </p:sp>
      <p:sp>
        <p:nvSpPr>
          <p:cNvPr id="16" name="Rectangle 2"/>
          <p:cNvSpPr>
            <a:spLocks noGrp="1"/>
          </p:cNvSpPr>
          <p:nvPr>
            <p:ph type="title" idx="4294967295"/>
          </p:nvPr>
        </p:nvSpPr>
        <p:spPr>
          <a:xfrm>
            <a:off x="457200" y="274638"/>
            <a:ext cx="8229600" cy="1143000"/>
          </a:xfrm>
        </p:spPr>
        <p:txBody>
          <a:bodyPr/>
          <a:lstStyle/>
          <a:p>
            <a:pPr algn="l"/>
            <a:r>
              <a:rPr lang="zh-CN" altLang="en-US" sz="2000" b="1" dirty="0" smtClean="0">
                <a:latin typeface="+mn-lt"/>
                <a:ea typeface="微软雅黑" pitchFamily="34" charset="-122"/>
              </a:rPr>
              <a:t>深度了解（</a:t>
            </a:r>
            <a:r>
              <a:rPr lang="en-US" altLang="zh-CN" sz="2000" b="1" dirty="0" smtClean="0">
                <a:latin typeface="+mn-lt"/>
                <a:ea typeface="微软雅黑" pitchFamily="34" charset="-122"/>
              </a:rPr>
              <a:t>findoout.com</a:t>
            </a:r>
            <a:r>
              <a:rPr lang="zh-CN" altLang="en-US" sz="2000" b="1" dirty="0" smtClean="0">
                <a:latin typeface="+mn-lt"/>
                <a:ea typeface="微软雅黑" pitchFamily="34" charset="-122"/>
              </a:rPr>
              <a:t>）</a:t>
            </a:r>
          </a:p>
        </p:txBody>
      </p:sp>
      <p:sp>
        <p:nvSpPr>
          <p:cNvPr id="17" name="Rectangle 3"/>
          <p:cNvSpPr txBox="1">
            <a:spLocks/>
          </p:cNvSpPr>
          <p:nvPr/>
        </p:nvSpPr>
        <p:spPr>
          <a:xfrm>
            <a:off x="1476375" y="1484313"/>
            <a:ext cx="6119813" cy="4213225"/>
          </a:xfrm>
          <a:prstGeom prst="rect">
            <a:avLst/>
          </a:prstGeom>
        </p:spPr>
        <p:txBody>
          <a:bodyPr vert="horz" lIns="91440" tIns="45720" rIns="91440" bIns="45720" rtlCol="0">
            <a:spAutoFit/>
          </a:bodyPr>
          <a:lstStyle/>
          <a:p>
            <a:pPr marL="0" marR="0" lvl="0" indent="0" algn="l" defTabSz="457200" rtl="0" eaLnBrk="1" fontAlgn="auto" latinLnBrk="0" hangingPunct="1">
              <a:lnSpc>
                <a:spcPct val="150000"/>
              </a:lnSpc>
              <a:spcBef>
                <a:spcPct val="50000"/>
              </a:spcBef>
              <a:spcAft>
                <a:spcPts val="0"/>
              </a:spcAft>
              <a:buClrTx/>
              <a:buSzTx/>
              <a:buFont typeface="Arial" pitchFamily="34" charset="0"/>
              <a:buNone/>
              <a:tabLst/>
              <a:defRPr/>
            </a:pPr>
            <a:r>
              <a:rPr kumimoji="0" lang="zh-CN" altLang="en-US" sz="1200" b="0" i="0" u="none" strike="noStrike" kern="1200" cap="none" spc="0" normalizeH="0" baseline="0" noProof="0" dirty="0" smtClean="0">
                <a:ln>
                  <a:noFill/>
                </a:ln>
                <a:solidFill>
                  <a:schemeClr val="tx1"/>
                </a:solidFill>
                <a:effectLst/>
                <a:uLnTx/>
                <a:uFillTx/>
                <a:ea typeface="微软雅黑" pitchFamily="34" charset="-122"/>
              </a:rPr>
              <a:t>深度了解将自动网络调查系统（</a:t>
            </a:r>
            <a:r>
              <a:rPr kumimoji="0" lang="en-US" altLang="zh-CN" sz="1200" b="0" i="0" u="none" strike="noStrike" kern="1200" cap="none" spc="0" normalizeH="0" baseline="0" noProof="0" dirty="0" err="1" smtClean="0">
                <a:ln>
                  <a:noFill/>
                </a:ln>
                <a:solidFill>
                  <a:schemeClr val="tx1"/>
                </a:solidFill>
                <a:effectLst/>
                <a:uLnTx/>
                <a:uFillTx/>
                <a:ea typeface="微软雅黑" pitchFamily="34" charset="-122"/>
              </a:rPr>
              <a:t>findEASY</a:t>
            </a:r>
            <a:r>
              <a:rPr kumimoji="0" lang="en-US" altLang="zh-CN" sz="1200" b="1" i="0" u="none" strike="noStrike" kern="1200" cap="none" spc="0" normalizeH="0" baseline="30000" noProof="0" dirty="0" smtClean="0">
                <a:ln>
                  <a:noFill/>
                </a:ln>
                <a:solidFill>
                  <a:schemeClr val="tx1"/>
                </a:solidFill>
                <a:effectLst/>
                <a:uLnTx/>
                <a:uFillTx/>
                <a:ea typeface="微软雅黑" pitchFamily="34" charset="-122"/>
              </a:rPr>
              <a:t>©</a:t>
            </a:r>
            <a:r>
              <a:rPr kumimoji="0" lang="zh-CN" altLang="en-US" sz="1200" b="0" i="0" u="none" strike="noStrike" kern="1200" cap="none" spc="0" normalizeH="0" baseline="0" noProof="0" dirty="0" smtClean="0">
                <a:ln>
                  <a:noFill/>
                </a:ln>
                <a:solidFill>
                  <a:schemeClr val="tx1"/>
                </a:solidFill>
                <a:effectLst/>
                <a:uLnTx/>
                <a:uFillTx/>
                <a:ea typeface="微软雅黑" pitchFamily="34" charset="-122"/>
              </a:rPr>
              <a:t>）与专属的在线样本库（</a:t>
            </a:r>
            <a:r>
              <a:rPr kumimoji="0" lang="en-US" altLang="zh-CN" sz="1200" b="0" i="0" u="none" strike="noStrike" kern="1200" cap="none" spc="0" normalizeH="0" baseline="0" noProof="0" dirty="0" err="1" smtClean="0">
                <a:ln>
                  <a:noFill/>
                </a:ln>
                <a:solidFill>
                  <a:schemeClr val="tx1"/>
                </a:solidFill>
                <a:effectLst/>
                <a:uLnTx/>
                <a:uFillTx/>
                <a:ea typeface="微软雅黑" pitchFamily="34" charset="-122"/>
              </a:rPr>
              <a:t>findREAL</a:t>
            </a:r>
            <a:r>
              <a:rPr kumimoji="0" lang="en-US" altLang="zh-CN" sz="1200" b="1" i="0" u="none" strike="noStrike" kern="1200" cap="none" spc="0" normalizeH="0" baseline="30000" noProof="0" dirty="0" smtClean="0">
                <a:ln>
                  <a:noFill/>
                </a:ln>
                <a:solidFill>
                  <a:schemeClr val="tx1"/>
                </a:solidFill>
                <a:effectLst/>
                <a:uLnTx/>
                <a:uFillTx/>
                <a:ea typeface="微软雅黑" pitchFamily="34" charset="-122"/>
              </a:rPr>
              <a:t>©</a:t>
            </a:r>
            <a:r>
              <a:rPr kumimoji="0" lang="zh-CN" altLang="en-US" sz="1200" b="0" i="0" u="none" strike="noStrike" kern="1200" cap="none" spc="0" normalizeH="0" baseline="0" noProof="0" dirty="0" smtClean="0">
                <a:ln>
                  <a:noFill/>
                </a:ln>
                <a:solidFill>
                  <a:schemeClr val="tx1"/>
                </a:solidFill>
                <a:effectLst/>
                <a:uLnTx/>
                <a:uFillTx/>
                <a:ea typeface="微软雅黑" pitchFamily="34" charset="-122"/>
              </a:rPr>
              <a:t>）和调查部署联盟网站相结合，为客户提供真实的、可靠的 </a:t>
            </a:r>
            <a:r>
              <a:rPr kumimoji="0" lang="zh-CN" altLang="en-US" sz="1200" b="0" i="0" u="none" strike="noStrike" kern="1200" cap="none" spc="0" normalizeH="0" baseline="0" noProof="0" dirty="0" smtClean="0">
                <a:ln>
                  <a:noFill/>
                </a:ln>
                <a:solidFill>
                  <a:srgbClr val="33CC33"/>
                </a:solidFill>
                <a:effectLst/>
                <a:uLnTx/>
                <a:uFillTx/>
                <a:ea typeface="微软雅黑" pitchFamily="34" charset="-122"/>
              </a:rPr>
              <a:t>在线调查样本</a:t>
            </a:r>
            <a:r>
              <a:rPr kumimoji="0" lang="zh-CN" altLang="en-US" sz="1200" b="0" i="0" u="none" strike="noStrike" kern="1200" cap="none" spc="0" normalizeH="0" baseline="0" noProof="0" dirty="0" smtClean="0">
                <a:ln>
                  <a:noFill/>
                </a:ln>
                <a:solidFill>
                  <a:schemeClr val="tx1"/>
                </a:solidFill>
                <a:effectLst/>
                <a:uLnTx/>
                <a:uFillTx/>
                <a:ea typeface="微软雅黑" pitchFamily="34" charset="-122"/>
              </a:rPr>
              <a:t> 及 快速、实时的</a:t>
            </a:r>
            <a:r>
              <a:rPr kumimoji="0" lang="en-US" altLang="zh-CN" sz="1200" b="0" i="0" u="none" strike="noStrike" kern="1200" cap="none" spc="0" normalizeH="0" baseline="0" noProof="0" dirty="0" smtClean="0">
                <a:ln>
                  <a:noFill/>
                </a:ln>
                <a:solidFill>
                  <a:schemeClr val="tx1"/>
                </a:solidFill>
                <a:effectLst/>
                <a:uLnTx/>
                <a:uFillTx/>
                <a:ea typeface="微软雅黑" pitchFamily="34" charset="-122"/>
              </a:rPr>
              <a:t> </a:t>
            </a:r>
            <a:r>
              <a:rPr kumimoji="0" lang="zh-CN" altLang="en-US" sz="1200" b="0" i="0" u="none" strike="noStrike" kern="1200" cap="none" spc="0" normalizeH="0" baseline="0" noProof="0" dirty="0" smtClean="0">
                <a:ln>
                  <a:noFill/>
                </a:ln>
                <a:solidFill>
                  <a:srgbClr val="33CC33"/>
                </a:solidFill>
                <a:effectLst/>
                <a:uLnTx/>
                <a:uFillTx/>
                <a:ea typeface="微软雅黑" pitchFamily="34" charset="-122"/>
              </a:rPr>
              <a:t>在线调查</a:t>
            </a:r>
            <a:r>
              <a:rPr kumimoji="0" lang="zh-CN" altLang="en-US" sz="1200" b="0" i="0" u="none" strike="noStrike" kern="1200" cap="none" spc="0" normalizeH="0" baseline="0" noProof="0" dirty="0" smtClean="0">
                <a:ln>
                  <a:noFill/>
                </a:ln>
                <a:solidFill>
                  <a:schemeClr val="tx1"/>
                </a:solidFill>
                <a:effectLst/>
                <a:uLnTx/>
                <a:uFillTx/>
                <a:ea typeface="微软雅黑" pitchFamily="34" charset="-122"/>
              </a:rPr>
              <a:t>（</a:t>
            </a:r>
            <a:r>
              <a:rPr kumimoji="0" lang="en-US" altLang="zh-CN" sz="1200" b="0" i="0" u="none" strike="noStrike" kern="1200" cap="none" spc="0" normalizeH="0" baseline="0" noProof="0" dirty="0" err="1" smtClean="0">
                <a:ln>
                  <a:noFill/>
                </a:ln>
                <a:solidFill>
                  <a:schemeClr val="tx1"/>
                </a:solidFill>
                <a:effectLst/>
                <a:uLnTx/>
                <a:uFillTx/>
                <a:ea typeface="微软雅黑" pitchFamily="34" charset="-122"/>
              </a:rPr>
              <a:t>findQUICK</a:t>
            </a:r>
            <a:r>
              <a:rPr kumimoji="0" lang="en-US" altLang="zh-CN" sz="1200" b="0" i="0" u="none" strike="noStrike" kern="1200" cap="none" spc="0" normalizeH="0" baseline="30000" noProof="0" dirty="0" smtClean="0">
                <a:ln>
                  <a:noFill/>
                </a:ln>
                <a:solidFill>
                  <a:schemeClr val="tx1"/>
                </a:solidFill>
                <a:effectLst/>
                <a:uLnTx/>
                <a:uFillTx/>
                <a:ea typeface="微软雅黑" pitchFamily="34" charset="-122"/>
              </a:rPr>
              <a:t>©</a:t>
            </a:r>
            <a:r>
              <a:rPr kumimoji="0" lang="zh-CN" altLang="en-US" sz="1200" b="0" i="0" u="none" strike="noStrike" kern="1200" cap="none" spc="0" normalizeH="0" baseline="0" noProof="0" dirty="0" smtClean="0">
                <a:ln>
                  <a:noFill/>
                </a:ln>
                <a:solidFill>
                  <a:schemeClr val="tx1"/>
                </a:solidFill>
                <a:effectLst/>
                <a:uLnTx/>
                <a:uFillTx/>
                <a:ea typeface="微软雅黑" pitchFamily="34" charset="-122"/>
              </a:rPr>
              <a:t>）</a:t>
            </a:r>
            <a:r>
              <a:rPr kumimoji="0" lang="zh-CN" altLang="en-US" sz="1200" b="0" i="0" u="none" strike="noStrike" kern="1200" cap="none" spc="0" normalizeH="0" baseline="0" noProof="0" dirty="0" smtClean="0">
                <a:ln>
                  <a:noFill/>
                </a:ln>
                <a:solidFill>
                  <a:srgbClr val="33CC33"/>
                </a:solidFill>
                <a:effectLst/>
                <a:uLnTx/>
                <a:uFillTx/>
                <a:ea typeface="微软雅黑" pitchFamily="34" charset="-122"/>
              </a:rPr>
              <a:t> </a:t>
            </a:r>
            <a:r>
              <a:rPr kumimoji="0" lang="zh-CN" altLang="en-US" sz="1200" b="0" i="0" u="none" strike="noStrike" kern="1200" cap="none" spc="0" normalizeH="0" baseline="0" noProof="0" dirty="0" smtClean="0">
                <a:ln>
                  <a:noFill/>
                </a:ln>
                <a:solidFill>
                  <a:schemeClr val="tx1"/>
                </a:solidFill>
                <a:effectLst/>
                <a:uLnTx/>
                <a:uFillTx/>
                <a:ea typeface="微软雅黑" pitchFamily="34" charset="-122"/>
              </a:rPr>
              <a:t>服务。</a:t>
            </a:r>
          </a:p>
          <a:p>
            <a:pPr marL="0" marR="0" lvl="0" indent="0" algn="l" defTabSz="457200" rtl="0" eaLnBrk="1" fontAlgn="auto" latinLnBrk="0" hangingPunct="1">
              <a:lnSpc>
                <a:spcPct val="150000"/>
              </a:lnSpc>
              <a:spcBef>
                <a:spcPct val="50000"/>
              </a:spcBef>
              <a:spcAft>
                <a:spcPts val="0"/>
              </a:spcAft>
              <a:buClrTx/>
              <a:buSzTx/>
              <a:buFont typeface="Arial" pitchFamily="34" charset="0"/>
              <a:buNone/>
              <a:tabLst/>
              <a:defRPr/>
            </a:pPr>
            <a:r>
              <a:rPr kumimoji="0" lang="zh-CN" altLang="en-US" sz="1200" b="0" i="0" u="none" strike="noStrike" kern="1200" cap="none" spc="0" normalizeH="0" baseline="0" noProof="0" dirty="0" smtClean="0">
                <a:ln>
                  <a:noFill/>
                </a:ln>
                <a:solidFill>
                  <a:schemeClr val="tx1"/>
                </a:solidFill>
                <a:effectLst/>
                <a:uLnTx/>
                <a:uFillTx/>
                <a:ea typeface="微软雅黑" pitchFamily="34" charset="-122"/>
              </a:rPr>
              <a:t>通过</a:t>
            </a:r>
            <a:r>
              <a:rPr kumimoji="0" lang="en-US" altLang="zh-CN" sz="1200" b="0" i="0" u="none" strike="noStrike" kern="1200" cap="none" spc="0" normalizeH="0" baseline="0" noProof="0" dirty="0" smtClean="0">
                <a:ln>
                  <a:noFill/>
                </a:ln>
                <a:solidFill>
                  <a:schemeClr val="tx1"/>
                </a:solidFill>
                <a:effectLst/>
                <a:uLnTx/>
                <a:uFillTx/>
                <a:ea typeface="微软雅黑" pitchFamily="34" charset="-122"/>
              </a:rPr>
              <a:t>findoout.com</a:t>
            </a:r>
            <a:r>
              <a:rPr kumimoji="0" lang="zh-CN" altLang="en-US" sz="1200" b="0" i="0" u="none" strike="noStrike" kern="1200" cap="none" spc="0" normalizeH="0" baseline="0" noProof="0" dirty="0" smtClean="0">
                <a:ln>
                  <a:noFill/>
                </a:ln>
                <a:solidFill>
                  <a:schemeClr val="tx1"/>
                </a:solidFill>
                <a:effectLst/>
                <a:uLnTx/>
                <a:uFillTx/>
                <a:ea typeface="微软雅黑" pitchFamily="34" charset="-122"/>
              </a:rPr>
              <a:t>自我测试</a:t>
            </a:r>
            <a:r>
              <a:rPr kumimoji="0" lang="en-US" altLang="zh-CN" sz="1200" b="0" i="0" u="none" strike="noStrike" kern="1200" cap="none" spc="0" normalizeH="0" baseline="0" noProof="0" dirty="0" smtClean="0">
                <a:ln>
                  <a:noFill/>
                </a:ln>
                <a:solidFill>
                  <a:schemeClr val="tx1"/>
                </a:solidFill>
                <a:effectLst/>
                <a:uLnTx/>
                <a:uFillTx/>
                <a:ea typeface="微软雅黑" pitchFamily="34" charset="-122"/>
              </a:rPr>
              <a:t>Web2.0</a:t>
            </a:r>
            <a:r>
              <a:rPr kumimoji="0" lang="zh-CN" altLang="en-US" sz="1200" b="0" i="0" u="none" strike="noStrike" kern="1200" cap="none" spc="0" normalizeH="0" baseline="0" noProof="0" dirty="0" smtClean="0">
                <a:ln>
                  <a:noFill/>
                </a:ln>
                <a:solidFill>
                  <a:schemeClr val="tx1"/>
                </a:solidFill>
                <a:effectLst/>
                <a:uLnTx/>
                <a:uFillTx/>
                <a:ea typeface="微软雅黑" pitchFamily="34" charset="-122"/>
              </a:rPr>
              <a:t>网站，以及一套高效的在线数据采集解决方案和样本质量管理体系，我们以一种新颖的、引人入胜的方式与网民用户展开互动交流，同时积累 </a:t>
            </a:r>
            <a:r>
              <a:rPr kumimoji="0" lang="zh-CN" altLang="en-US" sz="1200" b="0" i="0" u="none" strike="noStrike" kern="1200" cap="none" spc="0" normalizeH="0" baseline="0" noProof="0" dirty="0" smtClean="0">
                <a:ln>
                  <a:noFill/>
                </a:ln>
                <a:solidFill>
                  <a:srgbClr val="33CC33"/>
                </a:solidFill>
                <a:effectLst/>
                <a:uLnTx/>
                <a:uFillTx/>
                <a:ea typeface="微软雅黑" pitchFamily="34" charset="-122"/>
              </a:rPr>
              <a:t>高真实度的</a:t>
            </a:r>
            <a:r>
              <a:rPr kumimoji="0" lang="zh-CN" altLang="en-US" sz="1200" b="0" i="0" u="none" strike="noStrike" kern="1200" cap="none" spc="0" normalizeH="0" baseline="0" noProof="0" dirty="0" smtClean="0">
                <a:ln>
                  <a:noFill/>
                </a:ln>
                <a:solidFill>
                  <a:schemeClr val="tx1"/>
                </a:solidFill>
                <a:effectLst/>
                <a:uLnTx/>
                <a:uFillTx/>
                <a:ea typeface="微软雅黑" pitchFamily="34" charset="-122"/>
              </a:rPr>
              <a:t> 样本。我们的专属的样本库具有丰富的属性，可以按照客户特定的需求，源源不断地提供具有某种特别属性的样本。除了基于深度了解专属样本库的调查以外，我们更善于通过活跃的深度了解自我测试网站和调查部署联盟网站开展真正意义上的 </a:t>
            </a:r>
            <a:r>
              <a:rPr kumimoji="0" lang="zh-CN" altLang="en-US" sz="1200" b="0" i="0" u="none" strike="noStrike" kern="1200" cap="none" spc="0" normalizeH="0" baseline="0" noProof="0" dirty="0" smtClean="0">
                <a:ln>
                  <a:noFill/>
                </a:ln>
                <a:solidFill>
                  <a:srgbClr val="008000"/>
                </a:solidFill>
                <a:effectLst/>
                <a:uLnTx/>
                <a:uFillTx/>
                <a:ea typeface="微软雅黑" pitchFamily="34" charset="-122"/>
              </a:rPr>
              <a:t>实时在线调查</a:t>
            </a:r>
            <a:r>
              <a:rPr kumimoji="0" lang="zh-CN" altLang="en-US" sz="1200" b="0" i="0" u="none" strike="noStrike" kern="1200" cap="none" spc="0" normalizeH="0" baseline="0" noProof="0" dirty="0" smtClean="0">
                <a:ln>
                  <a:noFill/>
                </a:ln>
                <a:solidFill>
                  <a:schemeClr val="tx1"/>
                </a:solidFill>
                <a:effectLst/>
                <a:uLnTx/>
                <a:uFillTx/>
                <a:ea typeface="微软雅黑" pitchFamily="34" charset="-122"/>
              </a:rPr>
              <a:t>。</a:t>
            </a:r>
          </a:p>
          <a:p>
            <a:pPr marL="0" marR="0" lvl="0" indent="0" algn="l" defTabSz="457200" rtl="0" eaLnBrk="1" fontAlgn="auto" latinLnBrk="0" hangingPunct="1">
              <a:lnSpc>
                <a:spcPct val="150000"/>
              </a:lnSpc>
              <a:spcBef>
                <a:spcPct val="50000"/>
              </a:spcBef>
              <a:spcAft>
                <a:spcPts val="0"/>
              </a:spcAft>
              <a:buClrTx/>
              <a:buSzTx/>
              <a:buFont typeface="Arial" pitchFamily="34" charset="0"/>
              <a:buNone/>
              <a:tabLst/>
              <a:defRPr/>
            </a:pPr>
            <a:r>
              <a:rPr kumimoji="0" lang="zh-CN" altLang="en-US" sz="1200" b="0" i="0" u="none" strike="noStrike" kern="1200" cap="none" spc="0" normalizeH="0" baseline="0" noProof="0" dirty="0" smtClean="0">
                <a:ln>
                  <a:noFill/>
                </a:ln>
                <a:solidFill>
                  <a:schemeClr val="tx1"/>
                </a:solidFill>
                <a:effectLst/>
                <a:uLnTx/>
                <a:uFillTx/>
                <a:ea typeface="微软雅黑" pitchFamily="34" charset="-122"/>
              </a:rPr>
              <a:t>传统的调查方式都受到调查样本、周期、费用和知识等的限制，已经很难适应当今多变的、快节奏的社会和商业环境。深度了解网在中国首创的快速、实时的在线调查模式，其服务 </a:t>
            </a:r>
            <a:r>
              <a:rPr kumimoji="0" lang="zh-CN" altLang="en-US" sz="1200" b="0" i="0" u="none" strike="noStrike" kern="1200" cap="none" spc="0" normalizeH="0" baseline="0" noProof="0" dirty="0" smtClean="0">
                <a:ln>
                  <a:noFill/>
                </a:ln>
                <a:solidFill>
                  <a:srgbClr val="008000"/>
                </a:solidFill>
                <a:effectLst/>
                <a:uLnTx/>
                <a:uFillTx/>
                <a:ea typeface="微软雅黑" pitchFamily="34" charset="-122"/>
              </a:rPr>
              <a:t>速度更迅捷，费用更省</a:t>
            </a:r>
            <a:r>
              <a:rPr kumimoji="0" lang="zh-CN" altLang="en-US" sz="1200" b="0" i="0" u="none" strike="noStrike" kern="1200" cap="none" spc="0" normalizeH="0" baseline="0" noProof="0" dirty="0" smtClean="0">
                <a:ln>
                  <a:noFill/>
                </a:ln>
                <a:solidFill>
                  <a:schemeClr val="tx1"/>
                </a:solidFill>
                <a:effectLst/>
                <a:uLnTx/>
                <a:uFillTx/>
                <a:ea typeface="微软雅黑" pitchFamily="34" charset="-122"/>
              </a:rPr>
              <a:t>。</a:t>
            </a:r>
          </a:p>
          <a:p>
            <a:pPr marL="0" marR="0" lvl="0" indent="0" algn="l" defTabSz="457200" rtl="0" eaLnBrk="1" fontAlgn="auto" latinLnBrk="0" hangingPunct="1">
              <a:lnSpc>
                <a:spcPct val="150000"/>
              </a:lnSpc>
              <a:spcBef>
                <a:spcPct val="50000"/>
              </a:spcBef>
              <a:spcAft>
                <a:spcPts val="0"/>
              </a:spcAft>
              <a:buClrTx/>
              <a:buSzTx/>
              <a:buFont typeface="Arial" pitchFamily="34" charset="0"/>
              <a:buNone/>
              <a:tabLst/>
              <a:defRPr/>
            </a:pPr>
            <a:r>
              <a:rPr kumimoji="0" lang="zh-CN" altLang="en-US" sz="1200" b="0" i="0" u="none" strike="noStrike" kern="1200" cap="none" spc="0" normalizeH="0" baseline="0" noProof="0" dirty="0" smtClean="0">
                <a:ln>
                  <a:noFill/>
                </a:ln>
                <a:solidFill>
                  <a:schemeClr val="tx1"/>
                </a:solidFill>
                <a:effectLst/>
                <a:uLnTx/>
                <a:uFillTx/>
                <a:ea typeface="微软雅黑" pitchFamily="34" charset="-122"/>
              </a:rPr>
              <a:t>成立于</a:t>
            </a:r>
            <a:r>
              <a:rPr kumimoji="0" lang="en-US" altLang="zh-CN" sz="1200" b="0" i="0" u="none" strike="noStrike" kern="1200" cap="none" spc="0" normalizeH="0" baseline="0" noProof="0" dirty="0" smtClean="0">
                <a:ln>
                  <a:noFill/>
                </a:ln>
                <a:solidFill>
                  <a:schemeClr val="tx1"/>
                </a:solidFill>
                <a:effectLst/>
                <a:uLnTx/>
                <a:uFillTx/>
                <a:ea typeface="微软雅黑" pitchFamily="34" charset="-122"/>
              </a:rPr>
              <a:t>2008</a:t>
            </a:r>
            <a:r>
              <a:rPr kumimoji="0" lang="zh-CN" altLang="en-US" sz="1200" b="0" i="0" u="none" strike="noStrike" kern="1200" cap="none" spc="0" normalizeH="0" baseline="0" noProof="0" dirty="0" smtClean="0">
                <a:ln>
                  <a:noFill/>
                </a:ln>
                <a:solidFill>
                  <a:schemeClr val="tx1"/>
                </a:solidFill>
                <a:effectLst/>
                <a:uLnTx/>
                <a:uFillTx/>
                <a:ea typeface="微软雅黑" pitchFamily="34" charset="-122"/>
              </a:rPr>
              <a:t>年，深度了解网目前已经是复旦大学中国市场营销研究中心指定的在线调查平台，并同时为国内外各类商业企业及组织机构提供样本或调查服务。</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defTabSz="457200"/>
            <a:fld id="{C5B15A3C-81EC-4AAD-AE5B-B986AC666291}" type="slidenum">
              <a:rPr lang="zh-CN" altLang="en-US" sz="1200">
                <a:solidFill>
                  <a:schemeClr val="bg1"/>
                </a:solidFill>
                <a:ea typeface="MS PGothic" pitchFamily="34" charset="-128"/>
              </a:rPr>
              <a:pPr algn="r" defTabSz="457200"/>
              <a:t>42</a:t>
            </a:fld>
            <a:endParaRPr lang="en-US" altLang="zh-CN" sz="1200">
              <a:solidFill>
                <a:schemeClr val="bg1"/>
              </a:solidFill>
              <a:ea typeface="MS PGothic" pitchFamily="34" charset="-128"/>
            </a:endParaRPr>
          </a:p>
        </p:txBody>
      </p:sp>
      <p:sp>
        <p:nvSpPr>
          <p:cNvPr id="7" name="AutoShape 5"/>
          <p:cNvSpPr>
            <a:spLocks noChangeArrowheads="1"/>
          </p:cNvSpPr>
          <p:nvPr/>
        </p:nvSpPr>
        <p:spPr bwMode="auto">
          <a:xfrm>
            <a:off x="2351088" y="1379538"/>
            <a:ext cx="4295775" cy="4578350"/>
          </a:xfrm>
          <a:prstGeom prst="roundRect">
            <a:avLst>
              <a:gd name="adj" fmla="val 20764"/>
            </a:avLst>
          </a:prstGeom>
          <a:solidFill>
            <a:srgbClr val="FFFFFF"/>
          </a:solidFill>
          <a:ln w="38100">
            <a:solidFill>
              <a:schemeClr val="accent1"/>
            </a:solidFill>
            <a:round/>
            <a:headEnd/>
            <a:tailEnd/>
          </a:ln>
        </p:spPr>
        <p:txBody>
          <a:bodyPr anchor="ctr">
            <a:spAutoFit/>
          </a:bodyPr>
          <a:lstStyle/>
          <a:p>
            <a:pPr defTabSz="457200"/>
            <a:endParaRPr lang="zh-CN" altLang="en-US" sz="1600">
              <a:latin typeface="Calibri" pitchFamily="34" charset="0"/>
              <a:ea typeface="MS PGothic" pitchFamily="34" charset="-128"/>
            </a:endParaRPr>
          </a:p>
        </p:txBody>
      </p:sp>
      <p:sp>
        <p:nvSpPr>
          <p:cNvPr id="8" name="Rectangle 2"/>
          <p:cNvSpPr>
            <a:spLocks noGrp="1"/>
          </p:cNvSpPr>
          <p:nvPr>
            <p:ph type="title" idx="4294967295"/>
          </p:nvPr>
        </p:nvSpPr>
        <p:spPr>
          <a:xfrm>
            <a:off x="457200" y="274638"/>
            <a:ext cx="8229600" cy="1143000"/>
          </a:xfrm>
        </p:spPr>
        <p:txBody>
          <a:bodyPr/>
          <a:lstStyle/>
          <a:p>
            <a:pPr algn="l"/>
            <a:r>
              <a:rPr lang="zh-CN" altLang="en-US" sz="2000" b="1" dirty="0" smtClean="0">
                <a:latin typeface="+mn-lt"/>
                <a:ea typeface="微软雅黑" pitchFamily="34" charset="-122"/>
              </a:rPr>
              <a:t>深度了解网站（</a:t>
            </a:r>
            <a:r>
              <a:rPr lang="en-US" altLang="zh-CN" sz="2000" b="1" dirty="0" smtClean="0">
                <a:latin typeface="+mn-lt"/>
                <a:ea typeface="微软雅黑" pitchFamily="34" charset="-122"/>
              </a:rPr>
              <a:t>findoout.com</a:t>
            </a:r>
            <a:r>
              <a:rPr lang="zh-CN" altLang="en-US" sz="2000" b="1" dirty="0" smtClean="0">
                <a:latin typeface="+mn-lt"/>
                <a:ea typeface="微软雅黑" pitchFamily="34" charset="-122"/>
              </a:rPr>
              <a:t>）：基本信息</a:t>
            </a:r>
            <a:endParaRPr lang="en-US" altLang="zh-CN" sz="2000" b="1" dirty="0" smtClean="0">
              <a:latin typeface="+mn-lt"/>
              <a:ea typeface="微软雅黑" pitchFamily="34" charset="-122"/>
            </a:endParaRPr>
          </a:p>
        </p:txBody>
      </p:sp>
      <p:sp>
        <p:nvSpPr>
          <p:cNvPr id="9" name="Text Box 6"/>
          <p:cNvSpPr txBox="1">
            <a:spLocks noChangeArrowheads="1"/>
          </p:cNvSpPr>
          <p:nvPr/>
        </p:nvSpPr>
        <p:spPr bwMode="auto">
          <a:xfrm>
            <a:off x="2819400" y="1676400"/>
            <a:ext cx="3473450" cy="3881438"/>
          </a:xfrm>
          <a:prstGeom prst="rect">
            <a:avLst/>
          </a:prstGeom>
          <a:noFill/>
          <a:ln w="12700">
            <a:noFill/>
            <a:miter lim="800000"/>
            <a:headEnd/>
            <a:tailEnd/>
          </a:ln>
        </p:spPr>
        <p:txBody>
          <a:bodyPr>
            <a:spAutoFit/>
          </a:bodyPr>
          <a:lstStyle/>
          <a:p>
            <a:pPr marL="360363" indent="-360363">
              <a:lnSpc>
                <a:spcPct val="150000"/>
              </a:lnSpc>
              <a:spcBef>
                <a:spcPct val="50000"/>
              </a:spcBef>
              <a:buFont typeface="Wingdings" pitchFamily="2" charset="2"/>
              <a:buChar char="p"/>
            </a:pPr>
            <a:r>
              <a:rPr lang="zh-CN" altLang="en-US" sz="1600" dirty="0">
                <a:ea typeface="微软雅黑" pitchFamily="34" charset="-122"/>
              </a:rPr>
              <a:t>日访问总页面数量：     </a:t>
            </a:r>
            <a:r>
              <a:rPr lang="en-US" altLang="zh-CN" sz="1600" dirty="0">
                <a:ea typeface="微软雅黑" pitchFamily="34" charset="-122"/>
              </a:rPr>
              <a:t>32</a:t>
            </a:r>
            <a:r>
              <a:rPr lang="zh-CN" altLang="en-US" sz="1600" dirty="0">
                <a:ea typeface="微软雅黑" pitchFamily="34" charset="-122"/>
              </a:rPr>
              <a:t>万</a:t>
            </a:r>
          </a:p>
          <a:p>
            <a:pPr marL="360363" indent="-360363">
              <a:lnSpc>
                <a:spcPct val="150000"/>
              </a:lnSpc>
              <a:spcBef>
                <a:spcPct val="50000"/>
              </a:spcBef>
              <a:buFont typeface="Wingdings" pitchFamily="2" charset="2"/>
              <a:buChar char="p"/>
            </a:pPr>
            <a:r>
              <a:rPr lang="zh-CN" altLang="en-US" sz="1600" dirty="0">
                <a:ea typeface="微软雅黑" pitchFamily="34" charset="-122"/>
              </a:rPr>
              <a:t>日均访问人次：          </a:t>
            </a:r>
            <a:r>
              <a:rPr lang="en-US" altLang="zh-CN" sz="1600" dirty="0">
                <a:ea typeface="微软雅黑" pitchFamily="34" charset="-122"/>
              </a:rPr>
              <a:t>8</a:t>
            </a:r>
            <a:r>
              <a:rPr lang="zh-CN" altLang="en-US" sz="1600" dirty="0">
                <a:ea typeface="微软雅黑" pitchFamily="34" charset="-122"/>
              </a:rPr>
              <a:t>万</a:t>
            </a:r>
          </a:p>
          <a:p>
            <a:pPr marL="360363" indent="-360363">
              <a:lnSpc>
                <a:spcPct val="150000"/>
              </a:lnSpc>
              <a:spcBef>
                <a:spcPct val="50000"/>
              </a:spcBef>
              <a:buFont typeface="Wingdings" pitchFamily="2" charset="2"/>
              <a:buChar char="p"/>
            </a:pPr>
            <a:r>
              <a:rPr lang="zh-CN" altLang="en-US" sz="1600" dirty="0">
                <a:ea typeface="微软雅黑" pitchFamily="34" charset="-122"/>
              </a:rPr>
              <a:t>单套测试题页面数：   </a:t>
            </a:r>
            <a:r>
              <a:rPr lang="en-US" altLang="zh-CN" sz="1600" dirty="0">
                <a:ea typeface="微软雅黑" pitchFamily="34" charset="-122"/>
              </a:rPr>
              <a:t>11.3</a:t>
            </a:r>
            <a:r>
              <a:rPr lang="zh-CN" altLang="en-US" sz="1600" dirty="0">
                <a:ea typeface="微软雅黑" pitchFamily="34" charset="-122"/>
              </a:rPr>
              <a:t>页</a:t>
            </a:r>
          </a:p>
          <a:p>
            <a:pPr marL="360363" indent="-360363">
              <a:lnSpc>
                <a:spcPct val="150000"/>
              </a:lnSpc>
              <a:spcBef>
                <a:spcPct val="50000"/>
              </a:spcBef>
              <a:buFont typeface="Wingdings" pitchFamily="2" charset="2"/>
              <a:buChar char="p"/>
            </a:pPr>
            <a:r>
              <a:rPr lang="zh-CN" altLang="en-US" sz="1600" dirty="0">
                <a:ea typeface="微软雅黑" pitchFamily="34" charset="-122"/>
              </a:rPr>
              <a:t>网站平均停留时间：  </a:t>
            </a:r>
            <a:r>
              <a:rPr lang="en-US" altLang="zh-CN" sz="1600" dirty="0">
                <a:ea typeface="微软雅黑" pitchFamily="34" charset="-122"/>
              </a:rPr>
              <a:t>8</a:t>
            </a:r>
            <a:r>
              <a:rPr lang="zh-CN" altLang="en-US" sz="1600" dirty="0">
                <a:ea typeface="微软雅黑" pitchFamily="34" charset="-122"/>
              </a:rPr>
              <a:t>分</a:t>
            </a:r>
            <a:r>
              <a:rPr lang="en-US" altLang="zh-CN" sz="1600" dirty="0">
                <a:ea typeface="微软雅黑" pitchFamily="34" charset="-122"/>
              </a:rPr>
              <a:t>11</a:t>
            </a:r>
            <a:r>
              <a:rPr lang="zh-CN" altLang="en-US" sz="1600" dirty="0">
                <a:ea typeface="微软雅黑" pitchFamily="34" charset="-122"/>
              </a:rPr>
              <a:t>秒</a:t>
            </a:r>
          </a:p>
          <a:p>
            <a:pPr marL="360363" indent="-360363">
              <a:lnSpc>
                <a:spcPct val="150000"/>
              </a:lnSpc>
              <a:spcBef>
                <a:spcPct val="50000"/>
              </a:spcBef>
              <a:buFont typeface="Wingdings" pitchFamily="2" charset="2"/>
              <a:buChar char="p"/>
            </a:pPr>
            <a:r>
              <a:rPr lang="zh-CN" altLang="en-US" sz="1600" dirty="0">
                <a:ea typeface="微软雅黑" pitchFamily="34" charset="-122"/>
              </a:rPr>
              <a:t>日新增各类内容数：  </a:t>
            </a:r>
            <a:r>
              <a:rPr lang="en-US" altLang="zh-CN" sz="1600" dirty="0">
                <a:ea typeface="微软雅黑" pitchFamily="34" charset="-122"/>
              </a:rPr>
              <a:t>1,800</a:t>
            </a:r>
            <a:r>
              <a:rPr lang="zh-CN" altLang="en-US" sz="1600" dirty="0">
                <a:ea typeface="微软雅黑" pitchFamily="34" charset="-122"/>
              </a:rPr>
              <a:t>条</a:t>
            </a:r>
          </a:p>
          <a:p>
            <a:pPr marL="360363" indent="-360363">
              <a:lnSpc>
                <a:spcPct val="150000"/>
              </a:lnSpc>
              <a:spcBef>
                <a:spcPct val="50000"/>
              </a:spcBef>
              <a:buFont typeface="Wingdings" pitchFamily="2" charset="2"/>
              <a:buChar char="p"/>
            </a:pPr>
            <a:r>
              <a:rPr lang="zh-CN" altLang="en-US" sz="1600" dirty="0">
                <a:ea typeface="微软雅黑" pitchFamily="34" charset="-122"/>
              </a:rPr>
              <a:t>注册用户数：	     </a:t>
            </a:r>
            <a:r>
              <a:rPr lang="en-US" altLang="zh-CN" sz="1600" dirty="0">
                <a:ea typeface="微软雅黑" pitchFamily="34" charset="-122"/>
              </a:rPr>
              <a:t>1,138</a:t>
            </a:r>
            <a:r>
              <a:rPr lang="zh-CN" altLang="en-US" sz="1600" dirty="0">
                <a:ea typeface="微软雅黑" pitchFamily="34" charset="-122"/>
              </a:rPr>
              <a:t>万名</a:t>
            </a:r>
          </a:p>
          <a:p>
            <a:pPr marL="360363" indent="-360363">
              <a:lnSpc>
                <a:spcPct val="150000"/>
              </a:lnSpc>
              <a:spcBef>
                <a:spcPct val="50000"/>
              </a:spcBef>
              <a:buFont typeface="Wingdings" pitchFamily="2" charset="2"/>
              <a:buChar char="p"/>
            </a:pPr>
            <a:r>
              <a:rPr lang="zh-CN" altLang="en-US" sz="1600" dirty="0">
                <a:ea typeface="微软雅黑" pitchFamily="34" charset="-122"/>
              </a:rPr>
              <a:t>活跃用户：	       </a:t>
            </a:r>
            <a:r>
              <a:rPr lang="en-US" altLang="zh-CN" sz="1600" dirty="0">
                <a:ea typeface="微软雅黑" pitchFamily="34" charset="-122"/>
              </a:rPr>
              <a:t>160</a:t>
            </a:r>
            <a:r>
              <a:rPr lang="zh-CN" altLang="en-US" sz="1600" dirty="0">
                <a:ea typeface="微软雅黑" pitchFamily="34" charset="-122"/>
              </a:rPr>
              <a:t>万名</a:t>
            </a:r>
          </a:p>
          <a:p>
            <a:pPr marL="360363" indent="-360363">
              <a:lnSpc>
                <a:spcPct val="150000"/>
              </a:lnSpc>
              <a:spcBef>
                <a:spcPct val="50000"/>
              </a:spcBef>
              <a:buFont typeface="Wingdings" pitchFamily="2" charset="2"/>
              <a:buChar char="p"/>
            </a:pPr>
            <a:r>
              <a:rPr lang="zh-CN" altLang="en-US" sz="1600" dirty="0">
                <a:ea typeface="微软雅黑" pitchFamily="34" charset="-122"/>
              </a:rPr>
              <a:t>日新增注册用户数：  </a:t>
            </a:r>
            <a:r>
              <a:rPr lang="en-US" altLang="zh-CN" sz="1600" dirty="0">
                <a:ea typeface="微软雅黑" pitchFamily="34" charset="-122"/>
              </a:rPr>
              <a:t>1,500</a:t>
            </a:r>
            <a:r>
              <a:rPr lang="zh-CN" altLang="en-US" sz="1600" dirty="0">
                <a:ea typeface="微软雅黑" pitchFamily="34" charset="-122"/>
              </a:rPr>
              <a:t>名</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Rectangle 2"/>
          <p:cNvSpPr>
            <a:spLocks noGrp="1" noChangeArrowheads="1"/>
          </p:cNvSpPr>
          <p:nvPr>
            <p:ph type="title" idx="4294967295"/>
          </p:nvPr>
        </p:nvSpPr>
        <p:spPr>
          <a:xfrm>
            <a:off x="457200" y="274638"/>
            <a:ext cx="8229600" cy="1143000"/>
          </a:xfrm>
        </p:spPr>
        <p:txBody>
          <a:bodyPr/>
          <a:lstStyle/>
          <a:p>
            <a:pPr algn="l"/>
            <a:r>
              <a:rPr lang="zh-CN" altLang="en-US" sz="2000" b="1" dirty="0" smtClean="0">
                <a:latin typeface="+mn-lt"/>
                <a:ea typeface="微软雅黑" pitchFamily="34" charset="-122"/>
              </a:rPr>
              <a:t>深度了解（</a:t>
            </a:r>
            <a:r>
              <a:rPr lang="en-US" altLang="zh-CN" sz="2000" b="1" dirty="0" smtClean="0">
                <a:latin typeface="+mn-lt"/>
                <a:ea typeface="微软雅黑" pitchFamily="34" charset="-122"/>
              </a:rPr>
              <a:t>findoout.com</a:t>
            </a:r>
            <a:r>
              <a:rPr lang="zh-CN" altLang="en-US" sz="2000" b="1" dirty="0" smtClean="0">
                <a:latin typeface="+mn-lt"/>
                <a:ea typeface="微软雅黑" pitchFamily="34" charset="-122"/>
              </a:rPr>
              <a:t>）：在线调查路径图</a:t>
            </a:r>
            <a:endParaRPr lang="en-US" altLang="zh-CN" sz="2000" b="1" dirty="0" smtClean="0">
              <a:latin typeface="+mn-lt"/>
              <a:ea typeface="微软雅黑" pitchFamily="34" charset="-122"/>
            </a:endParaRPr>
          </a:p>
        </p:txBody>
      </p:sp>
      <p:sp>
        <p:nvSpPr>
          <p:cNvPr id="106" name="AutoShape 19"/>
          <p:cNvSpPr>
            <a:spLocks noChangeArrowheads="1"/>
          </p:cNvSpPr>
          <p:nvPr/>
        </p:nvSpPr>
        <p:spPr bwMode="auto">
          <a:xfrm>
            <a:off x="2117725" y="1803400"/>
            <a:ext cx="658813" cy="692150"/>
          </a:xfrm>
          <a:prstGeom prst="roundRect">
            <a:avLst>
              <a:gd name="adj" fmla="val 16667"/>
            </a:avLst>
          </a:prstGeom>
          <a:solidFill>
            <a:srgbClr val="339966"/>
          </a:solidFill>
          <a:ln w="9525">
            <a:solidFill>
              <a:schemeClr val="tx1"/>
            </a:solidFill>
            <a:round/>
            <a:headEnd/>
            <a:tailEnd/>
          </a:ln>
        </p:spPr>
        <p:txBody>
          <a:bodyPr wrap="none" anchor="ctr"/>
          <a:lstStyle/>
          <a:p>
            <a:pPr algn="ctr">
              <a:spcBef>
                <a:spcPct val="50000"/>
              </a:spcBef>
            </a:pPr>
            <a:r>
              <a:rPr lang="zh-CN" altLang="en-US" sz="1600">
                <a:latin typeface="Calibri" pitchFamily="34" charset="0"/>
              </a:rPr>
              <a:t>？</a:t>
            </a:r>
          </a:p>
        </p:txBody>
      </p:sp>
      <p:grpSp>
        <p:nvGrpSpPr>
          <p:cNvPr id="107" name="Group 146"/>
          <p:cNvGrpSpPr>
            <a:grpSpLocks/>
          </p:cNvGrpSpPr>
          <p:nvPr/>
        </p:nvGrpSpPr>
        <p:grpSpPr bwMode="auto">
          <a:xfrm>
            <a:off x="2163763" y="1825625"/>
            <a:ext cx="566737" cy="649288"/>
            <a:chOff x="5147" y="433"/>
            <a:chExt cx="1015" cy="1299"/>
          </a:xfrm>
        </p:grpSpPr>
        <p:sp>
          <p:nvSpPr>
            <p:cNvPr id="108" name="Freeform 147"/>
            <p:cNvSpPr>
              <a:spLocks/>
            </p:cNvSpPr>
            <p:nvPr/>
          </p:nvSpPr>
          <p:spPr bwMode="auto">
            <a:xfrm>
              <a:off x="5706" y="947"/>
              <a:ext cx="297" cy="338"/>
            </a:xfrm>
            <a:custGeom>
              <a:avLst/>
              <a:gdLst>
                <a:gd name="T0" fmla="*/ 25 w 297"/>
                <a:gd name="T1" fmla="*/ 140 h 338"/>
                <a:gd name="T2" fmla="*/ 51 w 297"/>
                <a:gd name="T3" fmla="*/ 114 h 338"/>
                <a:gd name="T4" fmla="*/ 52 w 297"/>
                <a:gd name="T5" fmla="*/ 84 h 338"/>
                <a:gd name="T6" fmla="*/ 41 w 297"/>
                <a:gd name="T7" fmla="*/ 68 h 338"/>
                <a:gd name="T8" fmla="*/ 32 w 297"/>
                <a:gd name="T9" fmla="*/ 57 h 338"/>
                <a:gd name="T10" fmla="*/ 32 w 297"/>
                <a:gd name="T11" fmla="*/ 45 h 338"/>
                <a:gd name="T12" fmla="*/ 35 w 297"/>
                <a:gd name="T13" fmla="*/ 37 h 338"/>
                <a:gd name="T14" fmla="*/ 37 w 297"/>
                <a:gd name="T15" fmla="*/ 30 h 338"/>
                <a:gd name="T16" fmla="*/ 43 w 297"/>
                <a:gd name="T17" fmla="*/ 20 h 338"/>
                <a:gd name="T18" fmla="*/ 50 w 297"/>
                <a:gd name="T19" fmla="*/ 13 h 338"/>
                <a:gd name="T20" fmla="*/ 127 w 297"/>
                <a:gd name="T21" fmla="*/ 0 h 338"/>
                <a:gd name="T22" fmla="*/ 137 w 297"/>
                <a:gd name="T23" fmla="*/ 16 h 338"/>
                <a:gd name="T24" fmla="*/ 148 w 297"/>
                <a:gd name="T25" fmla="*/ 37 h 338"/>
                <a:gd name="T26" fmla="*/ 168 w 297"/>
                <a:gd name="T27" fmla="*/ 68 h 338"/>
                <a:gd name="T28" fmla="*/ 209 w 297"/>
                <a:gd name="T29" fmla="*/ 57 h 338"/>
                <a:gd name="T30" fmla="*/ 209 w 297"/>
                <a:gd name="T31" fmla="*/ 57 h 338"/>
                <a:gd name="T32" fmla="*/ 209 w 297"/>
                <a:gd name="T33" fmla="*/ 57 h 338"/>
                <a:gd name="T34" fmla="*/ 234 w 297"/>
                <a:gd name="T35" fmla="*/ 47 h 338"/>
                <a:gd name="T36" fmla="*/ 260 w 297"/>
                <a:gd name="T37" fmla="*/ 62 h 338"/>
                <a:gd name="T38" fmla="*/ 270 w 297"/>
                <a:gd name="T39" fmla="*/ 83 h 338"/>
                <a:gd name="T40" fmla="*/ 286 w 297"/>
                <a:gd name="T41" fmla="*/ 104 h 338"/>
                <a:gd name="T42" fmla="*/ 291 w 297"/>
                <a:gd name="T43" fmla="*/ 140 h 338"/>
                <a:gd name="T44" fmla="*/ 296 w 297"/>
                <a:gd name="T45" fmla="*/ 161 h 338"/>
                <a:gd name="T46" fmla="*/ 296 w 297"/>
                <a:gd name="T47" fmla="*/ 166 h 338"/>
                <a:gd name="T48" fmla="*/ 280 w 297"/>
                <a:gd name="T49" fmla="*/ 192 h 338"/>
                <a:gd name="T50" fmla="*/ 250 w 297"/>
                <a:gd name="T51" fmla="*/ 192 h 338"/>
                <a:gd name="T52" fmla="*/ 245 w 297"/>
                <a:gd name="T53" fmla="*/ 187 h 338"/>
                <a:gd name="T54" fmla="*/ 234 w 297"/>
                <a:gd name="T55" fmla="*/ 192 h 338"/>
                <a:gd name="T56" fmla="*/ 229 w 297"/>
                <a:gd name="T57" fmla="*/ 197 h 338"/>
                <a:gd name="T58" fmla="*/ 229 w 297"/>
                <a:gd name="T59" fmla="*/ 202 h 338"/>
                <a:gd name="T60" fmla="*/ 229 w 297"/>
                <a:gd name="T61" fmla="*/ 208 h 338"/>
                <a:gd name="T62" fmla="*/ 250 w 297"/>
                <a:gd name="T63" fmla="*/ 265 h 338"/>
                <a:gd name="T64" fmla="*/ 291 w 297"/>
                <a:gd name="T65" fmla="*/ 306 h 338"/>
                <a:gd name="T66" fmla="*/ 280 w 297"/>
                <a:gd name="T67" fmla="*/ 322 h 338"/>
                <a:gd name="T68" fmla="*/ 240 w 297"/>
                <a:gd name="T69" fmla="*/ 337 h 338"/>
                <a:gd name="T70" fmla="*/ 194 w 297"/>
                <a:gd name="T71" fmla="*/ 322 h 338"/>
                <a:gd name="T72" fmla="*/ 183 w 297"/>
                <a:gd name="T73" fmla="*/ 301 h 338"/>
                <a:gd name="T74" fmla="*/ 173 w 297"/>
                <a:gd name="T75" fmla="*/ 275 h 338"/>
                <a:gd name="T76" fmla="*/ 153 w 297"/>
                <a:gd name="T77" fmla="*/ 259 h 338"/>
                <a:gd name="T78" fmla="*/ 122 w 297"/>
                <a:gd name="T79" fmla="*/ 265 h 338"/>
                <a:gd name="T80" fmla="*/ 117 w 297"/>
                <a:gd name="T81" fmla="*/ 270 h 338"/>
                <a:gd name="T82" fmla="*/ 71 w 297"/>
                <a:gd name="T83" fmla="*/ 270 h 338"/>
                <a:gd name="T84" fmla="*/ 40 w 297"/>
                <a:gd name="T85" fmla="*/ 233 h 338"/>
                <a:gd name="T86" fmla="*/ 15 w 297"/>
                <a:gd name="T87" fmla="*/ 192 h 338"/>
                <a:gd name="T88" fmla="*/ 0 w 297"/>
                <a:gd name="T89" fmla="*/ 145 h 338"/>
                <a:gd name="T90" fmla="*/ 25 w 297"/>
                <a:gd name="T91" fmla="*/ 140 h 338"/>
                <a:gd name="T92" fmla="*/ 34 w 297"/>
                <a:gd name="T93" fmla="*/ 130 h 33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97"/>
                <a:gd name="T142" fmla="*/ 0 h 338"/>
                <a:gd name="T143" fmla="*/ 297 w 297"/>
                <a:gd name="T144" fmla="*/ 338 h 33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97" h="338">
                  <a:moveTo>
                    <a:pt x="25" y="140"/>
                  </a:moveTo>
                  <a:lnTo>
                    <a:pt x="51" y="114"/>
                  </a:lnTo>
                  <a:lnTo>
                    <a:pt x="52" y="84"/>
                  </a:lnTo>
                  <a:lnTo>
                    <a:pt x="41" y="68"/>
                  </a:lnTo>
                  <a:lnTo>
                    <a:pt x="32" y="57"/>
                  </a:lnTo>
                  <a:lnTo>
                    <a:pt x="32" y="45"/>
                  </a:lnTo>
                  <a:lnTo>
                    <a:pt x="35" y="37"/>
                  </a:lnTo>
                  <a:lnTo>
                    <a:pt x="37" y="30"/>
                  </a:lnTo>
                  <a:lnTo>
                    <a:pt x="43" y="20"/>
                  </a:lnTo>
                  <a:lnTo>
                    <a:pt x="50" y="13"/>
                  </a:lnTo>
                  <a:lnTo>
                    <a:pt x="127" y="0"/>
                  </a:lnTo>
                  <a:lnTo>
                    <a:pt x="137" y="16"/>
                  </a:lnTo>
                  <a:lnTo>
                    <a:pt x="148" y="37"/>
                  </a:lnTo>
                  <a:lnTo>
                    <a:pt x="168" y="68"/>
                  </a:lnTo>
                  <a:lnTo>
                    <a:pt x="209" y="57"/>
                  </a:lnTo>
                  <a:lnTo>
                    <a:pt x="234" y="47"/>
                  </a:lnTo>
                  <a:lnTo>
                    <a:pt x="260" y="62"/>
                  </a:lnTo>
                  <a:lnTo>
                    <a:pt x="270" y="83"/>
                  </a:lnTo>
                  <a:lnTo>
                    <a:pt x="286" y="104"/>
                  </a:lnTo>
                  <a:lnTo>
                    <a:pt x="291" y="140"/>
                  </a:lnTo>
                  <a:lnTo>
                    <a:pt x="296" y="161"/>
                  </a:lnTo>
                  <a:lnTo>
                    <a:pt x="296" y="166"/>
                  </a:lnTo>
                  <a:lnTo>
                    <a:pt x="280" y="192"/>
                  </a:lnTo>
                  <a:lnTo>
                    <a:pt x="250" y="192"/>
                  </a:lnTo>
                  <a:lnTo>
                    <a:pt x="245" y="187"/>
                  </a:lnTo>
                  <a:lnTo>
                    <a:pt x="234" y="192"/>
                  </a:lnTo>
                  <a:lnTo>
                    <a:pt x="229" y="197"/>
                  </a:lnTo>
                  <a:lnTo>
                    <a:pt x="229" y="202"/>
                  </a:lnTo>
                  <a:lnTo>
                    <a:pt x="229" y="208"/>
                  </a:lnTo>
                  <a:lnTo>
                    <a:pt x="250" y="265"/>
                  </a:lnTo>
                  <a:lnTo>
                    <a:pt x="291" y="306"/>
                  </a:lnTo>
                  <a:lnTo>
                    <a:pt x="280" y="322"/>
                  </a:lnTo>
                  <a:lnTo>
                    <a:pt x="240" y="337"/>
                  </a:lnTo>
                  <a:lnTo>
                    <a:pt x="194" y="322"/>
                  </a:lnTo>
                  <a:lnTo>
                    <a:pt x="183" y="301"/>
                  </a:lnTo>
                  <a:lnTo>
                    <a:pt x="173" y="275"/>
                  </a:lnTo>
                  <a:lnTo>
                    <a:pt x="153" y="259"/>
                  </a:lnTo>
                  <a:lnTo>
                    <a:pt x="122" y="265"/>
                  </a:lnTo>
                  <a:lnTo>
                    <a:pt x="117" y="270"/>
                  </a:lnTo>
                  <a:lnTo>
                    <a:pt x="71" y="270"/>
                  </a:lnTo>
                  <a:lnTo>
                    <a:pt x="40" y="233"/>
                  </a:lnTo>
                  <a:lnTo>
                    <a:pt x="15" y="192"/>
                  </a:lnTo>
                  <a:lnTo>
                    <a:pt x="0" y="145"/>
                  </a:lnTo>
                  <a:lnTo>
                    <a:pt x="25" y="140"/>
                  </a:lnTo>
                  <a:lnTo>
                    <a:pt x="34" y="130"/>
                  </a:lnTo>
                </a:path>
              </a:pathLst>
            </a:custGeom>
            <a:solidFill>
              <a:srgbClr val="EEEEEE"/>
            </a:solidFill>
            <a:ln w="3175">
              <a:solidFill>
                <a:srgbClr val="000000"/>
              </a:solidFill>
              <a:round/>
              <a:headEnd/>
              <a:tailEnd/>
            </a:ln>
          </p:spPr>
          <p:txBody>
            <a:bodyPr wrap="none" anchor="ctr">
              <a:spAutoFit/>
            </a:bodyPr>
            <a:lstStyle/>
            <a:p>
              <a:endParaRPr lang="zh-CN" altLang="en-US"/>
            </a:p>
          </p:txBody>
        </p:sp>
        <p:sp>
          <p:nvSpPr>
            <p:cNvPr id="109" name="Freeform 148"/>
            <p:cNvSpPr>
              <a:spLocks/>
            </p:cNvSpPr>
            <p:nvPr/>
          </p:nvSpPr>
          <p:spPr bwMode="auto">
            <a:xfrm>
              <a:off x="5147" y="599"/>
              <a:ext cx="938" cy="1133"/>
            </a:xfrm>
            <a:custGeom>
              <a:avLst/>
              <a:gdLst>
                <a:gd name="T0" fmla="*/ 107 w 935"/>
                <a:gd name="T1" fmla="*/ 724 h 1131"/>
                <a:gd name="T2" fmla="*/ 133 w 935"/>
                <a:gd name="T3" fmla="*/ 750 h 1131"/>
                <a:gd name="T4" fmla="*/ 153 w 935"/>
                <a:gd name="T5" fmla="*/ 760 h 1131"/>
                <a:gd name="T6" fmla="*/ 148 w 935"/>
                <a:gd name="T7" fmla="*/ 796 h 1131"/>
                <a:gd name="T8" fmla="*/ 182 w 935"/>
                <a:gd name="T9" fmla="*/ 817 h 1131"/>
                <a:gd name="T10" fmla="*/ 213 w 935"/>
                <a:gd name="T11" fmla="*/ 828 h 1131"/>
                <a:gd name="T12" fmla="*/ 218 w 935"/>
                <a:gd name="T13" fmla="*/ 869 h 1131"/>
                <a:gd name="T14" fmla="*/ 218 w 935"/>
                <a:gd name="T15" fmla="*/ 919 h 1131"/>
                <a:gd name="T16" fmla="*/ 249 w 935"/>
                <a:gd name="T17" fmla="*/ 966 h 1131"/>
                <a:gd name="T18" fmla="*/ 305 w 935"/>
                <a:gd name="T19" fmla="*/ 987 h 1131"/>
                <a:gd name="T20" fmla="*/ 422 w 935"/>
                <a:gd name="T21" fmla="*/ 987 h 1131"/>
                <a:gd name="T22" fmla="*/ 458 w 935"/>
                <a:gd name="T23" fmla="*/ 1038 h 1131"/>
                <a:gd name="T24" fmla="*/ 523 w 935"/>
                <a:gd name="T25" fmla="*/ 1116 h 1131"/>
                <a:gd name="T26" fmla="*/ 569 w 935"/>
                <a:gd name="T27" fmla="*/ 1168 h 1131"/>
                <a:gd name="T28" fmla="*/ 768 w 935"/>
                <a:gd name="T29" fmla="*/ 945 h 1131"/>
                <a:gd name="T30" fmla="*/ 991 w 935"/>
                <a:gd name="T31" fmla="*/ 791 h 1131"/>
                <a:gd name="T32" fmla="*/ 946 w 935"/>
                <a:gd name="T33" fmla="*/ 698 h 1131"/>
                <a:gd name="T34" fmla="*/ 920 w 935"/>
                <a:gd name="T35" fmla="*/ 688 h 1131"/>
                <a:gd name="T36" fmla="*/ 894 w 935"/>
                <a:gd name="T37" fmla="*/ 688 h 1131"/>
                <a:gd name="T38" fmla="*/ 793 w 935"/>
                <a:gd name="T39" fmla="*/ 688 h 1131"/>
                <a:gd name="T40" fmla="*/ 768 w 935"/>
                <a:gd name="T41" fmla="*/ 641 h 1131"/>
                <a:gd name="T42" fmla="*/ 717 w 935"/>
                <a:gd name="T43" fmla="*/ 631 h 1131"/>
                <a:gd name="T44" fmla="*/ 666 w 935"/>
                <a:gd name="T45" fmla="*/ 636 h 1131"/>
                <a:gd name="T46" fmla="*/ 610 w 935"/>
                <a:gd name="T47" fmla="*/ 558 h 1131"/>
                <a:gd name="T48" fmla="*/ 569 w 935"/>
                <a:gd name="T49" fmla="*/ 517 h 1131"/>
                <a:gd name="T50" fmla="*/ 533 w 935"/>
                <a:gd name="T51" fmla="*/ 501 h 1131"/>
                <a:gd name="T52" fmla="*/ 528 w 935"/>
                <a:gd name="T53" fmla="*/ 475 h 1131"/>
                <a:gd name="T54" fmla="*/ 518 w 935"/>
                <a:gd name="T55" fmla="*/ 439 h 1131"/>
                <a:gd name="T56" fmla="*/ 438 w 935"/>
                <a:gd name="T57" fmla="*/ 444 h 1131"/>
                <a:gd name="T58" fmla="*/ 407 w 935"/>
                <a:gd name="T59" fmla="*/ 392 h 1131"/>
                <a:gd name="T60" fmla="*/ 417 w 935"/>
                <a:gd name="T61" fmla="*/ 361 h 1131"/>
                <a:gd name="T62" fmla="*/ 448 w 935"/>
                <a:gd name="T63" fmla="*/ 356 h 1131"/>
                <a:gd name="T64" fmla="*/ 463 w 935"/>
                <a:gd name="T65" fmla="*/ 345 h 1131"/>
                <a:gd name="T66" fmla="*/ 458 w 935"/>
                <a:gd name="T67" fmla="*/ 259 h 1131"/>
                <a:gd name="T68" fmla="*/ 422 w 935"/>
                <a:gd name="T69" fmla="*/ 212 h 1131"/>
                <a:gd name="T70" fmla="*/ 392 w 935"/>
                <a:gd name="T71" fmla="*/ 218 h 1131"/>
                <a:gd name="T72" fmla="*/ 371 w 935"/>
                <a:gd name="T73" fmla="*/ 238 h 1131"/>
                <a:gd name="T74" fmla="*/ 336 w 935"/>
                <a:gd name="T75" fmla="*/ 218 h 1131"/>
                <a:gd name="T76" fmla="*/ 320 w 935"/>
                <a:gd name="T77" fmla="*/ 135 h 1131"/>
                <a:gd name="T78" fmla="*/ 295 w 935"/>
                <a:gd name="T79" fmla="*/ 93 h 1131"/>
                <a:gd name="T80" fmla="*/ 259 w 935"/>
                <a:gd name="T81" fmla="*/ 57 h 1131"/>
                <a:gd name="T82" fmla="*/ 203 w 935"/>
                <a:gd name="T83" fmla="*/ 72 h 1131"/>
                <a:gd name="T84" fmla="*/ 153 w 935"/>
                <a:gd name="T85" fmla="*/ 26 h 1131"/>
                <a:gd name="T86" fmla="*/ 112 w 935"/>
                <a:gd name="T87" fmla="*/ 52 h 1131"/>
                <a:gd name="T88" fmla="*/ 71 w 935"/>
                <a:gd name="T89" fmla="*/ 140 h 1131"/>
                <a:gd name="T90" fmla="*/ 51 w 935"/>
                <a:gd name="T91" fmla="*/ 244 h 1131"/>
                <a:gd name="T92" fmla="*/ 56 w 935"/>
                <a:gd name="T93" fmla="*/ 345 h 1131"/>
                <a:gd name="T94" fmla="*/ 0 w 935"/>
                <a:gd name="T95" fmla="*/ 610 h 1131"/>
                <a:gd name="T96" fmla="*/ 5 w 935"/>
                <a:gd name="T97" fmla="*/ 620 h 1131"/>
                <a:gd name="T98" fmla="*/ 36 w 935"/>
                <a:gd name="T99" fmla="*/ 641 h 1131"/>
                <a:gd name="T100" fmla="*/ 77 w 935"/>
                <a:gd name="T101" fmla="*/ 641 h 1131"/>
                <a:gd name="T102" fmla="*/ 112 w 935"/>
                <a:gd name="T103" fmla="*/ 672 h 1131"/>
                <a:gd name="T104" fmla="*/ 112 w 935"/>
                <a:gd name="T105" fmla="*/ 693 h 1131"/>
                <a:gd name="T106" fmla="*/ 107 w 935"/>
                <a:gd name="T107" fmla="*/ 714 h 113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935"/>
                <a:gd name="T163" fmla="*/ 0 h 1131"/>
                <a:gd name="T164" fmla="*/ 935 w 935"/>
                <a:gd name="T165" fmla="*/ 1131 h 113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935" h="1131">
                  <a:moveTo>
                    <a:pt x="107" y="695"/>
                  </a:moveTo>
                  <a:lnTo>
                    <a:pt x="107" y="705"/>
                  </a:lnTo>
                  <a:lnTo>
                    <a:pt x="123" y="715"/>
                  </a:lnTo>
                  <a:lnTo>
                    <a:pt x="133" y="731"/>
                  </a:lnTo>
                  <a:lnTo>
                    <a:pt x="153" y="736"/>
                  </a:lnTo>
                  <a:lnTo>
                    <a:pt x="153" y="741"/>
                  </a:lnTo>
                  <a:lnTo>
                    <a:pt x="148" y="762"/>
                  </a:lnTo>
                  <a:lnTo>
                    <a:pt x="148" y="777"/>
                  </a:lnTo>
                  <a:lnTo>
                    <a:pt x="153" y="788"/>
                  </a:lnTo>
                  <a:lnTo>
                    <a:pt x="163" y="798"/>
                  </a:lnTo>
                  <a:lnTo>
                    <a:pt x="174" y="798"/>
                  </a:lnTo>
                  <a:lnTo>
                    <a:pt x="194" y="809"/>
                  </a:lnTo>
                  <a:lnTo>
                    <a:pt x="209" y="819"/>
                  </a:lnTo>
                  <a:lnTo>
                    <a:pt x="199" y="840"/>
                  </a:lnTo>
                  <a:lnTo>
                    <a:pt x="194" y="860"/>
                  </a:lnTo>
                  <a:lnTo>
                    <a:pt x="199" y="881"/>
                  </a:lnTo>
                  <a:lnTo>
                    <a:pt x="214" y="907"/>
                  </a:lnTo>
                  <a:lnTo>
                    <a:pt x="230" y="928"/>
                  </a:lnTo>
                  <a:lnTo>
                    <a:pt x="255" y="943"/>
                  </a:lnTo>
                  <a:lnTo>
                    <a:pt x="286" y="949"/>
                  </a:lnTo>
                  <a:lnTo>
                    <a:pt x="378" y="943"/>
                  </a:lnTo>
                  <a:lnTo>
                    <a:pt x="403" y="949"/>
                  </a:lnTo>
                  <a:lnTo>
                    <a:pt x="419" y="964"/>
                  </a:lnTo>
                  <a:lnTo>
                    <a:pt x="439" y="1000"/>
                  </a:lnTo>
                  <a:lnTo>
                    <a:pt x="460" y="1032"/>
                  </a:lnTo>
                  <a:lnTo>
                    <a:pt x="485" y="1078"/>
                  </a:lnTo>
                  <a:lnTo>
                    <a:pt x="521" y="1120"/>
                  </a:lnTo>
                  <a:lnTo>
                    <a:pt x="531" y="1130"/>
                  </a:lnTo>
                  <a:lnTo>
                    <a:pt x="562" y="1089"/>
                  </a:lnTo>
                  <a:lnTo>
                    <a:pt x="730" y="907"/>
                  </a:lnTo>
                  <a:lnTo>
                    <a:pt x="934" y="777"/>
                  </a:lnTo>
                  <a:lnTo>
                    <a:pt x="934" y="772"/>
                  </a:lnTo>
                  <a:lnTo>
                    <a:pt x="909" y="731"/>
                  </a:lnTo>
                  <a:lnTo>
                    <a:pt x="889" y="679"/>
                  </a:lnTo>
                  <a:lnTo>
                    <a:pt x="878" y="674"/>
                  </a:lnTo>
                  <a:lnTo>
                    <a:pt x="863" y="669"/>
                  </a:lnTo>
                  <a:lnTo>
                    <a:pt x="848" y="653"/>
                  </a:lnTo>
                  <a:lnTo>
                    <a:pt x="837" y="669"/>
                  </a:lnTo>
                  <a:lnTo>
                    <a:pt x="797" y="684"/>
                  </a:lnTo>
                  <a:lnTo>
                    <a:pt x="751" y="669"/>
                  </a:lnTo>
                  <a:lnTo>
                    <a:pt x="740" y="648"/>
                  </a:lnTo>
                  <a:lnTo>
                    <a:pt x="730" y="622"/>
                  </a:lnTo>
                  <a:lnTo>
                    <a:pt x="710" y="606"/>
                  </a:lnTo>
                  <a:lnTo>
                    <a:pt x="679" y="612"/>
                  </a:lnTo>
                  <a:lnTo>
                    <a:pt x="674" y="617"/>
                  </a:lnTo>
                  <a:lnTo>
                    <a:pt x="628" y="617"/>
                  </a:lnTo>
                  <a:lnTo>
                    <a:pt x="597" y="580"/>
                  </a:lnTo>
                  <a:lnTo>
                    <a:pt x="572" y="539"/>
                  </a:lnTo>
                  <a:lnTo>
                    <a:pt x="557" y="492"/>
                  </a:lnTo>
                  <a:lnTo>
                    <a:pt x="531" y="498"/>
                  </a:lnTo>
                  <a:lnTo>
                    <a:pt x="495" y="482"/>
                  </a:lnTo>
                  <a:lnTo>
                    <a:pt x="490" y="472"/>
                  </a:lnTo>
                  <a:lnTo>
                    <a:pt x="490" y="456"/>
                  </a:lnTo>
                  <a:lnTo>
                    <a:pt x="490" y="430"/>
                  </a:lnTo>
                  <a:lnTo>
                    <a:pt x="480" y="420"/>
                  </a:lnTo>
                  <a:lnTo>
                    <a:pt x="444" y="415"/>
                  </a:lnTo>
                  <a:lnTo>
                    <a:pt x="419" y="425"/>
                  </a:lnTo>
                  <a:lnTo>
                    <a:pt x="393" y="409"/>
                  </a:lnTo>
                  <a:lnTo>
                    <a:pt x="388" y="373"/>
                  </a:lnTo>
                  <a:lnTo>
                    <a:pt x="393" y="352"/>
                  </a:lnTo>
                  <a:lnTo>
                    <a:pt x="398" y="342"/>
                  </a:lnTo>
                  <a:lnTo>
                    <a:pt x="419" y="337"/>
                  </a:lnTo>
                  <a:lnTo>
                    <a:pt x="429" y="337"/>
                  </a:lnTo>
                  <a:lnTo>
                    <a:pt x="439" y="332"/>
                  </a:lnTo>
                  <a:lnTo>
                    <a:pt x="444" y="326"/>
                  </a:lnTo>
                  <a:lnTo>
                    <a:pt x="444" y="295"/>
                  </a:lnTo>
                  <a:lnTo>
                    <a:pt x="439" y="259"/>
                  </a:lnTo>
                  <a:lnTo>
                    <a:pt x="424" y="233"/>
                  </a:lnTo>
                  <a:lnTo>
                    <a:pt x="403" y="212"/>
                  </a:lnTo>
                  <a:lnTo>
                    <a:pt x="388" y="207"/>
                  </a:lnTo>
                  <a:lnTo>
                    <a:pt x="373" y="218"/>
                  </a:lnTo>
                  <a:lnTo>
                    <a:pt x="363" y="228"/>
                  </a:lnTo>
                  <a:lnTo>
                    <a:pt x="352" y="238"/>
                  </a:lnTo>
                  <a:lnTo>
                    <a:pt x="332" y="238"/>
                  </a:lnTo>
                  <a:lnTo>
                    <a:pt x="317" y="218"/>
                  </a:lnTo>
                  <a:lnTo>
                    <a:pt x="296" y="166"/>
                  </a:lnTo>
                  <a:lnTo>
                    <a:pt x="301" y="135"/>
                  </a:lnTo>
                  <a:lnTo>
                    <a:pt x="286" y="114"/>
                  </a:lnTo>
                  <a:lnTo>
                    <a:pt x="276" y="93"/>
                  </a:lnTo>
                  <a:lnTo>
                    <a:pt x="260" y="67"/>
                  </a:lnTo>
                  <a:lnTo>
                    <a:pt x="240" y="57"/>
                  </a:lnTo>
                  <a:lnTo>
                    <a:pt x="220" y="67"/>
                  </a:lnTo>
                  <a:lnTo>
                    <a:pt x="184" y="72"/>
                  </a:lnTo>
                  <a:lnTo>
                    <a:pt x="158" y="52"/>
                  </a:lnTo>
                  <a:lnTo>
                    <a:pt x="153" y="26"/>
                  </a:lnTo>
                  <a:lnTo>
                    <a:pt x="153" y="0"/>
                  </a:lnTo>
                  <a:lnTo>
                    <a:pt x="112" y="52"/>
                  </a:lnTo>
                  <a:lnTo>
                    <a:pt x="92" y="98"/>
                  </a:lnTo>
                  <a:lnTo>
                    <a:pt x="71" y="140"/>
                  </a:lnTo>
                  <a:lnTo>
                    <a:pt x="61" y="187"/>
                  </a:lnTo>
                  <a:lnTo>
                    <a:pt x="51" y="244"/>
                  </a:lnTo>
                  <a:lnTo>
                    <a:pt x="51" y="301"/>
                  </a:lnTo>
                  <a:lnTo>
                    <a:pt x="56" y="326"/>
                  </a:lnTo>
                  <a:lnTo>
                    <a:pt x="61" y="352"/>
                  </a:lnTo>
                  <a:lnTo>
                    <a:pt x="0" y="591"/>
                  </a:lnTo>
                  <a:lnTo>
                    <a:pt x="5" y="601"/>
                  </a:lnTo>
                  <a:lnTo>
                    <a:pt x="15" y="612"/>
                  </a:lnTo>
                  <a:lnTo>
                    <a:pt x="36" y="622"/>
                  </a:lnTo>
                  <a:lnTo>
                    <a:pt x="56" y="627"/>
                  </a:lnTo>
                  <a:lnTo>
                    <a:pt x="77" y="622"/>
                  </a:lnTo>
                  <a:lnTo>
                    <a:pt x="102" y="632"/>
                  </a:lnTo>
                  <a:lnTo>
                    <a:pt x="112" y="653"/>
                  </a:lnTo>
                  <a:lnTo>
                    <a:pt x="112" y="669"/>
                  </a:lnTo>
                  <a:lnTo>
                    <a:pt x="112" y="674"/>
                  </a:lnTo>
                  <a:lnTo>
                    <a:pt x="107" y="695"/>
                  </a:lnTo>
                  <a:close/>
                </a:path>
              </a:pathLst>
            </a:custGeom>
            <a:solidFill>
              <a:srgbClr val="FFFFFF"/>
            </a:solidFill>
            <a:ln w="3175">
              <a:solidFill>
                <a:srgbClr val="000000"/>
              </a:solidFill>
              <a:round/>
              <a:headEnd/>
              <a:tailEnd/>
            </a:ln>
          </p:spPr>
          <p:txBody>
            <a:bodyPr wrap="none" anchor="ctr">
              <a:spAutoFit/>
            </a:bodyPr>
            <a:lstStyle/>
            <a:p>
              <a:endParaRPr lang="zh-CN" altLang="en-US"/>
            </a:p>
          </p:txBody>
        </p:sp>
        <p:sp>
          <p:nvSpPr>
            <p:cNvPr id="110" name="Freeform 149"/>
            <p:cNvSpPr>
              <a:spLocks/>
            </p:cNvSpPr>
            <p:nvPr/>
          </p:nvSpPr>
          <p:spPr bwMode="auto">
            <a:xfrm>
              <a:off x="5300" y="433"/>
              <a:ext cx="519" cy="302"/>
            </a:xfrm>
            <a:custGeom>
              <a:avLst/>
              <a:gdLst>
                <a:gd name="T0" fmla="*/ 472 w 517"/>
                <a:gd name="T1" fmla="*/ 197 h 302"/>
                <a:gd name="T2" fmla="*/ 426 w 517"/>
                <a:gd name="T3" fmla="*/ 207 h 302"/>
                <a:gd name="T4" fmla="*/ 382 w 517"/>
                <a:gd name="T5" fmla="*/ 207 h 302"/>
                <a:gd name="T6" fmla="*/ 366 w 517"/>
                <a:gd name="T7" fmla="*/ 181 h 302"/>
                <a:gd name="T8" fmla="*/ 366 w 517"/>
                <a:gd name="T9" fmla="*/ 171 h 302"/>
                <a:gd name="T10" fmla="*/ 366 w 517"/>
                <a:gd name="T11" fmla="*/ 156 h 302"/>
                <a:gd name="T12" fmla="*/ 346 w 517"/>
                <a:gd name="T13" fmla="*/ 135 h 302"/>
                <a:gd name="T14" fmla="*/ 315 w 517"/>
                <a:gd name="T15" fmla="*/ 124 h 302"/>
                <a:gd name="T16" fmla="*/ 259 w 517"/>
                <a:gd name="T17" fmla="*/ 135 h 302"/>
                <a:gd name="T18" fmla="*/ 223 w 517"/>
                <a:gd name="T19" fmla="*/ 161 h 302"/>
                <a:gd name="T20" fmla="*/ 213 w 517"/>
                <a:gd name="T21" fmla="*/ 197 h 302"/>
                <a:gd name="T22" fmla="*/ 223 w 517"/>
                <a:gd name="T23" fmla="*/ 218 h 302"/>
                <a:gd name="T24" fmla="*/ 229 w 517"/>
                <a:gd name="T25" fmla="*/ 228 h 302"/>
                <a:gd name="T26" fmla="*/ 239 w 517"/>
                <a:gd name="T27" fmla="*/ 238 h 302"/>
                <a:gd name="T28" fmla="*/ 234 w 517"/>
                <a:gd name="T29" fmla="*/ 259 h 302"/>
                <a:gd name="T30" fmla="*/ 198 w 517"/>
                <a:gd name="T31" fmla="*/ 280 h 302"/>
                <a:gd name="T32" fmla="*/ 162 w 517"/>
                <a:gd name="T33" fmla="*/ 301 h 302"/>
                <a:gd name="T34" fmla="*/ 152 w 517"/>
                <a:gd name="T35" fmla="*/ 290 h 302"/>
                <a:gd name="T36" fmla="*/ 123 w 517"/>
                <a:gd name="T37" fmla="*/ 259 h 302"/>
                <a:gd name="T38" fmla="*/ 107 w 517"/>
                <a:gd name="T39" fmla="*/ 233 h 302"/>
                <a:gd name="T40" fmla="*/ 87 w 517"/>
                <a:gd name="T41" fmla="*/ 223 h 302"/>
                <a:gd name="T42" fmla="*/ 67 w 517"/>
                <a:gd name="T43" fmla="*/ 233 h 302"/>
                <a:gd name="T44" fmla="*/ 46 w 517"/>
                <a:gd name="T45" fmla="*/ 244 h 302"/>
                <a:gd name="T46" fmla="*/ 31 w 517"/>
                <a:gd name="T47" fmla="*/ 238 h 302"/>
                <a:gd name="T48" fmla="*/ 5 w 517"/>
                <a:gd name="T49" fmla="*/ 218 h 302"/>
                <a:gd name="T50" fmla="*/ 0 w 517"/>
                <a:gd name="T51" fmla="*/ 192 h 302"/>
                <a:gd name="T52" fmla="*/ 0 w 517"/>
                <a:gd name="T53" fmla="*/ 166 h 302"/>
                <a:gd name="T54" fmla="*/ 41 w 517"/>
                <a:gd name="T55" fmla="*/ 119 h 302"/>
                <a:gd name="T56" fmla="*/ 92 w 517"/>
                <a:gd name="T57" fmla="*/ 88 h 302"/>
                <a:gd name="T58" fmla="*/ 162 w 517"/>
                <a:gd name="T59" fmla="*/ 57 h 302"/>
                <a:gd name="T60" fmla="*/ 213 w 517"/>
                <a:gd name="T61" fmla="*/ 31 h 302"/>
                <a:gd name="T62" fmla="*/ 269 w 517"/>
                <a:gd name="T63" fmla="*/ 10 h 302"/>
                <a:gd name="T64" fmla="*/ 331 w 517"/>
                <a:gd name="T65" fmla="*/ 5 h 302"/>
                <a:gd name="T66" fmla="*/ 387 w 517"/>
                <a:gd name="T67" fmla="*/ 0 h 302"/>
                <a:gd name="T68" fmla="*/ 467 w 517"/>
                <a:gd name="T69" fmla="*/ 0 h 302"/>
                <a:gd name="T70" fmla="*/ 498 w 517"/>
                <a:gd name="T71" fmla="*/ 5 h 302"/>
                <a:gd name="T72" fmla="*/ 528 w 517"/>
                <a:gd name="T73" fmla="*/ 10 h 302"/>
                <a:gd name="T74" fmla="*/ 539 w 517"/>
                <a:gd name="T75" fmla="*/ 31 h 302"/>
                <a:gd name="T76" fmla="*/ 549 w 517"/>
                <a:gd name="T77" fmla="*/ 73 h 302"/>
                <a:gd name="T78" fmla="*/ 554 w 517"/>
                <a:gd name="T79" fmla="*/ 88 h 302"/>
                <a:gd name="T80" fmla="*/ 528 w 517"/>
                <a:gd name="T81" fmla="*/ 109 h 302"/>
                <a:gd name="T82" fmla="*/ 482 w 517"/>
                <a:gd name="T83" fmla="*/ 114 h 302"/>
                <a:gd name="T84" fmla="*/ 467 w 517"/>
                <a:gd name="T85" fmla="*/ 130 h 302"/>
                <a:gd name="T86" fmla="*/ 462 w 517"/>
                <a:gd name="T87" fmla="*/ 156 h 302"/>
                <a:gd name="T88" fmla="*/ 467 w 517"/>
                <a:gd name="T89" fmla="*/ 176 h 302"/>
                <a:gd name="T90" fmla="*/ 472 w 517"/>
                <a:gd name="T91" fmla="*/ 197 h 302"/>
                <a:gd name="T92" fmla="*/ 472 w 517"/>
                <a:gd name="T93" fmla="*/ 197 h 302"/>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517"/>
                <a:gd name="T142" fmla="*/ 0 h 302"/>
                <a:gd name="T143" fmla="*/ 517 w 517"/>
                <a:gd name="T144" fmla="*/ 302 h 302"/>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517" h="302">
                  <a:moveTo>
                    <a:pt x="434" y="197"/>
                  </a:moveTo>
                  <a:lnTo>
                    <a:pt x="388" y="207"/>
                  </a:lnTo>
                  <a:lnTo>
                    <a:pt x="363" y="207"/>
                  </a:lnTo>
                  <a:lnTo>
                    <a:pt x="347" y="181"/>
                  </a:lnTo>
                  <a:lnTo>
                    <a:pt x="347" y="171"/>
                  </a:lnTo>
                  <a:lnTo>
                    <a:pt x="347" y="156"/>
                  </a:lnTo>
                  <a:lnTo>
                    <a:pt x="327" y="135"/>
                  </a:lnTo>
                  <a:lnTo>
                    <a:pt x="296" y="124"/>
                  </a:lnTo>
                  <a:lnTo>
                    <a:pt x="240" y="135"/>
                  </a:lnTo>
                  <a:lnTo>
                    <a:pt x="204" y="161"/>
                  </a:lnTo>
                  <a:lnTo>
                    <a:pt x="194" y="197"/>
                  </a:lnTo>
                  <a:lnTo>
                    <a:pt x="204" y="218"/>
                  </a:lnTo>
                  <a:lnTo>
                    <a:pt x="210" y="228"/>
                  </a:lnTo>
                  <a:lnTo>
                    <a:pt x="220" y="238"/>
                  </a:lnTo>
                  <a:lnTo>
                    <a:pt x="215" y="259"/>
                  </a:lnTo>
                  <a:lnTo>
                    <a:pt x="179" y="280"/>
                  </a:lnTo>
                  <a:lnTo>
                    <a:pt x="143" y="301"/>
                  </a:lnTo>
                  <a:lnTo>
                    <a:pt x="133" y="290"/>
                  </a:lnTo>
                  <a:lnTo>
                    <a:pt x="123" y="259"/>
                  </a:lnTo>
                  <a:lnTo>
                    <a:pt x="107" y="233"/>
                  </a:lnTo>
                  <a:lnTo>
                    <a:pt x="87" y="223"/>
                  </a:lnTo>
                  <a:lnTo>
                    <a:pt x="67" y="233"/>
                  </a:lnTo>
                  <a:lnTo>
                    <a:pt x="46" y="244"/>
                  </a:lnTo>
                  <a:lnTo>
                    <a:pt x="31" y="238"/>
                  </a:lnTo>
                  <a:lnTo>
                    <a:pt x="5" y="218"/>
                  </a:lnTo>
                  <a:lnTo>
                    <a:pt x="0" y="192"/>
                  </a:lnTo>
                  <a:lnTo>
                    <a:pt x="0" y="166"/>
                  </a:lnTo>
                  <a:lnTo>
                    <a:pt x="41" y="119"/>
                  </a:lnTo>
                  <a:lnTo>
                    <a:pt x="92" y="88"/>
                  </a:lnTo>
                  <a:lnTo>
                    <a:pt x="143" y="57"/>
                  </a:lnTo>
                  <a:lnTo>
                    <a:pt x="194" y="31"/>
                  </a:lnTo>
                  <a:lnTo>
                    <a:pt x="250" y="10"/>
                  </a:lnTo>
                  <a:lnTo>
                    <a:pt x="312" y="5"/>
                  </a:lnTo>
                  <a:lnTo>
                    <a:pt x="368" y="0"/>
                  </a:lnTo>
                  <a:lnTo>
                    <a:pt x="429" y="0"/>
                  </a:lnTo>
                  <a:lnTo>
                    <a:pt x="460" y="5"/>
                  </a:lnTo>
                  <a:lnTo>
                    <a:pt x="490" y="10"/>
                  </a:lnTo>
                  <a:lnTo>
                    <a:pt x="501" y="31"/>
                  </a:lnTo>
                  <a:lnTo>
                    <a:pt x="511" y="73"/>
                  </a:lnTo>
                  <a:lnTo>
                    <a:pt x="516" y="88"/>
                  </a:lnTo>
                  <a:lnTo>
                    <a:pt x="490" y="109"/>
                  </a:lnTo>
                  <a:lnTo>
                    <a:pt x="444" y="114"/>
                  </a:lnTo>
                  <a:lnTo>
                    <a:pt x="429" y="130"/>
                  </a:lnTo>
                  <a:lnTo>
                    <a:pt x="424" y="156"/>
                  </a:lnTo>
                  <a:lnTo>
                    <a:pt x="429" y="176"/>
                  </a:lnTo>
                  <a:lnTo>
                    <a:pt x="434" y="197"/>
                  </a:lnTo>
                  <a:close/>
                </a:path>
              </a:pathLst>
            </a:custGeom>
            <a:solidFill>
              <a:srgbClr val="EEEEEE"/>
            </a:solidFill>
            <a:ln w="3175">
              <a:solidFill>
                <a:srgbClr val="000000"/>
              </a:solidFill>
              <a:round/>
              <a:headEnd/>
              <a:tailEnd/>
            </a:ln>
          </p:spPr>
          <p:txBody>
            <a:bodyPr wrap="none" anchor="ctr">
              <a:spAutoFit/>
            </a:bodyPr>
            <a:lstStyle/>
            <a:p>
              <a:endParaRPr lang="zh-CN" altLang="en-US"/>
            </a:p>
          </p:txBody>
        </p:sp>
        <p:sp>
          <p:nvSpPr>
            <p:cNvPr id="111" name="Freeform 150"/>
            <p:cNvSpPr>
              <a:spLocks/>
            </p:cNvSpPr>
            <p:nvPr/>
          </p:nvSpPr>
          <p:spPr bwMode="auto">
            <a:xfrm>
              <a:off x="5721" y="443"/>
              <a:ext cx="277" cy="255"/>
            </a:xfrm>
            <a:custGeom>
              <a:avLst/>
              <a:gdLst>
                <a:gd name="T0" fmla="*/ 219 w 277"/>
                <a:gd name="T1" fmla="*/ 125 h 255"/>
                <a:gd name="T2" fmla="*/ 199 w 277"/>
                <a:gd name="T3" fmla="*/ 146 h 255"/>
                <a:gd name="T4" fmla="*/ 199 w 277"/>
                <a:gd name="T5" fmla="*/ 171 h 255"/>
                <a:gd name="T6" fmla="*/ 204 w 277"/>
                <a:gd name="T7" fmla="*/ 182 h 255"/>
                <a:gd name="T8" fmla="*/ 214 w 277"/>
                <a:gd name="T9" fmla="*/ 187 h 255"/>
                <a:gd name="T10" fmla="*/ 214 w 277"/>
                <a:gd name="T11" fmla="*/ 192 h 255"/>
                <a:gd name="T12" fmla="*/ 225 w 277"/>
                <a:gd name="T13" fmla="*/ 197 h 255"/>
                <a:gd name="T14" fmla="*/ 230 w 277"/>
                <a:gd name="T15" fmla="*/ 213 h 255"/>
                <a:gd name="T16" fmla="*/ 225 w 277"/>
                <a:gd name="T17" fmla="*/ 228 h 255"/>
                <a:gd name="T18" fmla="*/ 214 w 277"/>
                <a:gd name="T19" fmla="*/ 234 h 255"/>
                <a:gd name="T20" fmla="*/ 204 w 277"/>
                <a:gd name="T21" fmla="*/ 244 h 255"/>
                <a:gd name="T22" fmla="*/ 184 w 277"/>
                <a:gd name="T23" fmla="*/ 249 h 255"/>
                <a:gd name="T24" fmla="*/ 153 w 277"/>
                <a:gd name="T25" fmla="*/ 254 h 255"/>
                <a:gd name="T26" fmla="*/ 133 w 277"/>
                <a:gd name="T27" fmla="*/ 249 h 255"/>
                <a:gd name="T28" fmla="*/ 117 w 277"/>
                <a:gd name="T29" fmla="*/ 228 h 255"/>
                <a:gd name="T30" fmla="*/ 117 w 277"/>
                <a:gd name="T31" fmla="*/ 218 h 255"/>
                <a:gd name="T32" fmla="*/ 117 w 277"/>
                <a:gd name="T33" fmla="*/ 208 h 255"/>
                <a:gd name="T34" fmla="*/ 117 w 277"/>
                <a:gd name="T35" fmla="*/ 192 h 255"/>
                <a:gd name="T36" fmla="*/ 112 w 277"/>
                <a:gd name="T37" fmla="*/ 187 h 255"/>
                <a:gd name="T38" fmla="*/ 107 w 277"/>
                <a:gd name="T39" fmla="*/ 177 h 255"/>
                <a:gd name="T40" fmla="*/ 102 w 277"/>
                <a:gd name="T41" fmla="*/ 171 h 255"/>
                <a:gd name="T42" fmla="*/ 82 w 277"/>
                <a:gd name="T43" fmla="*/ 166 h 255"/>
                <a:gd name="T44" fmla="*/ 61 w 277"/>
                <a:gd name="T45" fmla="*/ 166 h 255"/>
                <a:gd name="T46" fmla="*/ 15 w 277"/>
                <a:gd name="T47" fmla="*/ 187 h 255"/>
                <a:gd name="T48" fmla="*/ 10 w 277"/>
                <a:gd name="T49" fmla="*/ 171 h 255"/>
                <a:gd name="T50" fmla="*/ 5 w 277"/>
                <a:gd name="T51" fmla="*/ 156 h 255"/>
                <a:gd name="T52" fmla="*/ 0 w 277"/>
                <a:gd name="T53" fmla="*/ 140 h 255"/>
                <a:gd name="T54" fmla="*/ 5 w 277"/>
                <a:gd name="T55" fmla="*/ 120 h 255"/>
                <a:gd name="T56" fmla="*/ 10 w 277"/>
                <a:gd name="T57" fmla="*/ 109 h 255"/>
                <a:gd name="T58" fmla="*/ 20 w 277"/>
                <a:gd name="T59" fmla="*/ 104 h 255"/>
                <a:gd name="T60" fmla="*/ 41 w 277"/>
                <a:gd name="T61" fmla="*/ 94 h 255"/>
                <a:gd name="T62" fmla="*/ 61 w 277"/>
                <a:gd name="T63" fmla="*/ 94 h 255"/>
                <a:gd name="T64" fmla="*/ 77 w 277"/>
                <a:gd name="T65" fmla="*/ 88 h 255"/>
                <a:gd name="T66" fmla="*/ 87 w 277"/>
                <a:gd name="T67" fmla="*/ 73 h 255"/>
                <a:gd name="T68" fmla="*/ 82 w 277"/>
                <a:gd name="T69" fmla="*/ 52 h 255"/>
                <a:gd name="T70" fmla="*/ 77 w 277"/>
                <a:gd name="T71" fmla="*/ 21 h 255"/>
                <a:gd name="T72" fmla="*/ 71 w 277"/>
                <a:gd name="T73" fmla="*/ 0 h 255"/>
                <a:gd name="T74" fmla="*/ 102 w 277"/>
                <a:gd name="T75" fmla="*/ 6 h 255"/>
                <a:gd name="T76" fmla="*/ 133 w 277"/>
                <a:gd name="T77" fmla="*/ 16 h 255"/>
                <a:gd name="T78" fmla="*/ 204 w 277"/>
                <a:gd name="T79" fmla="*/ 47 h 255"/>
                <a:gd name="T80" fmla="*/ 276 w 277"/>
                <a:gd name="T81" fmla="*/ 88 h 255"/>
                <a:gd name="T82" fmla="*/ 219 w 277"/>
                <a:gd name="T83" fmla="*/ 125 h 255"/>
                <a:gd name="T84" fmla="*/ 219 w 277"/>
                <a:gd name="T85" fmla="*/ 125 h 25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77"/>
                <a:gd name="T130" fmla="*/ 0 h 255"/>
                <a:gd name="T131" fmla="*/ 277 w 277"/>
                <a:gd name="T132" fmla="*/ 255 h 25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77" h="255">
                  <a:moveTo>
                    <a:pt x="219" y="125"/>
                  </a:moveTo>
                  <a:lnTo>
                    <a:pt x="199" y="146"/>
                  </a:lnTo>
                  <a:lnTo>
                    <a:pt x="199" y="171"/>
                  </a:lnTo>
                  <a:lnTo>
                    <a:pt x="204" y="182"/>
                  </a:lnTo>
                  <a:lnTo>
                    <a:pt x="214" y="187"/>
                  </a:lnTo>
                  <a:lnTo>
                    <a:pt x="214" y="192"/>
                  </a:lnTo>
                  <a:lnTo>
                    <a:pt x="225" y="197"/>
                  </a:lnTo>
                  <a:lnTo>
                    <a:pt x="230" y="213"/>
                  </a:lnTo>
                  <a:lnTo>
                    <a:pt x="225" y="228"/>
                  </a:lnTo>
                  <a:lnTo>
                    <a:pt x="214" y="234"/>
                  </a:lnTo>
                  <a:lnTo>
                    <a:pt x="204" y="244"/>
                  </a:lnTo>
                  <a:lnTo>
                    <a:pt x="184" y="249"/>
                  </a:lnTo>
                  <a:lnTo>
                    <a:pt x="153" y="254"/>
                  </a:lnTo>
                  <a:lnTo>
                    <a:pt x="133" y="249"/>
                  </a:lnTo>
                  <a:lnTo>
                    <a:pt x="117" y="228"/>
                  </a:lnTo>
                  <a:lnTo>
                    <a:pt x="117" y="218"/>
                  </a:lnTo>
                  <a:lnTo>
                    <a:pt x="117" y="208"/>
                  </a:lnTo>
                  <a:lnTo>
                    <a:pt x="117" y="192"/>
                  </a:lnTo>
                  <a:lnTo>
                    <a:pt x="112" y="187"/>
                  </a:lnTo>
                  <a:lnTo>
                    <a:pt x="107" y="177"/>
                  </a:lnTo>
                  <a:lnTo>
                    <a:pt x="102" y="171"/>
                  </a:lnTo>
                  <a:lnTo>
                    <a:pt x="82" y="166"/>
                  </a:lnTo>
                  <a:lnTo>
                    <a:pt x="61" y="166"/>
                  </a:lnTo>
                  <a:lnTo>
                    <a:pt x="15" y="187"/>
                  </a:lnTo>
                  <a:lnTo>
                    <a:pt x="10" y="171"/>
                  </a:lnTo>
                  <a:lnTo>
                    <a:pt x="5" y="156"/>
                  </a:lnTo>
                  <a:lnTo>
                    <a:pt x="0" y="140"/>
                  </a:lnTo>
                  <a:lnTo>
                    <a:pt x="5" y="120"/>
                  </a:lnTo>
                  <a:lnTo>
                    <a:pt x="10" y="109"/>
                  </a:lnTo>
                  <a:lnTo>
                    <a:pt x="20" y="104"/>
                  </a:lnTo>
                  <a:lnTo>
                    <a:pt x="41" y="94"/>
                  </a:lnTo>
                  <a:lnTo>
                    <a:pt x="61" y="94"/>
                  </a:lnTo>
                  <a:lnTo>
                    <a:pt x="77" y="88"/>
                  </a:lnTo>
                  <a:lnTo>
                    <a:pt x="87" y="73"/>
                  </a:lnTo>
                  <a:lnTo>
                    <a:pt x="82" y="52"/>
                  </a:lnTo>
                  <a:lnTo>
                    <a:pt x="77" y="21"/>
                  </a:lnTo>
                  <a:lnTo>
                    <a:pt x="71" y="0"/>
                  </a:lnTo>
                  <a:lnTo>
                    <a:pt x="102" y="6"/>
                  </a:lnTo>
                  <a:lnTo>
                    <a:pt x="133" y="16"/>
                  </a:lnTo>
                  <a:lnTo>
                    <a:pt x="204" y="47"/>
                  </a:lnTo>
                  <a:lnTo>
                    <a:pt x="276" y="88"/>
                  </a:lnTo>
                  <a:lnTo>
                    <a:pt x="219" y="125"/>
                  </a:lnTo>
                  <a:close/>
                </a:path>
              </a:pathLst>
            </a:custGeom>
            <a:solidFill>
              <a:srgbClr val="EEEEEE"/>
            </a:solidFill>
            <a:ln w="3175">
              <a:solidFill>
                <a:srgbClr val="000000"/>
              </a:solidFill>
              <a:round/>
              <a:headEnd/>
              <a:tailEnd/>
            </a:ln>
          </p:spPr>
          <p:txBody>
            <a:bodyPr wrap="none" anchor="ctr">
              <a:spAutoFit/>
            </a:bodyPr>
            <a:lstStyle/>
            <a:p>
              <a:endParaRPr lang="zh-CN" altLang="en-US"/>
            </a:p>
          </p:txBody>
        </p:sp>
        <p:sp>
          <p:nvSpPr>
            <p:cNvPr id="112" name="Freeform 151"/>
            <p:cNvSpPr>
              <a:spLocks/>
            </p:cNvSpPr>
            <p:nvPr/>
          </p:nvSpPr>
          <p:spPr bwMode="auto">
            <a:xfrm>
              <a:off x="5833" y="823"/>
              <a:ext cx="329" cy="457"/>
            </a:xfrm>
            <a:custGeom>
              <a:avLst/>
              <a:gdLst>
                <a:gd name="T0" fmla="*/ 239 w 328"/>
                <a:gd name="T1" fmla="*/ 368 h 457"/>
                <a:gd name="T2" fmla="*/ 224 w 328"/>
                <a:gd name="T3" fmla="*/ 409 h 457"/>
                <a:gd name="T4" fmla="*/ 224 w 328"/>
                <a:gd name="T5" fmla="*/ 451 h 457"/>
                <a:gd name="T6" fmla="*/ 224 w 328"/>
                <a:gd name="T7" fmla="*/ 456 h 457"/>
                <a:gd name="T8" fmla="*/ 213 w 328"/>
                <a:gd name="T9" fmla="*/ 451 h 457"/>
                <a:gd name="T10" fmla="*/ 198 w 328"/>
                <a:gd name="T11" fmla="*/ 446 h 457"/>
                <a:gd name="T12" fmla="*/ 153 w 328"/>
                <a:gd name="T13" fmla="*/ 420 h 457"/>
                <a:gd name="T14" fmla="*/ 128 w 328"/>
                <a:gd name="T15" fmla="*/ 394 h 457"/>
                <a:gd name="T16" fmla="*/ 107 w 328"/>
                <a:gd name="T17" fmla="*/ 357 h 457"/>
                <a:gd name="T18" fmla="*/ 97 w 328"/>
                <a:gd name="T19" fmla="*/ 321 h 457"/>
                <a:gd name="T20" fmla="*/ 102 w 328"/>
                <a:gd name="T21" fmla="*/ 311 h 457"/>
                <a:gd name="T22" fmla="*/ 102 w 328"/>
                <a:gd name="T23" fmla="*/ 306 h 457"/>
                <a:gd name="T24" fmla="*/ 123 w 328"/>
                <a:gd name="T25" fmla="*/ 311 h 457"/>
                <a:gd name="T26" fmla="*/ 143 w 328"/>
                <a:gd name="T27" fmla="*/ 311 h 457"/>
                <a:gd name="T28" fmla="*/ 159 w 328"/>
                <a:gd name="T29" fmla="*/ 306 h 457"/>
                <a:gd name="T30" fmla="*/ 183 w 328"/>
                <a:gd name="T31" fmla="*/ 285 h 457"/>
                <a:gd name="T32" fmla="*/ 159 w 328"/>
                <a:gd name="T33" fmla="*/ 249 h 457"/>
                <a:gd name="T34" fmla="*/ 153 w 328"/>
                <a:gd name="T35" fmla="*/ 233 h 457"/>
                <a:gd name="T36" fmla="*/ 143 w 328"/>
                <a:gd name="T37" fmla="*/ 202 h 457"/>
                <a:gd name="T38" fmla="*/ 128 w 328"/>
                <a:gd name="T39" fmla="*/ 186 h 457"/>
                <a:gd name="T40" fmla="*/ 107 w 328"/>
                <a:gd name="T41" fmla="*/ 176 h 457"/>
                <a:gd name="T42" fmla="*/ 82 w 328"/>
                <a:gd name="T43" fmla="*/ 181 h 457"/>
                <a:gd name="T44" fmla="*/ 82 w 328"/>
                <a:gd name="T45" fmla="*/ 181 h 457"/>
                <a:gd name="T46" fmla="*/ 67 w 328"/>
                <a:gd name="T47" fmla="*/ 197 h 457"/>
                <a:gd name="T48" fmla="*/ 46 w 328"/>
                <a:gd name="T49" fmla="*/ 197 h 457"/>
                <a:gd name="T50" fmla="*/ 31 w 328"/>
                <a:gd name="T51" fmla="*/ 186 h 457"/>
                <a:gd name="T52" fmla="*/ 16 w 328"/>
                <a:gd name="T53" fmla="*/ 155 h 457"/>
                <a:gd name="T54" fmla="*/ 0 w 328"/>
                <a:gd name="T55" fmla="*/ 124 h 457"/>
                <a:gd name="T56" fmla="*/ 36 w 328"/>
                <a:gd name="T57" fmla="*/ 119 h 457"/>
                <a:gd name="T58" fmla="*/ 62 w 328"/>
                <a:gd name="T59" fmla="*/ 103 h 457"/>
                <a:gd name="T60" fmla="*/ 77 w 328"/>
                <a:gd name="T61" fmla="*/ 93 h 457"/>
                <a:gd name="T62" fmla="*/ 77 w 328"/>
                <a:gd name="T63" fmla="*/ 78 h 457"/>
                <a:gd name="T64" fmla="*/ 77 w 328"/>
                <a:gd name="T65" fmla="*/ 78 h 457"/>
                <a:gd name="T66" fmla="*/ 62 w 328"/>
                <a:gd name="T67" fmla="*/ 57 h 457"/>
                <a:gd name="T68" fmla="*/ 56 w 328"/>
                <a:gd name="T69" fmla="*/ 46 h 457"/>
                <a:gd name="T70" fmla="*/ 56 w 328"/>
                <a:gd name="T71" fmla="*/ 31 h 457"/>
                <a:gd name="T72" fmla="*/ 92 w 328"/>
                <a:gd name="T73" fmla="*/ 5 h 457"/>
                <a:gd name="T74" fmla="*/ 143 w 328"/>
                <a:gd name="T75" fmla="*/ 0 h 457"/>
                <a:gd name="T76" fmla="*/ 159 w 328"/>
                <a:gd name="T77" fmla="*/ 15 h 457"/>
                <a:gd name="T78" fmla="*/ 159 w 328"/>
                <a:gd name="T79" fmla="*/ 36 h 457"/>
                <a:gd name="T80" fmla="*/ 183 w 328"/>
                <a:gd name="T81" fmla="*/ 52 h 457"/>
                <a:gd name="T82" fmla="*/ 203 w 328"/>
                <a:gd name="T83" fmla="*/ 78 h 457"/>
                <a:gd name="T84" fmla="*/ 244 w 328"/>
                <a:gd name="T85" fmla="*/ 78 h 457"/>
                <a:gd name="T86" fmla="*/ 346 w 328"/>
                <a:gd name="T87" fmla="*/ 57 h 457"/>
                <a:gd name="T88" fmla="*/ 346 w 328"/>
                <a:gd name="T89" fmla="*/ 78 h 457"/>
                <a:gd name="T90" fmla="*/ 346 w 328"/>
                <a:gd name="T91" fmla="*/ 98 h 457"/>
                <a:gd name="T92" fmla="*/ 331 w 328"/>
                <a:gd name="T93" fmla="*/ 155 h 457"/>
                <a:gd name="T94" fmla="*/ 310 w 328"/>
                <a:gd name="T95" fmla="*/ 207 h 457"/>
                <a:gd name="T96" fmla="*/ 239 w 328"/>
                <a:gd name="T97" fmla="*/ 368 h 457"/>
                <a:gd name="T98" fmla="*/ 239 w 328"/>
                <a:gd name="T99" fmla="*/ 368 h 45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28"/>
                <a:gd name="T151" fmla="*/ 0 h 457"/>
                <a:gd name="T152" fmla="*/ 328 w 328"/>
                <a:gd name="T153" fmla="*/ 457 h 45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28" h="457">
                  <a:moveTo>
                    <a:pt x="220" y="368"/>
                  </a:moveTo>
                  <a:lnTo>
                    <a:pt x="205" y="409"/>
                  </a:lnTo>
                  <a:lnTo>
                    <a:pt x="205" y="451"/>
                  </a:lnTo>
                  <a:lnTo>
                    <a:pt x="205" y="456"/>
                  </a:lnTo>
                  <a:lnTo>
                    <a:pt x="194" y="451"/>
                  </a:lnTo>
                  <a:lnTo>
                    <a:pt x="179" y="446"/>
                  </a:lnTo>
                  <a:lnTo>
                    <a:pt x="153" y="420"/>
                  </a:lnTo>
                  <a:lnTo>
                    <a:pt x="128" y="394"/>
                  </a:lnTo>
                  <a:lnTo>
                    <a:pt x="107" y="357"/>
                  </a:lnTo>
                  <a:lnTo>
                    <a:pt x="97" y="321"/>
                  </a:lnTo>
                  <a:lnTo>
                    <a:pt x="102" y="311"/>
                  </a:lnTo>
                  <a:lnTo>
                    <a:pt x="102" y="306"/>
                  </a:lnTo>
                  <a:lnTo>
                    <a:pt x="123" y="311"/>
                  </a:lnTo>
                  <a:lnTo>
                    <a:pt x="143" y="311"/>
                  </a:lnTo>
                  <a:lnTo>
                    <a:pt x="159" y="306"/>
                  </a:lnTo>
                  <a:lnTo>
                    <a:pt x="164" y="285"/>
                  </a:lnTo>
                  <a:lnTo>
                    <a:pt x="159" y="249"/>
                  </a:lnTo>
                  <a:lnTo>
                    <a:pt x="153" y="233"/>
                  </a:lnTo>
                  <a:lnTo>
                    <a:pt x="143" y="202"/>
                  </a:lnTo>
                  <a:lnTo>
                    <a:pt x="128" y="186"/>
                  </a:lnTo>
                  <a:lnTo>
                    <a:pt x="107" y="176"/>
                  </a:lnTo>
                  <a:lnTo>
                    <a:pt x="82" y="181"/>
                  </a:lnTo>
                  <a:lnTo>
                    <a:pt x="67" y="197"/>
                  </a:lnTo>
                  <a:lnTo>
                    <a:pt x="46" y="197"/>
                  </a:lnTo>
                  <a:lnTo>
                    <a:pt x="31" y="186"/>
                  </a:lnTo>
                  <a:lnTo>
                    <a:pt x="16" y="155"/>
                  </a:lnTo>
                  <a:lnTo>
                    <a:pt x="0" y="124"/>
                  </a:lnTo>
                  <a:lnTo>
                    <a:pt x="36" y="119"/>
                  </a:lnTo>
                  <a:lnTo>
                    <a:pt x="62" y="103"/>
                  </a:lnTo>
                  <a:lnTo>
                    <a:pt x="77" y="93"/>
                  </a:lnTo>
                  <a:lnTo>
                    <a:pt x="77" y="78"/>
                  </a:lnTo>
                  <a:lnTo>
                    <a:pt x="62" y="57"/>
                  </a:lnTo>
                  <a:lnTo>
                    <a:pt x="56" y="46"/>
                  </a:lnTo>
                  <a:lnTo>
                    <a:pt x="56" y="31"/>
                  </a:lnTo>
                  <a:lnTo>
                    <a:pt x="92" y="5"/>
                  </a:lnTo>
                  <a:lnTo>
                    <a:pt x="143" y="0"/>
                  </a:lnTo>
                  <a:lnTo>
                    <a:pt x="159" y="15"/>
                  </a:lnTo>
                  <a:lnTo>
                    <a:pt x="159" y="36"/>
                  </a:lnTo>
                  <a:lnTo>
                    <a:pt x="164" y="52"/>
                  </a:lnTo>
                  <a:lnTo>
                    <a:pt x="184" y="78"/>
                  </a:lnTo>
                  <a:lnTo>
                    <a:pt x="225" y="78"/>
                  </a:lnTo>
                  <a:lnTo>
                    <a:pt x="327" y="57"/>
                  </a:lnTo>
                  <a:lnTo>
                    <a:pt x="327" y="78"/>
                  </a:lnTo>
                  <a:lnTo>
                    <a:pt x="327" y="98"/>
                  </a:lnTo>
                  <a:lnTo>
                    <a:pt x="312" y="155"/>
                  </a:lnTo>
                  <a:lnTo>
                    <a:pt x="291" y="207"/>
                  </a:lnTo>
                  <a:lnTo>
                    <a:pt x="220" y="368"/>
                  </a:lnTo>
                  <a:close/>
                </a:path>
              </a:pathLst>
            </a:custGeom>
            <a:solidFill>
              <a:srgbClr val="EEEEEE"/>
            </a:solidFill>
            <a:ln w="3175">
              <a:solidFill>
                <a:srgbClr val="000000"/>
              </a:solidFill>
              <a:round/>
              <a:headEnd/>
              <a:tailEnd/>
            </a:ln>
          </p:spPr>
          <p:txBody>
            <a:bodyPr wrap="none" anchor="ctr">
              <a:spAutoFit/>
            </a:bodyPr>
            <a:lstStyle/>
            <a:p>
              <a:endParaRPr lang="zh-CN" altLang="en-US"/>
            </a:p>
          </p:txBody>
        </p:sp>
        <p:sp>
          <p:nvSpPr>
            <p:cNvPr id="113" name="Freeform 152"/>
            <p:cNvSpPr>
              <a:spLocks/>
            </p:cNvSpPr>
            <p:nvPr/>
          </p:nvSpPr>
          <p:spPr bwMode="auto">
            <a:xfrm rot="-2368278">
              <a:off x="5708" y="549"/>
              <a:ext cx="431" cy="474"/>
            </a:xfrm>
            <a:custGeom>
              <a:avLst/>
              <a:gdLst>
                <a:gd name="T0" fmla="*/ 133 w 430"/>
                <a:gd name="T1" fmla="*/ 78 h 473"/>
                <a:gd name="T2" fmla="*/ 97 w 430"/>
                <a:gd name="T3" fmla="*/ 67 h 473"/>
                <a:gd name="T4" fmla="*/ 77 w 430"/>
                <a:gd name="T5" fmla="*/ 52 h 473"/>
                <a:gd name="T6" fmla="*/ 41 w 430"/>
                <a:gd name="T7" fmla="*/ 62 h 473"/>
                <a:gd name="T8" fmla="*/ 15 w 430"/>
                <a:gd name="T9" fmla="*/ 99 h 473"/>
                <a:gd name="T10" fmla="*/ 0 w 430"/>
                <a:gd name="T11" fmla="*/ 171 h 473"/>
                <a:gd name="T12" fmla="*/ 46 w 430"/>
                <a:gd name="T13" fmla="*/ 192 h 473"/>
                <a:gd name="T14" fmla="*/ 61 w 430"/>
                <a:gd name="T15" fmla="*/ 197 h 473"/>
                <a:gd name="T16" fmla="*/ 77 w 430"/>
                <a:gd name="T17" fmla="*/ 223 h 473"/>
                <a:gd name="T18" fmla="*/ 61 w 430"/>
                <a:gd name="T19" fmla="*/ 273 h 473"/>
                <a:gd name="T20" fmla="*/ 61 w 430"/>
                <a:gd name="T21" fmla="*/ 335 h 473"/>
                <a:gd name="T22" fmla="*/ 97 w 430"/>
                <a:gd name="T23" fmla="*/ 346 h 473"/>
                <a:gd name="T24" fmla="*/ 123 w 430"/>
                <a:gd name="T25" fmla="*/ 335 h 473"/>
                <a:gd name="T26" fmla="*/ 123 w 430"/>
                <a:gd name="T27" fmla="*/ 315 h 473"/>
                <a:gd name="T28" fmla="*/ 128 w 430"/>
                <a:gd name="T29" fmla="*/ 304 h 473"/>
                <a:gd name="T30" fmla="*/ 138 w 430"/>
                <a:gd name="T31" fmla="*/ 289 h 473"/>
                <a:gd name="T32" fmla="*/ 148 w 430"/>
                <a:gd name="T33" fmla="*/ 283 h 473"/>
                <a:gd name="T34" fmla="*/ 199 w 430"/>
                <a:gd name="T35" fmla="*/ 299 h 473"/>
                <a:gd name="T36" fmla="*/ 244 w 430"/>
                <a:gd name="T37" fmla="*/ 346 h 473"/>
                <a:gd name="T38" fmla="*/ 204 w 430"/>
                <a:gd name="T39" fmla="*/ 372 h 473"/>
                <a:gd name="T40" fmla="*/ 199 w 430"/>
                <a:gd name="T41" fmla="*/ 397 h 473"/>
                <a:gd name="T42" fmla="*/ 249 w 430"/>
                <a:gd name="T43" fmla="*/ 434 h 473"/>
                <a:gd name="T44" fmla="*/ 351 w 430"/>
                <a:gd name="T45" fmla="*/ 486 h 473"/>
                <a:gd name="T46" fmla="*/ 438 w 430"/>
                <a:gd name="T47" fmla="*/ 325 h 473"/>
                <a:gd name="T48" fmla="*/ 448 w 430"/>
                <a:gd name="T49" fmla="*/ 150 h 473"/>
                <a:gd name="T50" fmla="*/ 448 w 430"/>
                <a:gd name="T51" fmla="*/ 104 h 473"/>
                <a:gd name="T52" fmla="*/ 346 w 430"/>
                <a:gd name="T53" fmla="*/ 99 h 473"/>
                <a:gd name="T54" fmla="*/ 341 w 430"/>
                <a:gd name="T55" fmla="*/ 140 h 473"/>
                <a:gd name="T56" fmla="*/ 336 w 430"/>
                <a:gd name="T57" fmla="*/ 161 h 473"/>
                <a:gd name="T58" fmla="*/ 300 w 430"/>
                <a:gd name="T59" fmla="*/ 171 h 473"/>
                <a:gd name="T60" fmla="*/ 244 w 430"/>
                <a:gd name="T61" fmla="*/ 140 h 473"/>
                <a:gd name="T62" fmla="*/ 234 w 430"/>
                <a:gd name="T63" fmla="*/ 109 h 473"/>
                <a:gd name="T64" fmla="*/ 259 w 430"/>
                <a:gd name="T65" fmla="*/ 78 h 473"/>
                <a:gd name="T66" fmla="*/ 264 w 430"/>
                <a:gd name="T67" fmla="*/ 47 h 473"/>
                <a:gd name="T68" fmla="*/ 239 w 430"/>
                <a:gd name="T69" fmla="*/ 16 h 473"/>
                <a:gd name="T70" fmla="*/ 138 w 430"/>
                <a:gd name="T71" fmla="*/ 73 h 47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30"/>
                <a:gd name="T109" fmla="*/ 0 h 473"/>
                <a:gd name="T110" fmla="*/ 430 w 430"/>
                <a:gd name="T111" fmla="*/ 473 h 47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30" h="473">
                  <a:moveTo>
                    <a:pt x="138" y="73"/>
                  </a:moveTo>
                  <a:lnTo>
                    <a:pt x="133" y="78"/>
                  </a:lnTo>
                  <a:lnTo>
                    <a:pt x="112" y="83"/>
                  </a:lnTo>
                  <a:lnTo>
                    <a:pt x="97" y="67"/>
                  </a:lnTo>
                  <a:lnTo>
                    <a:pt x="82" y="57"/>
                  </a:lnTo>
                  <a:lnTo>
                    <a:pt x="77" y="52"/>
                  </a:lnTo>
                  <a:lnTo>
                    <a:pt x="56" y="52"/>
                  </a:lnTo>
                  <a:lnTo>
                    <a:pt x="41" y="62"/>
                  </a:lnTo>
                  <a:lnTo>
                    <a:pt x="26" y="78"/>
                  </a:lnTo>
                  <a:lnTo>
                    <a:pt x="15" y="99"/>
                  </a:lnTo>
                  <a:lnTo>
                    <a:pt x="5" y="135"/>
                  </a:lnTo>
                  <a:lnTo>
                    <a:pt x="0" y="171"/>
                  </a:lnTo>
                  <a:lnTo>
                    <a:pt x="20" y="187"/>
                  </a:lnTo>
                  <a:lnTo>
                    <a:pt x="46" y="192"/>
                  </a:lnTo>
                  <a:lnTo>
                    <a:pt x="61" y="197"/>
                  </a:lnTo>
                  <a:lnTo>
                    <a:pt x="77" y="213"/>
                  </a:lnTo>
                  <a:lnTo>
                    <a:pt x="77" y="223"/>
                  </a:lnTo>
                  <a:lnTo>
                    <a:pt x="72" y="238"/>
                  </a:lnTo>
                  <a:lnTo>
                    <a:pt x="61" y="254"/>
                  </a:lnTo>
                  <a:lnTo>
                    <a:pt x="36" y="306"/>
                  </a:lnTo>
                  <a:lnTo>
                    <a:pt x="61" y="316"/>
                  </a:lnTo>
                  <a:lnTo>
                    <a:pt x="97" y="327"/>
                  </a:lnTo>
                  <a:lnTo>
                    <a:pt x="118" y="327"/>
                  </a:lnTo>
                  <a:lnTo>
                    <a:pt x="123" y="316"/>
                  </a:lnTo>
                  <a:lnTo>
                    <a:pt x="123" y="311"/>
                  </a:lnTo>
                  <a:lnTo>
                    <a:pt x="123" y="296"/>
                  </a:lnTo>
                  <a:lnTo>
                    <a:pt x="123" y="290"/>
                  </a:lnTo>
                  <a:lnTo>
                    <a:pt x="128" y="285"/>
                  </a:lnTo>
                  <a:lnTo>
                    <a:pt x="128" y="275"/>
                  </a:lnTo>
                  <a:lnTo>
                    <a:pt x="138" y="270"/>
                  </a:lnTo>
                  <a:lnTo>
                    <a:pt x="143" y="264"/>
                  </a:lnTo>
                  <a:lnTo>
                    <a:pt x="148" y="264"/>
                  </a:lnTo>
                  <a:lnTo>
                    <a:pt x="174" y="270"/>
                  </a:lnTo>
                  <a:lnTo>
                    <a:pt x="199" y="280"/>
                  </a:lnTo>
                  <a:lnTo>
                    <a:pt x="215" y="301"/>
                  </a:lnTo>
                  <a:lnTo>
                    <a:pt x="225" y="327"/>
                  </a:lnTo>
                  <a:lnTo>
                    <a:pt x="209" y="337"/>
                  </a:lnTo>
                  <a:lnTo>
                    <a:pt x="204" y="353"/>
                  </a:lnTo>
                  <a:lnTo>
                    <a:pt x="199" y="368"/>
                  </a:lnTo>
                  <a:lnTo>
                    <a:pt x="199" y="378"/>
                  </a:lnTo>
                  <a:lnTo>
                    <a:pt x="209" y="404"/>
                  </a:lnTo>
                  <a:lnTo>
                    <a:pt x="230" y="415"/>
                  </a:lnTo>
                  <a:lnTo>
                    <a:pt x="327" y="472"/>
                  </a:lnTo>
                  <a:lnTo>
                    <a:pt x="332" y="467"/>
                  </a:lnTo>
                  <a:lnTo>
                    <a:pt x="383" y="394"/>
                  </a:lnTo>
                  <a:lnTo>
                    <a:pt x="419" y="306"/>
                  </a:lnTo>
                  <a:lnTo>
                    <a:pt x="429" y="228"/>
                  </a:lnTo>
                  <a:lnTo>
                    <a:pt x="429" y="150"/>
                  </a:lnTo>
                  <a:lnTo>
                    <a:pt x="429" y="130"/>
                  </a:lnTo>
                  <a:lnTo>
                    <a:pt x="429" y="104"/>
                  </a:lnTo>
                  <a:lnTo>
                    <a:pt x="368" y="93"/>
                  </a:lnTo>
                  <a:lnTo>
                    <a:pt x="327" y="99"/>
                  </a:lnTo>
                  <a:lnTo>
                    <a:pt x="317" y="140"/>
                  </a:lnTo>
                  <a:lnTo>
                    <a:pt x="322" y="140"/>
                  </a:lnTo>
                  <a:lnTo>
                    <a:pt x="322" y="150"/>
                  </a:lnTo>
                  <a:lnTo>
                    <a:pt x="317" y="161"/>
                  </a:lnTo>
                  <a:lnTo>
                    <a:pt x="301" y="171"/>
                  </a:lnTo>
                  <a:lnTo>
                    <a:pt x="281" y="171"/>
                  </a:lnTo>
                  <a:lnTo>
                    <a:pt x="250" y="161"/>
                  </a:lnTo>
                  <a:lnTo>
                    <a:pt x="225" y="140"/>
                  </a:lnTo>
                  <a:lnTo>
                    <a:pt x="215" y="124"/>
                  </a:lnTo>
                  <a:lnTo>
                    <a:pt x="215" y="109"/>
                  </a:lnTo>
                  <a:lnTo>
                    <a:pt x="225" y="93"/>
                  </a:lnTo>
                  <a:lnTo>
                    <a:pt x="240" y="78"/>
                  </a:lnTo>
                  <a:lnTo>
                    <a:pt x="245" y="57"/>
                  </a:lnTo>
                  <a:lnTo>
                    <a:pt x="245" y="47"/>
                  </a:lnTo>
                  <a:lnTo>
                    <a:pt x="235" y="31"/>
                  </a:lnTo>
                  <a:lnTo>
                    <a:pt x="220" y="16"/>
                  </a:lnTo>
                  <a:lnTo>
                    <a:pt x="174" y="0"/>
                  </a:lnTo>
                  <a:lnTo>
                    <a:pt x="138" y="73"/>
                  </a:lnTo>
                  <a:close/>
                </a:path>
              </a:pathLst>
            </a:custGeom>
            <a:solidFill>
              <a:srgbClr val="EEEEEE"/>
            </a:solidFill>
            <a:ln w="3175">
              <a:solidFill>
                <a:srgbClr val="000000"/>
              </a:solidFill>
              <a:round/>
              <a:headEnd/>
              <a:tailEnd/>
            </a:ln>
          </p:spPr>
          <p:txBody>
            <a:bodyPr wrap="none" anchor="ctr">
              <a:spAutoFit/>
            </a:bodyPr>
            <a:lstStyle/>
            <a:p>
              <a:endParaRPr lang="zh-CN" altLang="en-US"/>
            </a:p>
          </p:txBody>
        </p:sp>
        <p:sp>
          <p:nvSpPr>
            <p:cNvPr id="114" name="Freeform 153"/>
            <p:cNvSpPr>
              <a:spLocks/>
            </p:cNvSpPr>
            <p:nvPr/>
          </p:nvSpPr>
          <p:spPr bwMode="auto">
            <a:xfrm>
              <a:off x="5439" y="557"/>
              <a:ext cx="395" cy="547"/>
            </a:xfrm>
            <a:custGeom>
              <a:avLst/>
              <a:gdLst>
                <a:gd name="T0" fmla="*/ 269 w 394"/>
                <a:gd name="T1" fmla="*/ 83 h 546"/>
                <a:gd name="T2" fmla="*/ 228 w 394"/>
                <a:gd name="T3" fmla="*/ 57 h 546"/>
                <a:gd name="T4" fmla="*/ 228 w 394"/>
                <a:gd name="T5" fmla="*/ 32 h 546"/>
                <a:gd name="T6" fmla="*/ 189 w 394"/>
                <a:gd name="T7" fmla="*/ 6 h 546"/>
                <a:gd name="T8" fmla="*/ 128 w 394"/>
                <a:gd name="T9" fmla="*/ 6 h 546"/>
                <a:gd name="T10" fmla="*/ 66 w 394"/>
                <a:gd name="T11" fmla="*/ 37 h 546"/>
                <a:gd name="T12" fmla="*/ 66 w 394"/>
                <a:gd name="T13" fmla="*/ 94 h 546"/>
                <a:gd name="T14" fmla="*/ 82 w 394"/>
                <a:gd name="T15" fmla="*/ 114 h 546"/>
                <a:gd name="T16" fmla="*/ 41 w 394"/>
                <a:gd name="T17" fmla="*/ 156 h 546"/>
                <a:gd name="T18" fmla="*/ 0 w 394"/>
                <a:gd name="T19" fmla="*/ 192 h 546"/>
                <a:gd name="T20" fmla="*/ 31 w 394"/>
                <a:gd name="T21" fmla="*/ 294 h 546"/>
                <a:gd name="T22" fmla="*/ 72 w 394"/>
                <a:gd name="T23" fmla="*/ 305 h 546"/>
                <a:gd name="T24" fmla="*/ 87 w 394"/>
                <a:gd name="T25" fmla="*/ 270 h 546"/>
                <a:gd name="T26" fmla="*/ 118 w 394"/>
                <a:gd name="T27" fmla="*/ 265 h 546"/>
                <a:gd name="T28" fmla="*/ 148 w 394"/>
                <a:gd name="T29" fmla="*/ 377 h 546"/>
                <a:gd name="T30" fmla="*/ 123 w 394"/>
                <a:gd name="T31" fmla="*/ 398 h 546"/>
                <a:gd name="T32" fmla="*/ 92 w 394"/>
                <a:gd name="T33" fmla="*/ 408 h 546"/>
                <a:gd name="T34" fmla="*/ 87 w 394"/>
                <a:gd name="T35" fmla="*/ 445 h 546"/>
                <a:gd name="T36" fmla="*/ 97 w 394"/>
                <a:gd name="T37" fmla="*/ 486 h 546"/>
                <a:gd name="T38" fmla="*/ 169 w 394"/>
                <a:gd name="T39" fmla="*/ 486 h 546"/>
                <a:gd name="T40" fmla="*/ 194 w 394"/>
                <a:gd name="T41" fmla="*/ 507 h 546"/>
                <a:gd name="T42" fmla="*/ 194 w 394"/>
                <a:gd name="T43" fmla="*/ 533 h 546"/>
                <a:gd name="T44" fmla="*/ 194 w 394"/>
                <a:gd name="T45" fmla="*/ 548 h 546"/>
                <a:gd name="T46" fmla="*/ 218 w 394"/>
                <a:gd name="T47" fmla="*/ 548 h 546"/>
                <a:gd name="T48" fmla="*/ 249 w 394"/>
                <a:gd name="T49" fmla="*/ 564 h 546"/>
                <a:gd name="T50" fmla="*/ 320 w 394"/>
                <a:gd name="T51" fmla="*/ 543 h 546"/>
                <a:gd name="T52" fmla="*/ 341 w 394"/>
                <a:gd name="T53" fmla="*/ 491 h 546"/>
                <a:gd name="T54" fmla="*/ 320 w 394"/>
                <a:gd name="T55" fmla="*/ 465 h 546"/>
                <a:gd name="T56" fmla="*/ 324 w 394"/>
                <a:gd name="T57" fmla="*/ 447 h 546"/>
                <a:gd name="T58" fmla="*/ 331 w 394"/>
                <a:gd name="T59" fmla="*/ 429 h 546"/>
                <a:gd name="T60" fmla="*/ 412 w 394"/>
                <a:gd name="T61" fmla="*/ 408 h 546"/>
                <a:gd name="T62" fmla="*/ 392 w 394"/>
                <a:gd name="T63" fmla="*/ 320 h 546"/>
                <a:gd name="T64" fmla="*/ 351 w 394"/>
                <a:gd name="T65" fmla="*/ 320 h 546"/>
                <a:gd name="T66" fmla="*/ 341 w 394"/>
                <a:gd name="T67" fmla="*/ 325 h 546"/>
                <a:gd name="T68" fmla="*/ 295 w 394"/>
                <a:gd name="T69" fmla="*/ 325 h 546"/>
                <a:gd name="T70" fmla="*/ 259 w 394"/>
                <a:gd name="T71" fmla="*/ 239 h 546"/>
                <a:gd name="T72" fmla="*/ 285 w 394"/>
                <a:gd name="T73" fmla="*/ 177 h 546"/>
                <a:gd name="T74" fmla="*/ 331 w 394"/>
                <a:gd name="T75" fmla="*/ 171 h 546"/>
                <a:gd name="T76" fmla="*/ 341 w 394"/>
                <a:gd name="T77" fmla="*/ 151 h 546"/>
                <a:gd name="T78" fmla="*/ 315 w 394"/>
                <a:gd name="T79" fmla="*/ 73 h 54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394"/>
                <a:gd name="T121" fmla="*/ 0 h 546"/>
                <a:gd name="T122" fmla="*/ 394 w 394"/>
                <a:gd name="T123" fmla="*/ 546 h 54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394" h="546">
                  <a:moveTo>
                    <a:pt x="296" y="73"/>
                  </a:moveTo>
                  <a:lnTo>
                    <a:pt x="250" y="83"/>
                  </a:lnTo>
                  <a:lnTo>
                    <a:pt x="225" y="83"/>
                  </a:lnTo>
                  <a:lnTo>
                    <a:pt x="209" y="57"/>
                  </a:lnTo>
                  <a:lnTo>
                    <a:pt x="209" y="47"/>
                  </a:lnTo>
                  <a:lnTo>
                    <a:pt x="209" y="32"/>
                  </a:lnTo>
                  <a:lnTo>
                    <a:pt x="204" y="26"/>
                  </a:lnTo>
                  <a:lnTo>
                    <a:pt x="189" y="6"/>
                  </a:lnTo>
                  <a:lnTo>
                    <a:pt x="158" y="0"/>
                  </a:lnTo>
                  <a:lnTo>
                    <a:pt x="128" y="6"/>
                  </a:lnTo>
                  <a:lnTo>
                    <a:pt x="102" y="11"/>
                  </a:lnTo>
                  <a:lnTo>
                    <a:pt x="66" y="37"/>
                  </a:lnTo>
                  <a:lnTo>
                    <a:pt x="56" y="73"/>
                  </a:lnTo>
                  <a:lnTo>
                    <a:pt x="66" y="94"/>
                  </a:lnTo>
                  <a:lnTo>
                    <a:pt x="72" y="104"/>
                  </a:lnTo>
                  <a:lnTo>
                    <a:pt x="82" y="114"/>
                  </a:lnTo>
                  <a:lnTo>
                    <a:pt x="77" y="135"/>
                  </a:lnTo>
                  <a:lnTo>
                    <a:pt x="41" y="156"/>
                  </a:lnTo>
                  <a:lnTo>
                    <a:pt x="5" y="177"/>
                  </a:lnTo>
                  <a:lnTo>
                    <a:pt x="0" y="192"/>
                  </a:lnTo>
                  <a:lnTo>
                    <a:pt x="10" y="234"/>
                  </a:lnTo>
                  <a:lnTo>
                    <a:pt x="31" y="275"/>
                  </a:lnTo>
                  <a:lnTo>
                    <a:pt x="51" y="291"/>
                  </a:lnTo>
                  <a:lnTo>
                    <a:pt x="72" y="286"/>
                  </a:lnTo>
                  <a:lnTo>
                    <a:pt x="77" y="280"/>
                  </a:lnTo>
                  <a:lnTo>
                    <a:pt x="87" y="270"/>
                  </a:lnTo>
                  <a:lnTo>
                    <a:pt x="102" y="260"/>
                  </a:lnTo>
                  <a:lnTo>
                    <a:pt x="118" y="265"/>
                  </a:lnTo>
                  <a:lnTo>
                    <a:pt x="138" y="306"/>
                  </a:lnTo>
                  <a:lnTo>
                    <a:pt x="148" y="358"/>
                  </a:lnTo>
                  <a:lnTo>
                    <a:pt x="138" y="379"/>
                  </a:lnTo>
                  <a:lnTo>
                    <a:pt x="123" y="379"/>
                  </a:lnTo>
                  <a:lnTo>
                    <a:pt x="107" y="384"/>
                  </a:lnTo>
                  <a:lnTo>
                    <a:pt x="92" y="389"/>
                  </a:lnTo>
                  <a:lnTo>
                    <a:pt x="87" y="405"/>
                  </a:lnTo>
                  <a:lnTo>
                    <a:pt x="87" y="426"/>
                  </a:lnTo>
                  <a:lnTo>
                    <a:pt x="92" y="446"/>
                  </a:lnTo>
                  <a:lnTo>
                    <a:pt x="97" y="467"/>
                  </a:lnTo>
                  <a:lnTo>
                    <a:pt x="123" y="477"/>
                  </a:lnTo>
                  <a:lnTo>
                    <a:pt x="169" y="467"/>
                  </a:lnTo>
                  <a:lnTo>
                    <a:pt x="179" y="467"/>
                  </a:lnTo>
                  <a:lnTo>
                    <a:pt x="194" y="488"/>
                  </a:lnTo>
                  <a:lnTo>
                    <a:pt x="194" y="498"/>
                  </a:lnTo>
                  <a:lnTo>
                    <a:pt x="194" y="514"/>
                  </a:lnTo>
                  <a:lnTo>
                    <a:pt x="194" y="529"/>
                  </a:lnTo>
                  <a:lnTo>
                    <a:pt x="199" y="529"/>
                  </a:lnTo>
                  <a:lnTo>
                    <a:pt x="215" y="540"/>
                  </a:lnTo>
                  <a:lnTo>
                    <a:pt x="230" y="545"/>
                  </a:lnTo>
                  <a:lnTo>
                    <a:pt x="250" y="545"/>
                  </a:lnTo>
                  <a:lnTo>
                    <a:pt x="301" y="524"/>
                  </a:lnTo>
                  <a:lnTo>
                    <a:pt x="322" y="503"/>
                  </a:lnTo>
                  <a:lnTo>
                    <a:pt x="322" y="472"/>
                  </a:lnTo>
                  <a:lnTo>
                    <a:pt x="312" y="457"/>
                  </a:lnTo>
                  <a:lnTo>
                    <a:pt x="301" y="446"/>
                  </a:lnTo>
                  <a:lnTo>
                    <a:pt x="303" y="436"/>
                  </a:lnTo>
                  <a:lnTo>
                    <a:pt x="305" y="428"/>
                  </a:lnTo>
                  <a:lnTo>
                    <a:pt x="309" y="418"/>
                  </a:lnTo>
                  <a:lnTo>
                    <a:pt x="312" y="410"/>
                  </a:lnTo>
                  <a:lnTo>
                    <a:pt x="317" y="405"/>
                  </a:lnTo>
                  <a:lnTo>
                    <a:pt x="393" y="389"/>
                  </a:lnTo>
                  <a:lnTo>
                    <a:pt x="383" y="343"/>
                  </a:lnTo>
                  <a:lnTo>
                    <a:pt x="373" y="301"/>
                  </a:lnTo>
                  <a:lnTo>
                    <a:pt x="337" y="291"/>
                  </a:lnTo>
                  <a:lnTo>
                    <a:pt x="332" y="301"/>
                  </a:lnTo>
                  <a:lnTo>
                    <a:pt x="322" y="306"/>
                  </a:lnTo>
                  <a:lnTo>
                    <a:pt x="312" y="317"/>
                  </a:lnTo>
                  <a:lnTo>
                    <a:pt x="276" y="306"/>
                  </a:lnTo>
                  <a:lnTo>
                    <a:pt x="250" y="270"/>
                  </a:lnTo>
                  <a:lnTo>
                    <a:pt x="240" y="239"/>
                  </a:lnTo>
                  <a:lnTo>
                    <a:pt x="240" y="197"/>
                  </a:lnTo>
                  <a:lnTo>
                    <a:pt x="266" y="177"/>
                  </a:lnTo>
                  <a:lnTo>
                    <a:pt x="296" y="177"/>
                  </a:lnTo>
                  <a:lnTo>
                    <a:pt x="312" y="171"/>
                  </a:lnTo>
                  <a:lnTo>
                    <a:pt x="322" y="156"/>
                  </a:lnTo>
                  <a:lnTo>
                    <a:pt x="322" y="151"/>
                  </a:lnTo>
                  <a:lnTo>
                    <a:pt x="296" y="73"/>
                  </a:lnTo>
                  <a:close/>
                </a:path>
              </a:pathLst>
            </a:custGeom>
            <a:solidFill>
              <a:srgbClr val="EEEEEE"/>
            </a:solidFill>
            <a:ln w="3175">
              <a:solidFill>
                <a:srgbClr val="000000"/>
              </a:solidFill>
              <a:round/>
              <a:headEnd/>
              <a:tailEnd/>
            </a:ln>
          </p:spPr>
          <p:txBody>
            <a:bodyPr wrap="none" anchor="ctr">
              <a:spAutoFit/>
            </a:bodyPr>
            <a:lstStyle/>
            <a:p>
              <a:endParaRPr lang="zh-CN" altLang="en-US"/>
            </a:p>
          </p:txBody>
        </p:sp>
      </p:grpSp>
      <p:sp>
        <p:nvSpPr>
          <p:cNvPr id="115" name="Arc 4"/>
          <p:cNvSpPr>
            <a:spLocks/>
          </p:cNvSpPr>
          <p:nvPr/>
        </p:nvSpPr>
        <p:spPr bwMode="auto">
          <a:xfrm>
            <a:off x="987425" y="2105025"/>
            <a:ext cx="1438275" cy="1509713"/>
          </a:xfrm>
          <a:custGeom>
            <a:avLst/>
            <a:gdLst>
              <a:gd name="T0" fmla="*/ 0 w 19066"/>
              <a:gd name="T1" fmla="*/ 0 h 21135"/>
              <a:gd name="T2" fmla="*/ 0 w 19066"/>
              <a:gd name="T3" fmla="*/ 0 h 21135"/>
              <a:gd name="T4" fmla="*/ 0 w 19066"/>
              <a:gd name="T5" fmla="*/ 0 h 21135"/>
              <a:gd name="T6" fmla="*/ 0 60000 65536"/>
              <a:gd name="T7" fmla="*/ 0 60000 65536"/>
              <a:gd name="T8" fmla="*/ 0 60000 65536"/>
              <a:gd name="T9" fmla="*/ 0 w 19066"/>
              <a:gd name="T10" fmla="*/ 0 h 21135"/>
              <a:gd name="T11" fmla="*/ 19066 w 19066"/>
              <a:gd name="T12" fmla="*/ 21135 h 21135"/>
            </a:gdLst>
            <a:ahLst/>
            <a:cxnLst>
              <a:cxn ang="T6">
                <a:pos x="T0" y="T1"/>
              </a:cxn>
              <a:cxn ang="T7">
                <a:pos x="T2" y="T3"/>
              </a:cxn>
              <a:cxn ang="T8">
                <a:pos x="T4" y="T5"/>
              </a:cxn>
            </a:cxnLst>
            <a:rect l="T9" t="T10" r="T11" b="T12"/>
            <a:pathLst>
              <a:path w="19066" h="21135" fill="none" extrusionOk="0">
                <a:moveTo>
                  <a:pt x="0" y="10983"/>
                </a:moveTo>
                <a:cubicBezTo>
                  <a:pt x="3004" y="5340"/>
                  <a:pt x="8354" y="1318"/>
                  <a:pt x="14609" y="-1"/>
                </a:cubicBezTo>
              </a:path>
              <a:path w="19066" h="21135" stroke="0" extrusionOk="0">
                <a:moveTo>
                  <a:pt x="0" y="10983"/>
                </a:moveTo>
                <a:cubicBezTo>
                  <a:pt x="3004" y="5340"/>
                  <a:pt x="8354" y="1318"/>
                  <a:pt x="14609" y="-1"/>
                </a:cubicBezTo>
                <a:lnTo>
                  <a:pt x="19066" y="21135"/>
                </a:lnTo>
                <a:close/>
              </a:path>
            </a:pathLst>
          </a:custGeom>
          <a:noFill/>
          <a:ln w="50800">
            <a:solidFill>
              <a:srgbClr val="339966"/>
            </a:solidFill>
            <a:round/>
            <a:headEnd/>
            <a:tailEnd type="triangle" w="med" len="med"/>
          </a:ln>
        </p:spPr>
        <p:txBody>
          <a:bodyPr anchor="ctr">
            <a:spAutoFit/>
          </a:bodyPr>
          <a:lstStyle/>
          <a:p>
            <a:endParaRPr lang="zh-CN" altLang="en-US"/>
          </a:p>
        </p:txBody>
      </p:sp>
      <p:sp>
        <p:nvSpPr>
          <p:cNvPr id="116" name="Arc 5"/>
          <p:cNvSpPr>
            <a:spLocks/>
          </p:cNvSpPr>
          <p:nvPr/>
        </p:nvSpPr>
        <p:spPr bwMode="auto">
          <a:xfrm>
            <a:off x="981075" y="3614738"/>
            <a:ext cx="1444625" cy="1506537"/>
          </a:xfrm>
          <a:custGeom>
            <a:avLst/>
            <a:gdLst>
              <a:gd name="T0" fmla="*/ 0 w 19166"/>
              <a:gd name="T1" fmla="*/ 0 h 21085"/>
              <a:gd name="T2" fmla="*/ 0 w 19166"/>
              <a:gd name="T3" fmla="*/ 0 h 21085"/>
              <a:gd name="T4" fmla="*/ 0 w 19166"/>
              <a:gd name="T5" fmla="*/ 0 h 21085"/>
              <a:gd name="T6" fmla="*/ 0 60000 65536"/>
              <a:gd name="T7" fmla="*/ 0 60000 65536"/>
              <a:gd name="T8" fmla="*/ 0 60000 65536"/>
              <a:gd name="T9" fmla="*/ 0 w 19166"/>
              <a:gd name="T10" fmla="*/ 0 h 21085"/>
              <a:gd name="T11" fmla="*/ 19166 w 19166"/>
              <a:gd name="T12" fmla="*/ 21085 h 21085"/>
            </a:gdLst>
            <a:ahLst/>
            <a:cxnLst>
              <a:cxn ang="T6">
                <a:pos x="T0" y="T1"/>
              </a:cxn>
              <a:cxn ang="T7">
                <a:pos x="T2" y="T3"/>
              </a:cxn>
              <a:cxn ang="T8">
                <a:pos x="T4" y="T5"/>
              </a:cxn>
            </a:cxnLst>
            <a:rect l="T9" t="T10" r="T11" b="T12"/>
            <a:pathLst>
              <a:path w="19166" h="21085" fill="none" extrusionOk="0">
                <a:moveTo>
                  <a:pt x="14478" y="21085"/>
                </a:moveTo>
                <a:cubicBezTo>
                  <a:pt x="8245" y="19699"/>
                  <a:pt x="2944" y="15627"/>
                  <a:pt x="-1" y="9961"/>
                </a:cubicBezTo>
              </a:path>
              <a:path w="19166" h="21085" stroke="0" extrusionOk="0">
                <a:moveTo>
                  <a:pt x="14478" y="21085"/>
                </a:moveTo>
                <a:cubicBezTo>
                  <a:pt x="8245" y="19699"/>
                  <a:pt x="2944" y="15627"/>
                  <a:pt x="-1" y="9961"/>
                </a:cubicBezTo>
                <a:lnTo>
                  <a:pt x="19166" y="0"/>
                </a:lnTo>
                <a:close/>
              </a:path>
            </a:pathLst>
          </a:custGeom>
          <a:noFill/>
          <a:ln w="50800">
            <a:solidFill>
              <a:srgbClr val="339966"/>
            </a:solidFill>
            <a:round/>
            <a:headEnd/>
            <a:tailEnd type="triangle" w="med" len="med"/>
          </a:ln>
        </p:spPr>
        <p:txBody>
          <a:bodyPr anchor="ctr">
            <a:spAutoFit/>
          </a:bodyPr>
          <a:lstStyle/>
          <a:p>
            <a:endParaRPr lang="zh-CN" altLang="en-US"/>
          </a:p>
        </p:txBody>
      </p:sp>
      <p:sp>
        <p:nvSpPr>
          <p:cNvPr id="117" name="Arc 6"/>
          <p:cNvSpPr>
            <a:spLocks/>
          </p:cNvSpPr>
          <p:nvPr/>
        </p:nvSpPr>
        <p:spPr bwMode="auto">
          <a:xfrm>
            <a:off x="2422525" y="3613150"/>
            <a:ext cx="1473200" cy="1503363"/>
          </a:xfrm>
          <a:custGeom>
            <a:avLst/>
            <a:gdLst>
              <a:gd name="T0" fmla="*/ 0 w 19548"/>
              <a:gd name="T1" fmla="*/ 0 h 21049"/>
              <a:gd name="T2" fmla="*/ 0 w 19548"/>
              <a:gd name="T3" fmla="*/ 0 h 21049"/>
              <a:gd name="T4" fmla="*/ 0 w 19548"/>
              <a:gd name="T5" fmla="*/ 0 h 21049"/>
              <a:gd name="T6" fmla="*/ 0 60000 65536"/>
              <a:gd name="T7" fmla="*/ 0 60000 65536"/>
              <a:gd name="T8" fmla="*/ 0 60000 65536"/>
              <a:gd name="T9" fmla="*/ 0 w 19548"/>
              <a:gd name="T10" fmla="*/ 0 h 21049"/>
              <a:gd name="T11" fmla="*/ 19548 w 19548"/>
              <a:gd name="T12" fmla="*/ 21049 h 21049"/>
            </a:gdLst>
            <a:ahLst/>
            <a:cxnLst>
              <a:cxn ang="T6">
                <a:pos x="T0" y="T1"/>
              </a:cxn>
              <a:cxn ang="T7">
                <a:pos x="T2" y="T3"/>
              </a:cxn>
              <a:cxn ang="T8">
                <a:pos x="T4" y="T5"/>
              </a:cxn>
            </a:cxnLst>
            <a:rect l="T9" t="T10" r="T11" b="T12"/>
            <a:pathLst>
              <a:path w="19548" h="21049" fill="none" extrusionOk="0">
                <a:moveTo>
                  <a:pt x="19547" y="9188"/>
                </a:moveTo>
                <a:cubicBezTo>
                  <a:pt x="16727" y="15188"/>
                  <a:pt x="11308" y="19560"/>
                  <a:pt x="4848" y="21048"/>
                </a:cubicBezTo>
              </a:path>
              <a:path w="19548" h="21049" stroke="0" extrusionOk="0">
                <a:moveTo>
                  <a:pt x="19547" y="9188"/>
                </a:moveTo>
                <a:cubicBezTo>
                  <a:pt x="16727" y="15188"/>
                  <a:pt x="11308" y="19560"/>
                  <a:pt x="4848" y="21048"/>
                </a:cubicBezTo>
                <a:lnTo>
                  <a:pt x="0" y="0"/>
                </a:lnTo>
                <a:close/>
              </a:path>
            </a:pathLst>
          </a:custGeom>
          <a:noFill/>
          <a:ln w="50800">
            <a:solidFill>
              <a:srgbClr val="339966"/>
            </a:solidFill>
            <a:round/>
            <a:headEnd/>
            <a:tailEnd type="triangle" w="med" len="med"/>
          </a:ln>
        </p:spPr>
        <p:txBody>
          <a:bodyPr anchor="ctr">
            <a:spAutoFit/>
          </a:bodyPr>
          <a:lstStyle/>
          <a:p>
            <a:endParaRPr lang="zh-CN" altLang="en-US"/>
          </a:p>
        </p:txBody>
      </p:sp>
      <p:sp>
        <p:nvSpPr>
          <p:cNvPr id="118" name="Arc 7"/>
          <p:cNvSpPr>
            <a:spLocks/>
          </p:cNvSpPr>
          <p:nvPr/>
        </p:nvSpPr>
        <p:spPr bwMode="auto">
          <a:xfrm>
            <a:off x="2422525" y="2119313"/>
            <a:ext cx="1479550" cy="1498600"/>
          </a:xfrm>
          <a:custGeom>
            <a:avLst/>
            <a:gdLst>
              <a:gd name="T0" fmla="*/ 0 w 19609"/>
              <a:gd name="T1" fmla="*/ 0 h 20975"/>
              <a:gd name="T2" fmla="*/ 0 w 19609"/>
              <a:gd name="T3" fmla="*/ 0 h 20975"/>
              <a:gd name="T4" fmla="*/ 0 w 19609"/>
              <a:gd name="T5" fmla="*/ 0 h 20975"/>
              <a:gd name="T6" fmla="*/ 0 60000 65536"/>
              <a:gd name="T7" fmla="*/ 0 60000 65536"/>
              <a:gd name="T8" fmla="*/ 0 60000 65536"/>
              <a:gd name="T9" fmla="*/ 0 w 19609"/>
              <a:gd name="T10" fmla="*/ 0 h 20975"/>
              <a:gd name="T11" fmla="*/ 19609 w 19609"/>
              <a:gd name="T12" fmla="*/ 20975 h 20975"/>
            </a:gdLst>
            <a:ahLst/>
            <a:cxnLst>
              <a:cxn ang="T6">
                <a:pos x="T0" y="T1"/>
              </a:cxn>
              <a:cxn ang="T7">
                <a:pos x="T2" y="T3"/>
              </a:cxn>
              <a:cxn ang="T8">
                <a:pos x="T4" y="T5"/>
              </a:cxn>
            </a:cxnLst>
            <a:rect l="T9" t="T10" r="T11" b="T12"/>
            <a:pathLst>
              <a:path w="19609" h="20975" fill="none" extrusionOk="0">
                <a:moveTo>
                  <a:pt x="5157" y="-1"/>
                </a:moveTo>
                <a:cubicBezTo>
                  <a:pt x="11535" y="1567"/>
                  <a:pt x="16853" y="5953"/>
                  <a:pt x="19608" y="11916"/>
                </a:cubicBezTo>
              </a:path>
              <a:path w="19609" h="20975" stroke="0" extrusionOk="0">
                <a:moveTo>
                  <a:pt x="5157" y="-1"/>
                </a:moveTo>
                <a:cubicBezTo>
                  <a:pt x="11535" y="1567"/>
                  <a:pt x="16853" y="5953"/>
                  <a:pt x="19608" y="11916"/>
                </a:cubicBezTo>
                <a:lnTo>
                  <a:pt x="0" y="20975"/>
                </a:lnTo>
                <a:close/>
              </a:path>
            </a:pathLst>
          </a:custGeom>
          <a:noFill/>
          <a:ln w="50800">
            <a:solidFill>
              <a:srgbClr val="339966"/>
            </a:solidFill>
            <a:round/>
            <a:headEnd/>
            <a:tailEnd type="triangle" w="med" len="med"/>
          </a:ln>
        </p:spPr>
        <p:txBody>
          <a:bodyPr anchor="ctr">
            <a:spAutoFit/>
          </a:bodyPr>
          <a:lstStyle/>
          <a:p>
            <a:endParaRPr lang="zh-CN" altLang="en-US"/>
          </a:p>
        </p:txBody>
      </p:sp>
      <p:sp>
        <p:nvSpPr>
          <p:cNvPr id="119" name="AutoShape 17"/>
          <p:cNvSpPr>
            <a:spLocks noChangeArrowheads="1"/>
          </p:cNvSpPr>
          <p:nvPr/>
        </p:nvSpPr>
        <p:spPr bwMode="auto">
          <a:xfrm>
            <a:off x="102787" y="4481930"/>
            <a:ext cx="958064" cy="1104067"/>
          </a:xfrm>
          <a:prstGeom prst="roundRect">
            <a:avLst>
              <a:gd name="adj" fmla="val 16667"/>
            </a:avLst>
          </a:prstGeom>
          <a:noFill/>
          <a:ln w="9525">
            <a:noFill/>
            <a:round/>
            <a:headEnd/>
            <a:tailEnd/>
          </a:ln>
        </p:spPr>
        <p:txBody>
          <a:bodyPr wrap="none" anchor="ctr">
            <a:spAutoFit/>
          </a:bodyPr>
          <a:lstStyle/>
          <a:p>
            <a:pPr algn="ctr"/>
            <a:r>
              <a:rPr lang="zh-CN" altLang="en-US" sz="1200" dirty="0">
                <a:ea typeface="微软雅黑" pitchFamily="34" charset="-122"/>
              </a:rPr>
              <a:t>商业</a:t>
            </a:r>
            <a:r>
              <a:rPr lang="en-US" altLang="zh-CN" sz="1200" dirty="0">
                <a:ea typeface="微软雅黑" pitchFamily="34" charset="-122"/>
              </a:rPr>
              <a:t>/</a:t>
            </a:r>
            <a:r>
              <a:rPr lang="zh-CN" altLang="en-US" sz="1200" dirty="0">
                <a:ea typeface="微软雅黑" pitchFamily="34" charset="-122"/>
              </a:rPr>
              <a:t>企业</a:t>
            </a:r>
          </a:p>
          <a:p>
            <a:pPr algn="ctr"/>
            <a:r>
              <a:rPr lang="zh-CN" altLang="en-US" sz="1200" dirty="0">
                <a:ea typeface="微软雅黑" pitchFamily="34" charset="-122"/>
              </a:rPr>
              <a:t>咨询公司</a:t>
            </a:r>
          </a:p>
          <a:p>
            <a:pPr algn="ctr"/>
            <a:r>
              <a:rPr lang="zh-CN" altLang="en-US" sz="1200" dirty="0">
                <a:ea typeface="微软雅黑" pitchFamily="34" charset="-122"/>
              </a:rPr>
              <a:t>广告公司</a:t>
            </a:r>
          </a:p>
          <a:p>
            <a:pPr algn="ctr"/>
            <a:r>
              <a:rPr lang="zh-CN" altLang="en-US" sz="1200" dirty="0">
                <a:ea typeface="微软雅黑" pitchFamily="34" charset="-122"/>
              </a:rPr>
              <a:t>调研公司</a:t>
            </a:r>
          </a:p>
          <a:p>
            <a:pPr algn="ctr"/>
            <a:r>
              <a:rPr lang="zh-CN" altLang="en-US" sz="1200" dirty="0">
                <a:ea typeface="微软雅黑" pitchFamily="34" charset="-122"/>
              </a:rPr>
              <a:t>个人</a:t>
            </a:r>
          </a:p>
        </p:txBody>
      </p:sp>
      <p:sp>
        <p:nvSpPr>
          <p:cNvPr id="120" name="AutoShape 18"/>
          <p:cNvSpPr>
            <a:spLocks noChangeArrowheads="1"/>
          </p:cNvSpPr>
          <p:nvPr/>
        </p:nvSpPr>
        <p:spPr bwMode="auto">
          <a:xfrm>
            <a:off x="8112737" y="4582994"/>
            <a:ext cx="949690" cy="919401"/>
          </a:xfrm>
          <a:prstGeom prst="roundRect">
            <a:avLst>
              <a:gd name="adj" fmla="val 16667"/>
            </a:avLst>
          </a:prstGeom>
          <a:noFill/>
          <a:ln w="9525">
            <a:noFill/>
            <a:round/>
            <a:headEnd/>
            <a:tailEnd/>
          </a:ln>
        </p:spPr>
        <p:txBody>
          <a:bodyPr wrap="none" anchor="ctr">
            <a:spAutoFit/>
          </a:bodyPr>
          <a:lstStyle/>
          <a:p>
            <a:pPr algn="ctr" defTabSz="457200"/>
            <a:r>
              <a:rPr lang="zh-CN" altLang="en-US" sz="1200" dirty="0">
                <a:ea typeface="微软雅黑" pitchFamily="34" charset="-122"/>
              </a:rPr>
              <a:t>深度了解</a:t>
            </a:r>
          </a:p>
          <a:p>
            <a:pPr algn="ctr" defTabSz="457200"/>
            <a:r>
              <a:rPr lang="zh-CN" altLang="en-US" sz="1200" dirty="0">
                <a:ea typeface="微软雅黑" pitchFamily="34" charset="-122"/>
              </a:rPr>
              <a:t>门户网站</a:t>
            </a:r>
            <a:endParaRPr lang="en-US" altLang="zh-CN" sz="1200" dirty="0">
              <a:ea typeface="微软雅黑" pitchFamily="34" charset="-122"/>
            </a:endParaRPr>
          </a:p>
          <a:p>
            <a:pPr algn="ctr" defTabSz="457200"/>
            <a:r>
              <a:rPr lang="zh-CN" altLang="en-US" sz="1200" dirty="0">
                <a:ea typeface="微软雅黑" pitchFamily="34" charset="-122"/>
              </a:rPr>
              <a:t>其它网站</a:t>
            </a:r>
          </a:p>
          <a:p>
            <a:pPr algn="ctr" defTabSz="457200"/>
            <a:r>
              <a:rPr lang="zh-CN" altLang="en-US" sz="1200" dirty="0">
                <a:ea typeface="微软雅黑" pitchFamily="34" charset="-122"/>
              </a:rPr>
              <a:t>博客</a:t>
            </a:r>
            <a:r>
              <a:rPr lang="en-US" altLang="zh-CN" sz="1200" dirty="0">
                <a:ea typeface="微软雅黑" pitchFamily="34" charset="-122"/>
              </a:rPr>
              <a:t>/</a:t>
            </a:r>
            <a:r>
              <a:rPr lang="zh-CN" altLang="en-US" sz="1200" dirty="0">
                <a:ea typeface="微软雅黑" pitchFamily="34" charset="-122"/>
              </a:rPr>
              <a:t>微博</a:t>
            </a:r>
            <a:endParaRPr lang="en-US" altLang="zh-CN" sz="1200" dirty="0">
              <a:ea typeface="微软雅黑" pitchFamily="34" charset="-122"/>
            </a:endParaRPr>
          </a:p>
        </p:txBody>
      </p:sp>
      <p:sp>
        <p:nvSpPr>
          <p:cNvPr id="121" name="Text Box 28"/>
          <p:cNvSpPr txBox="1">
            <a:spLocks noChangeArrowheads="1"/>
          </p:cNvSpPr>
          <p:nvPr/>
        </p:nvSpPr>
        <p:spPr bwMode="auto">
          <a:xfrm>
            <a:off x="1762125" y="1484313"/>
            <a:ext cx="1371600" cy="244475"/>
          </a:xfrm>
          <a:prstGeom prst="rect">
            <a:avLst/>
          </a:prstGeom>
          <a:noFill/>
          <a:ln w="6350">
            <a:noFill/>
            <a:miter lim="800000"/>
            <a:headEnd/>
            <a:tailEnd/>
          </a:ln>
        </p:spPr>
        <p:txBody>
          <a:bodyPr lIns="45720" rIns="45720">
            <a:spAutoFit/>
          </a:bodyPr>
          <a:lstStyle/>
          <a:p>
            <a:pPr algn="ctr">
              <a:lnSpc>
                <a:spcPts val="1200"/>
              </a:lnSpc>
            </a:pPr>
            <a:r>
              <a:rPr lang="zh-CN" altLang="en-US" sz="1200" b="1" dirty="0">
                <a:solidFill>
                  <a:srgbClr val="000000"/>
                </a:solidFill>
                <a:latin typeface="Calibri" pitchFamily="34" charset="0"/>
              </a:rPr>
              <a:t>问题</a:t>
            </a:r>
            <a:endParaRPr lang="en-US" altLang="zh-CN" sz="1200" b="1" dirty="0">
              <a:solidFill>
                <a:srgbClr val="000000"/>
              </a:solidFill>
              <a:latin typeface="Calibri" pitchFamily="34" charset="0"/>
            </a:endParaRPr>
          </a:p>
        </p:txBody>
      </p:sp>
      <p:sp>
        <p:nvSpPr>
          <p:cNvPr id="122" name="Text Box 29"/>
          <p:cNvSpPr txBox="1">
            <a:spLocks noChangeArrowheads="1"/>
          </p:cNvSpPr>
          <p:nvPr/>
        </p:nvSpPr>
        <p:spPr bwMode="auto">
          <a:xfrm>
            <a:off x="6011863" y="1484313"/>
            <a:ext cx="1371600" cy="244475"/>
          </a:xfrm>
          <a:prstGeom prst="rect">
            <a:avLst/>
          </a:prstGeom>
          <a:noFill/>
          <a:ln w="6350">
            <a:noFill/>
            <a:miter lim="800000"/>
            <a:headEnd/>
            <a:tailEnd/>
          </a:ln>
        </p:spPr>
        <p:txBody>
          <a:bodyPr lIns="45720" rIns="45720">
            <a:spAutoFit/>
          </a:bodyPr>
          <a:lstStyle/>
          <a:p>
            <a:pPr algn="ctr">
              <a:lnSpc>
                <a:spcPts val="1200"/>
              </a:lnSpc>
            </a:pPr>
            <a:r>
              <a:rPr lang="zh-CN" altLang="en-US" sz="1200" b="1" dirty="0">
                <a:solidFill>
                  <a:srgbClr val="000000"/>
                </a:solidFill>
                <a:ea typeface="微软雅黑" pitchFamily="34" charset="-122"/>
              </a:rPr>
              <a:t>在线调查</a:t>
            </a:r>
            <a:endParaRPr lang="en-US" altLang="zh-CN" sz="1200" b="1" dirty="0">
              <a:solidFill>
                <a:srgbClr val="000000"/>
              </a:solidFill>
              <a:ea typeface="微软雅黑" pitchFamily="34" charset="-122"/>
            </a:endParaRPr>
          </a:p>
        </p:txBody>
      </p:sp>
      <p:grpSp>
        <p:nvGrpSpPr>
          <p:cNvPr id="123" name="Group 118"/>
          <p:cNvGrpSpPr>
            <a:grpSpLocks/>
          </p:cNvGrpSpPr>
          <p:nvPr/>
        </p:nvGrpSpPr>
        <p:grpSpPr bwMode="auto">
          <a:xfrm>
            <a:off x="6369050" y="1800225"/>
            <a:ext cx="658813" cy="692150"/>
            <a:chOff x="3969" y="1134"/>
            <a:chExt cx="415" cy="436"/>
          </a:xfrm>
        </p:grpSpPr>
        <p:sp>
          <p:nvSpPr>
            <p:cNvPr id="124" name="AutoShape 21"/>
            <p:cNvSpPr>
              <a:spLocks noChangeArrowheads="1"/>
            </p:cNvSpPr>
            <p:nvPr/>
          </p:nvSpPr>
          <p:spPr bwMode="auto">
            <a:xfrm>
              <a:off x="3969" y="1134"/>
              <a:ext cx="415" cy="436"/>
            </a:xfrm>
            <a:prstGeom prst="roundRect">
              <a:avLst>
                <a:gd name="adj" fmla="val 16667"/>
              </a:avLst>
            </a:prstGeom>
            <a:solidFill>
              <a:srgbClr val="FF9900"/>
            </a:solidFill>
            <a:ln w="9525">
              <a:solidFill>
                <a:schemeClr val="tx1"/>
              </a:solidFill>
              <a:round/>
              <a:headEnd/>
              <a:tailEnd/>
            </a:ln>
          </p:spPr>
          <p:txBody>
            <a:bodyPr wrap="none" anchor="ctr"/>
            <a:lstStyle/>
            <a:p>
              <a:pPr algn="ctr" defTabSz="457200">
                <a:spcBef>
                  <a:spcPct val="50000"/>
                </a:spcBef>
              </a:pPr>
              <a:endParaRPr lang="zh-CN" altLang="en-US" sz="1200">
                <a:latin typeface="Calibri" pitchFamily="34" charset="0"/>
              </a:endParaRPr>
            </a:p>
          </p:txBody>
        </p:sp>
        <p:grpSp>
          <p:nvGrpSpPr>
            <p:cNvPr id="125" name="Group 32"/>
            <p:cNvGrpSpPr>
              <a:grpSpLocks/>
            </p:cNvGrpSpPr>
            <p:nvPr/>
          </p:nvGrpSpPr>
          <p:grpSpPr bwMode="auto">
            <a:xfrm>
              <a:off x="4030" y="1180"/>
              <a:ext cx="292" cy="344"/>
              <a:chOff x="3190" y="2675"/>
              <a:chExt cx="447" cy="838"/>
            </a:xfrm>
          </p:grpSpPr>
          <p:sp>
            <p:nvSpPr>
              <p:cNvPr id="126" name="Freeform 33"/>
              <p:cNvSpPr>
                <a:spLocks/>
              </p:cNvSpPr>
              <p:nvPr/>
            </p:nvSpPr>
            <p:spPr bwMode="auto">
              <a:xfrm>
                <a:off x="3190" y="2675"/>
                <a:ext cx="447" cy="838"/>
              </a:xfrm>
              <a:custGeom>
                <a:avLst/>
                <a:gdLst>
                  <a:gd name="T0" fmla="*/ 446 w 447"/>
                  <a:gd name="T1" fmla="*/ 717 h 838"/>
                  <a:gd name="T2" fmla="*/ 446 w 447"/>
                  <a:gd name="T3" fmla="*/ 0 h 838"/>
                  <a:gd name="T4" fmla="*/ 0 w 447"/>
                  <a:gd name="T5" fmla="*/ 120 h 838"/>
                  <a:gd name="T6" fmla="*/ 0 w 447"/>
                  <a:gd name="T7" fmla="*/ 837 h 838"/>
                  <a:gd name="T8" fmla="*/ 446 w 447"/>
                  <a:gd name="T9" fmla="*/ 717 h 838"/>
                  <a:gd name="T10" fmla="*/ 0 60000 65536"/>
                  <a:gd name="T11" fmla="*/ 0 60000 65536"/>
                  <a:gd name="T12" fmla="*/ 0 60000 65536"/>
                  <a:gd name="T13" fmla="*/ 0 60000 65536"/>
                  <a:gd name="T14" fmla="*/ 0 60000 65536"/>
                  <a:gd name="T15" fmla="*/ 0 w 447"/>
                  <a:gd name="T16" fmla="*/ 0 h 838"/>
                  <a:gd name="T17" fmla="*/ 447 w 447"/>
                  <a:gd name="T18" fmla="*/ 838 h 838"/>
                </a:gdLst>
                <a:ahLst/>
                <a:cxnLst>
                  <a:cxn ang="T10">
                    <a:pos x="T0" y="T1"/>
                  </a:cxn>
                  <a:cxn ang="T11">
                    <a:pos x="T2" y="T3"/>
                  </a:cxn>
                  <a:cxn ang="T12">
                    <a:pos x="T4" y="T5"/>
                  </a:cxn>
                  <a:cxn ang="T13">
                    <a:pos x="T6" y="T7"/>
                  </a:cxn>
                  <a:cxn ang="T14">
                    <a:pos x="T8" y="T9"/>
                  </a:cxn>
                </a:cxnLst>
                <a:rect l="T15" t="T16" r="T17" b="T18"/>
                <a:pathLst>
                  <a:path w="447" h="838">
                    <a:moveTo>
                      <a:pt x="446" y="717"/>
                    </a:moveTo>
                    <a:lnTo>
                      <a:pt x="446" y="0"/>
                    </a:lnTo>
                    <a:lnTo>
                      <a:pt x="0" y="120"/>
                    </a:lnTo>
                    <a:lnTo>
                      <a:pt x="0" y="837"/>
                    </a:lnTo>
                    <a:lnTo>
                      <a:pt x="446" y="717"/>
                    </a:lnTo>
                  </a:path>
                </a:pathLst>
              </a:custGeom>
              <a:solidFill>
                <a:srgbClr val="7F7F7F"/>
              </a:solidFill>
              <a:ln w="9525" cap="rnd">
                <a:noFill/>
                <a:round/>
                <a:headEnd/>
                <a:tailEnd/>
              </a:ln>
            </p:spPr>
            <p:txBody>
              <a:bodyPr/>
              <a:lstStyle/>
              <a:p>
                <a:endParaRPr lang="zh-CN" altLang="en-US"/>
              </a:p>
            </p:txBody>
          </p:sp>
          <p:sp>
            <p:nvSpPr>
              <p:cNvPr id="127" name="Freeform 34"/>
              <p:cNvSpPr>
                <a:spLocks/>
              </p:cNvSpPr>
              <p:nvPr/>
            </p:nvSpPr>
            <p:spPr bwMode="white">
              <a:xfrm>
                <a:off x="3217" y="2710"/>
                <a:ext cx="393" cy="769"/>
              </a:xfrm>
              <a:custGeom>
                <a:avLst/>
                <a:gdLst>
                  <a:gd name="T0" fmla="*/ 392 w 393"/>
                  <a:gd name="T1" fmla="*/ 666 h 769"/>
                  <a:gd name="T2" fmla="*/ 392 w 393"/>
                  <a:gd name="T3" fmla="*/ 0 h 769"/>
                  <a:gd name="T4" fmla="*/ 0 w 393"/>
                  <a:gd name="T5" fmla="*/ 101 h 769"/>
                  <a:gd name="T6" fmla="*/ 0 w 393"/>
                  <a:gd name="T7" fmla="*/ 768 h 769"/>
                  <a:gd name="T8" fmla="*/ 392 w 393"/>
                  <a:gd name="T9" fmla="*/ 666 h 769"/>
                  <a:gd name="T10" fmla="*/ 0 60000 65536"/>
                  <a:gd name="T11" fmla="*/ 0 60000 65536"/>
                  <a:gd name="T12" fmla="*/ 0 60000 65536"/>
                  <a:gd name="T13" fmla="*/ 0 60000 65536"/>
                  <a:gd name="T14" fmla="*/ 0 60000 65536"/>
                  <a:gd name="T15" fmla="*/ 0 w 393"/>
                  <a:gd name="T16" fmla="*/ 0 h 769"/>
                  <a:gd name="T17" fmla="*/ 393 w 393"/>
                  <a:gd name="T18" fmla="*/ 769 h 769"/>
                </a:gdLst>
                <a:ahLst/>
                <a:cxnLst>
                  <a:cxn ang="T10">
                    <a:pos x="T0" y="T1"/>
                  </a:cxn>
                  <a:cxn ang="T11">
                    <a:pos x="T2" y="T3"/>
                  </a:cxn>
                  <a:cxn ang="T12">
                    <a:pos x="T4" y="T5"/>
                  </a:cxn>
                  <a:cxn ang="T13">
                    <a:pos x="T6" y="T7"/>
                  </a:cxn>
                  <a:cxn ang="T14">
                    <a:pos x="T8" y="T9"/>
                  </a:cxn>
                </a:cxnLst>
                <a:rect l="T15" t="T16" r="T17" b="T18"/>
                <a:pathLst>
                  <a:path w="393" h="769">
                    <a:moveTo>
                      <a:pt x="392" y="666"/>
                    </a:moveTo>
                    <a:lnTo>
                      <a:pt x="392" y="0"/>
                    </a:lnTo>
                    <a:lnTo>
                      <a:pt x="0" y="101"/>
                    </a:lnTo>
                    <a:lnTo>
                      <a:pt x="0" y="768"/>
                    </a:lnTo>
                    <a:lnTo>
                      <a:pt x="392" y="666"/>
                    </a:lnTo>
                  </a:path>
                </a:pathLst>
              </a:custGeom>
              <a:solidFill>
                <a:srgbClr val="EAEAEA"/>
              </a:solidFill>
              <a:ln w="9525" cap="rnd">
                <a:noFill/>
                <a:round/>
                <a:headEnd/>
                <a:tailEnd/>
              </a:ln>
            </p:spPr>
            <p:txBody>
              <a:bodyPr/>
              <a:lstStyle/>
              <a:p>
                <a:endParaRPr lang="zh-CN" altLang="en-US"/>
              </a:p>
            </p:txBody>
          </p:sp>
          <p:sp>
            <p:nvSpPr>
              <p:cNvPr id="128" name="Freeform 35"/>
              <p:cNvSpPr>
                <a:spLocks/>
              </p:cNvSpPr>
              <p:nvPr/>
            </p:nvSpPr>
            <p:spPr bwMode="auto">
              <a:xfrm>
                <a:off x="3534" y="2741"/>
                <a:ext cx="63" cy="85"/>
              </a:xfrm>
              <a:custGeom>
                <a:avLst/>
                <a:gdLst>
                  <a:gd name="T0" fmla="*/ 62 w 63"/>
                  <a:gd name="T1" fmla="*/ 22 h 85"/>
                  <a:gd name="T2" fmla="*/ 62 w 63"/>
                  <a:gd name="T3" fmla="*/ 16 h 85"/>
                  <a:gd name="T4" fmla="*/ 60 w 63"/>
                  <a:gd name="T5" fmla="*/ 12 h 85"/>
                  <a:gd name="T6" fmla="*/ 57 w 63"/>
                  <a:gd name="T7" fmla="*/ 8 h 85"/>
                  <a:gd name="T8" fmla="*/ 55 w 63"/>
                  <a:gd name="T9" fmla="*/ 6 h 85"/>
                  <a:gd name="T10" fmla="*/ 53 w 63"/>
                  <a:gd name="T11" fmla="*/ 5 h 85"/>
                  <a:gd name="T12" fmla="*/ 52 w 63"/>
                  <a:gd name="T13" fmla="*/ 4 h 85"/>
                  <a:gd name="T14" fmla="*/ 52 w 63"/>
                  <a:gd name="T15" fmla="*/ 4 h 85"/>
                  <a:gd name="T16" fmla="*/ 49 w 63"/>
                  <a:gd name="T17" fmla="*/ 2 h 85"/>
                  <a:gd name="T18" fmla="*/ 45 w 63"/>
                  <a:gd name="T19" fmla="*/ 0 h 85"/>
                  <a:gd name="T20" fmla="*/ 39 w 63"/>
                  <a:gd name="T21" fmla="*/ 0 h 85"/>
                  <a:gd name="T22" fmla="*/ 33 w 63"/>
                  <a:gd name="T23" fmla="*/ 0 h 85"/>
                  <a:gd name="T24" fmla="*/ 28 w 63"/>
                  <a:gd name="T25" fmla="*/ 2 h 85"/>
                  <a:gd name="T26" fmla="*/ 22 w 63"/>
                  <a:gd name="T27" fmla="*/ 4 h 85"/>
                  <a:gd name="T28" fmla="*/ 17 w 63"/>
                  <a:gd name="T29" fmla="*/ 8 h 85"/>
                  <a:gd name="T30" fmla="*/ 12 w 63"/>
                  <a:gd name="T31" fmla="*/ 12 h 85"/>
                  <a:gd name="T32" fmla="*/ 8 w 63"/>
                  <a:gd name="T33" fmla="*/ 17 h 85"/>
                  <a:gd name="T34" fmla="*/ 4 w 63"/>
                  <a:gd name="T35" fmla="*/ 23 h 85"/>
                  <a:gd name="T36" fmla="*/ 2 w 63"/>
                  <a:gd name="T37" fmla="*/ 28 h 85"/>
                  <a:gd name="T38" fmla="*/ 1 w 63"/>
                  <a:gd name="T39" fmla="*/ 34 h 85"/>
                  <a:gd name="T40" fmla="*/ 0 w 63"/>
                  <a:gd name="T41" fmla="*/ 39 h 85"/>
                  <a:gd name="T42" fmla="*/ 17 w 63"/>
                  <a:gd name="T43" fmla="*/ 39 h 85"/>
                  <a:gd name="T44" fmla="*/ 19 w 63"/>
                  <a:gd name="T45" fmla="*/ 36 h 85"/>
                  <a:gd name="T46" fmla="*/ 20 w 63"/>
                  <a:gd name="T47" fmla="*/ 30 h 85"/>
                  <a:gd name="T48" fmla="*/ 24 w 63"/>
                  <a:gd name="T49" fmla="*/ 25 h 85"/>
                  <a:gd name="T50" fmla="*/ 29 w 63"/>
                  <a:gd name="T51" fmla="*/ 20 h 85"/>
                  <a:gd name="T52" fmla="*/ 34 w 63"/>
                  <a:gd name="T53" fmla="*/ 17 h 85"/>
                  <a:gd name="T54" fmla="*/ 36 w 63"/>
                  <a:gd name="T55" fmla="*/ 17 h 85"/>
                  <a:gd name="T56" fmla="*/ 38 w 63"/>
                  <a:gd name="T57" fmla="*/ 17 h 85"/>
                  <a:gd name="T58" fmla="*/ 40 w 63"/>
                  <a:gd name="T59" fmla="*/ 17 h 85"/>
                  <a:gd name="T60" fmla="*/ 42 w 63"/>
                  <a:gd name="T61" fmla="*/ 17 h 85"/>
                  <a:gd name="T62" fmla="*/ 43 w 63"/>
                  <a:gd name="T63" fmla="*/ 19 h 85"/>
                  <a:gd name="T64" fmla="*/ 43 w 63"/>
                  <a:gd name="T65" fmla="*/ 21 h 85"/>
                  <a:gd name="T66" fmla="*/ 44 w 63"/>
                  <a:gd name="T67" fmla="*/ 23 h 85"/>
                  <a:gd name="T68" fmla="*/ 44 w 63"/>
                  <a:gd name="T69" fmla="*/ 25 h 85"/>
                  <a:gd name="T70" fmla="*/ 43 w 63"/>
                  <a:gd name="T71" fmla="*/ 29 h 85"/>
                  <a:gd name="T72" fmla="*/ 41 w 63"/>
                  <a:gd name="T73" fmla="*/ 33 h 85"/>
                  <a:gd name="T74" fmla="*/ 39 w 63"/>
                  <a:gd name="T75" fmla="*/ 37 h 85"/>
                  <a:gd name="T76" fmla="*/ 35 w 63"/>
                  <a:gd name="T77" fmla="*/ 40 h 85"/>
                  <a:gd name="T78" fmla="*/ 32 w 63"/>
                  <a:gd name="T79" fmla="*/ 43 h 85"/>
                  <a:gd name="T80" fmla="*/ 26 w 63"/>
                  <a:gd name="T81" fmla="*/ 49 h 85"/>
                  <a:gd name="T82" fmla="*/ 22 w 63"/>
                  <a:gd name="T83" fmla="*/ 56 h 85"/>
                  <a:gd name="T84" fmla="*/ 19 w 63"/>
                  <a:gd name="T85" fmla="*/ 64 h 85"/>
                  <a:gd name="T86" fmla="*/ 17 w 63"/>
                  <a:gd name="T87" fmla="*/ 81 h 85"/>
                  <a:gd name="T88" fmla="*/ 24 w 63"/>
                  <a:gd name="T89" fmla="*/ 84 h 85"/>
                  <a:gd name="T90" fmla="*/ 36 w 63"/>
                  <a:gd name="T91" fmla="*/ 80 h 85"/>
                  <a:gd name="T92" fmla="*/ 37 w 63"/>
                  <a:gd name="T93" fmla="*/ 65 h 85"/>
                  <a:gd name="T94" fmla="*/ 39 w 63"/>
                  <a:gd name="T95" fmla="*/ 61 h 85"/>
                  <a:gd name="T96" fmla="*/ 41 w 63"/>
                  <a:gd name="T97" fmla="*/ 58 h 85"/>
                  <a:gd name="T98" fmla="*/ 44 w 63"/>
                  <a:gd name="T99" fmla="*/ 55 h 85"/>
                  <a:gd name="T100" fmla="*/ 46 w 63"/>
                  <a:gd name="T101" fmla="*/ 53 h 85"/>
                  <a:gd name="T102" fmla="*/ 50 w 63"/>
                  <a:gd name="T103" fmla="*/ 50 h 85"/>
                  <a:gd name="T104" fmla="*/ 55 w 63"/>
                  <a:gd name="T105" fmla="*/ 43 h 85"/>
                  <a:gd name="T106" fmla="*/ 60 w 63"/>
                  <a:gd name="T107" fmla="*/ 36 h 85"/>
                  <a:gd name="T108" fmla="*/ 62 w 63"/>
                  <a:gd name="T109" fmla="*/ 28 h 8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63"/>
                  <a:gd name="T166" fmla="*/ 0 h 85"/>
                  <a:gd name="T167" fmla="*/ 63 w 63"/>
                  <a:gd name="T168" fmla="*/ 85 h 8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63" h="85">
                    <a:moveTo>
                      <a:pt x="62" y="24"/>
                    </a:moveTo>
                    <a:lnTo>
                      <a:pt x="62" y="22"/>
                    </a:lnTo>
                    <a:lnTo>
                      <a:pt x="62" y="19"/>
                    </a:lnTo>
                    <a:lnTo>
                      <a:pt x="62" y="16"/>
                    </a:lnTo>
                    <a:lnTo>
                      <a:pt x="61" y="14"/>
                    </a:lnTo>
                    <a:lnTo>
                      <a:pt x="60" y="12"/>
                    </a:lnTo>
                    <a:lnTo>
                      <a:pt x="58" y="10"/>
                    </a:lnTo>
                    <a:lnTo>
                      <a:pt x="57" y="8"/>
                    </a:lnTo>
                    <a:lnTo>
                      <a:pt x="55" y="7"/>
                    </a:lnTo>
                    <a:lnTo>
                      <a:pt x="55" y="6"/>
                    </a:lnTo>
                    <a:lnTo>
                      <a:pt x="54" y="6"/>
                    </a:lnTo>
                    <a:lnTo>
                      <a:pt x="53" y="5"/>
                    </a:lnTo>
                    <a:lnTo>
                      <a:pt x="52" y="4"/>
                    </a:lnTo>
                    <a:lnTo>
                      <a:pt x="49" y="2"/>
                    </a:lnTo>
                    <a:lnTo>
                      <a:pt x="47" y="1"/>
                    </a:lnTo>
                    <a:lnTo>
                      <a:pt x="45" y="0"/>
                    </a:lnTo>
                    <a:lnTo>
                      <a:pt x="42" y="0"/>
                    </a:lnTo>
                    <a:lnTo>
                      <a:pt x="39" y="0"/>
                    </a:lnTo>
                    <a:lnTo>
                      <a:pt x="36" y="0"/>
                    </a:lnTo>
                    <a:lnTo>
                      <a:pt x="33" y="0"/>
                    </a:lnTo>
                    <a:lnTo>
                      <a:pt x="30" y="1"/>
                    </a:lnTo>
                    <a:lnTo>
                      <a:pt x="28" y="2"/>
                    </a:lnTo>
                    <a:lnTo>
                      <a:pt x="25" y="3"/>
                    </a:lnTo>
                    <a:lnTo>
                      <a:pt x="22" y="4"/>
                    </a:lnTo>
                    <a:lnTo>
                      <a:pt x="19" y="6"/>
                    </a:lnTo>
                    <a:lnTo>
                      <a:pt x="17" y="8"/>
                    </a:lnTo>
                    <a:lnTo>
                      <a:pt x="14" y="10"/>
                    </a:lnTo>
                    <a:lnTo>
                      <a:pt x="12" y="12"/>
                    </a:lnTo>
                    <a:lnTo>
                      <a:pt x="10" y="15"/>
                    </a:lnTo>
                    <a:lnTo>
                      <a:pt x="8" y="17"/>
                    </a:lnTo>
                    <a:lnTo>
                      <a:pt x="6" y="20"/>
                    </a:lnTo>
                    <a:lnTo>
                      <a:pt x="4" y="23"/>
                    </a:lnTo>
                    <a:lnTo>
                      <a:pt x="3" y="25"/>
                    </a:lnTo>
                    <a:lnTo>
                      <a:pt x="2" y="28"/>
                    </a:lnTo>
                    <a:lnTo>
                      <a:pt x="1" y="31"/>
                    </a:lnTo>
                    <a:lnTo>
                      <a:pt x="1" y="34"/>
                    </a:lnTo>
                    <a:lnTo>
                      <a:pt x="0" y="37"/>
                    </a:lnTo>
                    <a:lnTo>
                      <a:pt x="0" y="39"/>
                    </a:lnTo>
                    <a:lnTo>
                      <a:pt x="5" y="42"/>
                    </a:lnTo>
                    <a:lnTo>
                      <a:pt x="17" y="39"/>
                    </a:lnTo>
                    <a:lnTo>
                      <a:pt x="19" y="38"/>
                    </a:lnTo>
                    <a:lnTo>
                      <a:pt x="19" y="36"/>
                    </a:lnTo>
                    <a:lnTo>
                      <a:pt x="19" y="33"/>
                    </a:lnTo>
                    <a:lnTo>
                      <a:pt x="20" y="30"/>
                    </a:lnTo>
                    <a:lnTo>
                      <a:pt x="22" y="27"/>
                    </a:lnTo>
                    <a:lnTo>
                      <a:pt x="24" y="25"/>
                    </a:lnTo>
                    <a:lnTo>
                      <a:pt x="26" y="22"/>
                    </a:lnTo>
                    <a:lnTo>
                      <a:pt x="29" y="20"/>
                    </a:lnTo>
                    <a:lnTo>
                      <a:pt x="31" y="19"/>
                    </a:lnTo>
                    <a:lnTo>
                      <a:pt x="34" y="17"/>
                    </a:lnTo>
                    <a:lnTo>
                      <a:pt x="35" y="17"/>
                    </a:lnTo>
                    <a:lnTo>
                      <a:pt x="36" y="17"/>
                    </a:lnTo>
                    <a:lnTo>
                      <a:pt x="37" y="17"/>
                    </a:lnTo>
                    <a:lnTo>
                      <a:pt x="38" y="17"/>
                    </a:lnTo>
                    <a:lnTo>
                      <a:pt x="39" y="17"/>
                    </a:lnTo>
                    <a:lnTo>
                      <a:pt x="40" y="17"/>
                    </a:lnTo>
                    <a:lnTo>
                      <a:pt x="41" y="17"/>
                    </a:lnTo>
                    <a:lnTo>
                      <a:pt x="42" y="17"/>
                    </a:lnTo>
                    <a:lnTo>
                      <a:pt x="42" y="18"/>
                    </a:lnTo>
                    <a:lnTo>
                      <a:pt x="43" y="19"/>
                    </a:lnTo>
                    <a:lnTo>
                      <a:pt x="43" y="20"/>
                    </a:lnTo>
                    <a:lnTo>
                      <a:pt x="43" y="21"/>
                    </a:lnTo>
                    <a:lnTo>
                      <a:pt x="44" y="22"/>
                    </a:lnTo>
                    <a:lnTo>
                      <a:pt x="44" y="23"/>
                    </a:lnTo>
                    <a:lnTo>
                      <a:pt x="44" y="24"/>
                    </a:lnTo>
                    <a:lnTo>
                      <a:pt x="44" y="25"/>
                    </a:lnTo>
                    <a:lnTo>
                      <a:pt x="44" y="27"/>
                    </a:lnTo>
                    <a:lnTo>
                      <a:pt x="43" y="29"/>
                    </a:lnTo>
                    <a:lnTo>
                      <a:pt x="42" y="31"/>
                    </a:lnTo>
                    <a:lnTo>
                      <a:pt x="41" y="33"/>
                    </a:lnTo>
                    <a:lnTo>
                      <a:pt x="40" y="35"/>
                    </a:lnTo>
                    <a:lnTo>
                      <a:pt x="39" y="37"/>
                    </a:lnTo>
                    <a:lnTo>
                      <a:pt x="37" y="39"/>
                    </a:lnTo>
                    <a:lnTo>
                      <a:pt x="35" y="40"/>
                    </a:lnTo>
                    <a:lnTo>
                      <a:pt x="32" y="43"/>
                    </a:lnTo>
                    <a:lnTo>
                      <a:pt x="29" y="46"/>
                    </a:lnTo>
                    <a:lnTo>
                      <a:pt x="26" y="49"/>
                    </a:lnTo>
                    <a:lnTo>
                      <a:pt x="24" y="53"/>
                    </a:lnTo>
                    <a:lnTo>
                      <a:pt x="22" y="56"/>
                    </a:lnTo>
                    <a:lnTo>
                      <a:pt x="20" y="60"/>
                    </a:lnTo>
                    <a:lnTo>
                      <a:pt x="19" y="64"/>
                    </a:lnTo>
                    <a:lnTo>
                      <a:pt x="18" y="67"/>
                    </a:lnTo>
                    <a:lnTo>
                      <a:pt x="17" y="81"/>
                    </a:lnTo>
                    <a:lnTo>
                      <a:pt x="22" y="84"/>
                    </a:lnTo>
                    <a:lnTo>
                      <a:pt x="24" y="84"/>
                    </a:lnTo>
                    <a:lnTo>
                      <a:pt x="34" y="81"/>
                    </a:lnTo>
                    <a:lnTo>
                      <a:pt x="36" y="80"/>
                    </a:lnTo>
                    <a:lnTo>
                      <a:pt x="37" y="67"/>
                    </a:lnTo>
                    <a:lnTo>
                      <a:pt x="37" y="65"/>
                    </a:lnTo>
                    <a:lnTo>
                      <a:pt x="38" y="63"/>
                    </a:lnTo>
                    <a:lnTo>
                      <a:pt x="39" y="61"/>
                    </a:lnTo>
                    <a:lnTo>
                      <a:pt x="40" y="60"/>
                    </a:lnTo>
                    <a:lnTo>
                      <a:pt x="41" y="58"/>
                    </a:lnTo>
                    <a:lnTo>
                      <a:pt x="42" y="56"/>
                    </a:lnTo>
                    <a:lnTo>
                      <a:pt x="44" y="55"/>
                    </a:lnTo>
                    <a:lnTo>
                      <a:pt x="46" y="54"/>
                    </a:lnTo>
                    <a:lnTo>
                      <a:pt x="46" y="53"/>
                    </a:lnTo>
                    <a:lnTo>
                      <a:pt x="50" y="50"/>
                    </a:lnTo>
                    <a:lnTo>
                      <a:pt x="53" y="47"/>
                    </a:lnTo>
                    <a:lnTo>
                      <a:pt x="55" y="43"/>
                    </a:lnTo>
                    <a:lnTo>
                      <a:pt x="58" y="40"/>
                    </a:lnTo>
                    <a:lnTo>
                      <a:pt x="60" y="36"/>
                    </a:lnTo>
                    <a:lnTo>
                      <a:pt x="61" y="32"/>
                    </a:lnTo>
                    <a:lnTo>
                      <a:pt x="62" y="28"/>
                    </a:lnTo>
                    <a:lnTo>
                      <a:pt x="62" y="24"/>
                    </a:lnTo>
                  </a:path>
                </a:pathLst>
              </a:custGeom>
              <a:solidFill>
                <a:srgbClr val="4C4C4C"/>
              </a:solidFill>
              <a:ln w="9525" cap="rnd">
                <a:noFill/>
                <a:round/>
                <a:headEnd/>
                <a:tailEnd/>
              </a:ln>
            </p:spPr>
            <p:txBody>
              <a:bodyPr/>
              <a:lstStyle/>
              <a:p>
                <a:endParaRPr lang="zh-CN" altLang="en-US"/>
              </a:p>
            </p:txBody>
          </p:sp>
          <p:sp>
            <p:nvSpPr>
              <p:cNvPr id="129" name="Freeform 36"/>
              <p:cNvSpPr>
                <a:spLocks/>
              </p:cNvSpPr>
              <p:nvPr/>
            </p:nvSpPr>
            <p:spPr bwMode="auto">
              <a:xfrm>
                <a:off x="3547" y="2824"/>
                <a:ext cx="28" cy="27"/>
              </a:xfrm>
              <a:custGeom>
                <a:avLst/>
                <a:gdLst>
                  <a:gd name="T0" fmla="*/ 21 w 28"/>
                  <a:gd name="T1" fmla="*/ 3 h 27"/>
                  <a:gd name="T2" fmla="*/ 20 w 28"/>
                  <a:gd name="T3" fmla="*/ 2 h 27"/>
                  <a:gd name="T4" fmla="*/ 19 w 28"/>
                  <a:gd name="T5" fmla="*/ 1 h 27"/>
                  <a:gd name="T6" fmla="*/ 18 w 28"/>
                  <a:gd name="T7" fmla="*/ 1 h 27"/>
                  <a:gd name="T8" fmla="*/ 17 w 28"/>
                  <a:gd name="T9" fmla="*/ 0 h 27"/>
                  <a:gd name="T10" fmla="*/ 15 w 28"/>
                  <a:gd name="T11" fmla="*/ 0 h 27"/>
                  <a:gd name="T12" fmla="*/ 14 w 28"/>
                  <a:gd name="T13" fmla="*/ 0 h 27"/>
                  <a:gd name="T14" fmla="*/ 13 w 28"/>
                  <a:gd name="T15" fmla="*/ 0 h 27"/>
                  <a:gd name="T16" fmla="*/ 12 w 28"/>
                  <a:gd name="T17" fmla="*/ 1 h 27"/>
                  <a:gd name="T18" fmla="*/ 9 w 28"/>
                  <a:gd name="T19" fmla="*/ 2 h 27"/>
                  <a:gd name="T20" fmla="*/ 7 w 28"/>
                  <a:gd name="T21" fmla="*/ 3 h 27"/>
                  <a:gd name="T22" fmla="*/ 5 w 28"/>
                  <a:gd name="T23" fmla="*/ 4 h 27"/>
                  <a:gd name="T24" fmla="*/ 4 w 28"/>
                  <a:gd name="T25" fmla="*/ 6 h 27"/>
                  <a:gd name="T26" fmla="*/ 2 w 28"/>
                  <a:gd name="T27" fmla="*/ 8 h 27"/>
                  <a:gd name="T28" fmla="*/ 1 w 28"/>
                  <a:gd name="T29" fmla="*/ 10 h 27"/>
                  <a:gd name="T30" fmla="*/ 1 w 28"/>
                  <a:gd name="T31" fmla="*/ 12 h 27"/>
                  <a:gd name="T32" fmla="*/ 0 w 28"/>
                  <a:gd name="T33" fmla="*/ 14 h 27"/>
                  <a:gd name="T34" fmla="*/ 0 w 28"/>
                  <a:gd name="T35" fmla="*/ 16 h 27"/>
                  <a:gd name="T36" fmla="*/ 0 w 28"/>
                  <a:gd name="T37" fmla="*/ 17 h 27"/>
                  <a:gd name="T38" fmla="*/ 1 w 28"/>
                  <a:gd name="T39" fmla="*/ 18 h 27"/>
                  <a:gd name="T40" fmla="*/ 1 w 28"/>
                  <a:gd name="T41" fmla="*/ 20 h 27"/>
                  <a:gd name="T42" fmla="*/ 2 w 28"/>
                  <a:gd name="T43" fmla="*/ 21 h 27"/>
                  <a:gd name="T44" fmla="*/ 3 w 28"/>
                  <a:gd name="T45" fmla="*/ 21 h 27"/>
                  <a:gd name="T46" fmla="*/ 4 w 28"/>
                  <a:gd name="T47" fmla="*/ 22 h 27"/>
                  <a:gd name="T48" fmla="*/ 6 w 28"/>
                  <a:gd name="T49" fmla="*/ 23 h 27"/>
                  <a:gd name="T50" fmla="*/ 7 w 28"/>
                  <a:gd name="T51" fmla="*/ 24 h 27"/>
                  <a:gd name="T52" fmla="*/ 8 w 28"/>
                  <a:gd name="T53" fmla="*/ 25 h 27"/>
                  <a:gd name="T54" fmla="*/ 9 w 28"/>
                  <a:gd name="T55" fmla="*/ 25 h 27"/>
                  <a:gd name="T56" fmla="*/ 10 w 28"/>
                  <a:gd name="T57" fmla="*/ 26 h 27"/>
                  <a:gd name="T58" fmla="*/ 12 w 28"/>
                  <a:gd name="T59" fmla="*/ 26 h 27"/>
                  <a:gd name="T60" fmla="*/ 13 w 28"/>
                  <a:gd name="T61" fmla="*/ 26 h 27"/>
                  <a:gd name="T62" fmla="*/ 14 w 28"/>
                  <a:gd name="T63" fmla="*/ 26 h 27"/>
                  <a:gd name="T64" fmla="*/ 15 w 28"/>
                  <a:gd name="T65" fmla="*/ 25 h 27"/>
                  <a:gd name="T66" fmla="*/ 17 w 28"/>
                  <a:gd name="T67" fmla="*/ 24 h 27"/>
                  <a:gd name="T68" fmla="*/ 20 w 28"/>
                  <a:gd name="T69" fmla="*/ 23 h 27"/>
                  <a:gd name="T70" fmla="*/ 21 w 28"/>
                  <a:gd name="T71" fmla="*/ 22 h 27"/>
                  <a:gd name="T72" fmla="*/ 23 w 28"/>
                  <a:gd name="T73" fmla="*/ 20 h 27"/>
                  <a:gd name="T74" fmla="*/ 25 w 28"/>
                  <a:gd name="T75" fmla="*/ 18 h 27"/>
                  <a:gd name="T76" fmla="*/ 26 w 28"/>
                  <a:gd name="T77" fmla="*/ 16 h 27"/>
                  <a:gd name="T78" fmla="*/ 26 w 28"/>
                  <a:gd name="T79" fmla="*/ 14 h 27"/>
                  <a:gd name="T80" fmla="*/ 27 w 28"/>
                  <a:gd name="T81" fmla="*/ 12 h 27"/>
                  <a:gd name="T82" fmla="*/ 27 w 28"/>
                  <a:gd name="T83" fmla="*/ 10 h 27"/>
                  <a:gd name="T84" fmla="*/ 26 w 28"/>
                  <a:gd name="T85" fmla="*/ 9 h 27"/>
                  <a:gd name="T86" fmla="*/ 26 w 28"/>
                  <a:gd name="T87" fmla="*/ 7 h 27"/>
                  <a:gd name="T88" fmla="*/ 25 w 28"/>
                  <a:gd name="T89" fmla="*/ 6 h 27"/>
                  <a:gd name="T90" fmla="*/ 25 w 28"/>
                  <a:gd name="T91" fmla="*/ 5 h 27"/>
                  <a:gd name="T92" fmla="*/ 24 w 28"/>
                  <a:gd name="T93" fmla="*/ 5 h 27"/>
                  <a:gd name="T94" fmla="*/ 23 w 28"/>
                  <a:gd name="T95" fmla="*/ 4 h 27"/>
                  <a:gd name="T96" fmla="*/ 21 w 28"/>
                  <a:gd name="T97" fmla="*/ 3 h 2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8"/>
                  <a:gd name="T148" fmla="*/ 0 h 27"/>
                  <a:gd name="T149" fmla="*/ 28 w 28"/>
                  <a:gd name="T150" fmla="*/ 27 h 2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8" h="27">
                    <a:moveTo>
                      <a:pt x="21" y="3"/>
                    </a:moveTo>
                    <a:lnTo>
                      <a:pt x="20" y="2"/>
                    </a:lnTo>
                    <a:lnTo>
                      <a:pt x="19" y="1"/>
                    </a:lnTo>
                    <a:lnTo>
                      <a:pt x="18" y="1"/>
                    </a:lnTo>
                    <a:lnTo>
                      <a:pt x="17" y="0"/>
                    </a:lnTo>
                    <a:lnTo>
                      <a:pt x="15" y="0"/>
                    </a:lnTo>
                    <a:lnTo>
                      <a:pt x="14" y="0"/>
                    </a:lnTo>
                    <a:lnTo>
                      <a:pt x="13" y="0"/>
                    </a:lnTo>
                    <a:lnTo>
                      <a:pt x="12" y="1"/>
                    </a:lnTo>
                    <a:lnTo>
                      <a:pt x="9" y="2"/>
                    </a:lnTo>
                    <a:lnTo>
                      <a:pt x="7" y="3"/>
                    </a:lnTo>
                    <a:lnTo>
                      <a:pt x="5" y="4"/>
                    </a:lnTo>
                    <a:lnTo>
                      <a:pt x="4" y="6"/>
                    </a:lnTo>
                    <a:lnTo>
                      <a:pt x="2" y="8"/>
                    </a:lnTo>
                    <a:lnTo>
                      <a:pt x="1" y="10"/>
                    </a:lnTo>
                    <a:lnTo>
                      <a:pt x="1" y="12"/>
                    </a:lnTo>
                    <a:lnTo>
                      <a:pt x="0" y="14"/>
                    </a:lnTo>
                    <a:lnTo>
                      <a:pt x="0" y="16"/>
                    </a:lnTo>
                    <a:lnTo>
                      <a:pt x="0" y="17"/>
                    </a:lnTo>
                    <a:lnTo>
                      <a:pt x="1" y="18"/>
                    </a:lnTo>
                    <a:lnTo>
                      <a:pt x="1" y="20"/>
                    </a:lnTo>
                    <a:lnTo>
                      <a:pt x="2" y="21"/>
                    </a:lnTo>
                    <a:lnTo>
                      <a:pt x="3" y="21"/>
                    </a:lnTo>
                    <a:lnTo>
                      <a:pt x="4" y="22"/>
                    </a:lnTo>
                    <a:lnTo>
                      <a:pt x="6" y="23"/>
                    </a:lnTo>
                    <a:lnTo>
                      <a:pt x="7" y="24"/>
                    </a:lnTo>
                    <a:lnTo>
                      <a:pt x="8" y="25"/>
                    </a:lnTo>
                    <a:lnTo>
                      <a:pt x="9" y="25"/>
                    </a:lnTo>
                    <a:lnTo>
                      <a:pt x="10" y="26"/>
                    </a:lnTo>
                    <a:lnTo>
                      <a:pt x="12" y="26"/>
                    </a:lnTo>
                    <a:lnTo>
                      <a:pt x="13" y="26"/>
                    </a:lnTo>
                    <a:lnTo>
                      <a:pt x="14" y="26"/>
                    </a:lnTo>
                    <a:lnTo>
                      <a:pt x="15" y="25"/>
                    </a:lnTo>
                    <a:lnTo>
                      <a:pt x="17" y="24"/>
                    </a:lnTo>
                    <a:lnTo>
                      <a:pt x="20" y="23"/>
                    </a:lnTo>
                    <a:lnTo>
                      <a:pt x="21" y="22"/>
                    </a:lnTo>
                    <a:lnTo>
                      <a:pt x="23" y="20"/>
                    </a:lnTo>
                    <a:lnTo>
                      <a:pt x="25" y="18"/>
                    </a:lnTo>
                    <a:lnTo>
                      <a:pt x="26" y="16"/>
                    </a:lnTo>
                    <a:lnTo>
                      <a:pt x="26" y="14"/>
                    </a:lnTo>
                    <a:lnTo>
                      <a:pt x="27" y="12"/>
                    </a:lnTo>
                    <a:lnTo>
                      <a:pt x="27" y="10"/>
                    </a:lnTo>
                    <a:lnTo>
                      <a:pt x="26" y="9"/>
                    </a:lnTo>
                    <a:lnTo>
                      <a:pt x="26" y="7"/>
                    </a:lnTo>
                    <a:lnTo>
                      <a:pt x="25" y="6"/>
                    </a:lnTo>
                    <a:lnTo>
                      <a:pt x="25" y="5"/>
                    </a:lnTo>
                    <a:lnTo>
                      <a:pt x="24" y="5"/>
                    </a:lnTo>
                    <a:lnTo>
                      <a:pt x="23" y="4"/>
                    </a:lnTo>
                    <a:lnTo>
                      <a:pt x="21" y="3"/>
                    </a:lnTo>
                  </a:path>
                </a:pathLst>
              </a:custGeom>
              <a:solidFill>
                <a:srgbClr val="4C4C4C"/>
              </a:solidFill>
              <a:ln w="9525" cap="rnd">
                <a:noFill/>
                <a:round/>
                <a:headEnd/>
                <a:tailEnd/>
              </a:ln>
            </p:spPr>
            <p:txBody>
              <a:bodyPr/>
              <a:lstStyle/>
              <a:p>
                <a:endParaRPr lang="zh-CN" altLang="en-US"/>
              </a:p>
            </p:txBody>
          </p:sp>
          <p:sp>
            <p:nvSpPr>
              <p:cNvPr id="130" name="Freeform 37"/>
              <p:cNvSpPr>
                <a:spLocks/>
              </p:cNvSpPr>
              <p:nvPr/>
            </p:nvSpPr>
            <p:spPr bwMode="auto">
              <a:xfrm>
                <a:off x="3539" y="2744"/>
                <a:ext cx="58" cy="83"/>
              </a:xfrm>
              <a:custGeom>
                <a:avLst/>
                <a:gdLst>
                  <a:gd name="T0" fmla="*/ 57 w 58"/>
                  <a:gd name="T1" fmla="*/ 26 h 83"/>
                  <a:gd name="T2" fmla="*/ 54 w 58"/>
                  <a:gd name="T3" fmla="*/ 33 h 83"/>
                  <a:gd name="T4" fmla="*/ 50 w 58"/>
                  <a:gd name="T5" fmla="*/ 41 h 83"/>
                  <a:gd name="T6" fmla="*/ 44 w 58"/>
                  <a:gd name="T7" fmla="*/ 48 h 83"/>
                  <a:gd name="T8" fmla="*/ 41 w 58"/>
                  <a:gd name="T9" fmla="*/ 50 h 83"/>
                  <a:gd name="T10" fmla="*/ 41 w 58"/>
                  <a:gd name="T11" fmla="*/ 51 h 83"/>
                  <a:gd name="T12" fmla="*/ 39 w 58"/>
                  <a:gd name="T13" fmla="*/ 52 h 83"/>
                  <a:gd name="T14" fmla="*/ 36 w 58"/>
                  <a:gd name="T15" fmla="*/ 55 h 83"/>
                  <a:gd name="T16" fmla="*/ 34 w 58"/>
                  <a:gd name="T17" fmla="*/ 59 h 83"/>
                  <a:gd name="T18" fmla="*/ 32 w 58"/>
                  <a:gd name="T19" fmla="*/ 62 h 83"/>
                  <a:gd name="T20" fmla="*/ 31 w 58"/>
                  <a:gd name="T21" fmla="*/ 78 h 83"/>
                  <a:gd name="T22" fmla="*/ 19 w 58"/>
                  <a:gd name="T23" fmla="*/ 81 h 83"/>
                  <a:gd name="T24" fmla="*/ 18 w 58"/>
                  <a:gd name="T25" fmla="*/ 68 h 83"/>
                  <a:gd name="T26" fmla="*/ 20 w 58"/>
                  <a:gd name="T27" fmla="*/ 60 h 83"/>
                  <a:gd name="T28" fmla="*/ 23 w 58"/>
                  <a:gd name="T29" fmla="*/ 53 h 83"/>
                  <a:gd name="T30" fmla="*/ 28 w 58"/>
                  <a:gd name="T31" fmla="*/ 46 h 83"/>
                  <a:gd name="T32" fmla="*/ 35 w 58"/>
                  <a:gd name="T33" fmla="*/ 41 h 83"/>
                  <a:gd name="T34" fmla="*/ 36 w 58"/>
                  <a:gd name="T35" fmla="*/ 39 h 83"/>
                  <a:gd name="T36" fmla="*/ 40 w 58"/>
                  <a:gd name="T37" fmla="*/ 35 h 83"/>
                  <a:gd name="T38" fmla="*/ 42 w 58"/>
                  <a:gd name="T39" fmla="*/ 32 h 83"/>
                  <a:gd name="T40" fmla="*/ 43 w 58"/>
                  <a:gd name="T41" fmla="*/ 27 h 83"/>
                  <a:gd name="T42" fmla="*/ 43 w 58"/>
                  <a:gd name="T43" fmla="*/ 24 h 83"/>
                  <a:gd name="T44" fmla="*/ 43 w 58"/>
                  <a:gd name="T45" fmla="*/ 21 h 83"/>
                  <a:gd name="T46" fmla="*/ 42 w 58"/>
                  <a:gd name="T47" fmla="*/ 19 h 83"/>
                  <a:gd name="T48" fmla="*/ 41 w 58"/>
                  <a:gd name="T49" fmla="*/ 17 h 83"/>
                  <a:gd name="T50" fmla="*/ 39 w 58"/>
                  <a:gd name="T51" fmla="*/ 15 h 83"/>
                  <a:gd name="T52" fmla="*/ 36 w 58"/>
                  <a:gd name="T53" fmla="*/ 14 h 83"/>
                  <a:gd name="T54" fmla="*/ 34 w 58"/>
                  <a:gd name="T55" fmla="*/ 14 h 83"/>
                  <a:gd name="T56" fmla="*/ 31 w 58"/>
                  <a:gd name="T57" fmla="*/ 14 h 83"/>
                  <a:gd name="T58" fmla="*/ 26 w 58"/>
                  <a:gd name="T59" fmla="*/ 16 h 83"/>
                  <a:gd name="T60" fmla="*/ 21 w 58"/>
                  <a:gd name="T61" fmla="*/ 19 h 83"/>
                  <a:gd name="T62" fmla="*/ 17 w 58"/>
                  <a:gd name="T63" fmla="*/ 24 h 83"/>
                  <a:gd name="T64" fmla="*/ 14 w 58"/>
                  <a:gd name="T65" fmla="*/ 30 h 83"/>
                  <a:gd name="T66" fmla="*/ 14 w 58"/>
                  <a:gd name="T67" fmla="*/ 35 h 83"/>
                  <a:gd name="T68" fmla="*/ 2 w 58"/>
                  <a:gd name="T69" fmla="*/ 38 h 83"/>
                  <a:gd name="T70" fmla="*/ 0 w 58"/>
                  <a:gd name="T71" fmla="*/ 37 h 83"/>
                  <a:gd name="T72" fmla="*/ 1 w 58"/>
                  <a:gd name="T73" fmla="*/ 31 h 83"/>
                  <a:gd name="T74" fmla="*/ 3 w 58"/>
                  <a:gd name="T75" fmla="*/ 26 h 83"/>
                  <a:gd name="T76" fmla="*/ 5 w 58"/>
                  <a:gd name="T77" fmla="*/ 20 h 83"/>
                  <a:gd name="T78" fmla="*/ 9 w 58"/>
                  <a:gd name="T79" fmla="*/ 15 h 83"/>
                  <a:gd name="T80" fmla="*/ 14 w 58"/>
                  <a:gd name="T81" fmla="*/ 10 h 83"/>
                  <a:gd name="T82" fmla="*/ 19 w 58"/>
                  <a:gd name="T83" fmla="*/ 6 h 83"/>
                  <a:gd name="T84" fmla="*/ 24 w 58"/>
                  <a:gd name="T85" fmla="*/ 3 h 83"/>
                  <a:gd name="T86" fmla="*/ 30 w 58"/>
                  <a:gd name="T87" fmla="*/ 1 h 83"/>
                  <a:gd name="T88" fmla="*/ 36 w 58"/>
                  <a:gd name="T89" fmla="*/ 0 h 83"/>
                  <a:gd name="T90" fmla="*/ 41 w 58"/>
                  <a:gd name="T91" fmla="*/ 0 h 83"/>
                  <a:gd name="T92" fmla="*/ 46 w 58"/>
                  <a:gd name="T93" fmla="*/ 2 h 83"/>
                  <a:gd name="T94" fmla="*/ 50 w 58"/>
                  <a:gd name="T95" fmla="*/ 4 h 83"/>
                  <a:gd name="T96" fmla="*/ 53 w 58"/>
                  <a:gd name="T97" fmla="*/ 7 h 83"/>
                  <a:gd name="T98" fmla="*/ 56 w 58"/>
                  <a:gd name="T99" fmla="*/ 11 h 83"/>
                  <a:gd name="T100" fmla="*/ 57 w 58"/>
                  <a:gd name="T101" fmla="*/ 16 h 83"/>
                  <a:gd name="T102" fmla="*/ 57 w 58"/>
                  <a:gd name="T103" fmla="*/ 21 h 8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58"/>
                  <a:gd name="T157" fmla="*/ 0 h 83"/>
                  <a:gd name="T158" fmla="*/ 58 w 58"/>
                  <a:gd name="T159" fmla="*/ 83 h 83"/>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58" h="83">
                    <a:moveTo>
                      <a:pt x="57" y="21"/>
                    </a:moveTo>
                    <a:lnTo>
                      <a:pt x="57" y="26"/>
                    </a:lnTo>
                    <a:lnTo>
                      <a:pt x="56" y="29"/>
                    </a:lnTo>
                    <a:lnTo>
                      <a:pt x="54" y="33"/>
                    </a:lnTo>
                    <a:lnTo>
                      <a:pt x="52" y="37"/>
                    </a:lnTo>
                    <a:lnTo>
                      <a:pt x="50" y="41"/>
                    </a:lnTo>
                    <a:lnTo>
                      <a:pt x="47" y="44"/>
                    </a:lnTo>
                    <a:lnTo>
                      <a:pt x="44" y="48"/>
                    </a:lnTo>
                    <a:lnTo>
                      <a:pt x="41" y="51"/>
                    </a:lnTo>
                    <a:lnTo>
                      <a:pt x="41" y="50"/>
                    </a:lnTo>
                    <a:lnTo>
                      <a:pt x="41" y="51"/>
                    </a:lnTo>
                    <a:lnTo>
                      <a:pt x="39" y="52"/>
                    </a:lnTo>
                    <a:lnTo>
                      <a:pt x="37" y="54"/>
                    </a:lnTo>
                    <a:lnTo>
                      <a:pt x="36" y="55"/>
                    </a:lnTo>
                    <a:lnTo>
                      <a:pt x="35" y="57"/>
                    </a:lnTo>
                    <a:lnTo>
                      <a:pt x="34" y="59"/>
                    </a:lnTo>
                    <a:lnTo>
                      <a:pt x="33" y="60"/>
                    </a:lnTo>
                    <a:lnTo>
                      <a:pt x="32" y="62"/>
                    </a:lnTo>
                    <a:lnTo>
                      <a:pt x="32" y="64"/>
                    </a:lnTo>
                    <a:lnTo>
                      <a:pt x="31" y="78"/>
                    </a:lnTo>
                    <a:lnTo>
                      <a:pt x="29" y="78"/>
                    </a:lnTo>
                    <a:lnTo>
                      <a:pt x="19" y="81"/>
                    </a:lnTo>
                    <a:lnTo>
                      <a:pt x="17" y="82"/>
                    </a:lnTo>
                    <a:lnTo>
                      <a:pt x="18" y="68"/>
                    </a:lnTo>
                    <a:lnTo>
                      <a:pt x="19" y="64"/>
                    </a:lnTo>
                    <a:lnTo>
                      <a:pt x="20" y="60"/>
                    </a:lnTo>
                    <a:lnTo>
                      <a:pt x="21" y="56"/>
                    </a:lnTo>
                    <a:lnTo>
                      <a:pt x="23" y="53"/>
                    </a:lnTo>
                    <a:lnTo>
                      <a:pt x="26" y="50"/>
                    </a:lnTo>
                    <a:lnTo>
                      <a:pt x="28" y="46"/>
                    </a:lnTo>
                    <a:lnTo>
                      <a:pt x="31" y="43"/>
                    </a:lnTo>
                    <a:lnTo>
                      <a:pt x="35" y="41"/>
                    </a:lnTo>
                    <a:lnTo>
                      <a:pt x="36" y="39"/>
                    </a:lnTo>
                    <a:lnTo>
                      <a:pt x="38" y="37"/>
                    </a:lnTo>
                    <a:lnTo>
                      <a:pt x="40" y="35"/>
                    </a:lnTo>
                    <a:lnTo>
                      <a:pt x="41" y="34"/>
                    </a:lnTo>
                    <a:lnTo>
                      <a:pt x="42" y="32"/>
                    </a:lnTo>
                    <a:lnTo>
                      <a:pt x="43" y="29"/>
                    </a:lnTo>
                    <a:lnTo>
                      <a:pt x="43" y="27"/>
                    </a:lnTo>
                    <a:lnTo>
                      <a:pt x="44" y="25"/>
                    </a:lnTo>
                    <a:lnTo>
                      <a:pt x="43" y="24"/>
                    </a:lnTo>
                    <a:lnTo>
                      <a:pt x="43" y="22"/>
                    </a:lnTo>
                    <a:lnTo>
                      <a:pt x="43" y="21"/>
                    </a:lnTo>
                    <a:lnTo>
                      <a:pt x="43" y="20"/>
                    </a:lnTo>
                    <a:lnTo>
                      <a:pt x="42" y="19"/>
                    </a:lnTo>
                    <a:lnTo>
                      <a:pt x="41" y="18"/>
                    </a:lnTo>
                    <a:lnTo>
                      <a:pt x="41" y="17"/>
                    </a:lnTo>
                    <a:lnTo>
                      <a:pt x="40" y="16"/>
                    </a:lnTo>
                    <a:lnTo>
                      <a:pt x="39" y="15"/>
                    </a:lnTo>
                    <a:lnTo>
                      <a:pt x="37" y="15"/>
                    </a:lnTo>
                    <a:lnTo>
                      <a:pt x="36" y="14"/>
                    </a:lnTo>
                    <a:lnTo>
                      <a:pt x="35" y="14"/>
                    </a:lnTo>
                    <a:lnTo>
                      <a:pt x="34" y="14"/>
                    </a:lnTo>
                    <a:lnTo>
                      <a:pt x="32" y="14"/>
                    </a:lnTo>
                    <a:lnTo>
                      <a:pt x="31" y="14"/>
                    </a:lnTo>
                    <a:lnTo>
                      <a:pt x="29" y="15"/>
                    </a:lnTo>
                    <a:lnTo>
                      <a:pt x="26" y="16"/>
                    </a:lnTo>
                    <a:lnTo>
                      <a:pt x="23" y="17"/>
                    </a:lnTo>
                    <a:lnTo>
                      <a:pt x="21" y="19"/>
                    </a:lnTo>
                    <a:lnTo>
                      <a:pt x="19" y="22"/>
                    </a:lnTo>
                    <a:lnTo>
                      <a:pt x="17" y="24"/>
                    </a:lnTo>
                    <a:lnTo>
                      <a:pt x="15" y="27"/>
                    </a:lnTo>
                    <a:lnTo>
                      <a:pt x="14" y="30"/>
                    </a:lnTo>
                    <a:lnTo>
                      <a:pt x="14" y="33"/>
                    </a:lnTo>
                    <a:lnTo>
                      <a:pt x="14" y="35"/>
                    </a:lnTo>
                    <a:lnTo>
                      <a:pt x="12" y="36"/>
                    </a:lnTo>
                    <a:lnTo>
                      <a:pt x="2" y="38"/>
                    </a:lnTo>
                    <a:lnTo>
                      <a:pt x="0" y="39"/>
                    </a:lnTo>
                    <a:lnTo>
                      <a:pt x="0" y="37"/>
                    </a:lnTo>
                    <a:lnTo>
                      <a:pt x="0" y="34"/>
                    </a:lnTo>
                    <a:lnTo>
                      <a:pt x="1" y="31"/>
                    </a:lnTo>
                    <a:lnTo>
                      <a:pt x="1" y="28"/>
                    </a:lnTo>
                    <a:lnTo>
                      <a:pt x="3" y="26"/>
                    </a:lnTo>
                    <a:lnTo>
                      <a:pt x="4" y="23"/>
                    </a:lnTo>
                    <a:lnTo>
                      <a:pt x="5" y="20"/>
                    </a:lnTo>
                    <a:lnTo>
                      <a:pt x="7" y="17"/>
                    </a:lnTo>
                    <a:lnTo>
                      <a:pt x="9" y="15"/>
                    </a:lnTo>
                    <a:lnTo>
                      <a:pt x="11" y="12"/>
                    </a:lnTo>
                    <a:lnTo>
                      <a:pt x="14" y="10"/>
                    </a:lnTo>
                    <a:lnTo>
                      <a:pt x="16" y="8"/>
                    </a:lnTo>
                    <a:lnTo>
                      <a:pt x="19" y="6"/>
                    </a:lnTo>
                    <a:lnTo>
                      <a:pt x="22" y="5"/>
                    </a:lnTo>
                    <a:lnTo>
                      <a:pt x="24" y="3"/>
                    </a:lnTo>
                    <a:lnTo>
                      <a:pt x="27" y="2"/>
                    </a:lnTo>
                    <a:lnTo>
                      <a:pt x="30" y="1"/>
                    </a:lnTo>
                    <a:lnTo>
                      <a:pt x="33" y="0"/>
                    </a:lnTo>
                    <a:lnTo>
                      <a:pt x="36" y="0"/>
                    </a:lnTo>
                    <a:lnTo>
                      <a:pt x="38" y="0"/>
                    </a:lnTo>
                    <a:lnTo>
                      <a:pt x="41" y="0"/>
                    </a:lnTo>
                    <a:lnTo>
                      <a:pt x="43" y="1"/>
                    </a:lnTo>
                    <a:lnTo>
                      <a:pt x="46" y="2"/>
                    </a:lnTo>
                    <a:lnTo>
                      <a:pt x="48" y="3"/>
                    </a:lnTo>
                    <a:lnTo>
                      <a:pt x="50" y="4"/>
                    </a:lnTo>
                    <a:lnTo>
                      <a:pt x="52" y="5"/>
                    </a:lnTo>
                    <a:lnTo>
                      <a:pt x="53" y="7"/>
                    </a:lnTo>
                    <a:lnTo>
                      <a:pt x="55" y="9"/>
                    </a:lnTo>
                    <a:lnTo>
                      <a:pt x="56" y="11"/>
                    </a:lnTo>
                    <a:lnTo>
                      <a:pt x="56" y="14"/>
                    </a:lnTo>
                    <a:lnTo>
                      <a:pt x="57" y="16"/>
                    </a:lnTo>
                    <a:lnTo>
                      <a:pt x="57" y="19"/>
                    </a:lnTo>
                    <a:lnTo>
                      <a:pt x="57" y="21"/>
                    </a:lnTo>
                  </a:path>
                </a:pathLst>
              </a:custGeom>
              <a:solidFill>
                <a:srgbClr val="CC0000"/>
              </a:solidFill>
              <a:ln w="9525" cap="rnd">
                <a:noFill/>
                <a:round/>
                <a:headEnd/>
                <a:tailEnd/>
              </a:ln>
            </p:spPr>
            <p:txBody>
              <a:bodyPr/>
              <a:lstStyle/>
              <a:p>
                <a:endParaRPr lang="zh-CN" altLang="en-US"/>
              </a:p>
            </p:txBody>
          </p:sp>
          <p:sp>
            <p:nvSpPr>
              <p:cNvPr id="131" name="Freeform 38"/>
              <p:cNvSpPr>
                <a:spLocks/>
              </p:cNvSpPr>
              <p:nvPr/>
            </p:nvSpPr>
            <p:spPr bwMode="auto">
              <a:xfrm>
                <a:off x="3552" y="2827"/>
                <a:ext cx="23" cy="24"/>
              </a:xfrm>
              <a:custGeom>
                <a:avLst/>
                <a:gdLst>
                  <a:gd name="T0" fmla="*/ 10 w 23"/>
                  <a:gd name="T1" fmla="*/ 22 h 24"/>
                  <a:gd name="T2" fmla="*/ 12 w 23"/>
                  <a:gd name="T3" fmla="*/ 22 h 24"/>
                  <a:gd name="T4" fmla="*/ 14 w 23"/>
                  <a:gd name="T5" fmla="*/ 20 h 24"/>
                  <a:gd name="T6" fmla="*/ 16 w 23"/>
                  <a:gd name="T7" fmla="*/ 19 h 24"/>
                  <a:gd name="T8" fmla="*/ 18 w 23"/>
                  <a:gd name="T9" fmla="*/ 17 h 24"/>
                  <a:gd name="T10" fmla="*/ 19 w 23"/>
                  <a:gd name="T11" fmla="*/ 15 h 24"/>
                  <a:gd name="T12" fmla="*/ 21 w 23"/>
                  <a:gd name="T13" fmla="*/ 13 h 24"/>
                  <a:gd name="T14" fmla="*/ 21 w 23"/>
                  <a:gd name="T15" fmla="*/ 11 h 24"/>
                  <a:gd name="T16" fmla="*/ 22 w 23"/>
                  <a:gd name="T17" fmla="*/ 9 h 24"/>
                  <a:gd name="T18" fmla="*/ 21 w 23"/>
                  <a:gd name="T19" fmla="*/ 7 h 24"/>
                  <a:gd name="T20" fmla="*/ 21 w 23"/>
                  <a:gd name="T21" fmla="*/ 5 h 24"/>
                  <a:gd name="T22" fmla="*/ 20 w 23"/>
                  <a:gd name="T23" fmla="*/ 3 h 24"/>
                  <a:gd name="T24" fmla="*/ 19 w 23"/>
                  <a:gd name="T25" fmla="*/ 2 h 24"/>
                  <a:gd name="T26" fmla="*/ 17 w 23"/>
                  <a:gd name="T27" fmla="*/ 1 h 24"/>
                  <a:gd name="T28" fmla="*/ 15 w 23"/>
                  <a:gd name="T29" fmla="*/ 1 h 24"/>
                  <a:gd name="T30" fmla="*/ 13 w 23"/>
                  <a:gd name="T31" fmla="*/ 0 h 24"/>
                  <a:gd name="T32" fmla="*/ 11 w 23"/>
                  <a:gd name="T33" fmla="*/ 1 h 24"/>
                  <a:gd name="T34" fmla="*/ 9 w 23"/>
                  <a:gd name="T35" fmla="*/ 2 h 24"/>
                  <a:gd name="T36" fmla="*/ 7 w 23"/>
                  <a:gd name="T37" fmla="*/ 3 h 24"/>
                  <a:gd name="T38" fmla="*/ 5 w 23"/>
                  <a:gd name="T39" fmla="*/ 4 h 24"/>
                  <a:gd name="T40" fmla="*/ 3 w 23"/>
                  <a:gd name="T41" fmla="*/ 6 h 24"/>
                  <a:gd name="T42" fmla="*/ 2 w 23"/>
                  <a:gd name="T43" fmla="*/ 8 h 24"/>
                  <a:gd name="T44" fmla="*/ 1 w 23"/>
                  <a:gd name="T45" fmla="*/ 10 h 24"/>
                  <a:gd name="T46" fmla="*/ 0 w 23"/>
                  <a:gd name="T47" fmla="*/ 12 h 24"/>
                  <a:gd name="T48" fmla="*/ 0 w 23"/>
                  <a:gd name="T49" fmla="*/ 15 h 24"/>
                  <a:gd name="T50" fmla="*/ 0 w 23"/>
                  <a:gd name="T51" fmla="*/ 17 h 24"/>
                  <a:gd name="T52" fmla="*/ 0 w 23"/>
                  <a:gd name="T53" fmla="*/ 19 h 24"/>
                  <a:gd name="T54" fmla="*/ 1 w 23"/>
                  <a:gd name="T55" fmla="*/ 20 h 24"/>
                  <a:gd name="T56" fmla="*/ 3 w 23"/>
                  <a:gd name="T57" fmla="*/ 21 h 24"/>
                  <a:gd name="T58" fmla="*/ 4 w 23"/>
                  <a:gd name="T59" fmla="*/ 22 h 24"/>
                  <a:gd name="T60" fmla="*/ 6 w 23"/>
                  <a:gd name="T61" fmla="*/ 23 h 24"/>
                  <a:gd name="T62" fmla="*/ 8 w 23"/>
                  <a:gd name="T63" fmla="*/ 23 h 24"/>
                  <a:gd name="T64" fmla="*/ 10 w 23"/>
                  <a:gd name="T65" fmla="*/ 22 h 2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3"/>
                  <a:gd name="T100" fmla="*/ 0 h 24"/>
                  <a:gd name="T101" fmla="*/ 23 w 23"/>
                  <a:gd name="T102" fmla="*/ 24 h 2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3" h="24">
                    <a:moveTo>
                      <a:pt x="10" y="22"/>
                    </a:moveTo>
                    <a:lnTo>
                      <a:pt x="12" y="22"/>
                    </a:lnTo>
                    <a:lnTo>
                      <a:pt x="14" y="20"/>
                    </a:lnTo>
                    <a:lnTo>
                      <a:pt x="16" y="19"/>
                    </a:lnTo>
                    <a:lnTo>
                      <a:pt x="18" y="17"/>
                    </a:lnTo>
                    <a:lnTo>
                      <a:pt x="19" y="15"/>
                    </a:lnTo>
                    <a:lnTo>
                      <a:pt x="21" y="13"/>
                    </a:lnTo>
                    <a:lnTo>
                      <a:pt x="21" y="11"/>
                    </a:lnTo>
                    <a:lnTo>
                      <a:pt x="22" y="9"/>
                    </a:lnTo>
                    <a:lnTo>
                      <a:pt x="21" y="7"/>
                    </a:lnTo>
                    <a:lnTo>
                      <a:pt x="21" y="5"/>
                    </a:lnTo>
                    <a:lnTo>
                      <a:pt x="20" y="3"/>
                    </a:lnTo>
                    <a:lnTo>
                      <a:pt x="19" y="2"/>
                    </a:lnTo>
                    <a:lnTo>
                      <a:pt x="17" y="1"/>
                    </a:lnTo>
                    <a:lnTo>
                      <a:pt x="15" y="1"/>
                    </a:lnTo>
                    <a:lnTo>
                      <a:pt x="13" y="0"/>
                    </a:lnTo>
                    <a:lnTo>
                      <a:pt x="11" y="1"/>
                    </a:lnTo>
                    <a:lnTo>
                      <a:pt x="9" y="2"/>
                    </a:lnTo>
                    <a:lnTo>
                      <a:pt x="7" y="3"/>
                    </a:lnTo>
                    <a:lnTo>
                      <a:pt x="5" y="4"/>
                    </a:lnTo>
                    <a:lnTo>
                      <a:pt x="3" y="6"/>
                    </a:lnTo>
                    <a:lnTo>
                      <a:pt x="2" y="8"/>
                    </a:lnTo>
                    <a:lnTo>
                      <a:pt x="1" y="10"/>
                    </a:lnTo>
                    <a:lnTo>
                      <a:pt x="0" y="12"/>
                    </a:lnTo>
                    <a:lnTo>
                      <a:pt x="0" y="15"/>
                    </a:lnTo>
                    <a:lnTo>
                      <a:pt x="0" y="17"/>
                    </a:lnTo>
                    <a:lnTo>
                      <a:pt x="0" y="19"/>
                    </a:lnTo>
                    <a:lnTo>
                      <a:pt x="1" y="20"/>
                    </a:lnTo>
                    <a:lnTo>
                      <a:pt x="3" y="21"/>
                    </a:lnTo>
                    <a:lnTo>
                      <a:pt x="4" y="22"/>
                    </a:lnTo>
                    <a:lnTo>
                      <a:pt x="6" y="23"/>
                    </a:lnTo>
                    <a:lnTo>
                      <a:pt x="8" y="23"/>
                    </a:lnTo>
                    <a:lnTo>
                      <a:pt x="10" y="22"/>
                    </a:lnTo>
                  </a:path>
                </a:pathLst>
              </a:custGeom>
              <a:solidFill>
                <a:srgbClr val="CC0000"/>
              </a:solidFill>
              <a:ln w="9525" cap="rnd">
                <a:noFill/>
                <a:round/>
                <a:headEnd/>
                <a:tailEnd/>
              </a:ln>
            </p:spPr>
            <p:txBody>
              <a:bodyPr/>
              <a:lstStyle/>
              <a:p>
                <a:endParaRPr lang="zh-CN" altLang="en-US"/>
              </a:p>
            </p:txBody>
          </p:sp>
          <p:sp>
            <p:nvSpPr>
              <p:cNvPr id="132" name="Freeform 39"/>
              <p:cNvSpPr>
                <a:spLocks/>
              </p:cNvSpPr>
              <p:nvPr/>
            </p:nvSpPr>
            <p:spPr bwMode="auto">
              <a:xfrm>
                <a:off x="3338" y="2794"/>
                <a:ext cx="191" cy="87"/>
              </a:xfrm>
              <a:custGeom>
                <a:avLst/>
                <a:gdLst>
                  <a:gd name="T0" fmla="*/ 190 w 191"/>
                  <a:gd name="T1" fmla="*/ 33 h 87"/>
                  <a:gd name="T2" fmla="*/ 190 w 191"/>
                  <a:gd name="T3" fmla="*/ 0 h 87"/>
                  <a:gd name="T4" fmla="*/ 0 w 191"/>
                  <a:gd name="T5" fmla="*/ 52 h 87"/>
                  <a:gd name="T6" fmla="*/ 0 w 191"/>
                  <a:gd name="T7" fmla="*/ 86 h 87"/>
                  <a:gd name="T8" fmla="*/ 190 w 191"/>
                  <a:gd name="T9" fmla="*/ 33 h 87"/>
                  <a:gd name="T10" fmla="*/ 0 60000 65536"/>
                  <a:gd name="T11" fmla="*/ 0 60000 65536"/>
                  <a:gd name="T12" fmla="*/ 0 60000 65536"/>
                  <a:gd name="T13" fmla="*/ 0 60000 65536"/>
                  <a:gd name="T14" fmla="*/ 0 60000 65536"/>
                  <a:gd name="T15" fmla="*/ 0 w 191"/>
                  <a:gd name="T16" fmla="*/ 0 h 87"/>
                  <a:gd name="T17" fmla="*/ 191 w 191"/>
                  <a:gd name="T18" fmla="*/ 87 h 87"/>
                </a:gdLst>
                <a:ahLst/>
                <a:cxnLst>
                  <a:cxn ang="T10">
                    <a:pos x="T0" y="T1"/>
                  </a:cxn>
                  <a:cxn ang="T11">
                    <a:pos x="T2" y="T3"/>
                  </a:cxn>
                  <a:cxn ang="T12">
                    <a:pos x="T4" y="T5"/>
                  </a:cxn>
                  <a:cxn ang="T13">
                    <a:pos x="T6" y="T7"/>
                  </a:cxn>
                  <a:cxn ang="T14">
                    <a:pos x="T8" y="T9"/>
                  </a:cxn>
                </a:cxnLst>
                <a:rect l="T15" t="T16" r="T17" b="T18"/>
                <a:pathLst>
                  <a:path w="191" h="87">
                    <a:moveTo>
                      <a:pt x="190" y="33"/>
                    </a:moveTo>
                    <a:lnTo>
                      <a:pt x="190" y="0"/>
                    </a:lnTo>
                    <a:lnTo>
                      <a:pt x="0" y="52"/>
                    </a:lnTo>
                    <a:lnTo>
                      <a:pt x="0" y="86"/>
                    </a:lnTo>
                    <a:lnTo>
                      <a:pt x="190" y="33"/>
                    </a:lnTo>
                  </a:path>
                </a:pathLst>
              </a:custGeom>
              <a:solidFill>
                <a:srgbClr val="B2B2B2"/>
              </a:solidFill>
              <a:ln w="9525" cap="rnd">
                <a:noFill/>
                <a:round/>
                <a:headEnd/>
                <a:tailEnd/>
              </a:ln>
            </p:spPr>
            <p:txBody>
              <a:bodyPr/>
              <a:lstStyle/>
              <a:p>
                <a:endParaRPr lang="zh-CN" altLang="en-US"/>
              </a:p>
            </p:txBody>
          </p:sp>
          <p:sp>
            <p:nvSpPr>
              <p:cNvPr id="133" name="Freeform 40"/>
              <p:cNvSpPr>
                <a:spLocks/>
              </p:cNvSpPr>
              <p:nvPr/>
            </p:nvSpPr>
            <p:spPr bwMode="auto">
              <a:xfrm>
                <a:off x="3251" y="2856"/>
                <a:ext cx="53" cy="51"/>
              </a:xfrm>
              <a:custGeom>
                <a:avLst/>
                <a:gdLst>
                  <a:gd name="T0" fmla="*/ 52 w 53"/>
                  <a:gd name="T1" fmla="*/ 33 h 51"/>
                  <a:gd name="T2" fmla="*/ 52 w 53"/>
                  <a:gd name="T3" fmla="*/ 0 h 51"/>
                  <a:gd name="T4" fmla="*/ 0 w 53"/>
                  <a:gd name="T5" fmla="*/ 16 h 51"/>
                  <a:gd name="T6" fmla="*/ 0 w 53"/>
                  <a:gd name="T7" fmla="*/ 50 h 51"/>
                  <a:gd name="T8" fmla="*/ 52 w 53"/>
                  <a:gd name="T9" fmla="*/ 33 h 51"/>
                  <a:gd name="T10" fmla="*/ 0 60000 65536"/>
                  <a:gd name="T11" fmla="*/ 0 60000 65536"/>
                  <a:gd name="T12" fmla="*/ 0 60000 65536"/>
                  <a:gd name="T13" fmla="*/ 0 60000 65536"/>
                  <a:gd name="T14" fmla="*/ 0 60000 65536"/>
                  <a:gd name="T15" fmla="*/ 0 w 53"/>
                  <a:gd name="T16" fmla="*/ 0 h 51"/>
                  <a:gd name="T17" fmla="*/ 53 w 53"/>
                  <a:gd name="T18" fmla="*/ 51 h 51"/>
                </a:gdLst>
                <a:ahLst/>
                <a:cxnLst>
                  <a:cxn ang="T10">
                    <a:pos x="T0" y="T1"/>
                  </a:cxn>
                  <a:cxn ang="T11">
                    <a:pos x="T2" y="T3"/>
                  </a:cxn>
                  <a:cxn ang="T12">
                    <a:pos x="T4" y="T5"/>
                  </a:cxn>
                  <a:cxn ang="T13">
                    <a:pos x="T6" y="T7"/>
                  </a:cxn>
                  <a:cxn ang="T14">
                    <a:pos x="T8" y="T9"/>
                  </a:cxn>
                </a:cxnLst>
                <a:rect l="T15" t="T16" r="T17" b="T18"/>
                <a:pathLst>
                  <a:path w="53" h="51">
                    <a:moveTo>
                      <a:pt x="52" y="33"/>
                    </a:moveTo>
                    <a:lnTo>
                      <a:pt x="52" y="0"/>
                    </a:lnTo>
                    <a:lnTo>
                      <a:pt x="0" y="16"/>
                    </a:lnTo>
                    <a:lnTo>
                      <a:pt x="0" y="50"/>
                    </a:lnTo>
                    <a:lnTo>
                      <a:pt x="52" y="33"/>
                    </a:lnTo>
                  </a:path>
                </a:pathLst>
              </a:custGeom>
              <a:solidFill>
                <a:srgbClr val="B2B2B2"/>
              </a:solidFill>
              <a:ln w="9525" cap="rnd">
                <a:noFill/>
                <a:round/>
                <a:headEnd/>
                <a:tailEnd/>
              </a:ln>
            </p:spPr>
            <p:txBody>
              <a:bodyPr/>
              <a:lstStyle/>
              <a:p>
                <a:endParaRPr lang="zh-CN" altLang="en-US"/>
              </a:p>
            </p:txBody>
          </p:sp>
          <p:sp>
            <p:nvSpPr>
              <p:cNvPr id="134" name="Freeform 41"/>
              <p:cNvSpPr>
                <a:spLocks/>
              </p:cNvSpPr>
              <p:nvPr/>
            </p:nvSpPr>
            <p:spPr bwMode="auto">
              <a:xfrm>
                <a:off x="3534" y="2869"/>
                <a:ext cx="63" cy="85"/>
              </a:xfrm>
              <a:custGeom>
                <a:avLst/>
                <a:gdLst>
                  <a:gd name="T0" fmla="*/ 62 w 63"/>
                  <a:gd name="T1" fmla="*/ 22 h 85"/>
                  <a:gd name="T2" fmla="*/ 62 w 63"/>
                  <a:gd name="T3" fmla="*/ 17 h 85"/>
                  <a:gd name="T4" fmla="*/ 60 w 63"/>
                  <a:gd name="T5" fmla="*/ 12 h 85"/>
                  <a:gd name="T6" fmla="*/ 57 w 63"/>
                  <a:gd name="T7" fmla="*/ 8 h 85"/>
                  <a:gd name="T8" fmla="*/ 55 w 63"/>
                  <a:gd name="T9" fmla="*/ 6 h 85"/>
                  <a:gd name="T10" fmla="*/ 53 w 63"/>
                  <a:gd name="T11" fmla="*/ 5 h 85"/>
                  <a:gd name="T12" fmla="*/ 52 w 63"/>
                  <a:gd name="T13" fmla="*/ 5 h 85"/>
                  <a:gd name="T14" fmla="*/ 52 w 63"/>
                  <a:gd name="T15" fmla="*/ 4 h 85"/>
                  <a:gd name="T16" fmla="*/ 49 w 63"/>
                  <a:gd name="T17" fmla="*/ 2 h 85"/>
                  <a:gd name="T18" fmla="*/ 45 w 63"/>
                  <a:gd name="T19" fmla="*/ 0 h 85"/>
                  <a:gd name="T20" fmla="*/ 39 w 63"/>
                  <a:gd name="T21" fmla="*/ 0 h 85"/>
                  <a:gd name="T22" fmla="*/ 33 w 63"/>
                  <a:gd name="T23" fmla="*/ 0 h 85"/>
                  <a:gd name="T24" fmla="*/ 28 w 63"/>
                  <a:gd name="T25" fmla="*/ 2 h 85"/>
                  <a:gd name="T26" fmla="*/ 22 w 63"/>
                  <a:gd name="T27" fmla="*/ 4 h 85"/>
                  <a:gd name="T28" fmla="*/ 17 w 63"/>
                  <a:gd name="T29" fmla="*/ 8 h 85"/>
                  <a:gd name="T30" fmla="*/ 12 w 63"/>
                  <a:gd name="T31" fmla="*/ 12 h 85"/>
                  <a:gd name="T32" fmla="*/ 8 w 63"/>
                  <a:gd name="T33" fmla="*/ 17 h 85"/>
                  <a:gd name="T34" fmla="*/ 4 w 63"/>
                  <a:gd name="T35" fmla="*/ 23 h 85"/>
                  <a:gd name="T36" fmla="*/ 2 w 63"/>
                  <a:gd name="T37" fmla="*/ 28 h 85"/>
                  <a:gd name="T38" fmla="*/ 1 w 63"/>
                  <a:gd name="T39" fmla="*/ 34 h 85"/>
                  <a:gd name="T40" fmla="*/ 0 w 63"/>
                  <a:gd name="T41" fmla="*/ 39 h 85"/>
                  <a:gd name="T42" fmla="*/ 17 w 63"/>
                  <a:gd name="T43" fmla="*/ 39 h 85"/>
                  <a:gd name="T44" fmla="*/ 19 w 63"/>
                  <a:gd name="T45" fmla="*/ 36 h 85"/>
                  <a:gd name="T46" fmla="*/ 20 w 63"/>
                  <a:gd name="T47" fmla="*/ 30 h 85"/>
                  <a:gd name="T48" fmla="*/ 24 w 63"/>
                  <a:gd name="T49" fmla="*/ 25 h 85"/>
                  <a:gd name="T50" fmla="*/ 29 w 63"/>
                  <a:gd name="T51" fmla="*/ 20 h 85"/>
                  <a:gd name="T52" fmla="*/ 34 w 63"/>
                  <a:gd name="T53" fmla="*/ 18 h 85"/>
                  <a:gd name="T54" fmla="*/ 36 w 63"/>
                  <a:gd name="T55" fmla="*/ 17 h 85"/>
                  <a:gd name="T56" fmla="*/ 38 w 63"/>
                  <a:gd name="T57" fmla="*/ 17 h 85"/>
                  <a:gd name="T58" fmla="*/ 40 w 63"/>
                  <a:gd name="T59" fmla="*/ 17 h 85"/>
                  <a:gd name="T60" fmla="*/ 42 w 63"/>
                  <a:gd name="T61" fmla="*/ 17 h 85"/>
                  <a:gd name="T62" fmla="*/ 43 w 63"/>
                  <a:gd name="T63" fmla="*/ 19 h 85"/>
                  <a:gd name="T64" fmla="*/ 43 w 63"/>
                  <a:gd name="T65" fmla="*/ 21 h 85"/>
                  <a:gd name="T66" fmla="*/ 44 w 63"/>
                  <a:gd name="T67" fmla="*/ 23 h 85"/>
                  <a:gd name="T68" fmla="*/ 44 w 63"/>
                  <a:gd name="T69" fmla="*/ 25 h 85"/>
                  <a:gd name="T70" fmla="*/ 43 w 63"/>
                  <a:gd name="T71" fmla="*/ 29 h 85"/>
                  <a:gd name="T72" fmla="*/ 41 w 63"/>
                  <a:gd name="T73" fmla="*/ 33 h 85"/>
                  <a:gd name="T74" fmla="*/ 39 w 63"/>
                  <a:gd name="T75" fmla="*/ 37 h 85"/>
                  <a:gd name="T76" fmla="*/ 35 w 63"/>
                  <a:gd name="T77" fmla="*/ 40 h 85"/>
                  <a:gd name="T78" fmla="*/ 32 w 63"/>
                  <a:gd name="T79" fmla="*/ 43 h 85"/>
                  <a:gd name="T80" fmla="*/ 26 w 63"/>
                  <a:gd name="T81" fmla="*/ 49 h 85"/>
                  <a:gd name="T82" fmla="*/ 22 w 63"/>
                  <a:gd name="T83" fmla="*/ 56 h 85"/>
                  <a:gd name="T84" fmla="*/ 19 w 63"/>
                  <a:gd name="T85" fmla="*/ 64 h 85"/>
                  <a:gd name="T86" fmla="*/ 17 w 63"/>
                  <a:gd name="T87" fmla="*/ 81 h 85"/>
                  <a:gd name="T88" fmla="*/ 24 w 63"/>
                  <a:gd name="T89" fmla="*/ 84 h 85"/>
                  <a:gd name="T90" fmla="*/ 36 w 63"/>
                  <a:gd name="T91" fmla="*/ 81 h 85"/>
                  <a:gd name="T92" fmla="*/ 37 w 63"/>
                  <a:gd name="T93" fmla="*/ 65 h 85"/>
                  <a:gd name="T94" fmla="*/ 39 w 63"/>
                  <a:gd name="T95" fmla="*/ 62 h 85"/>
                  <a:gd name="T96" fmla="*/ 41 w 63"/>
                  <a:gd name="T97" fmla="*/ 58 h 85"/>
                  <a:gd name="T98" fmla="*/ 44 w 63"/>
                  <a:gd name="T99" fmla="*/ 55 h 85"/>
                  <a:gd name="T100" fmla="*/ 46 w 63"/>
                  <a:gd name="T101" fmla="*/ 53 h 85"/>
                  <a:gd name="T102" fmla="*/ 50 w 63"/>
                  <a:gd name="T103" fmla="*/ 50 h 85"/>
                  <a:gd name="T104" fmla="*/ 55 w 63"/>
                  <a:gd name="T105" fmla="*/ 44 h 85"/>
                  <a:gd name="T106" fmla="*/ 60 w 63"/>
                  <a:gd name="T107" fmla="*/ 36 h 85"/>
                  <a:gd name="T108" fmla="*/ 62 w 63"/>
                  <a:gd name="T109" fmla="*/ 28 h 8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63"/>
                  <a:gd name="T166" fmla="*/ 0 h 85"/>
                  <a:gd name="T167" fmla="*/ 63 w 63"/>
                  <a:gd name="T168" fmla="*/ 85 h 8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63" h="85">
                    <a:moveTo>
                      <a:pt x="62" y="24"/>
                    </a:moveTo>
                    <a:lnTo>
                      <a:pt x="62" y="22"/>
                    </a:lnTo>
                    <a:lnTo>
                      <a:pt x="62" y="19"/>
                    </a:lnTo>
                    <a:lnTo>
                      <a:pt x="62" y="17"/>
                    </a:lnTo>
                    <a:lnTo>
                      <a:pt x="61" y="14"/>
                    </a:lnTo>
                    <a:lnTo>
                      <a:pt x="60" y="12"/>
                    </a:lnTo>
                    <a:lnTo>
                      <a:pt x="58" y="10"/>
                    </a:lnTo>
                    <a:lnTo>
                      <a:pt x="57" y="8"/>
                    </a:lnTo>
                    <a:lnTo>
                      <a:pt x="55" y="7"/>
                    </a:lnTo>
                    <a:lnTo>
                      <a:pt x="55" y="6"/>
                    </a:lnTo>
                    <a:lnTo>
                      <a:pt x="54" y="6"/>
                    </a:lnTo>
                    <a:lnTo>
                      <a:pt x="53" y="5"/>
                    </a:lnTo>
                    <a:lnTo>
                      <a:pt x="52" y="5"/>
                    </a:lnTo>
                    <a:lnTo>
                      <a:pt x="52" y="4"/>
                    </a:lnTo>
                    <a:lnTo>
                      <a:pt x="49" y="2"/>
                    </a:lnTo>
                    <a:lnTo>
                      <a:pt x="47" y="1"/>
                    </a:lnTo>
                    <a:lnTo>
                      <a:pt x="45" y="0"/>
                    </a:lnTo>
                    <a:lnTo>
                      <a:pt x="42" y="0"/>
                    </a:lnTo>
                    <a:lnTo>
                      <a:pt x="39" y="0"/>
                    </a:lnTo>
                    <a:lnTo>
                      <a:pt x="36" y="0"/>
                    </a:lnTo>
                    <a:lnTo>
                      <a:pt x="33" y="0"/>
                    </a:lnTo>
                    <a:lnTo>
                      <a:pt x="30" y="1"/>
                    </a:lnTo>
                    <a:lnTo>
                      <a:pt x="28" y="2"/>
                    </a:lnTo>
                    <a:lnTo>
                      <a:pt x="25" y="3"/>
                    </a:lnTo>
                    <a:lnTo>
                      <a:pt x="22" y="4"/>
                    </a:lnTo>
                    <a:lnTo>
                      <a:pt x="19" y="6"/>
                    </a:lnTo>
                    <a:lnTo>
                      <a:pt x="17" y="8"/>
                    </a:lnTo>
                    <a:lnTo>
                      <a:pt x="14" y="10"/>
                    </a:lnTo>
                    <a:lnTo>
                      <a:pt x="12" y="12"/>
                    </a:lnTo>
                    <a:lnTo>
                      <a:pt x="10" y="15"/>
                    </a:lnTo>
                    <a:lnTo>
                      <a:pt x="8" y="17"/>
                    </a:lnTo>
                    <a:lnTo>
                      <a:pt x="6" y="20"/>
                    </a:lnTo>
                    <a:lnTo>
                      <a:pt x="4" y="23"/>
                    </a:lnTo>
                    <a:lnTo>
                      <a:pt x="3" y="26"/>
                    </a:lnTo>
                    <a:lnTo>
                      <a:pt x="2" y="28"/>
                    </a:lnTo>
                    <a:lnTo>
                      <a:pt x="1" y="31"/>
                    </a:lnTo>
                    <a:lnTo>
                      <a:pt x="1" y="34"/>
                    </a:lnTo>
                    <a:lnTo>
                      <a:pt x="0" y="37"/>
                    </a:lnTo>
                    <a:lnTo>
                      <a:pt x="0" y="39"/>
                    </a:lnTo>
                    <a:lnTo>
                      <a:pt x="5" y="42"/>
                    </a:lnTo>
                    <a:lnTo>
                      <a:pt x="17" y="39"/>
                    </a:lnTo>
                    <a:lnTo>
                      <a:pt x="19" y="38"/>
                    </a:lnTo>
                    <a:lnTo>
                      <a:pt x="19" y="36"/>
                    </a:lnTo>
                    <a:lnTo>
                      <a:pt x="19" y="33"/>
                    </a:lnTo>
                    <a:lnTo>
                      <a:pt x="20" y="30"/>
                    </a:lnTo>
                    <a:lnTo>
                      <a:pt x="22" y="27"/>
                    </a:lnTo>
                    <a:lnTo>
                      <a:pt x="24" y="25"/>
                    </a:lnTo>
                    <a:lnTo>
                      <a:pt x="26" y="22"/>
                    </a:lnTo>
                    <a:lnTo>
                      <a:pt x="29" y="20"/>
                    </a:lnTo>
                    <a:lnTo>
                      <a:pt x="31" y="19"/>
                    </a:lnTo>
                    <a:lnTo>
                      <a:pt x="34" y="18"/>
                    </a:lnTo>
                    <a:lnTo>
                      <a:pt x="35" y="17"/>
                    </a:lnTo>
                    <a:lnTo>
                      <a:pt x="36" y="17"/>
                    </a:lnTo>
                    <a:lnTo>
                      <a:pt x="37" y="17"/>
                    </a:lnTo>
                    <a:lnTo>
                      <a:pt x="38" y="17"/>
                    </a:lnTo>
                    <a:lnTo>
                      <a:pt x="39" y="17"/>
                    </a:lnTo>
                    <a:lnTo>
                      <a:pt x="40" y="17"/>
                    </a:lnTo>
                    <a:lnTo>
                      <a:pt x="41" y="17"/>
                    </a:lnTo>
                    <a:lnTo>
                      <a:pt x="42" y="17"/>
                    </a:lnTo>
                    <a:lnTo>
                      <a:pt x="42" y="18"/>
                    </a:lnTo>
                    <a:lnTo>
                      <a:pt x="43" y="19"/>
                    </a:lnTo>
                    <a:lnTo>
                      <a:pt x="43" y="20"/>
                    </a:lnTo>
                    <a:lnTo>
                      <a:pt x="43" y="21"/>
                    </a:lnTo>
                    <a:lnTo>
                      <a:pt x="44" y="22"/>
                    </a:lnTo>
                    <a:lnTo>
                      <a:pt x="44" y="23"/>
                    </a:lnTo>
                    <a:lnTo>
                      <a:pt x="44" y="24"/>
                    </a:lnTo>
                    <a:lnTo>
                      <a:pt x="44" y="25"/>
                    </a:lnTo>
                    <a:lnTo>
                      <a:pt x="44" y="27"/>
                    </a:lnTo>
                    <a:lnTo>
                      <a:pt x="43" y="29"/>
                    </a:lnTo>
                    <a:lnTo>
                      <a:pt x="42" y="31"/>
                    </a:lnTo>
                    <a:lnTo>
                      <a:pt x="41" y="33"/>
                    </a:lnTo>
                    <a:lnTo>
                      <a:pt x="40" y="35"/>
                    </a:lnTo>
                    <a:lnTo>
                      <a:pt x="39" y="37"/>
                    </a:lnTo>
                    <a:lnTo>
                      <a:pt x="37" y="39"/>
                    </a:lnTo>
                    <a:lnTo>
                      <a:pt x="35" y="40"/>
                    </a:lnTo>
                    <a:lnTo>
                      <a:pt x="32" y="43"/>
                    </a:lnTo>
                    <a:lnTo>
                      <a:pt x="29" y="46"/>
                    </a:lnTo>
                    <a:lnTo>
                      <a:pt x="26" y="49"/>
                    </a:lnTo>
                    <a:lnTo>
                      <a:pt x="24" y="53"/>
                    </a:lnTo>
                    <a:lnTo>
                      <a:pt x="22" y="56"/>
                    </a:lnTo>
                    <a:lnTo>
                      <a:pt x="20" y="60"/>
                    </a:lnTo>
                    <a:lnTo>
                      <a:pt x="19" y="64"/>
                    </a:lnTo>
                    <a:lnTo>
                      <a:pt x="18" y="67"/>
                    </a:lnTo>
                    <a:lnTo>
                      <a:pt x="17" y="81"/>
                    </a:lnTo>
                    <a:lnTo>
                      <a:pt x="22" y="84"/>
                    </a:lnTo>
                    <a:lnTo>
                      <a:pt x="24" y="84"/>
                    </a:lnTo>
                    <a:lnTo>
                      <a:pt x="34" y="81"/>
                    </a:lnTo>
                    <a:lnTo>
                      <a:pt x="36" y="81"/>
                    </a:lnTo>
                    <a:lnTo>
                      <a:pt x="37" y="67"/>
                    </a:lnTo>
                    <a:lnTo>
                      <a:pt x="37" y="65"/>
                    </a:lnTo>
                    <a:lnTo>
                      <a:pt x="38" y="63"/>
                    </a:lnTo>
                    <a:lnTo>
                      <a:pt x="39" y="62"/>
                    </a:lnTo>
                    <a:lnTo>
                      <a:pt x="40" y="60"/>
                    </a:lnTo>
                    <a:lnTo>
                      <a:pt x="41" y="58"/>
                    </a:lnTo>
                    <a:lnTo>
                      <a:pt x="42" y="57"/>
                    </a:lnTo>
                    <a:lnTo>
                      <a:pt x="44" y="55"/>
                    </a:lnTo>
                    <a:lnTo>
                      <a:pt x="46" y="54"/>
                    </a:lnTo>
                    <a:lnTo>
                      <a:pt x="46" y="53"/>
                    </a:lnTo>
                    <a:lnTo>
                      <a:pt x="50" y="50"/>
                    </a:lnTo>
                    <a:lnTo>
                      <a:pt x="53" y="47"/>
                    </a:lnTo>
                    <a:lnTo>
                      <a:pt x="55" y="44"/>
                    </a:lnTo>
                    <a:lnTo>
                      <a:pt x="58" y="40"/>
                    </a:lnTo>
                    <a:lnTo>
                      <a:pt x="60" y="36"/>
                    </a:lnTo>
                    <a:lnTo>
                      <a:pt x="61" y="32"/>
                    </a:lnTo>
                    <a:lnTo>
                      <a:pt x="62" y="28"/>
                    </a:lnTo>
                    <a:lnTo>
                      <a:pt x="62" y="24"/>
                    </a:lnTo>
                  </a:path>
                </a:pathLst>
              </a:custGeom>
              <a:solidFill>
                <a:srgbClr val="4C4C4C"/>
              </a:solidFill>
              <a:ln w="9525" cap="rnd">
                <a:noFill/>
                <a:round/>
                <a:headEnd/>
                <a:tailEnd/>
              </a:ln>
            </p:spPr>
            <p:txBody>
              <a:bodyPr/>
              <a:lstStyle/>
              <a:p>
                <a:endParaRPr lang="zh-CN" altLang="en-US"/>
              </a:p>
            </p:txBody>
          </p:sp>
          <p:sp>
            <p:nvSpPr>
              <p:cNvPr id="135" name="Freeform 42"/>
              <p:cNvSpPr>
                <a:spLocks/>
              </p:cNvSpPr>
              <p:nvPr/>
            </p:nvSpPr>
            <p:spPr bwMode="auto">
              <a:xfrm>
                <a:off x="3547" y="2952"/>
                <a:ext cx="28" cy="27"/>
              </a:xfrm>
              <a:custGeom>
                <a:avLst/>
                <a:gdLst>
                  <a:gd name="T0" fmla="*/ 21 w 28"/>
                  <a:gd name="T1" fmla="*/ 3 h 27"/>
                  <a:gd name="T2" fmla="*/ 20 w 28"/>
                  <a:gd name="T3" fmla="*/ 2 h 27"/>
                  <a:gd name="T4" fmla="*/ 19 w 28"/>
                  <a:gd name="T5" fmla="*/ 1 h 27"/>
                  <a:gd name="T6" fmla="*/ 18 w 28"/>
                  <a:gd name="T7" fmla="*/ 1 h 27"/>
                  <a:gd name="T8" fmla="*/ 17 w 28"/>
                  <a:gd name="T9" fmla="*/ 1 h 27"/>
                  <a:gd name="T10" fmla="*/ 15 w 28"/>
                  <a:gd name="T11" fmla="*/ 0 h 27"/>
                  <a:gd name="T12" fmla="*/ 14 w 28"/>
                  <a:gd name="T13" fmla="*/ 0 h 27"/>
                  <a:gd name="T14" fmla="*/ 13 w 28"/>
                  <a:gd name="T15" fmla="*/ 0 h 27"/>
                  <a:gd name="T16" fmla="*/ 12 w 28"/>
                  <a:gd name="T17" fmla="*/ 1 h 27"/>
                  <a:gd name="T18" fmla="*/ 9 w 28"/>
                  <a:gd name="T19" fmla="*/ 2 h 27"/>
                  <a:gd name="T20" fmla="*/ 7 w 28"/>
                  <a:gd name="T21" fmla="*/ 3 h 27"/>
                  <a:gd name="T22" fmla="*/ 5 w 28"/>
                  <a:gd name="T23" fmla="*/ 4 h 27"/>
                  <a:gd name="T24" fmla="*/ 4 w 28"/>
                  <a:gd name="T25" fmla="*/ 6 h 27"/>
                  <a:gd name="T26" fmla="*/ 2 w 28"/>
                  <a:gd name="T27" fmla="*/ 8 h 27"/>
                  <a:gd name="T28" fmla="*/ 1 w 28"/>
                  <a:gd name="T29" fmla="*/ 10 h 27"/>
                  <a:gd name="T30" fmla="*/ 1 w 28"/>
                  <a:gd name="T31" fmla="*/ 12 h 27"/>
                  <a:gd name="T32" fmla="*/ 0 w 28"/>
                  <a:gd name="T33" fmla="*/ 14 h 27"/>
                  <a:gd name="T34" fmla="*/ 0 w 28"/>
                  <a:gd name="T35" fmla="*/ 16 h 27"/>
                  <a:gd name="T36" fmla="*/ 0 w 28"/>
                  <a:gd name="T37" fmla="*/ 17 h 27"/>
                  <a:gd name="T38" fmla="*/ 1 w 28"/>
                  <a:gd name="T39" fmla="*/ 19 h 27"/>
                  <a:gd name="T40" fmla="*/ 1 w 28"/>
                  <a:gd name="T41" fmla="*/ 20 h 27"/>
                  <a:gd name="T42" fmla="*/ 2 w 28"/>
                  <a:gd name="T43" fmla="*/ 21 h 27"/>
                  <a:gd name="T44" fmla="*/ 3 w 28"/>
                  <a:gd name="T45" fmla="*/ 21 h 27"/>
                  <a:gd name="T46" fmla="*/ 4 w 28"/>
                  <a:gd name="T47" fmla="*/ 22 h 27"/>
                  <a:gd name="T48" fmla="*/ 6 w 28"/>
                  <a:gd name="T49" fmla="*/ 23 h 27"/>
                  <a:gd name="T50" fmla="*/ 7 w 28"/>
                  <a:gd name="T51" fmla="*/ 24 h 27"/>
                  <a:gd name="T52" fmla="*/ 8 w 28"/>
                  <a:gd name="T53" fmla="*/ 25 h 27"/>
                  <a:gd name="T54" fmla="*/ 9 w 28"/>
                  <a:gd name="T55" fmla="*/ 25 h 27"/>
                  <a:gd name="T56" fmla="*/ 10 w 28"/>
                  <a:gd name="T57" fmla="*/ 26 h 27"/>
                  <a:gd name="T58" fmla="*/ 12 w 28"/>
                  <a:gd name="T59" fmla="*/ 26 h 27"/>
                  <a:gd name="T60" fmla="*/ 13 w 28"/>
                  <a:gd name="T61" fmla="*/ 26 h 27"/>
                  <a:gd name="T62" fmla="*/ 14 w 28"/>
                  <a:gd name="T63" fmla="*/ 26 h 27"/>
                  <a:gd name="T64" fmla="*/ 15 w 28"/>
                  <a:gd name="T65" fmla="*/ 25 h 27"/>
                  <a:gd name="T66" fmla="*/ 17 w 28"/>
                  <a:gd name="T67" fmla="*/ 25 h 27"/>
                  <a:gd name="T68" fmla="*/ 20 w 28"/>
                  <a:gd name="T69" fmla="*/ 23 h 27"/>
                  <a:gd name="T70" fmla="*/ 21 w 28"/>
                  <a:gd name="T71" fmla="*/ 22 h 27"/>
                  <a:gd name="T72" fmla="*/ 23 w 28"/>
                  <a:gd name="T73" fmla="*/ 20 h 27"/>
                  <a:gd name="T74" fmla="*/ 25 w 28"/>
                  <a:gd name="T75" fmla="*/ 18 h 27"/>
                  <a:gd name="T76" fmla="*/ 26 w 28"/>
                  <a:gd name="T77" fmla="*/ 16 h 27"/>
                  <a:gd name="T78" fmla="*/ 26 w 28"/>
                  <a:gd name="T79" fmla="*/ 14 h 27"/>
                  <a:gd name="T80" fmla="*/ 27 w 28"/>
                  <a:gd name="T81" fmla="*/ 12 h 27"/>
                  <a:gd name="T82" fmla="*/ 27 w 28"/>
                  <a:gd name="T83" fmla="*/ 10 h 27"/>
                  <a:gd name="T84" fmla="*/ 26 w 28"/>
                  <a:gd name="T85" fmla="*/ 9 h 27"/>
                  <a:gd name="T86" fmla="*/ 26 w 28"/>
                  <a:gd name="T87" fmla="*/ 8 h 27"/>
                  <a:gd name="T88" fmla="*/ 25 w 28"/>
                  <a:gd name="T89" fmla="*/ 7 h 27"/>
                  <a:gd name="T90" fmla="*/ 25 w 28"/>
                  <a:gd name="T91" fmla="*/ 6 h 27"/>
                  <a:gd name="T92" fmla="*/ 24 w 28"/>
                  <a:gd name="T93" fmla="*/ 5 h 27"/>
                  <a:gd name="T94" fmla="*/ 23 w 28"/>
                  <a:gd name="T95" fmla="*/ 4 h 27"/>
                  <a:gd name="T96" fmla="*/ 21 w 28"/>
                  <a:gd name="T97" fmla="*/ 3 h 2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8"/>
                  <a:gd name="T148" fmla="*/ 0 h 27"/>
                  <a:gd name="T149" fmla="*/ 28 w 28"/>
                  <a:gd name="T150" fmla="*/ 27 h 2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8" h="27">
                    <a:moveTo>
                      <a:pt x="21" y="3"/>
                    </a:moveTo>
                    <a:lnTo>
                      <a:pt x="20" y="2"/>
                    </a:lnTo>
                    <a:lnTo>
                      <a:pt x="19" y="1"/>
                    </a:lnTo>
                    <a:lnTo>
                      <a:pt x="18" y="1"/>
                    </a:lnTo>
                    <a:lnTo>
                      <a:pt x="17" y="1"/>
                    </a:lnTo>
                    <a:lnTo>
                      <a:pt x="15" y="0"/>
                    </a:lnTo>
                    <a:lnTo>
                      <a:pt x="14" y="0"/>
                    </a:lnTo>
                    <a:lnTo>
                      <a:pt x="13" y="0"/>
                    </a:lnTo>
                    <a:lnTo>
                      <a:pt x="12" y="1"/>
                    </a:lnTo>
                    <a:lnTo>
                      <a:pt x="9" y="2"/>
                    </a:lnTo>
                    <a:lnTo>
                      <a:pt x="7" y="3"/>
                    </a:lnTo>
                    <a:lnTo>
                      <a:pt x="5" y="4"/>
                    </a:lnTo>
                    <a:lnTo>
                      <a:pt x="4" y="6"/>
                    </a:lnTo>
                    <a:lnTo>
                      <a:pt x="2" y="8"/>
                    </a:lnTo>
                    <a:lnTo>
                      <a:pt x="1" y="10"/>
                    </a:lnTo>
                    <a:lnTo>
                      <a:pt x="1" y="12"/>
                    </a:lnTo>
                    <a:lnTo>
                      <a:pt x="0" y="14"/>
                    </a:lnTo>
                    <a:lnTo>
                      <a:pt x="0" y="16"/>
                    </a:lnTo>
                    <a:lnTo>
                      <a:pt x="0" y="17"/>
                    </a:lnTo>
                    <a:lnTo>
                      <a:pt x="1" y="19"/>
                    </a:lnTo>
                    <a:lnTo>
                      <a:pt x="1" y="20"/>
                    </a:lnTo>
                    <a:lnTo>
                      <a:pt x="2" y="21"/>
                    </a:lnTo>
                    <a:lnTo>
                      <a:pt x="3" y="21"/>
                    </a:lnTo>
                    <a:lnTo>
                      <a:pt x="4" y="22"/>
                    </a:lnTo>
                    <a:lnTo>
                      <a:pt x="6" y="23"/>
                    </a:lnTo>
                    <a:lnTo>
                      <a:pt x="7" y="24"/>
                    </a:lnTo>
                    <a:lnTo>
                      <a:pt x="8" y="25"/>
                    </a:lnTo>
                    <a:lnTo>
                      <a:pt x="9" y="25"/>
                    </a:lnTo>
                    <a:lnTo>
                      <a:pt x="10" y="26"/>
                    </a:lnTo>
                    <a:lnTo>
                      <a:pt x="12" y="26"/>
                    </a:lnTo>
                    <a:lnTo>
                      <a:pt x="13" y="26"/>
                    </a:lnTo>
                    <a:lnTo>
                      <a:pt x="14" y="26"/>
                    </a:lnTo>
                    <a:lnTo>
                      <a:pt x="15" y="25"/>
                    </a:lnTo>
                    <a:lnTo>
                      <a:pt x="17" y="25"/>
                    </a:lnTo>
                    <a:lnTo>
                      <a:pt x="20" y="23"/>
                    </a:lnTo>
                    <a:lnTo>
                      <a:pt x="21" y="22"/>
                    </a:lnTo>
                    <a:lnTo>
                      <a:pt x="23" y="20"/>
                    </a:lnTo>
                    <a:lnTo>
                      <a:pt x="25" y="18"/>
                    </a:lnTo>
                    <a:lnTo>
                      <a:pt x="26" y="16"/>
                    </a:lnTo>
                    <a:lnTo>
                      <a:pt x="26" y="14"/>
                    </a:lnTo>
                    <a:lnTo>
                      <a:pt x="27" y="12"/>
                    </a:lnTo>
                    <a:lnTo>
                      <a:pt x="27" y="10"/>
                    </a:lnTo>
                    <a:lnTo>
                      <a:pt x="26" y="9"/>
                    </a:lnTo>
                    <a:lnTo>
                      <a:pt x="26" y="8"/>
                    </a:lnTo>
                    <a:lnTo>
                      <a:pt x="25" y="7"/>
                    </a:lnTo>
                    <a:lnTo>
                      <a:pt x="25" y="6"/>
                    </a:lnTo>
                    <a:lnTo>
                      <a:pt x="24" y="5"/>
                    </a:lnTo>
                    <a:lnTo>
                      <a:pt x="23" y="4"/>
                    </a:lnTo>
                    <a:lnTo>
                      <a:pt x="21" y="3"/>
                    </a:lnTo>
                  </a:path>
                </a:pathLst>
              </a:custGeom>
              <a:solidFill>
                <a:srgbClr val="4C4C4C"/>
              </a:solidFill>
              <a:ln w="9525" cap="rnd">
                <a:noFill/>
                <a:round/>
                <a:headEnd/>
                <a:tailEnd/>
              </a:ln>
            </p:spPr>
            <p:txBody>
              <a:bodyPr/>
              <a:lstStyle/>
              <a:p>
                <a:endParaRPr lang="zh-CN" altLang="en-US"/>
              </a:p>
            </p:txBody>
          </p:sp>
          <p:sp>
            <p:nvSpPr>
              <p:cNvPr id="136" name="Freeform 43"/>
              <p:cNvSpPr>
                <a:spLocks/>
              </p:cNvSpPr>
              <p:nvPr/>
            </p:nvSpPr>
            <p:spPr bwMode="auto">
              <a:xfrm>
                <a:off x="3539" y="2872"/>
                <a:ext cx="58" cy="83"/>
              </a:xfrm>
              <a:custGeom>
                <a:avLst/>
                <a:gdLst>
                  <a:gd name="T0" fmla="*/ 57 w 58"/>
                  <a:gd name="T1" fmla="*/ 26 h 83"/>
                  <a:gd name="T2" fmla="*/ 54 w 58"/>
                  <a:gd name="T3" fmla="*/ 33 h 83"/>
                  <a:gd name="T4" fmla="*/ 50 w 58"/>
                  <a:gd name="T5" fmla="*/ 41 h 83"/>
                  <a:gd name="T6" fmla="*/ 44 w 58"/>
                  <a:gd name="T7" fmla="*/ 48 h 83"/>
                  <a:gd name="T8" fmla="*/ 41 w 58"/>
                  <a:gd name="T9" fmla="*/ 50 h 83"/>
                  <a:gd name="T10" fmla="*/ 41 w 58"/>
                  <a:gd name="T11" fmla="*/ 51 h 83"/>
                  <a:gd name="T12" fmla="*/ 39 w 58"/>
                  <a:gd name="T13" fmla="*/ 52 h 83"/>
                  <a:gd name="T14" fmla="*/ 36 w 58"/>
                  <a:gd name="T15" fmla="*/ 55 h 83"/>
                  <a:gd name="T16" fmla="*/ 34 w 58"/>
                  <a:gd name="T17" fmla="*/ 59 h 83"/>
                  <a:gd name="T18" fmla="*/ 32 w 58"/>
                  <a:gd name="T19" fmla="*/ 62 h 83"/>
                  <a:gd name="T20" fmla="*/ 31 w 58"/>
                  <a:gd name="T21" fmla="*/ 78 h 83"/>
                  <a:gd name="T22" fmla="*/ 19 w 58"/>
                  <a:gd name="T23" fmla="*/ 81 h 83"/>
                  <a:gd name="T24" fmla="*/ 18 w 58"/>
                  <a:gd name="T25" fmla="*/ 68 h 83"/>
                  <a:gd name="T26" fmla="*/ 20 w 58"/>
                  <a:gd name="T27" fmla="*/ 60 h 83"/>
                  <a:gd name="T28" fmla="*/ 23 w 58"/>
                  <a:gd name="T29" fmla="*/ 53 h 83"/>
                  <a:gd name="T30" fmla="*/ 28 w 58"/>
                  <a:gd name="T31" fmla="*/ 46 h 83"/>
                  <a:gd name="T32" fmla="*/ 35 w 58"/>
                  <a:gd name="T33" fmla="*/ 41 h 83"/>
                  <a:gd name="T34" fmla="*/ 36 w 58"/>
                  <a:gd name="T35" fmla="*/ 39 h 83"/>
                  <a:gd name="T36" fmla="*/ 40 w 58"/>
                  <a:gd name="T37" fmla="*/ 36 h 83"/>
                  <a:gd name="T38" fmla="*/ 42 w 58"/>
                  <a:gd name="T39" fmla="*/ 32 h 83"/>
                  <a:gd name="T40" fmla="*/ 43 w 58"/>
                  <a:gd name="T41" fmla="*/ 27 h 83"/>
                  <a:gd name="T42" fmla="*/ 43 w 58"/>
                  <a:gd name="T43" fmla="*/ 24 h 83"/>
                  <a:gd name="T44" fmla="*/ 43 w 58"/>
                  <a:gd name="T45" fmla="*/ 21 h 83"/>
                  <a:gd name="T46" fmla="*/ 42 w 58"/>
                  <a:gd name="T47" fmla="*/ 19 h 83"/>
                  <a:gd name="T48" fmla="*/ 41 w 58"/>
                  <a:gd name="T49" fmla="*/ 17 h 83"/>
                  <a:gd name="T50" fmla="*/ 39 w 58"/>
                  <a:gd name="T51" fmla="*/ 15 h 83"/>
                  <a:gd name="T52" fmla="*/ 36 w 58"/>
                  <a:gd name="T53" fmla="*/ 15 h 83"/>
                  <a:gd name="T54" fmla="*/ 34 w 58"/>
                  <a:gd name="T55" fmla="*/ 14 h 83"/>
                  <a:gd name="T56" fmla="*/ 31 w 58"/>
                  <a:gd name="T57" fmla="*/ 14 h 83"/>
                  <a:gd name="T58" fmla="*/ 26 w 58"/>
                  <a:gd name="T59" fmla="*/ 16 h 83"/>
                  <a:gd name="T60" fmla="*/ 21 w 58"/>
                  <a:gd name="T61" fmla="*/ 19 h 83"/>
                  <a:gd name="T62" fmla="*/ 17 w 58"/>
                  <a:gd name="T63" fmla="*/ 25 h 83"/>
                  <a:gd name="T64" fmla="*/ 14 w 58"/>
                  <a:gd name="T65" fmla="*/ 30 h 83"/>
                  <a:gd name="T66" fmla="*/ 14 w 58"/>
                  <a:gd name="T67" fmla="*/ 35 h 83"/>
                  <a:gd name="T68" fmla="*/ 2 w 58"/>
                  <a:gd name="T69" fmla="*/ 39 h 83"/>
                  <a:gd name="T70" fmla="*/ 0 w 58"/>
                  <a:gd name="T71" fmla="*/ 37 h 83"/>
                  <a:gd name="T72" fmla="*/ 1 w 58"/>
                  <a:gd name="T73" fmla="*/ 31 h 83"/>
                  <a:gd name="T74" fmla="*/ 3 w 58"/>
                  <a:gd name="T75" fmla="*/ 26 h 83"/>
                  <a:gd name="T76" fmla="*/ 5 w 58"/>
                  <a:gd name="T77" fmla="*/ 20 h 83"/>
                  <a:gd name="T78" fmla="*/ 9 w 58"/>
                  <a:gd name="T79" fmla="*/ 15 h 83"/>
                  <a:gd name="T80" fmla="*/ 14 w 58"/>
                  <a:gd name="T81" fmla="*/ 10 h 83"/>
                  <a:gd name="T82" fmla="*/ 19 w 58"/>
                  <a:gd name="T83" fmla="*/ 6 h 83"/>
                  <a:gd name="T84" fmla="*/ 24 w 58"/>
                  <a:gd name="T85" fmla="*/ 3 h 83"/>
                  <a:gd name="T86" fmla="*/ 30 w 58"/>
                  <a:gd name="T87" fmla="*/ 1 h 83"/>
                  <a:gd name="T88" fmla="*/ 36 w 58"/>
                  <a:gd name="T89" fmla="*/ 0 h 83"/>
                  <a:gd name="T90" fmla="*/ 41 w 58"/>
                  <a:gd name="T91" fmla="*/ 0 h 83"/>
                  <a:gd name="T92" fmla="*/ 46 w 58"/>
                  <a:gd name="T93" fmla="*/ 2 h 83"/>
                  <a:gd name="T94" fmla="*/ 50 w 58"/>
                  <a:gd name="T95" fmla="*/ 4 h 83"/>
                  <a:gd name="T96" fmla="*/ 53 w 58"/>
                  <a:gd name="T97" fmla="*/ 7 h 83"/>
                  <a:gd name="T98" fmla="*/ 56 w 58"/>
                  <a:gd name="T99" fmla="*/ 11 h 83"/>
                  <a:gd name="T100" fmla="*/ 57 w 58"/>
                  <a:gd name="T101" fmla="*/ 16 h 83"/>
                  <a:gd name="T102" fmla="*/ 57 w 58"/>
                  <a:gd name="T103" fmla="*/ 22 h 8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58"/>
                  <a:gd name="T157" fmla="*/ 0 h 83"/>
                  <a:gd name="T158" fmla="*/ 58 w 58"/>
                  <a:gd name="T159" fmla="*/ 83 h 83"/>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58" h="83">
                    <a:moveTo>
                      <a:pt x="57" y="22"/>
                    </a:moveTo>
                    <a:lnTo>
                      <a:pt x="57" y="26"/>
                    </a:lnTo>
                    <a:lnTo>
                      <a:pt x="56" y="29"/>
                    </a:lnTo>
                    <a:lnTo>
                      <a:pt x="54" y="33"/>
                    </a:lnTo>
                    <a:lnTo>
                      <a:pt x="52" y="37"/>
                    </a:lnTo>
                    <a:lnTo>
                      <a:pt x="50" y="41"/>
                    </a:lnTo>
                    <a:lnTo>
                      <a:pt x="47" y="44"/>
                    </a:lnTo>
                    <a:lnTo>
                      <a:pt x="44" y="48"/>
                    </a:lnTo>
                    <a:lnTo>
                      <a:pt x="41" y="51"/>
                    </a:lnTo>
                    <a:lnTo>
                      <a:pt x="41" y="50"/>
                    </a:lnTo>
                    <a:lnTo>
                      <a:pt x="41" y="51"/>
                    </a:lnTo>
                    <a:lnTo>
                      <a:pt x="39" y="52"/>
                    </a:lnTo>
                    <a:lnTo>
                      <a:pt x="37" y="54"/>
                    </a:lnTo>
                    <a:lnTo>
                      <a:pt x="36" y="55"/>
                    </a:lnTo>
                    <a:lnTo>
                      <a:pt x="35" y="57"/>
                    </a:lnTo>
                    <a:lnTo>
                      <a:pt x="34" y="59"/>
                    </a:lnTo>
                    <a:lnTo>
                      <a:pt x="33" y="61"/>
                    </a:lnTo>
                    <a:lnTo>
                      <a:pt x="32" y="62"/>
                    </a:lnTo>
                    <a:lnTo>
                      <a:pt x="32" y="64"/>
                    </a:lnTo>
                    <a:lnTo>
                      <a:pt x="31" y="78"/>
                    </a:lnTo>
                    <a:lnTo>
                      <a:pt x="29" y="78"/>
                    </a:lnTo>
                    <a:lnTo>
                      <a:pt x="19" y="81"/>
                    </a:lnTo>
                    <a:lnTo>
                      <a:pt x="17" y="82"/>
                    </a:lnTo>
                    <a:lnTo>
                      <a:pt x="18" y="68"/>
                    </a:lnTo>
                    <a:lnTo>
                      <a:pt x="19" y="64"/>
                    </a:lnTo>
                    <a:lnTo>
                      <a:pt x="20" y="60"/>
                    </a:lnTo>
                    <a:lnTo>
                      <a:pt x="21" y="57"/>
                    </a:lnTo>
                    <a:lnTo>
                      <a:pt x="23" y="53"/>
                    </a:lnTo>
                    <a:lnTo>
                      <a:pt x="26" y="50"/>
                    </a:lnTo>
                    <a:lnTo>
                      <a:pt x="28" y="46"/>
                    </a:lnTo>
                    <a:lnTo>
                      <a:pt x="31" y="43"/>
                    </a:lnTo>
                    <a:lnTo>
                      <a:pt x="35" y="41"/>
                    </a:lnTo>
                    <a:lnTo>
                      <a:pt x="36" y="39"/>
                    </a:lnTo>
                    <a:lnTo>
                      <a:pt x="38" y="37"/>
                    </a:lnTo>
                    <a:lnTo>
                      <a:pt x="40" y="36"/>
                    </a:lnTo>
                    <a:lnTo>
                      <a:pt x="41" y="34"/>
                    </a:lnTo>
                    <a:lnTo>
                      <a:pt x="42" y="32"/>
                    </a:lnTo>
                    <a:lnTo>
                      <a:pt x="43" y="30"/>
                    </a:lnTo>
                    <a:lnTo>
                      <a:pt x="43" y="27"/>
                    </a:lnTo>
                    <a:lnTo>
                      <a:pt x="44" y="25"/>
                    </a:lnTo>
                    <a:lnTo>
                      <a:pt x="43" y="24"/>
                    </a:lnTo>
                    <a:lnTo>
                      <a:pt x="43" y="23"/>
                    </a:lnTo>
                    <a:lnTo>
                      <a:pt x="43" y="21"/>
                    </a:lnTo>
                    <a:lnTo>
                      <a:pt x="43" y="20"/>
                    </a:lnTo>
                    <a:lnTo>
                      <a:pt x="42" y="19"/>
                    </a:lnTo>
                    <a:lnTo>
                      <a:pt x="41" y="18"/>
                    </a:lnTo>
                    <a:lnTo>
                      <a:pt x="41" y="17"/>
                    </a:lnTo>
                    <a:lnTo>
                      <a:pt x="40" y="16"/>
                    </a:lnTo>
                    <a:lnTo>
                      <a:pt x="39" y="15"/>
                    </a:lnTo>
                    <a:lnTo>
                      <a:pt x="37" y="15"/>
                    </a:lnTo>
                    <a:lnTo>
                      <a:pt x="36" y="15"/>
                    </a:lnTo>
                    <a:lnTo>
                      <a:pt x="35" y="14"/>
                    </a:lnTo>
                    <a:lnTo>
                      <a:pt x="34" y="14"/>
                    </a:lnTo>
                    <a:lnTo>
                      <a:pt x="32" y="14"/>
                    </a:lnTo>
                    <a:lnTo>
                      <a:pt x="31" y="14"/>
                    </a:lnTo>
                    <a:lnTo>
                      <a:pt x="29" y="15"/>
                    </a:lnTo>
                    <a:lnTo>
                      <a:pt x="26" y="16"/>
                    </a:lnTo>
                    <a:lnTo>
                      <a:pt x="23" y="17"/>
                    </a:lnTo>
                    <a:lnTo>
                      <a:pt x="21" y="19"/>
                    </a:lnTo>
                    <a:lnTo>
                      <a:pt x="19" y="22"/>
                    </a:lnTo>
                    <a:lnTo>
                      <a:pt x="17" y="25"/>
                    </a:lnTo>
                    <a:lnTo>
                      <a:pt x="15" y="27"/>
                    </a:lnTo>
                    <a:lnTo>
                      <a:pt x="14" y="30"/>
                    </a:lnTo>
                    <a:lnTo>
                      <a:pt x="14" y="33"/>
                    </a:lnTo>
                    <a:lnTo>
                      <a:pt x="14" y="35"/>
                    </a:lnTo>
                    <a:lnTo>
                      <a:pt x="12" y="36"/>
                    </a:lnTo>
                    <a:lnTo>
                      <a:pt x="2" y="39"/>
                    </a:lnTo>
                    <a:lnTo>
                      <a:pt x="0" y="39"/>
                    </a:lnTo>
                    <a:lnTo>
                      <a:pt x="0" y="37"/>
                    </a:lnTo>
                    <a:lnTo>
                      <a:pt x="0" y="34"/>
                    </a:lnTo>
                    <a:lnTo>
                      <a:pt x="1" y="31"/>
                    </a:lnTo>
                    <a:lnTo>
                      <a:pt x="1" y="29"/>
                    </a:lnTo>
                    <a:lnTo>
                      <a:pt x="3" y="26"/>
                    </a:lnTo>
                    <a:lnTo>
                      <a:pt x="4" y="23"/>
                    </a:lnTo>
                    <a:lnTo>
                      <a:pt x="5" y="20"/>
                    </a:lnTo>
                    <a:lnTo>
                      <a:pt x="7" y="17"/>
                    </a:lnTo>
                    <a:lnTo>
                      <a:pt x="9" y="15"/>
                    </a:lnTo>
                    <a:lnTo>
                      <a:pt x="11" y="12"/>
                    </a:lnTo>
                    <a:lnTo>
                      <a:pt x="14" y="10"/>
                    </a:lnTo>
                    <a:lnTo>
                      <a:pt x="16" y="8"/>
                    </a:lnTo>
                    <a:lnTo>
                      <a:pt x="19" y="6"/>
                    </a:lnTo>
                    <a:lnTo>
                      <a:pt x="22" y="5"/>
                    </a:lnTo>
                    <a:lnTo>
                      <a:pt x="24" y="3"/>
                    </a:lnTo>
                    <a:lnTo>
                      <a:pt x="27" y="2"/>
                    </a:lnTo>
                    <a:lnTo>
                      <a:pt x="30" y="1"/>
                    </a:lnTo>
                    <a:lnTo>
                      <a:pt x="33" y="0"/>
                    </a:lnTo>
                    <a:lnTo>
                      <a:pt x="36" y="0"/>
                    </a:lnTo>
                    <a:lnTo>
                      <a:pt x="38" y="0"/>
                    </a:lnTo>
                    <a:lnTo>
                      <a:pt x="41" y="0"/>
                    </a:lnTo>
                    <a:lnTo>
                      <a:pt x="43" y="1"/>
                    </a:lnTo>
                    <a:lnTo>
                      <a:pt x="46" y="2"/>
                    </a:lnTo>
                    <a:lnTo>
                      <a:pt x="48" y="3"/>
                    </a:lnTo>
                    <a:lnTo>
                      <a:pt x="50" y="4"/>
                    </a:lnTo>
                    <a:lnTo>
                      <a:pt x="52" y="5"/>
                    </a:lnTo>
                    <a:lnTo>
                      <a:pt x="53" y="7"/>
                    </a:lnTo>
                    <a:lnTo>
                      <a:pt x="55" y="9"/>
                    </a:lnTo>
                    <a:lnTo>
                      <a:pt x="56" y="11"/>
                    </a:lnTo>
                    <a:lnTo>
                      <a:pt x="56" y="14"/>
                    </a:lnTo>
                    <a:lnTo>
                      <a:pt x="57" y="16"/>
                    </a:lnTo>
                    <a:lnTo>
                      <a:pt x="57" y="19"/>
                    </a:lnTo>
                    <a:lnTo>
                      <a:pt x="57" y="22"/>
                    </a:lnTo>
                  </a:path>
                </a:pathLst>
              </a:custGeom>
              <a:solidFill>
                <a:srgbClr val="CC0000"/>
              </a:solidFill>
              <a:ln w="9525" cap="rnd">
                <a:noFill/>
                <a:round/>
                <a:headEnd/>
                <a:tailEnd/>
              </a:ln>
            </p:spPr>
            <p:txBody>
              <a:bodyPr/>
              <a:lstStyle/>
              <a:p>
                <a:endParaRPr lang="zh-CN" altLang="en-US"/>
              </a:p>
            </p:txBody>
          </p:sp>
          <p:sp>
            <p:nvSpPr>
              <p:cNvPr id="137" name="Freeform 44"/>
              <p:cNvSpPr>
                <a:spLocks/>
              </p:cNvSpPr>
              <p:nvPr/>
            </p:nvSpPr>
            <p:spPr bwMode="auto">
              <a:xfrm>
                <a:off x="3552" y="2956"/>
                <a:ext cx="23" cy="23"/>
              </a:xfrm>
              <a:custGeom>
                <a:avLst/>
                <a:gdLst>
                  <a:gd name="T0" fmla="*/ 10 w 23"/>
                  <a:gd name="T1" fmla="*/ 21 h 23"/>
                  <a:gd name="T2" fmla="*/ 12 w 23"/>
                  <a:gd name="T3" fmla="*/ 21 h 23"/>
                  <a:gd name="T4" fmla="*/ 14 w 23"/>
                  <a:gd name="T5" fmla="*/ 19 h 23"/>
                  <a:gd name="T6" fmla="*/ 16 w 23"/>
                  <a:gd name="T7" fmla="*/ 18 h 23"/>
                  <a:gd name="T8" fmla="*/ 18 w 23"/>
                  <a:gd name="T9" fmla="*/ 16 h 23"/>
                  <a:gd name="T10" fmla="*/ 19 w 23"/>
                  <a:gd name="T11" fmla="*/ 14 h 23"/>
                  <a:gd name="T12" fmla="*/ 21 w 23"/>
                  <a:gd name="T13" fmla="*/ 12 h 23"/>
                  <a:gd name="T14" fmla="*/ 21 w 23"/>
                  <a:gd name="T15" fmla="*/ 10 h 23"/>
                  <a:gd name="T16" fmla="*/ 22 w 23"/>
                  <a:gd name="T17" fmla="*/ 8 h 23"/>
                  <a:gd name="T18" fmla="*/ 21 w 23"/>
                  <a:gd name="T19" fmla="*/ 6 h 23"/>
                  <a:gd name="T20" fmla="*/ 21 w 23"/>
                  <a:gd name="T21" fmla="*/ 4 h 23"/>
                  <a:gd name="T22" fmla="*/ 20 w 23"/>
                  <a:gd name="T23" fmla="*/ 2 h 23"/>
                  <a:gd name="T24" fmla="*/ 19 w 23"/>
                  <a:gd name="T25" fmla="*/ 1 h 23"/>
                  <a:gd name="T26" fmla="*/ 17 w 23"/>
                  <a:gd name="T27" fmla="*/ 0 h 23"/>
                  <a:gd name="T28" fmla="*/ 15 w 23"/>
                  <a:gd name="T29" fmla="*/ 0 h 23"/>
                  <a:gd name="T30" fmla="*/ 13 w 23"/>
                  <a:gd name="T31" fmla="*/ 0 h 23"/>
                  <a:gd name="T32" fmla="*/ 11 w 23"/>
                  <a:gd name="T33" fmla="*/ 0 h 23"/>
                  <a:gd name="T34" fmla="*/ 9 w 23"/>
                  <a:gd name="T35" fmla="*/ 1 h 23"/>
                  <a:gd name="T36" fmla="*/ 7 w 23"/>
                  <a:gd name="T37" fmla="*/ 2 h 23"/>
                  <a:gd name="T38" fmla="*/ 5 w 23"/>
                  <a:gd name="T39" fmla="*/ 3 h 23"/>
                  <a:gd name="T40" fmla="*/ 3 w 23"/>
                  <a:gd name="T41" fmla="*/ 5 h 23"/>
                  <a:gd name="T42" fmla="*/ 2 w 23"/>
                  <a:gd name="T43" fmla="*/ 7 h 23"/>
                  <a:gd name="T44" fmla="*/ 1 w 23"/>
                  <a:gd name="T45" fmla="*/ 9 h 23"/>
                  <a:gd name="T46" fmla="*/ 0 w 23"/>
                  <a:gd name="T47" fmla="*/ 11 h 23"/>
                  <a:gd name="T48" fmla="*/ 0 w 23"/>
                  <a:gd name="T49" fmla="*/ 14 h 23"/>
                  <a:gd name="T50" fmla="*/ 0 w 23"/>
                  <a:gd name="T51" fmla="*/ 16 h 23"/>
                  <a:gd name="T52" fmla="*/ 0 w 23"/>
                  <a:gd name="T53" fmla="*/ 18 h 23"/>
                  <a:gd name="T54" fmla="*/ 1 w 23"/>
                  <a:gd name="T55" fmla="*/ 19 h 23"/>
                  <a:gd name="T56" fmla="*/ 3 w 23"/>
                  <a:gd name="T57" fmla="*/ 20 h 23"/>
                  <a:gd name="T58" fmla="*/ 4 w 23"/>
                  <a:gd name="T59" fmla="*/ 21 h 23"/>
                  <a:gd name="T60" fmla="*/ 6 w 23"/>
                  <a:gd name="T61" fmla="*/ 22 h 23"/>
                  <a:gd name="T62" fmla="*/ 8 w 23"/>
                  <a:gd name="T63" fmla="*/ 22 h 23"/>
                  <a:gd name="T64" fmla="*/ 10 w 23"/>
                  <a:gd name="T65" fmla="*/ 21 h 2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3"/>
                  <a:gd name="T100" fmla="*/ 0 h 23"/>
                  <a:gd name="T101" fmla="*/ 23 w 23"/>
                  <a:gd name="T102" fmla="*/ 23 h 2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3" h="23">
                    <a:moveTo>
                      <a:pt x="10" y="21"/>
                    </a:moveTo>
                    <a:lnTo>
                      <a:pt x="12" y="21"/>
                    </a:lnTo>
                    <a:lnTo>
                      <a:pt x="14" y="19"/>
                    </a:lnTo>
                    <a:lnTo>
                      <a:pt x="16" y="18"/>
                    </a:lnTo>
                    <a:lnTo>
                      <a:pt x="18" y="16"/>
                    </a:lnTo>
                    <a:lnTo>
                      <a:pt x="19" y="14"/>
                    </a:lnTo>
                    <a:lnTo>
                      <a:pt x="21" y="12"/>
                    </a:lnTo>
                    <a:lnTo>
                      <a:pt x="21" y="10"/>
                    </a:lnTo>
                    <a:lnTo>
                      <a:pt x="22" y="8"/>
                    </a:lnTo>
                    <a:lnTo>
                      <a:pt x="21" y="6"/>
                    </a:lnTo>
                    <a:lnTo>
                      <a:pt x="21" y="4"/>
                    </a:lnTo>
                    <a:lnTo>
                      <a:pt x="20" y="2"/>
                    </a:lnTo>
                    <a:lnTo>
                      <a:pt x="19" y="1"/>
                    </a:lnTo>
                    <a:lnTo>
                      <a:pt x="17" y="0"/>
                    </a:lnTo>
                    <a:lnTo>
                      <a:pt x="15" y="0"/>
                    </a:lnTo>
                    <a:lnTo>
                      <a:pt x="13" y="0"/>
                    </a:lnTo>
                    <a:lnTo>
                      <a:pt x="11" y="0"/>
                    </a:lnTo>
                    <a:lnTo>
                      <a:pt x="9" y="1"/>
                    </a:lnTo>
                    <a:lnTo>
                      <a:pt x="7" y="2"/>
                    </a:lnTo>
                    <a:lnTo>
                      <a:pt x="5" y="3"/>
                    </a:lnTo>
                    <a:lnTo>
                      <a:pt x="3" y="5"/>
                    </a:lnTo>
                    <a:lnTo>
                      <a:pt x="2" y="7"/>
                    </a:lnTo>
                    <a:lnTo>
                      <a:pt x="1" y="9"/>
                    </a:lnTo>
                    <a:lnTo>
                      <a:pt x="0" y="11"/>
                    </a:lnTo>
                    <a:lnTo>
                      <a:pt x="0" y="14"/>
                    </a:lnTo>
                    <a:lnTo>
                      <a:pt x="0" y="16"/>
                    </a:lnTo>
                    <a:lnTo>
                      <a:pt x="0" y="18"/>
                    </a:lnTo>
                    <a:lnTo>
                      <a:pt x="1" y="19"/>
                    </a:lnTo>
                    <a:lnTo>
                      <a:pt x="3" y="20"/>
                    </a:lnTo>
                    <a:lnTo>
                      <a:pt x="4" y="21"/>
                    </a:lnTo>
                    <a:lnTo>
                      <a:pt x="6" y="22"/>
                    </a:lnTo>
                    <a:lnTo>
                      <a:pt x="8" y="22"/>
                    </a:lnTo>
                    <a:lnTo>
                      <a:pt x="10" y="21"/>
                    </a:lnTo>
                  </a:path>
                </a:pathLst>
              </a:custGeom>
              <a:solidFill>
                <a:srgbClr val="CC0000"/>
              </a:solidFill>
              <a:ln w="9525" cap="rnd">
                <a:noFill/>
                <a:round/>
                <a:headEnd/>
                <a:tailEnd/>
              </a:ln>
            </p:spPr>
            <p:txBody>
              <a:bodyPr/>
              <a:lstStyle/>
              <a:p>
                <a:endParaRPr lang="zh-CN" altLang="en-US"/>
              </a:p>
            </p:txBody>
          </p:sp>
          <p:sp>
            <p:nvSpPr>
              <p:cNvPr id="138" name="Freeform 45"/>
              <p:cNvSpPr>
                <a:spLocks/>
              </p:cNvSpPr>
              <p:nvPr/>
            </p:nvSpPr>
            <p:spPr bwMode="auto">
              <a:xfrm>
                <a:off x="3338" y="2922"/>
                <a:ext cx="191" cy="87"/>
              </a:xfrm>
              <a:custGeom>
                <a:avLst/>
                <a:gdLst>
                  <a:gd name="T0" fmla="*/ 190 w 191"/>
                  <a:gd name="T1" fmla="*/ 33 h 87"/>
                  <a:gd name="T2" fmla="*/ 190 w 191"/>
                  <a:gd name="T3" fmla="*/ 0 h 87"/>
                  <a:gd name="T4" fmla="*/ 0 w 191"/>
                  <a:gd name="T5" fmla="*/ 52 h 87"/>
                  <a:gd name="T6" fmla="*/ 0 w 191"/>
                  <a:gd name="T7" fmla="*/ 86 h 87"/>
                  <a:gd name="T8" fmla="*/ 190 w 191"/>
                  <a:gd name="T9" fmla="*/ 33 h 87"/>
                  <a:gd name="T10" fmla="*/ 0 60000 65536"/>
                  <a:gd name="T11" fmla="*/ 0 60000 65536"/>
                  <a:gd name="T12" fmla="*/ 0 60000 65536"/>
                  <a:gd name="T13" fmla="*/ 0 60000 65536"/>
                  <a:gd name="T14" fmla="*/ 0 60000 65536"/>
                  <a:gd name="T15" fmla="*/ 0 w 191"/>
                  <a:gd name="T16" fmla="*/ 0 h 87"/>
                  <a:gd name="T17" fmla="*/ 191 w 191"/>
                  <a:gd name="T18" fmla="*/ 87 h 87"/>
                </a:gdLst>
                <a:ahLst/>
                <a:cxnLst>
                  <a:cxn ang="T10">
                    <a:pos x="T0" y="T1"/>
                  </a:cxn>
                  <a:cxn ang="T11">
                    <a:pos x="T2" y="T3"/>
                  </a:cxn>
                  <a:cxn ang="T12">
                    <a:pos x="T4" y="T5"/>
                  </a:cxn>
                  <a:cxn ang="T13">
                    <a:pos x="T6" y="T7"/>
                  </a:cxn>
                  <a:cxn ang="T14">
                    <a:pos x="T8" y="T9"/>
                  </a:cxn>
                </a:cxnLst>
                <a:rect l="T15" t="T16" r="T17" b="T18"/>
                <a:pathLst>
                  <a:path w="191" h="87">
                    <a:moveTo>
                      <a:pt x="190" y="33"/>
                    </a:moveTo>
                    <a:lnTo>
                      <a:pt x="190" y="0"/>
                    </a:lnTo>
                    <a:lnTo>
                      <a:pt x="0" y="52"/>
                    </a:lnTo>
                    <a:lnTo>
                      <a:pt x="0" y="86"/>
                    </a:lnTo>
                    <a:lnTo>
                      <a:pt x="190" y="33"/>
                    </a:lnTo>
                  </a:path>
                </a:pathLst>
              </a:custGeom>
              <a:solidFill>
                <a:srgbClr val="B2B2B2"/>
              </a:solidFill>
              <a:ln w="9525" cap="rnd">
                <a:noFill/>
                <a:round/>
                <a:headEnd/>
                <a:tailEnd/>
              </a:ln>
            </p:spPr>
            <p:txBody>
              <a:bodyPr/>
              <a:lstStyle/>
              <a:p>
                <a:endParaRPr lang="zh-CN" altLang="en-US"/>
              </a:p>
            </p:txBody>
          </p:sp>
          <p:sp>
            <p:nvSpPr>
              <p:cNvPr id="139" name="Freeform 46"/>
              <p:cNvSpPr>
                <a:spLocks/>
              </p:cNvSpPr>
              <p:nvPr/>
            </p:nvSpPr>
            <p:spPr bwMode="auto">
              <a:xfrm>
                <a:off x="3251" y="2984"/>
                <a:ext cx="53" cy="51"/>
              </a:xfrm>
              <a:custGeom>
                <a:avLst/>
                <a:gdLst>
                  <a:gd name="T0" fmla="*/ 52 w 53"/>
                  <a:gd name="T1" fmla="*/ 33 h 51"/>
                  <a:gd name="T2" fmla="*/ 52 w 53"/>
                  <a:gd name="T3" fmla="*/ 0 h 51"/>
                  <a:gd name="T4" fmla="*/ 0 w 53"/>
                  <a:gd name="T5" fmla="*/ 16 h 51"/>
                  <a:gd name="T6" fmla="*/ 0 w 53"/>
                  <a:gd name="T7" fmla="*/ 50 h 51"/>
                  <a:gd name="T8" fmla="*/ 52 w 53"/>
                  <a:gd name="T9" fmla="*/ 33 h 51"/>
                  <a:gd name="T10" fmla="*/ 0 60000 65536"/>
                  <a:gd name="T11" fmla="*/ 0 60000 65536"/>
                  <a:gd name="T12" fmla="*/ 0 60000 65536"/>
                  <a:gd name="T13" fmla="*/ 0 60000 65536"/>
                  <a:gd name="T14" fmla="*/ 0 60000 65536"/>
                  <a:gd name="T15" fmla="*/ 0 w 53"/>
                  <a:gd name="T16" fmla="*/ 0 h 51"/>
                  <a:gd name="T17" fmla="*/ 53 w 53"/>
                  <a:gd name="T18" fmla="*/ 51 h 51"/>
                </a:gdLst>
                <a:ahLst/>
                <a:cxnLst>
                  <a:cxn ang="T10">
                    <a:pos x="T0" y="T1"/>
                  </a:cxn>
                  <a:cxn ang="T11">
                    <a:pos x="T2" y="T3"/>
                  </a:cxn>
                  <a:cxn ang="T12">
                    <a:pos x="T4" y="T5"/>
                  </a:cxn>
                  <a:cxn ang="T13">
                    <a:pos x="T6" y="T7"/>
                  </a:cxn>
                  <a:cxn ang="T14">
                    <a:pos x="T8" y="T9"/>
                  </a:cxn>
                </a:cxnLst>
                <a:rect l="T15" t="T16" r="T17" b="T18"/>
                <a:pathLst>
                  <a:path w="53" h="51">
                    <a:moveTo>
                      <a:pt x="52" y="33"/>
                    </a:moveTo>
                    <a:lnTo>
                      <a:pt x="52" y="0"/>
                    </a:lnTo>
                    <a:lnTo>
                      <a:pt x="0" y="16"/>
                    </a:lnTo>
                    <a:lnTo>
                      <a:pt x="0" y="50"/>
                    </a:lnTo>
                    <a:lnTo>
                      <a:pt x="52" y="33"/>
                    </a:lnTo>
                  </a:path>
                </a:pathLst>
              </a:custGeom>
              <a:solidFill>
                <a:srgbClr val="B2B2B2"/>
              </a:solidFill>
              <a:ln w="9525" cap="rnd">
                <a:noFill/>
                <a:round/>
                <a:headEnd/>
                <a:tailEnd/>
              </a:ln>
            </p:spPr>
            <p:txBody>
              <a:bodyPr/>
              <a:lstStyle/>
              <a:p>
                <a:endParaRPr lang="zh-CN" altLang="en-US"/>
              </a:p>
            </p:txBody>
          </p:sp>
          <p:sp>
            <p:nvSpPr>
              <p:cNvPr id="140" name="Freeform 47"/>
              <p:cNvSpPr>
                <a:spLocks/>
              </p:cNvSpPr>
              <p:nvPr/>
            </p:nvSpPr>
            <p:spPr bwMode="auto">
              <a:xfrm>
                <a:off x="3534" y="2997"/>
                <a:ext cx="63" cy="85"/>
              </a:xfrm>
              <a:custGeom>
                <a:avLst/>
                <a:gdLst>
                  <a:gd name="T0" fmla="*/ 62 w 63"/>
                  <a:gd name="T1" fmla="*/ 22 h 85"/>
                  <a:gd name="T2" fmla="*/ 62 w 63"/>
                  <a:gd name="T3" fmla="*/ 17 h 85"/>
                  <a:gd name="T4" fmla="*/ 60 w 63"/>
                  <a:gd name="T5" fmla="*/ 12 h 85"/>
                  <a:gd name="T6" fmla="*/ 57 w 63"/>
                  <a:gd name="T7" fmla="*/ 8 h 85"/>
                  <a:gd name="T8" fmla="*/ 55 w 63"/>
                  <a:gd name="T9" fmla="*/ 6 h 85"/>
                  <a:gd name="T10" fmla="*/ 53 w 63"/>
                  <a:gd name="T11" fmla="*/ 6 h 85"/>
                  <a:gd name="T12" fmla="*/ 52 w 63"/>
                  <a:gd name="T13" fmla="*/ 5 h 85"/>
                  <a:gd name="T14" fmla="*/ 52 w 63"/>
                  <a:gd name="T15" fmla="*/ 4 h 85"/>
                  <a:gd name="T16" fmla="*/ 49 w 63"/>
                  <a:gd name="T17" fmla="*/ 2 h 85"/>
                  <a:gd name="T18" fmla="*/ 45 w 63"/>
                  <a:gd name="T19" fmla="*/ 1 h 85"/>
                  <a:gd name="T20" fmla="*/ 39 w 63"/>
                  <a:gd name="T21" fmla="*/ 0 h 85"/>
                  <a:gd name="T22" fmla="*/ 33 w 63"/>
                  <a:gd name="T23" fmla="*/ 0 h 85"/>
                  <a:gd name="T24" fmla="*/ 28 w 63"/>
                  <a:gd name="T25" fmla="*/ 2 h 85"/>
                  <a:gd name="T26" fmla="*/ 22 w 63"/>
                  <a:gd name="T27" fmla="*/ 4 h 85"/>
                  <a:gd name="T28" fmla="*/ 17 w 63"/>
                  <a:gd name="T29" fmla="*/ 8 h 85"/>
                  <a:gd name="T30" fmla="*/ 12 w 63"/>
                  <a:gd name="T31" fmla="*/ 12 h 85"/>
                  <a:gd name="T32" fmla="*/ 8 w 63"/>
                  <a:gd name="T33" fmla="*/ 17 h 85"/>
                  <a:gd name="T34" fmla="*/ 4 w 63"/>
                  <a:gd name="T35" fmla="*/ 23 h 85"/>
                  <a:gd name="T36" fmla="*/ 2 w 63"/>
                  <a:gd name="T37" fmla="*/ 28 h 85"/>
                  <a:gd name="T38" fmla="*/ 1 w 63"/>
                  <a:gd name="T39" fmla="*/ 34 h 85"/>
                  <a:gd name="T40" fmla="*/ 0 w 63"/>
                  <a:gd name="T41" fmla="*/ 39 h 85"/>
                  <a:gd name="T42" fmla="*/ 17 w 63"/>
                  <a:gd name="T43" fmla="*/ 39 h 85"/>
                  <a:gd name="T44" fmla="*/ 19 w 63"/>
                  <a:gd name="T45" fmla="*/ 36 h 85"/>
                  <a:gd name="T46" fmla="*/ 20 w 63"/>
                  <a:gd name="T47" fmla="*/ 30 h 85"/>
                  <a:gd name="T48" fmla="*/ 24 w 63"/>
                  <a:gd name="T49" fmla="*/ 25 h 85"/>
                  <a:gd name="T50" fmla="*/ 29 w 63"/>
                  <a:gd name="T51" fmla="*/ 20 h 85"/>
                  <a:gd name="T52" fmla="*/ 34 w 63"/>
                  <a:gd name="T53" fmla="*/ 18 h 85"/>
                  <a:gd name="T54" fmla="*/ 36 w 63"/>
                  <a:gd name="T55" fmla="*/ 17 h 85"/>
                  <a:gd name="T56" fmla="*/ 38 w 63"/>
                  <a:gd name="T57" fmla="*/ 17 h 85"/>
                  <a:gd name="T58" fmla="*/ 40 w 63"/>
                  <a:gd name="T59" fmla="*/ 17 h 85"/>
                  <a:gd name="T60" fmla="*/ 42 w 63"/>
                  <a:gd name="T61" fmla="*/ 17 h 85"/>
                  <a:gd name="T62" fmla="*/ 43 w 63"/>
                  <a:gd name="T63" fmla="*/ 19 h 85"/>
                  <a:gd name="T64" fmla="*/ 43 w 63"/>
                  <a:gd name="T65" fmla="*/ 21 h 85"/>
                  <a:gd name="T66" fmla="*/ 44 w 63"/>
                  <a:gd name="T67" fmla="*/ 23 h 85"/>
                  <a:gd name="T68" fmla="*/ 44 w 63"/>
                  <a:gd name="T69" fmla="*/ 25 h 85"/>
                  <a:gd name="T70" fmla="*/ 43 w 63"/>
                  <a:gd name="T71" fmla="*/ 29 h 85"/>
                  <a:gd name="T72" fmla="*/ 41 w 63"/>
                  <a:gd name="T73" fmla="*/ 34 h 85"/>
                  <a:gd name="T74" fmla="*/ 39 w 63"/>
                  <a:gd name="T75" fmla="*/ 37 h 85"/>
                  <a:gd name="T76" fmla="*/ 35 w 63"/>
                  <a:gd name="T77" fmla="*/ 41 h 85"/>
                  <a:gd name="T78" fmla="*/ 32 w 63"/>
                  <a:gd name="T79" fmla="*/ 43 h 85"/>
                  <a:gd name="T80" fmla="*/ 26 w 63"/>
                  <a:gd name="T81" fmla="*/ 49 h 85"/>
                  <a:gd name="T82" fmla="*/ 22 w 63"/>
                  <a:gd name="T83" fmla="*/ 56 h 85"/>
                  <a:gd name="T84" fmla="*/ 19 w 63"/>
                  <a:gd name="T85" fmla="*/ 64 h 85"/>
                  <a:gd name="T86" fmla="*/ 17 w 63"/>
                  <a:gd name="T87" fmla="*/ 81 h 85"/>
                  <a:gd name="T88" fmla="*/ 24 w 63"/>
                  <a:gd name="T89" fmla="*/ 84 h 85"/>
                  <a:gd name="T90" fmla="*/ 36 w 63"/>
                  <a:gd name="T91" fmla="*/ 81 h 85"/>
                  <a:gd name="T92" fmla="*/ 37 w 63"/>
                  <a:gd name="T93" fmla="*/ 65 h 85"/>
                  <a:gd name="T94" fmla="*/ 39 w 63"/>
                  <a:gd name="T95" fmla="*/ 62 h 85"/>
                  <a:gd name="T96" fmla="*/ 41 w 63"/>
                  <a:gd name="T97" fmla="*/ 58 h 85"/>
                  <a:gd name="T98" fmla="*/ 44 w 63"/>
                  <a:gd name="T99" fmla="*/ 55 h 85"/>
                  <a:gd name="T100" fmla="*/ 46 w 63"/>
                  <a:gd name="T101" fmla="*/ 54 h 85"/>
                  <a:gd name="T102" fmla="*/ 50 w 63"/>
                  <a:gd name="T103" fmla="*/ 50 h 85"/>
                  <a:gd name="T104" fmla="*/ 55 w 63"/>
                  <a:gd name="T105" fmla="*/ 44 h 85"/>
                  <a:gd name="T106" fmla="*/ 60 w 63"/>
                  <a:gd name="T107" fmla="*/ 36 h 85"/>
                  <a:gd name="T108" fmla="*/ 62 w 63"/>
                  <a:gd name="T109" fmla="*/ 28 h 8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63"/>
                  <a:gd name="T166" fmla="*/ 0 h 85"/>
                  <a:gd name="T167" fmla="*/ 63 w 63"/>
                  <a:gd name="T168" fmla="*/ 85 h 8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63" h="85">
                    <a:moveTo>
                      <a:pt x="62" y="24"/>
                    </a:moveTo>
                    <a:lnTo>
                      <a:pt x="62" y="22"/>
                    </a:lnTo>
                    <a:lnTo>
                      <a:pt x="62" y="19"/>
                    </a:lnTo>
                    <a:lnTo>
                      <a:pt x="62" y="17"/>
                    </a:lnTo>
                    <a:lnTo>
                      <a:pt x="61" y="14"/>
                    </a:lnTo>
                    <a:lnTo>
                      <a:pt x="60" y="12"/>
                    </a:lnTo>
                    <a:lnTo>
                      <a:pt x="58" y="10"/>
                    </a:lnTo>
                    <a:lnTo>
                      <a:pt x="57" y="8"/>
                    </a:lnTo>
                    <a:lnTo>
                      <a:pt x="55" y="7"/>
                    </a:lnTo>
                    <a:lnTo>
                      <a:pt x="55" y="6"/>
                    </a:lnTo>
                    <a:lnTo>
                      <a:pt x="54" y="6"/>
                    </a:lnTo>
                    <a:lnTo>
                      <a:pt x="53" y="6"/>
                    </a:lnTo>
                    <a:lnTo>
                      <a:pt x="53" y="5"/>
                    </a:lnTo>
                    <a:lnTo>
                      <a:pt x="52" y="5"/>
                    </a:lnTo>
                    <a:lnTo>
                      <a:pt x="52" y="4"/>
                    </a:lnTo>
                    <a:lnTo>
                      <a:pt x="49" y="2"/>
                    </a:lnTo>
                    <a:lnTo>
                      <a:pt x="47" y="1"/>
                    </a:lnTo>
                    <a:lnTo>
                      <a:pt x="45" y="1"/>
                    </a:lnTo>
                    <a:lnTo>
                      <a:pt x="42" y="0"/>
                    </a:lnTo>
                    <a:lnTo>
                      <a:pt x="39" y="0"/>
                    </a:lnTo>
                    <a:lnTo>
                      <a:pt x="36" y="0"/>
                    </a:lnTo>
                    <a:lnTo>
                      <a:pt x="33" y="0"/>
                    </a:lnTo>
                    <a:lnTo>
                      <a:pt x="30" y="1"/>
                    </a:lnTo>
                    <a:lnTo>
                      <a:pt x="28" y="2"/>
                    </a:lnTo>
                    <a:lnTo>
                      <a:pt x="25" y="3"/>
                    </a:lnTo>
                    <a:lnTo>
                      <a:pt x="22" y="4"/>
                    </a:lnTo>
                    <a:lnTo>
                      <a:pt x="19" y="6"/>
                    </a:lnTo>
                    <a:lnTo>
                      <a:pt x="17" y="8"/>
                    </a:lnTo>
                    <a:lnTo>
                      <a:pt x="14" y="10"/>
                    </a:lnTo>
                    <a:lnTo>
                      <a:pt x="12" y="12"/>
                    </a:lnTo>
                    <a:lnTo>
                      <a:pt x="10" y="15"/>
                    </a:lnTo>
                    <a:lnTo>
                      <a:pt x="8" y="17"/>
                    </a:lnTo>
                    <a:lnTo>
                      <a:pt x="6" y="20"/>
                    </a:lnTo>
                    <a:lnTo>
                      <a:pt x="4" y="23"/>
                    </a:lnTo>
                    <a:lnTo>
                      <a:pt x="3" y="26"/>
                    </a:lnTo>
                    <a:lnTo>
                      <a:pt x="2" y="28"/>
                    </a:lnTo>
                    <a:lnTo>
                      <a:pt x="1" y="31"/>
                    </a:lnTo>
                    <a:lnTo>
                      <a:pt x="1" y="34"/>
                    </a:lnTo>
                    <a:lnTo>
                      <a:pt x="0" y="37"/>
                    </a:lnTo>
                    <a:lnTo>
                      <a:pt x="0" y="39"/>
                    </a:lnTo>
                    <a:lnTo>
                      <a:pt x="5" y="42"/>
                    </a:lnTo>
                    <a:lnTo>
                      <a:pt x="17" y="39"/>
                    </a:lnTo>
                    <a:lnTo>
                      <a:pt x="19" y="38"/>
                    </a:lnTo>
                    <a:lnTo>
                      <a:pt x="19" y="36"/>
                    </a:lnTo>
                    <a:lnTo>
                      <a:pt x="19" y="33"/>
                    </a:lnTo>
                    <a:lnTo>
                      <a:pt x="20" y="30"/>
                    </a:lnTo>
                    <a:lnTo>
                      <a:pt x="22" y="27"/>
                    </a:lnTo>
                    <a:lnTo>
                      <a:pt x="24" y="25"/>
                    </a:lnTo>
                    <a:lnTo>
                      <a:pt x="26" y="22"/>
                    </a:lnTo>
                    <a:lnTo>
                      <a:pt x="29" y="20"/>
                    </a:lnTo>
                    <a:lnTo>
                      <a:pt x="31" y="19"/>
                    </a:lnTo>
                    <a:lnTo>
                      <a:pt x="34" y="18"/>
                    </a:lnTo>
                    <a:lnTo>
                      <a:pt x="35" y="17"/>
                    </a:lnTo>
                    <a:lnTo>
                      <a:pt x="36" y="17"/>
                    </a:lnTo>
                    <a:lnTo>
                      <a:pt x="37" y="17"/>
                    </a:lnTo>
                    <a:lnTo>
                      <a:pt x="38" y="17"/>
                    </a:lnTo>
                    <a:lnTo>
                      <a:pt x="39" y="17"/>
                    </a:lnTo>
                    <a:lnTo>
                      <a:pt x="40" y="17"/>
                    </a:lnTo>
                    <a:lnTo>
                      <a:pt x="41" y="17"/>
                    </a:lnTo>
                    <a:lnTo>
                      <a:pt x="42" y="17"/>
                    </a:lnTo>
                    <a:lnTo>
                      <a:pt x="42" y="18"/>
                    </a:lnTo>
                    <a:lnTo>
                      <a:pt x="43" y="19"/>
                    </a:lnTo>
                    <a:lnTo>
                      <a:pt x="43" y="20"/>
                    </a:lnTo>
                    <a:lnTo>
                      <a:pt x="43" y="21"/>
                    </a:lnTo>
                    <a:lnTo>
                      <a:pt x="44" y="22"/>
                    </a:lnTo>
                    <a:lnTo>
                      <a:pt x="44" y="23"/>
                    </a:lnTo>
                    <a:lnTo>
                      <a:pt x="44" y="24"/>
                    </a:lnTo>
                    <a:lnTo>
                      <a:pt x="44" y="25"/>
                    </a:lnTo>
                    <a:lnTo>
                      <a:pt x="44" y="27"/>
                    </a:lnTo>
                    <a:lnTo>
                      <a:pt x="43" y="29"/>
                    </a:lnTo>
                    <a:lnTo>
                      <a:pt x="42" y="31"/>
                    </a:lnTo>
                    <a:lnTo>
                      <a:pt x="41" y="34"/>
                    </a:lnTo>
                    <a:lnTo>
                      <a:pt x="40" y="35"/>
                    </a:lnTo>
                    <a:lnTo>
                      <a:pt x="39" y="37"/>
                    </a:lnTo>
                    <a:lnTo>
                      <a:pt x="37" y="39"/>
                    </a:lnTo>
                    <a:lnTo>
                      <a:pt x="35" y="41"/>
                    </a:lnTo>
                    <a:lnTo>
                      <a:pt x="32" y="43"/>
                    </a:lnTo>
                    <a:lnTo>
                      <a:pt x="29" y="46"/>
                    </a:lnTo>
                    <a:lnTo>
                      <a:pt x="26" y="49"/>
                    </a:lnTo>
                    <a:lnTo>
                      <a:pt x="24" y="53"/>
                    </a:lnTo>
                    <a:lnTo>
                      <a:pt x="22" y="56"/>
                    </a:lnTo>
                    <a:lnTo>
                      <a:pt x="20" y="60"/>
                    </a:lnTo>
                    <a:lnTo>
                      <a:pt x="19" y="64"/>
                    </a:lnTo>
                    <a:lnTo>
                      <a:pt x="18" y="67"/>
                    </a:lnTo>
                    <a:lnTo>
                      <a:pt x="17" y="81"/>
                    </a:lnTo>
                    <a:lnTo>
                      <a:pt x="22" y="84"/>
                    </a:lnTo>
                    <a:lnTo>
                      <a:pt x="24" y="84"/>
                    </a:lnTo>
                    <a:lnTo>
                      <a:pt x="34" y="81"/>
                    </a:lnTo>
                    <a:lnTo>
                      <a:pt x="36" y="81"/>
                    </a:lnTo>
                    <a:lnTo>
                      <a:pt x="37" y="67"/>
                    </a:lnTo>
                    <a:lnTo>
                      <a:pt x="37" y="65"/>
                    </a:lnTo>
                    <a:lnTo>
                      <a:pt x="38" y="63"/>
                    </a:lnTo>
                    <a:lnTo>
                      <a:pt x="39" y="62"/>
                    </a:lnTo>
                    <a:lnTo>
                      <a:pt x="40" y="60"/>
                    </a:lnTo>
                    <a:lnTo>
                      <a:pt x="41" y="58"/>
                    </a:lnTo>
                    <a:lnTo>
                      <a:pt x="42" y="57"/>
                    </a:lnTo>
                    <a:lnTo>
                      <a:pt x="44" y="55"/>
                    </a:lnTo>
                    <a:lnTo>
                      <a:pt x="46" y="54"/>
                    </a:lnTo>
                    <a:lnTo>
                      <a:pt x="46" y="53"/>
                    </a:lnTo>
                    <a:lnTo>
                      <a:pt x="50" y="50"/>
                    </a:lnTo>
                    <a:lnTo>
                      <a:pt x="53" y="47"/>
                    </a:lnTo>
                    <a:lnTo>
                      <a:pt x="55" y="44"/>
                    </a:lnTo>
                    <a:lnTo>
                      <a:pt x="58" y="40"/>
                    </a:lnTo>
                    <a:lnTo>
                      <a:pt x="60" y="36"/>
                    </a:lnTo>
                    <a:lnTo>
                      <a:pt x="61" y="32"/>
                    </a:lnTo>
                    <a:lnTo>
                      <a:pt x="62" y="28"/>
                    </a:lnTo>
                    <a:lnTo>
                      <a:pt x="62" y="24"/>
                    </a:lnTo>
                  </a:path>
                </a:pathLst>
              </a:custGeom>
              <a:solidFill>
                <a:srgbClr val="4C4C4C"/>
              </a:solidFill>
              <a:ln w="9525" cap="rnd">
                <a:noFill/>
                <a:round/>
                <a:headEnd/>
                <a:tailEnd/>
              </a:ln>
            </p:spPr>
            <p:txBody>
              <a:bodyPr/>
              <a:lstStyle/>
              <a:p>
                <a:endParaRPr lang="zh-CN" altLang="en-US"/>
              </a:p>
            </p:txBody>
          </p:sp>
          <p:sp>
            <p:nvSpPr>
              <p:cNvPr id="141" name="Freeform 48"/>
              <p:cNvSpPr>
                <a:spLocks/>
              </p:cNvSpPr>
              <p:nvPr/>
            </p:nvSpPr>
            <p:spPr bwMode="auto">
              <a:xfrm>
                <a:off x="3547" y="3080"/>
                <a:ext cx="28" cy="27"/>
              </a:xfrm>
              <a:custGeom>
                <a:avLst/>
                <a:gdLst>
                  <a:gd name="T0" fmla="*/ 21 w 28"/>
                  <a:gd name="T1" fmla="*/ 3 h 27"/>
                  <a:gd name="T2" fmla="*/ 20 w 28"/>
                  <a:gd name="T3" fmla="*/ 2 h 27"/>
                  <a:gd name="T4" fmla="*/ 19 w 28"/>
                  <a:gd name="T5" fmla="*/ 1 h 27"/>
                  <a:gd name="T6" fmla="*/ 18 w 28"/>
                  <a:gd name="T7" fmla="*/ 1 h 27"/>
                  <a:gd name="T8" fmla="*/ 17 w 28"/>
                  <a:gd name="T9" fmla="*/ 1 h 27"/>
                  <a:gd name="T10" fmla="*/ 15 w 28"/>
                  <a:gd name="T11" fmla="*/ 0 h 27"/>
                  <a:gd name="T12" fmla="*/ 14 w 28"/>
                  <a:gd name="T13" fmla="*/ 0 h 27"/>
                  <a:gd name="T14" fmla="*/ 13 w 28"/>
                  <a:gd name="T15" fmla="*/ 0 h 27"/>
                  <a:gd name="T16" fmla="*/ 12 w 28"/>
                  <a:gd name="T17" fmla="*/ 1 h 27"/>
                  <a:gd name="T18" fmla="*/ 9 w 28"/>
                  <a:gd name="T19" fmla="*/ 2 h 27"/>
                  <a:gd name="T20" fmla="*/ 7 w 28"/>
                  <a:gd name="T21" fmla="*/ 3 h 27"/>
                  <a:gd name="T22" fmla="*/ 5 w 28"/>
                  <a:gd name="T23" fmla="*/ 4 h 27"/>
                  <a:gd name="T24" fmla="*/ 4 w 28"/>
                  <a:gd name="T25" fmla="*/ 6 h 27"/>
                  <a:gd name="T26" fmla="*/ 2 w 28"/>
                  <a:gd name="T27" fmla="*/ 8 h 27"/>
                  <a:gd name="T28" fmla="*/ 1 w 28"/>
                  <a:gd name="T29" fmla="*/ 10 h 27"/>
                  <a:gd name="T30" fmla="*/ 1 w 28"/>
                  <a:gd name="T31" fmla="*/ 12 h 27"/>
                  <a:gd name="T32" fmla="*/ 0 w 28"/>
                  <a:gd name="T33" fmla="*/ 14 h 27"/>
                  <a:gd name="T34" fmla="*/ 0 w 28"/>
                  <a:gd name="T35" fmla="*/ 16 h 27"/>
                  <a:gd name="T36" fmla="*/ 0 w 28"/>
                  <a:gd name="T37" fmla="*/ 17 h 27"/>
                  <a:gd name="T38" fmla="*/ 1 w 28"/>
                  <a:gd name="T39" fmla="*/ 19 h 27"/>
                  <a:gd name="T40" fmla="*/ 1 w 28"/>
                  <a:gd name="T41" fmla="*/ 20 h 27"/>
                  <a:gd name="T42" fmla="*/ 2 w 28"/>
                  <a:gd name="T43" fmla="*/ 21 h 27"/>
                  <a:gd name="T44" fmla="*/ 3 w 28"/>
                  <a:gd name="T45" fmla="*/ 21 h 27"/>
                  <a:gd name="T46" fmla="*/ 4 w 28"/>
                  <a:gd name="T47" fmla="*/ 22 h 27"/>
                  <a:gd name="T48" fmla="*/ 6 w 28"/>
                  <a:gd name="T49" fmla="*/ 23 h 27"/>
                  <a:gd name="T50" fmla="*/ 7 w 28"/>
                  <a:gd name="T51" fmla="*/ 24 h 27"/>
                  <a:gd name="T52" fmla="*/ 8 w 28"/>
                  <a:gd name="T53" fmla="*/ 25 h 27"/>
                  <a:gd name="T54" fmla="*/ 9 w 28"/>
                  <a:gd name="T55" fmla="*/ 25 h 27"/>
                  <a:gd name="T56" fmla="*/ 10 w 28"/>
                  <a:gd name="T57" fmla="*/ 26 h 27"/>
                  <a:gd name="T58" fmla="*/ 12 w 28"/>
                  <a:gd name="T59" fmla="*/ 26 h 27"/>
                  <a:gd name="T60" fmla="*/ 13 w 28"/>
                  <a:gd name="T61" fmla="*/ 26 h 27"/>
                  <a:gd name="T62" fmla="*/ 14 w 28"/>
                  <a:gd name="T63" fmla="*/ 26 h 27"/>
                  <a:gd name="T64" fmla="*/ 15 w 28"/>
                  <a:gd name="T65" fmla="*/ 25 h 27"/>
                  <a:gd name="T66" fmla="*/ 17 w 28"/>
                  <a:gd name="T67" fmla="*/ 24 h 27"/>
                  <a:gd name="T68" fmla="*/ 20 w 28"/>
                  <a:gd name="T69" fmla="*/ 23 h 27"/>
                  <a:gd name="T70" fmla="*/ 21 w 28"/>
                  <a:gd name="T71" fmla="*/ 22 h 27"/>
                  <a:gd name="T72" fmla="*/ 23 w 28"/>
                  <a:gd name="T73" fmla="*/ 20 h 27"/>
                  <a:gd name="T74" fmla="*/ 25 w 28"/>
                  <a:gd name="T75" fmla="*/ 18 h 27"/>
                  <a:gd name="T76" fmla="*/ 26 w 28"/>
                  <a:gd name="T77" fmla="*/ 16 h 27"/>
                  <a:gd name="T78" fmla="*/ 26 w 28"/>
                  <a:gd name="T79" fmla="*/ 14 h 27"/>
                  <a:gd name="T80" fmla="*/ 27 w 28"/>
                  <a:gd name="T81" fmla="*/ 12 h 27"/>
                  <a:gd name="T82" fmla="*/ 27 w 28"/>
                  <a:gd name="T83" fmla="*/ 10 h 27"/>
                  <a:gd name="T84" fmla="*/ 26 w 28"/>
                  <a:gd name="T85" fmla="*/ 9 h 27"/>
                  <a:gd name="T86" fmla="*/ 26 w 28"/>
                  <a:gd name="T87" fmla="*/ 8 h 27"/>
                  <a:gd name="T88" fmla="*/ 25 w 28"/>
                  <a:gd name="T89" fmla="*/ 7 h 27"/>
                  <a:gd name="T90" fmla="*/ 25 w 28"/>
                  <a:gd name="T91" fmla="*/ 6 h 27"/>
                  <a:gd name="T92" fmla="*/ 24 w 28"/>
                  <a:gd name="T93" fmla="*/ 5 h 27"/>
                  <a:gd name="T94" fmla="*/ 23 w 28"/>
                  <a:gd name="T95" fmla="*/ 4 h 27"/>
                  <a:gd name="T96" fmla="*/ 21 w 28"/>
                  <a:gd name="T97" fmla="*/ 3 h 2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8"/>
                  <a:gd name="T148" fmla="*/ 0 h 27"/>
                  <a:gd name="T149" fmla="*/ 28 w 28"/>
                  <a:gd name="T150" fmla="*/ 27 h 2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8" h="27">
                    <a:moveTo>
                      <a:pt x="21" y="3"/>
                    </a:moveTo>
                    <a:lnTo>
                      <a:pt x="20" y="2"/>
                    </a:lnTo>
                    <a:lnTo>
                      <a:pt x="19" y="1"/>
                    </a:lnTo>
                    <a:lnTo>
                      <a:pt x="18" y="1"/>
                    </a:lnTo>
                    <a:lnTo>
                      <a:pt x="17" y="1"/>
                    </a:lnTo>
                    <a:lnTo>
                      <a:pt x="15" y="0"/>
                    </a:lnTo>
                    <a:lnTo>
                      <a:pt x="14" y="0"/>
                    </a:lnTo>
                    <a:lnTo>
                      <a:pt x="13" y="0"/>
                    </a:lnTo>
                    <a:lnTo>
                      <a:pt x="12" y="1"/>
                    </a:lnTo>
                    <a:lnTo>
                      <a:pt x="9" y="2"/>
                    </a:lnTo>
                    <a:lnTo>
                      <a:pt x="7" y="3"/>
                    </a:lnTo>
                    <a:lnTo>
                      <a:pt x="5" y="4"/>
                    </a:lnTo>
                    <a:lnTo>
                      <a:pt x="4" y="6"/>
                    </a:lnTo>
                    <a:lnTo>
                      <a:pt x="2" y="8"/>
                    </a:lnTo>
                    <a:lnTo>
                      <a:pt x="1" y="10"/>
                    </a:lnTo>
                    <a:lnTo>
                      <a:pt x="1" y="12"/>
                    </a:lnTo>
                    <a:lnTo>
                      <a:pt x="0" y="14"/>
                    </a:lnTo>
                    <a:lnTo>
                      <a:pt x="0" y="16"/>
                    </a:lnTo>
                    <a:lnTo>
                      <a:pt x="0" y="17"/>
                    </a:lnTo>
                    <a:lnTo>
                      <a:pt x="1" y="19"/>
                    </a:lnTo>
                    <a:lnTo>
                      <a:pt x="1" y="20"/>
                    </a:lnTo>
                    <a:lnTo>
                      <a:pt x="2" y="21"/>
                    </a:lnTo>
                    <a:lnTo>
                      <a:pt x="3" y="21"/>
                    </a:lnTo>
                    <a:lnTo>
                      <a:pt x="4" y="22"/>
                    </a:lnTo>
                    <a:lnTo>
                      <a:pt x="6" y="23"/>
                    </a:lnTo>
                    <a:lnTo>
                      <a:pt x="7" y="24"/>
                    </a:lnTo>
                    <a:lnTo>
                      <a:pt x="8" y="25"/>
                    </a:lnTo>
                    <a:lnTo>
                      <a:pt x="9" y="25"/>
                    </a:lnTo>
                    <a:lnTo>
                      <a:pt x="10" y="26"/>
                    </a:lnTo>
                    <a:lnTo>
                      <a:pt x="12" y="26"/>
                    </a:lnTo>
                    <a:lnTo>
                      <a:pt x="13" y="26"/>
                    </a:lnTo>
                    <a:lnTo>
                      <a:pt x="14" y="26"/>
                    </a:lnTo>
                    <a:lnTo>
                      <a:pt x="15" y="25"/>
                    </a:lnTo>
                    <a:lnTo>
                      <a:pt x="17" y="24"/>
                    </a:lnTo>
                    <a:lnTo>
                      <a:pt x="20" y="23"/>
                    </a:lnTo>
                    <a:lnTo>
                      <a:pt x="21" y="22"/>
                    </a:lnTo>
                    <a:lnTo>
                      <a:pt x="23" y="20"/>
                    </a:lnTo>
                    <a:lnTo>
                      <a:pt x="25" y="18"/>
                    </a:lnTo>
                    <a:lnTo>
                      <a:pt x="26" y="16"/>
                    </a:lnTo>
                    <a:lnTo>
                      <a:pt x="26" y="14"/>
                    </a:lnTo>
                    <a:lnTo>
                      <a:pt x="27" y="12"/>
                    </a:lnTo>
                    <a:lnTo>
                      <a:pt x="27" y="10"/>
                    </a:lnTo>
                    <a:lnTo>
                      <a:pt x="26" y="9"/>
                    </a:lnTo>
                    <a:lnTo>
                      <a:pt x="26" y="8"/>
                    </a:lnTo>
                    <a:lnTo>
                      <a:pt x="25" y="7"/>
                    </a:lnTo>
                    <a:lnTo>
                      <a:pt x="25" y="6"/>
                    </a:lnTo>
                    <a:lnTo>
                      <a:pt x="24" y="5"/>
                    </a:lnTo>
                    <a:lnTo>
                      <a:pt x="23" y="4"/>
                    </a:lnTo>
                    <a:lnTo>
                      <a:pt x="21" y="3"/>
                    </a:lnTo>
                  </a:path>
                </a:pathLst>
              </a:custGeom>
              <a:solidFill>
                <a:srgbClr val="4C4C4C"/>
              </a:solidFill>
              <a:ln w="9525" cap="rnd">
                <a:noFill/>
                <a:round/>
                <a:headEnd/>
                <a:tailEnd/>
              </a:ln>
            </p:spPr>
            <p:txBody>
              <a:bodyPr/>
              <a:lstStyle/>
              <a:p>
                <a:endParaRPr lang="zh-CN" altLang="en-US"/>
              </a:p>
            </p:txBody>
          </p:sp>
          <p:sp>
            <p:nvSpPr>
              <p:cNvPr id="142" name="Freeform 49"/>
              <p:cNvSpPr>
                <a:spLocks/>
              </p:cNvSpPr>
              <p:nvPr/>
            </p:nvSpPr>
            <p:spPr bwMode="auto">
              <a:xfrm>
                <a:off x="3539" y="3000"/>
                <a:ext cx="58" cy="83"/>
              </a:xfrm>
              <a:custGeom>
                <a:avLst/>
                <a:gdLst>
                  <a:gd name="T0" fmla="*/ 57 w 58"/>
                  <a:gd name="T1" fmla="*/ 26 h 83"/>
                  <a:gd name="T2" fmla="*/ 54 w 58"/>
                  <a:gd name="T3" fmla="*/ 33 h 83"/>
                  <a:gd name="T4" fmla="*/ 50 w 58"/>
                  <a:gd name="T5" fmla="*/ 41 h 83"/>
                  <a:gd name="T6" fmla="*/ 44 w 58"/>
                  <a:gd name="T7" fmla="*/ 48 h 83"/>
                  <a:gd name="T8" fmla="*/ 41 w 58"/>
                  <a:gd name="T9" fmla="*/ 50 h 83"/>
                  <a:gd name="T10" fmla="*/ 41 w 58"/>
                  <a:gd name="T11" fmla="*/ 51 h 83"/>
                  <a:gd name="T12" fmla="*/ 39 w 58"/>
                  <a:gd name="T13" fmla="*/ 52 h 83"/>
                  <a:gd name="T14" fmla="*/ 36 w 58"/>
                  <a:gd name="T15" fmla="*/ 55 h 83"/>
                  <a:gd name="T16" fmla="*/ 34 w 58"/>
                  <a:gd name="T17" fmla="*/ 59 h 83"/>
                  <a:gd name="T18" fmla="*/ 32 w 58"/>
                  <a:gd name="T19" fmla="*/ 62 h 83"/>
                  <a:gd name="T20" fmla="*/ 31 w 58"/>
                  <a:gd name="T21" fmla="*/ 78 h 83"/>
                  <a:gd name="T22" fmla="*/ 19 w 58"/>
                  <a:gd name="T23" fmla="*/ 81 h 83"/>
                  <a:gd name="T24" fmla="*/ 18 w 58"/>
                  <a:gd name="T25" fmla="*/ 68 h 83"/>
                  <a:gd name="T26" fmla="*/ 20 w 58"/>
                  <a:gd name="T27" fmla="*/ 60 h 83"/>
                  <a:gd name="T28" fmla="*/ 23 w 58"/>
                  <a:gd name="T29" fmla="*/ 53 h 83"/>
                  <a:gd name="T30" fmla="*/ 28 w 58"/>
                  <a:gd name="T31" fmla="*/ 46 h 83"/>
                  <a:gd name="T32" fmla="*/ 35 w 58"/>
                  <a:gd name="T33" fmla="*/ 41 h 83"/>
                  <a:gd name="T34" fmla="*/ 36 w 58"/>
                  <a:gd name="T35" fmla="*/ 39 h 83"/>
                  <a:gd name="T36" fmla="*/ 40 w 58"/>
                  <a:gd name="T37" fmla="*/ 36 h 83"/>
                  <a:gd name="T38" fmla="*/ 42 w 58"/>
                  <a:gd name="T39" fmla="*/ 32 h 83"/>
                  <a:gd name="T40" fmla="*/ 43 w 58"/>
                  <a:gd name="T41" fmla="*/ 27 h 83"/>
                  <a:gd name="T42" fmla="*/ 43 w 58"/>
                  <a:gd name="T43" fmla="*/ 24 h 83"/>
                  <a:gd name="T44" fmla="*/ 43 w 58"/>
                  <a:gd name="T45" fmla="*/ 21 h 83"/>
                  <a:gd name="T46" fmla="*/ 42 w 58"/>
                  <a:gd name="T47" fmla="*/ 19 h 83"/>
                  <a:gd name="T48" fmla="*/ 41 w 58"/>
                  <a:gd name="T49" fmla="*/ 17 h 83"/>
                  <a:gd name="T50" fmla="*/ 39 w 58"/>
                  <a:gd name="T51" fmla="*/ 16 h 83"/>
                  <a:gd name="T52" fmla="*/ 36 w 58"/>
                  <a:gd name="T53" fmla="*/ 15 h 83"/>
                  <a:gd name="T54" fmla="*/ 34 w 58"/>
                  <a:gd name="T55" fmla="*/ 14 h 83"/>
                  <a:gd name="T56" fmla="*/ 31 w 58"/>
                  <a:gd name="T57" fmla="*/ 14 h 83"/>
                  <a:gd name="T58" fmla="*/ 26 w 58"/>
                  <a:gd name="T59" fmla="*/ 16 h 83"/>
                  <a:gd name="T60" fmla="*/ 21 w 58"/>
                  <a:gd name="T61" fmla="*/ 20 h 83"/>
                  <a:gd name="T62" fmla="*/ 17 w 58"/>
                  <a:gd name="T63" fmla="*/ 25 h 83"/>
                  <a:gd name="T64" fmla="*/ 14 w 58"/>
                  <a:gd name="T65" fmla="*/ 30 h 83"/>
                  <a:gd name="T66" fmla="*/ 14 w 58"/>
                  <a:gd name="T67" fmla="*/ 35 h 83"/>
                  <a:gd name="T68" fmla="*/ 2 w 58"/>
                  <a:gd name="T69" fmla="*/ 39 h 83"/>
                  <a:gd name="T70" fmla="*/ 0 w 58"/>
                  <a:gd name="T71" fmla="*/ 37 h 83"/>
                  <a:gd name="T72" fmla="*/ 1 w 58"/>
                  <a:gd name="T73" fmla="*/ 31 h 83"/>
                  <a:gd name="T74" fmla="*/ 3 w 58"/>
                  <a:gd name="T75" fmla="*/ 26 h 83"/>
                  <a:gd name="T76" fmla="*/ 5 w 58"/>
                  <a:gd name="T77" fmla="*/ 20 h 83"/>
                  <a:gd name="T78" fmla="*/ 9 w 58"/>
                  <a:gd name="T79" fmla="*/ 15 h 83"/>
                  <a:gd name="T80" fmla="*/ 14 w 58"/>
                  <a:gd name="T81" fmla="*/ 10 h 83"/>
                  <a:gd name="T82" fmla="*/ 19 w 58"/>
                  <a:gd name="T83" fmla="*/ 6 h 83"/>
                  <a:gd name="T84" fmla="*/ 24 w 58"/>
                  <a:gd name="T85" fmla="*/ 3 h 83"/>
                  <a:gd name="T86" fmla="*/ 30 w 58"/>
                  <a:gd name="T87" fmla="*/ 1 h 83"/>
                  <a:gd name="T88" fmla="*/ 36 w 58"/>
                  <a:gd name="T89" fmla="*/ 0 h 83"/>
                  <a:gd name="T90" fmla="*/ 41 w 58"/>
                  <a:gd name="T91" fmla="*/ 0 h 83"/>
                  <a:gd name="T92" fmla="*/ 46 w 58"/>
                  <a:gd name="T93" fmla="*/ 2 h 83"/>
                  <a:gd name="T94" fmla="*/ 50 w 58"/>
                  <a:gd name="T95" fmla="*/ 4 h 83"/>
                  <a:gd name="T96" fmla="*/ 53 w 58"/>
                  <a:gd name="T97" fmla="*/ 7 h 83"/>
                  <a:gd name="T98" fmla="*/ 56 w 58"/>
                  <a:gd name="T99" fmla="*/ 11 h 83"/>
                  <a:gd name="T100" fmla="*/ 57 w 58"/>
                  <a:gd name="T101" fmla="*/ 16 h 83"/>
                  <a:gd name="T102" fmla="*/ 57 w 58"/>
                  <a:gd name="T103" fmla="*/ 22 h 8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58"/>
                  <a:gd name="T157" fmla="*/ 0 h 83"/>
                  <a:gd name="T158" fmla="*/ 58 w 58"/>
                  <a:gd name="T159" fmla="*/ 83 h 83"/>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58" h="83">
                    <a:moveTo>
                      <a:pt x="57" y="22"/>
                    </a:moveTo>
                    <a:lnTo>
                      <a:pt x="57" y="26"/>
                    </a:lnTo>
                    <a:lnTo>
                      <a:pt x="56" y="30"/>
                    </a:lnTo>
                    <a:lnTo>
                      <a:pt x="54" y="33"/>
                    </a:lnTo>
                    <a:lnTo>
                      <a:pt x="52" y="37"/>
                    </a:lnTo>
                    <a:lnTo>
                      <a:pt x="50" y="41"/>
                    </a:lnTo>
                    <a:lnTo>
                      <a:pt x="47" y="44"/>
                    </a:lnTo>
                    <a:lnTo>
                      <a:pt x="44" y="48"/>
                    </a:lnTo>
                    <a:lnTo>
                      <a:pt x="41" y="51"/>
                    </a:lnTo>
                    <a:lnTo>
                      <a:pt x="41" y="50"/>
                    </a:lnTo>
                    <a:lnTo>
                      <a:pt x="41" y="51"/>
                    </a:lnTo>
                    <a:lnTo>
                      <a:pt x="39" y="52"/>
                    </a:lnTo>
                    <a:lnTo>
                      <a:pt x="37" y="54"/>
                    </a:lnTo>
                    <a:lnTo>
                      <a:pt x="36" y="55"/>
                    </a:lnTo>
                    <a:lnTo>
                      <a:pt x="35" y="57"/>
                    </a:lnTo>
                    <a:lnTo>
                      <a:pt x="34" y="59"/>
                    </a:lnTo>
                    <a:lnTo>
                      <a:pt x="33" y="61"/>
                    </a:lnTo>
                    <a:lnTo>
                      <a:pt x="32" y="62"/>
                    </a:lnTo>
                    <a:lnTo>
                      <a:pt x="32" y="64"/>
                    </a:lnTo>
                    <a:lnTo>
                      <a:pt x="31" y="78"/>
                    </a:lnTo>
                    <a:lnTo>
                      <a:pt x="29" y="78"/>
                    </a:lnTo>
                    <a:lnTo>
                      <a:pt x="19" y="81"/>
                    </a:lnTo>
                    <a:lnTo>
                      <a:pt x="17" y="82"/>
                    </a:lnTo>
                    <a:lnTo>
                      <a:pt x="18" y="68"/>
                    </a:lnTo>
                    <a:lnTo>
                      <a:pt x="19" y="64"/>
                    </a:lnTo>
                    <a:lnTo>
                      <a:pt x="20" y="60"/>
                    </a:lnTo>
                    <a:lnTo>
                      <a:pt x="21" y="57"/>
                    </a:lnTo>
                    <a:lnTo>
                      <a:pt x="23" y="53"/>
                    </a:lnTo>
                    <a:lnTo>
                      <a:pt x="26" y="50"/>
                    </a:lnTo>
                    <a:lnTo>
                      <a:pt x="28" y="46"/>
                    </a:lnTo>
                    <a:lnTo>
                      <a:pt x="31" y="43"/>
                    </a:lnTo>
                    <a:lnTo>
                      <a:pt x="35" y="41"/>
                    </a:lnTo>
                    <a:lnTo>
                      <a:pt x="36" y="39"/>
                    </a:lnTo>
                    <a:lnTo>
                      <a:pt x="38" y="37"/>
                    </a:lnTo>
                    <a:lnTo>
                      <a:pt x="40" y="36"/>
                    </a:lnTo>
                    <a:lnTo>
                      <a:pt x="41" y="34"/>
                    </a:lnTo>
                    <a:lnTo>
                      <a:pt x="42" y="32"/>
                    </a:lnTo>
                    <a:lnTo>
                      <a:pt x="43" y="30"/>
                    </a:lnTo>
                    <a:lnTo>
                      <a:pt x="43" y="27"/>
                    </a:lnTo>
                    <a:lnTo>
                      <a:pt x="44" y="25"/>
                    </a:lnTo>
                    <a:lnTo>
                      <a:pt x="43" y="24"/>
                    </a:lnTo>
                    <a:lnTo>
                      <a:pt x="43" y="23"/>
                    </a:lnTo>
                    <a:lnTo>
                      <a:pt x="43" y="21"/>
                    </a:lnTo>
                    <a:lnTo>
                      <a:pt x="43" y="20"/>
                    </a:lnTo>
                    <a:lnTo>
                      <a:pt x="42" y="19"/>
                    </a:lnTo>
                    <a:lnTo>
                      <a:pt x="41" y="18"/>
                    </a:lnTo>
                    <a:lnTo>
                      <a:pt x="41" y="17"/>
                    </a:lnTo>
                    <a:lnTo>
                      <a:pt x="40" y="16"/>
                    </a:lnTo>
                    <a:lnTo>
                      <a:pt x="39" y="16"/>
                    </a:lnTo>
                    <a:lnTo>
                      <a:pt x="37" y="15"/>
                    </a:lnTo>
                    <a:lnTo>
                      <a:pt x="36" y="15"/>
                    </a:lnTo>
                    <a:lnTo>
                      <a:pt x="35" y="14"/>
                    </a:lnTo>
                    <a:lnTo>
                      <a:pt x="34" y="14"/>
                    </a:lnTo>
                    <a:lnTo>
                      <a:pt x="32" y="14"/>
                    </a:lnTo>
                    <a:lnTo>
                      <a:pt x="31" y="14"/>
                    </a:lnTo>
                    <a:lnTo>
                      <a:pt x="29" y="15"/>
                    </a:lnTo>
                    <a:lnTo>
                      <a:pt x="26" y="16"/>
                    </a:lnTo>
                    <a:lnTo>
                      <a:pt x="23" y="17"/>
                    </a:lnTo>
                    <a:lnTo>
                      <a:pt x="21" y="20"/>
                    </a:lnTo>
                    <a:lnTo>
                      <a:pt x="19" y="22"/>
                    </a:lnTo>
                    <a:lnTo>
                      <a:pt x="17" y="25"/>
                    </a:lnTo>
                    <a:lnTo>
                      <a:pt x="15" y="27"/>
                    </a:lnTo>
                    <a:lnTo>
                      <a:pt x="14" y="30"/>
                    </a:lnTo>
                    <a:lnTo>
                      <a:pt x="14" y="33"/>
                    </a:lnTo>
                    <a:lnTo>
                      <a:pt x="14" y="35"/>
                    </a:lnTo>
                    <a:lnTo>
                      <a:pt x="12" y="36"/>
                    </a:lnTo>
                    <a:lnTo>
                      <a:pt x="2" y="39"/>
                    </a:lnTo>
                    <a:lnTo>
                      <a:pt x="0" y="39"/>
                    </a:lnTo>
                    <a:lnTo>
                      <a:pt x="0" y="37"/>
                    </a:lnTo>
                    <a:lnTo>
                      <a:pt x="0" y="34"/>
                    </a:lnTo>
                    <a:lnTo>
                      <a:pt x="1" y="31"/>
                    </a:lnTo>
                    <a:lnTo>
                      <a:pt x="1" y="29"/>
                    </a:lnTo>
                    <a:lnTo>
                      <a:pt x="3" y="26"/>
                    </a:lnTo>
                    <a:lnTo>
                      <a:pt x="4" y="23"/>
                    </a:lnTo>
                    <a:lnTo>
                      <a:pt x="5" y="20"/>
                    </a:lnTo>
                    <a:lnTo>
                      <a:pt x="7" y="17"/>
                    </a:lnTo>
                    <a:lnTo>
                      <a:pt x="9" y="15"/>
                    </a:lnTo>
                    <a:lnTo>
                      <a:pt x="11" y="12"/>
                    </a:lnTo>
                    <a:lnTo>
                      <a:pt x="14" y="10"/>
                    </a:lnTo>
                    <a:lnTo>
                      <a:pt x="16" y="8"/>
                    </a:lnTo>
                    <a:lnTo>
                      <a:pt x="19" y="6"/>
                    </a:lnTo>
                    <a:lnTo>
                      <a:pt x="22" y="5"/>
                    </a:lnTo>
                    <a:lnTo>
                      <a:pt x="24" y="3"/>
                    </a:lnTo>
                    <a:lnTo>
                      <a:pt x="27" y="2"/>
                    </a:lnTo>
                    <a:lnTo>
                      <a:pt x="30" y="1"/>
                    </a:lnTo>
                    <a:lnTo>
                      <a:pt x="33" y="1"/>
                    </a:lnTo>
                    <a:lnTo>
                      <a:pt x="36" y="0"/>
                    </a:lnTo>
                    <a:lnTo>
                      <a:pt x="38" y="0"/>
                    </a:lnTo>
                    <a:lnTo>
                      <a:pt x="41" y="0"/>
                    </a:lnTo>
                    <a:lnTo>
                      <a:pt x="43" y="1"/>
                    </a:lnTo>
                    <a:lnTo>
                      <a:pt x="46" y="2"/>
                    </a:lnTo>
                    <a:lnTo>
                      <a:pt x="48" y="3"/>
                    </a:lnTo>
                    <a:lnTo>
                      <a:pt x="50" y="4"/>
                    </a:lnTo>
                    <a:lnTo>
                      <a:pt x="52" y="5"/>
                    </a:lnTo>
                    <a:lnTo>
                      <a:pt x="53" y="7"/>
                    </a:lnTo>
                    <a:lnTo>
                      <a:pt x="55" y="9"/>
                    </a:lnTo>
                    <a:lnTo>
                      <a:pt x="56" y="11"/>
                    </a:lnTo>
                    <a:lnTo>
                      <a:pt x="56" y="14"/>
                    </a:lnTo>
                    <a:lnTo>
                      <a:pt x="57" y="16"/>
                    </a:lnTo>
                    <a:lnTo>
                      <a:pt x="57" y="19"/>
                    </a:lnTo>
                    <a:lnTo>
                      <a:pt x="57" y="22"/>
                    </a:lnTo>
                  </a:path>
                </a:pathLst>
              </a:custGeom>
              <a:solidFill>
                <a:srgbClr val="CC0000"/>
              </a:solidFill>
              <a:ln w="9525" cap="rnd">
                <a:noFill/>
                <a:round/>
                <a:headEnd/>
                <a:tailEnd/>
              </a:ln>
            </p:spPr>
            <p:txBody>
              <a:bodyPr/>
              <a:lstStyle/>
              <a:p>
                <a:endParaRPr lang="zh-CN" altLang="en-US"/>
              </a:p>
            </p:txBody>
          </p:sp>
          <p:sp>
            <p:nvSpPr>
              <p:cNvPr id="143" name="Freeform 50"/>
              <p:cNvSpPr>
                <a:spLocks/>
              </p:cNvSpPr>
              <p:nvPr/>
            </p:nvSpPr>
            <p:spPr bwMode="auto">
              <a:xfrm>
                <a:off x="3552" y="3084"/>
                <a:ext cx="23" cy="23"/>
              </a:xfrm>
              <a:custGeom>
                <a:avLst/>
                <a:gdLst>
                  <a:gd name="T0" fmla="*/ 10 w 23"/>
                  <a:gd name="T1" fmla="*/ 21 h 23"/>
                  <a:gd name="T2" fmla="*/ 12 w 23"/>
                  <a:gd name="T3" fmla="*/ 21 h 23"/>
                  <a:gd name="T4" fmla="*/ 14 w 23"/>
                  <a:gd name="T5" fmla="*/ 19 h 23"/>
                  <a:gd name="T6" fmla="*/ 16 w 23"/>
                  <a:gd name="T7" fmla="*/ 18 h 23"/>
                  <a:gd name="T8" fmla="*/ 18 w 23"/>
                  <a:gd name="T9" fmla="*/ 16 h 23"/>
                  <a:gd name="T10" fmla="*/ 19 w 23"/>
                  <a:gd name="T11" fmla="*/ 14 h 23"/>
                  <a:gd name="T12" fmla="*/ 21 w 23"/>
                  <a:gd name="T13" fmla="*/ 12 h 23"/>
                  <a:gd name="T14" fmla="*/ 21 w 23"/>
                  <a:gd name="T15" fmla="*/ 10 h 23"/>
                  <a:gd name="T16" fmla="*/ 22 w 23"/>
                  <a:gd name="T17" fmla="*/ 8 h 23"/>
                  <a:gd name="T18" fmla="*/ 21 w 23"/>
                  <a:gd name="T19" fmla="*/ 6 h 23"/>
                  <a:gd name="T20" fmla="*/ 21 w 23"/>
                  <a:gd name="T21" fmla="*/ 4 h 23"/>
                  <a:gd name="T22" fmla="*/ 20 w 23"/>
                  <a:gd name="T23" fmla="*/ 2 h 23"/>
                  <a:gd name="T24" fmla="*/ 19 w 23"/>
                  <a:gd name="T25" fmla="*/ 1 h 23"/>
                  <a:gd name="T26" fmla="*/ 17 w 23"/>
                  <a:gd name="T27" fmla="*/ 0 h 23"/>
                  <a:gd name="T28" fmla="*/ 15 w 23"/>
                  <a:gd name="T29" fmla="*/ 0 h 23"/>
                  <a:gd name="T30" fmla="*/ 13 w 23"/>
                  <a:gd name="T31" fmla="*/ 0 h 23"/>
                  <a:gd name="T32" fmla="*/ 11 w 23"/>
                  <a:gd name="T33" fmla="*/ 0 h 23"/>
                  <a:gd name="T34" fmla="*/ 9 w 23"/>
                  <a:gd name="T35" fmla="*/ 1 h 23"/>
                  <a:gd name="T36" fmla="*/ 7 w 23"/>
                  <a:gd name="T37" fmla="*/ 2 h 23"/>
                  <a:gd name="T38" fmla="*/ 5 w 23"/>
                  <a:gd name="T39" fmla="*/ 3 h 23"/>
                  <a:gd name="T40" fmla="*/ 3 w 23"/>
                  <a:gd name="T41" fmla="*/ 5 h 23"/>
                  <a:gd name="T42" fmla="*/ 2 w 23"/>
                  <a:gd name="T43" fmla="*/ 7 h 23"/>
                  <a:gd name="T44" fmla="*/ 1 w 23"/>
                  <a:gd name="T45" fmla="*/ 9 h 23"/>
                  <a:gd name="T46" fmla="*/ 0 w 23"/>
                  <a:gd name="T47" fmla="*/ 11 h 23"/>
                  <a:gd name="T48" fmla="*/ 0 w 23"/>
                  <a:gd name="T49" fmla="*/ 14 h 23"/>
                  <a:gd name="T50" fmla="*/ 0 w 23"/>
                  <a:gd name="T51" fmla="*/ 16 h 23"/>
                  <a:gd name="T52" fmla="*/ 0 w 23"/>
                  <a:gd name="T53" fmla="*/ 18 h 23"/>
                  <a:gd name="T54" fmla="*/ 1 w 23"/>
                  <a:gd name="T55" fmla="*/ 19 h 23"/>
                  <a:gd name="T56" fmla="*/ 3 w 23"/>
                  <a:gd name="T57" fmla="*/ 20 h 23"/>
                  <a:gd name="T58" fmla="*/ 4 w 23"/>
                  <a:gd name="T59" fmla="*/ 21 h 23"/>
                  <a:gd name="T60" fmla="*/ 6 w 23"/>
                  <a:gd name="T61" fmla="*/ 22 h 23"/>
                  <a:gd name="T62" fmla="*/ 8 w 23"/>
                  <a:gd name="T63" fmla="*/ 22 h 23"/>
                  <a:gd name="T64" fmla="*/ 10 w 23"/>
                  <a:gd name="T65" fmla="*/ 21 h 2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3"/>
                  <a:gd name="T100" fmla="*/ 0 h 23"/>
                  <a:gd name="T101" fmla="*/ 23 w 23"/>
                  <a:gd name="T102" fmla="*/ 23 h 2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3" h="23">
                    <a:moveTo>
                      <a:pt x="10" y="21"/>
                    </a:moveTo>
                    <a:lnTo>
                      <a:pt x="12" y="21"/>
                    </a:lnTo>
                    <a:lnTo>
                      <a:pt x="14" y="19"/>
                    </a:lnTo>
                    <a:lnTo>
                      <a:pt x="16" y="18"/>
                    </a:lnTo>
                    <a:lnTo>
                      <a:pt x="18" y="16"/>
                    </a:lnTo>
                    <a:lnTo>
                      <a:pt x="19" y="14"/>
                    </a:lnTo>
                    <a:lnTo>
                      <a:pt x="21" y="12"/>
                    </a:lnTo>
                    <a:lnTo>
                      <a:pt x="21" y="10"/>
                    </a:lnTo>
                    <a:lnTo>
                      <a:pt x="22" y="8"/>
                    </a:lnTo>
                    <a:lnTo>
                      <a:pt x="21" y="6"/>
                    </a:lnTo>
                    <a:lnTo>
                      <a:pt x="21" y="4"/>
                    </a:lnTo>
                    <a:lnTo>
                      <a:pt x="20" y="2"/>
                    </a:lnTo>
                    <a:lnTo>
                      <a:pt x="19" y="1"/>
                    </a:lnTo>
                    <a:lnTo>
                      <a:pt x="17" y="0"/>
                    </a:lnTo>
                    <a:lnTo>
                      <a:pt x="15" y="0"/>
                    </a:lnTo>
                    <a:lnTo>
                      <a:pt x="13" y="0"/>
                    </a:lnTo>
                    <a:lnTo>
                      <a:pt x="11" y="0"/>
                    </a:lnTo>
                    <a:lnTo>
                      <a:pt x="9" y="1"/>
                    </a:lnTo>
                    <a:lnTo>
                      <a:pt x="7" y="2"/>
                    </a:lnTo>
                    <a:lnTo>
                      <a:pt x="5" y="3"/>
                    </a:lnTo>
                    <a:lnTo>
                      <a:pt x="3" y="5"/>
                    </a:lnTo>
                    <a:lnTo>
                      <a:pt x="2" y="7"/>
                    </a:lnTo>
                    <a:lnTo>
                      <a:pt x="1" y="9"/>
                    </a:lnTo>
                    <a:lnTo>
                      <a:pt x="0" y="11"/>
                    </a:lnTo>
                    <a:lnTo>
                      <a:pt x="0" y="14"/>
                    </a:lnTo>
                    <a:lnTo>
                      <a:pt x="0" y="16"/>
                    </a:lnTo>
                    <a:lnTo>
                      <a:pt x="0" y="18"/>
                    </a:lnTo>
                    <a:lnTo>
                      <a:pt x="1" y="19"/>
                    </a:lnTo>
                    <a:lnTo>
                      <a:pt x="3" y="20"/>
                    </a:lnTo>
                    <a:lnTo>
                      <a:pt x="4" y="21"/>
                    </a:lnTo>
                    <a:lnTo>
                      <a:pt x="6" y="22"/>
                    </a:lnTo>
                    <a:lnTo>
                      <a:pt x="8" y="22"/>
                    </a:lnTo>
                    <a:lnTo>
                      <a:pt x="10" y="21"/>
                    </a:lnTo>
                  </a:path>
                </a:pathLst>
              </a:custGeom>
              <a:solidFill>
                <a:srgbClr val="CC0000"/>
              </a:solidFill>
              <a:ln w="9525" cap="rnd">
                <a:noFill/>
                <a:round/>
                <a:headEnd/>
                <a:tailEnd/>
              </a:ln>
            </p:spPr>
            <p:txBody>
              <a:bodyPr/>
              <a:lstStyle/>
              <a:p>
                <a:endParaRPr lang="zh-CN" altLang="en-US"/>
              </a:p>
            </p:txBody>
          </p:sp>
          <p:sp>
            <p:nvSpPr>
              <p:cNvPr id="144" name="Freeform 51"/>
              <p:cNvSpPr>
                <a:spLocks/>
              </p:cNvSpPr>
              <p:nvPr/>
            </p:nvSpPr>
            <p:spPr bwMode="auto">
              <a:xfrm>
                <a:off x="3338" y="3050"/>
                <a:ext cx="191" cy="87"/>
              </a:xfrm>
              <a:custGeom>
                <a:avLst/>
                <a:gdLst>
                  <a:gd name="T0" fmla="*/ 190 w 191"/>
                  <a:gd name="T1" fmla="*/ 33 h 87"/>
                  <a:gd name="T2" fmla="*/ 190 w 191"/>
                  <a:gd name="T3" fmla="*/ 0 h 87"/>
                  <a:gd name="T4" fmla="*/ 0 w 191"/>
                  <a:gd name="T5" fmla="*/ 52 h 87"/>
                  <a:gd name="T6" fmla="*/ 0 w 191"/>
                  <a:gd name="T7" fmla="*/ 86 h 87"/>
                  <a:gd name="T8" fmla="*/ 190 w 191"/>
                  <a:gd name="T9" fmla="*/ 33 h 87"/>
                  <a:gd name="T10" fmla="*/ 0 60000 65536"/>
                  <a:gd name="T11" fmla="*/ 0 60000 65536"/>
                  <a:gd name="T12" fmla="*/ 0 60000 65536"/>
                  <a:gd name="T13" fmla="*/ 0 60000 65536"/>
                  <a:gd name="T14" fmla="*/ 0 60000 65536"/>
                  <a:gd name="T15" fmla="*/ 0 w 191"/>
                  <a:gd name="T16" fmla="*/ 0 h 87"/>
                  <a:gd name="T17" fmla="*/ 191 w 191"/>
                  <a:gd name="T18" fmla="*/ 87 h 87"/>
                </a:gdLst>
                <a:ahLst/>
                <a:cxnLst>
                  <a:cxn ang="T10">
                    <a:pos x="T0" y="T1"/>
                  </a:cxn>
                  <a:cxn ang="T11">
                    <a:pos x="T2" y="T3"/>
                  </a:cxn>
                  <a:cxn ang="T12">
                    <a:pos x="T4" y="T5"/>
                  </a:cxn>
                  <a:cxn ang="T13">
                    <a:pos x="T6" y="T7"/>
                  </a:cxn>
                  <a:cxn ang="T14">
                    <a:pos x="T8" y="T9"/>
                  </a:cxn>
                </a:cxnLst>
                <a:rect l="T15" t="T16" r="T17" b="T18"/>
                <a:pathLst>
                  <a:path w="191" h="87">
                    <a:moveTo>
                      <a:pt x="190" y="33"/>
                    </a:moveTo>
                    <a:lnTo>
                      <a:pt x="190" y="0"/>
                    </a:lnTo>
                    <a:lnTo>
                      <a:pt x="0" y="52"/>
                    </a:lnTo>
                    <a:lnTo>
                      <a:pt x="0" y="86"/>
                    </a:lnTo>
                    <a:lnTo>
                      <a:pt x="190" y="33"/>
                    </a:lnTo>
                  </a:path>
                </a:pathLst>
              </a:custGeom>
              <a:solidFill>
                <a:srgbClr val="B2B2B2"/>
              </a:solidFill>
              <a:ln w="9525" cap="rnd">
                <a:noFill/>
                <a:round/>
                <a:headEnd/>
                <a:tailEnd/>
              </a:ln>
            </p:spPr>
            <p:txBody>
              <a:bodyPr/>
              <a:lstStyle/>
              <a:p>
                <a:endParaRPr lang="zh-CN" altLang="en-US"/>
              </a:p>
            </p:txBody>
          </p:sp>
          <p:sp>
            <p:nvSpPr>
              <p:cNvPr id="145" name="Freeform 52"/>
              <p:cNvSpPr>
                <a:spLocks/>
              </p:cNvSpPr>
              <p:nvPr/>
            </p:nvSpPr>
            <p:spPr bwMode="auto">
              <a:xfrm>
                <a:off x="3251" y="3112"/>
                <a:ext cx="53" cy="51"/>
              </a:xfrm>
              <a:custGeom>
                <a:avLst/>
                <a:gdLst>
                  <a:gd name="T0" fmla="*/ 52 w 53"/>
                  <a:gd name="T1" fmla="*/ 33 h 51"/>
                  <a:gd name="T2" fmla="*/ 52 w 53"/>
                  <a:gd name="T3" fmla="*/ 0 h 51"/>
                  <a:gd name="T4" fmla="*/ 0 w 53"/>
                  <a:gd name="T5" fmla="*/ 16 h 51"/>
                  <a:gd name="T6" fmla="*/ 0 w 53"/>
                  <a:gd name="T7" fmla="*/ 50 h 51"/>
                  <a:gd name="T8" fmla="*/ 52 w 53"/>
                  <a:gd name="T9" fmla="*/ 33 h 51"/>
                  <a:gd name="T10" fmla="*/ 0 60000 65536"/>
                  <a:gd name="T11" fmla="*/ 0 60000 65536"/>
                  <a:gd name="T12" fmla="*/ 0 60000 65536"/>
                  <a:gd name="T13" fmla="*/ 0 60000 65536"/>
                  <a:gd name="T14" fmla="*/ 0 60000 65536"/>
                  <a:gd name="T15" fmla="*/ 0 w 53"/>
                  <a:gd name="T16" fmla="*/ 0 h 51"/>
                  <a:gd name="T17" fmla="*/ 53 w 53"/>
                  <a:gd name="T18" fmla="*/ 51 h 51"/>
                </a:gdLst>
                <a:ahLst/>
                <a:cxnLst>
                  <a:cxn ang="T10">
                    <a:pos x="T0" y="T1"/>
                  </a:cxn>
                  <a:cxn ang="T11">
                    <a:pos x="T2" y="T3"/>
                  </a:cxn>
                  <a:cxn ang="T12">
                    <a:pos x="T4" y="T5"/>
                  </a:cxn>
                  <a:cxn ang="T13">
                    <a:pos x="T6" y="T7"/>
                  </a:cxn>
                  <a:cxn ang="T14">
                    <a:pos x="T8" y="T9"/>
                  </a:cxn>
                </a:cxnLst>
                <a:rect l="T15" t="T16" r="T17" b="T18"/>
                <a:pathLst>
                  <a:path w="53" h="51">
                    <a:moveTo>
                      <a:pt x="52" y="33"/>
                    </a:moveTo>
                    <a:lnTo>
                      <a:pt x="52" y="0"/>
                    </a:lnTo>
                    <a:lnTo>
                      <a:pt x="0" y="16"/>
                    </a:lnTo>
                    <a:lnTo>
                      <a:pt x="0" y="50"/>
                    </a:lnTo>
                    <a:lnTo>
                      <a:pt x="52" y="33"/>
                    </a:lnTo>
                  </a:path>
                </a:pathLst>
              </a:custGeom>
              <a:solidFill>
                <a:srgbClr val="B2B2B2"/>
              </a:solidFill>
              <a:ln w="9525" cap="rnd">
                <a:noFill/>
                <a:round/>
                <a:headEnd/>
                <a:tailEnd/>
              </a:ln>
            </p:spPr>
            <p:txBody>
              <a:bodyPr/>
              <a:lstStyle/>
              <a:p>
                <a:endParaRPr lang="zh-CN" altLang="en-US"/>
              </a:p>
            </p:txBody>
          </p:sp>
          <p:sp>
            <p:nvSpPr>
              <p:cNvPr id="146" name="Freeform 53"/>
              <p:cNvSpPr>
                <a:spLocks/>
              </p:cNvSpPr>
              <p:nvPr/>
            </p:nvSpPr>
            <p:spPr bwMode="auto">
              <a:xfrm>
                <a:off x="3534" y="3125"/>
                <a:ext cx="63" cy="85"/>
              </a:xfrm>
              <a:custGeom>
                <a:avLst/>
                <a:gdLst>
                  <a:gd name="T0" fmla="*/ 62 w 63"/>
                  <a:gd name="T1" fmla="*/ 22 h 85"/>
                  <a:gd name="T2" fmla="*/ 62 w 63"/>
                  <a:gd name="T3" fmla="*/ 17 h 85"/>
                  <a:gd name="T4" fmla="*/ 60 w 63"/>
                  <a:gd name="T5" fmla="*/ 12 h 85"/>
                  <a:gd name="T6" fmla="*/ 57 w 63"/>
                  <a:gd name="T7" fmla="*/ 8 h 85"/>
                  <a:gd name="T8" fmla="*/ 55 w 63"/>
                  <a:gd name="T9" fmla="*/ 6 h 85"/>
                  <a:gd name="T10" fmla="*/ 53 w 63"/>
                  <a:gd name="T11" fmla="*/ 5 h 85"/>
                  <a:gd name="T12" fmla="*/ 52 w 63"/>
                  <a:gd name="T13" fmla="*/ 5 h 85"/>
                  <a:gd name="T14" fmla="*/ 52 w 63"/>
                  <a:gd name="T15" fmla="*/ 4 h 85"/>
                  <a:gd name="T16" fmla="*/ 49 w 63"/>
                  <a:gd name="T17" fmla="*/ 2 h 85"/>
                  <a:gd name="T18" fmla="*/ 45 w 63"/>
                  <a:gd name="T19" fmla="*/ 1 h 85"/>
                  <a:gd name="T20" fmla="*/ 39 w 63"/>
                  <a:gd name="T21" fmla="*/ 0 h 85"/>
                  <a:gd name="T22" fmla="*/ 33 w 63"/>
                  <a:gd name="T23" fmla="*/ 0 h 85"/>
                  <a:gd name="T24" fmla="*/ 28 w 63"/>
                  <a:gd name="T25" fmla="*/ 2 h 85"/>
                  <a:gd name="T26" fmla="*/ 22 w 63"/>
                  <a:gd name="T27" fmla="*/ 4 h 85"/>
                  <a:gd name="T28" fmla="*/ 17 w 63"/>
                  <a:gd name="T29" fmla="*/ 8 h 85"/>
                  <a:gd name="T30" fmla="*/ 12 w 63"/>
                  <a:gd name="T31" fmla="*/ 12 h 85"/>
                  <a:gd name="T32" fmla="*/ 8 w 63"/>
                  <a:gd name="T33" fmla="*/ 17 h 85"/>
                  <a:gd name="T34" fmla="*/ 4 w 63"/>
                  <a:gd name="T35" fmla="*/ 23 h 85"/>
                  <a:gd name="T36" fmla="*/ 2 w 63"/>
                  <a:gd name="T37" fmla="*/ 28 h 85"/>
                  <a:gd name="T38" fmla="*/ 1 w 63"/>
                  <a:gd name="T39" fmla="*/ 34 h 85"/>
                  <a:gd name="T40" fmla="*/ 0 w 63"/>
                  <a:gd name="T41" fmla="*/ 39 h 85"/>
                  <a:gd name="T42" fmla="*/ 17 w 63"/>
                  <a:gd name="T43" fmla="*/ 39 h 85"/>
                  <a:gd name="T44" fmla="*/ 19 w 63"/>
                  <a:gd name="T45" fmla="*/ 36 h 85"/>
                  <a:gd name="T46" fmla="*/ 20 w 63"/>
                  <a:gd name="T47" fmla="*/ 30 h 85"/>
                  <a:gd name="T48" fmla="*/ 24 w 63"/>
                  <a:gd name="T49" fmla="*/ 25 h 85"/>
                  <a:gd name="T50" fmla="*/ 29 w 63"/>
                  <a:gd name="T51" fmla="*/ 20 h 85"/>
                  <a:gd name="T52" fmla="*/ 34 w 63"/>
                  <a:gd name="T53" fmla="*/ 18 h 85"/>
                  <a:gd name="T54" fmla="*/ 36 w 63"/>
                  <a:gd name="T55" fmla="*/ 17 h 85"/>
                  <a:gd name="T56" fmla="*/ 38 w 63"/>
                  <a:gd name="T57" fmla="*/ 17 h 85"/>
                  <a:gd name="T58" fmla="*/ 40 w 63"/>
                  <a:gd name="T59" fmla="*/ 17 h 85"/>
                  <a:gd name="T60" fmla="*/ 42 w 63"/>
                  <a:gd name="T61" fmla="*/ 17 h 85"/>
                  <a:gd name="T62" fmla="*/ 43 w 63"/>
                  <a:gd name="T63" fmla="*/ 19 h 85"/>
                  <a:gd name="T64" fmla="*/ 43 w 63"/>
                  <a:gd name="T65" fmla="*/ 21 h 85"/>
                  <a:gd name="T66" fmla="*/ 44 w 63"/>
                  <a:gd name="T67" fmla="*/ 23 h 85"/>
                  <a:gd name="T68" fmla="*/ 44 w 63"/>
                  <a:gd name="T69" fmla="*/ 25 h 85"/>
                  <a:gd name="T70" fmla="*/ 43 w 63"/>
                  <a:gd name="T71" fmla="*/ 29 h 85"/>
                  <a:gd name="T72" fmla="*/ 41 w 63"/>
                  <a:gd name="T73" fmla="*/ 34 h 85"/>
                  <a:gd name="T74" fmla="*/ 39 w 63"/>
                  <a:gd name="T75" fmla="*/ 37 h 85"/>
                  <a:gd name="T76" fmla="*/ 35 w 63"/>
                  <a:gd name="T77" fmla="*/ 40 h 85"/>
                  <a:gd name="T78" fmla="*/ 32 w 63"/>
                  <a:gd name="T79" fmla="*/ 43 h 85"/>
                  <a:gd name="T80" fmla="*/ 26 w 63"/>
                  <a:gd name="T81" fmla="*/ 49 h 85"/>
                  <a:gd name="T82" fmla="*/ 22 w 63"/>
                  <a:gd name="T83" fmla="*/ 56 h 85"/>
                  <a:gd name="T84" fmla="*/ 19 w 63"/>
                  <a:gd name="T85" fmla="*/ 64 h 85"/>
                  <a:gd name="T86" fmla="*/ 17 w 63"/>
                  <a:gd name="T87" fmla="*/ 81 h 85"/>
                  <a:gd name="T88" fmla="*/ 24 w 63"/>
                  <a:gd name="T89" fmla="*/ 84 h 85"/>
                  <a:gd name="T90" fmla="*/ 36 w 63"/>
                  <a:gd name="T91" fmla="*/ 81 h 85"/>
                  <a:gd name="T92" fmla="*/ 37 w 63"/>
                  <a:gd name="T93" fmla="*/ 65 h 85"/>
                  <a:gd name="T94" fmla="*/ 39 w 63"/>
                  <a:gd name="T95" fmla="*/ 62 h 85"/>
                  <a:gd name="T96" fmla="*/ 41 w 63"/>
                  <a:gd name="T97" fmla="*/ 58 h 85"/>
                  <a:gd name="T98" fmla="*/ 44 w 63"/>
                  <a:gd name="T99" fmla="*/ 55 h 85"/>
                  <a:gd name="T100" fmla="*/ 46 w 63"/>
                  <a:gd name="T101" fmla="*/ 54 h 85"/>
                  <a:gd name="T102" fmla="*/ 50 w 63"/>
                  <a:gd name="T103" fmla="*/ 50 h 85"/>
                  <a:gd name="T104" fmla="*/ 55 w 63"/>
                  <a:gd name="T105" fmla="*/ 44 h 85"/>
                  <a:gd name="T106" fmla="*/ 60 w 63"/>
                  <a:gd name="T107" fmla="*/ 36 h 85"/>
                  <a:gd name="T108" fmla="*/ 62 w 63"/>
                  <a:gd name="T109" fmla="*/ 28 h 8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63"/>
                  <a:gd name="T166" fmla="*/ 0 h 85"/>
                  <a:gd name="T167" fmla="*/ 63 w 63"/>
                  <a:gd name="T168" fmla="*/ 85 h 8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63" h="85">
                    <a:moveTo>
                      <a:pt x="62" y="24"/>
                    </a:moveTo>
                    <a:lnTo>
                      <a:pt x="62" y="22"/>
                    </a:lnTo>
                    <a:lnTo>
                      <a:pt x="62" y="19"/>
                    </a:lnTo>
                    <a:lnTo>
                      <a:pt x="62" y="17"/>
                    </a:lnTo>
                    <a:lnTo>
                      <a:pt x="61" y="14"/>
                    </a:lnTo>
                    <a:lnTo>
                      <a:pt x="60" y="12"/>
                    </a:lnTo>
                    <a:lnTo>
                      <a:pt x="58" y="10"/>
                    </a:lnTo>
                    <a:lnTo>
                      <a:pt x="57" y="8"/>
                    </a:lnTo>
                    <a:lnTo>
                      <a:pt x="55" y="7"/>
                    </a:lnTo>
                    <a:lnTo>
                      <a:pt x="55" y="6"/>
                    </a:lnTo>
                    <a:lnTo>
                      <a:pt x="54" y="6"/>
                    </a:lnTo>
                    <a:lnTo>
                      <a:pt x="53" y="5"/>
                    </a:lnTo>
                    <a:lnTo>
                      <a:pt x="52" y="5"/>
                    </a:lnTo>
                    <a:lnTo>
                      <a:pt x="52" y="4"/>
                    </a:lnTo>
                    <a:lnTo>
                      <a:pt x="49" y="2"/>
                    </a:lnTo>
                    <a:lnTo>
                      <a:pt x="47" y="1"/>
                    </a:lnTo>
                    <a:lnTo>
                      <a:pt x="45" y="1"/>
                    </a:lnTo>
                    <a:lnTo>
                      <a:pt x="42" y="0"/>
                    </a:lnTo>
                    <a:lnTo>
                      <a:pt x="39" y="0"/>
                    </a:lnTo>
                    <a:lnTo>
                      <a:pt x="36" y="0"/>
                    </a:lnTo>
                    <a:lnTo>
                      <a:pt x="33" y="0"/>
                    </a:lnTo>
                    <a:lnTo>
                      <a:pt x="30" y="1"/>
                    </a:lnTo>
                    <a:lnTo>
                      <a:pt x="28" y="2"/>
                    </a:lnTo>
                    <a:lnTo>
                      <a:pt x="25" y="3"/>
                    </a:lnTo>
                    <a:lnTo>
                      <a:pt x="22" y="4"/>
                    </a:lnTo>
                    <a:lnTo>
                      <a:pt x="19" y="6"/>
                    </a:lnTo>
                    <a:lnTo>
                      <a:pt x="17" y="8"/>
                    </a:lnTo>
                    <a:lnTo>
                      <a:pt x="14" y="10"/>
                    </a:lnTo>
                    <a:lnTo>
                      <a:pt x="12" y="12"/>
                    </a:lnTo>
                    <a:lnTo>
                      <a:pt x="10" y="15"/>
                    </a:lnTo>
                    <a:lnTo>
                      <a:pt x="8" y="17"/>
                    </a:lnTo>
                    <a:lnTo>
                      <a:pt x="6" y="20"/>
                    </a:lnTo>
                    <a:lnTo>
                      <a:pt x="4" y="23"/>
                    </a:lnTo>
                    <a:lnTo>
                      <a:pt x="3" y="26"/>
                    </a:lnTo>
                    <a:lnTo>
                      <a:pt x="2" y="28"/>
                    </a:lnTo>
                    <a:lnTo>
                      <a:pt x="1" y="31"/>
                    </a:lnTo>
                    <a:lnTo>
                      <a:pt x="1" y="34"/>
                    </a:lnTo>
                    <a:lnTo>
                      <a:pt x="0" y="37"/>
                    </a:lnTo>
                    <a:lnTo>
                      <a:pt x="0" y="39"/>
                    </a:lnTo>
                    <a:lnTo>
                      <a:pt x="5" y="42"/>
                    </a:lnTo>
                    <a:lnTo>
                      <a:pt x="17" y="39"/>
                    </a:lnTo>
                    <a:lnTo>
                      <a:pt x="19" y="38"/>
                    </a:lnTo>
                    <a:lnTo>
                      <a:pt x="19" y="36"/>
                    </a:lnTo>
                    <a:lnTo>
                      <a:pt x="19" y="33"/>
                    </a:lnTo>
                    <a:lnTo>
                      <a:pt x="20" y="30"/>
                    </a:lnTo>
                    <a:lnTo>
                      <a:pt x="22" y="27"/>
                    </a:lnTo>
                    <a:lnTo>
                      <a:pt x="24" y="25"/>
                    </a:lnTo>
                    <a:lnTo>
                      <a:pt x="26" y="22"/>
                    </a:lnTo>
                    <a:lnTo>
                      <a:pt x="29" y="20"/>
                    </a:lnTo>
                    <a:lnTo>
                      <a:pt x="31" y="19"/>
                    </a:lnTo>
                    <a:lnTo>
                      <a:pt x="34" y="18"/>
                    </a:lnTo>
                    <a:lnTo>
                      <a:pt x="35" y="17"/>
                    </a:lnTo>
                    <a:lnTo>
                      <a:pt x="36" y="17"/>
                    </a:lnTo>
                    <a:lnTo>
                      <a:pt x="37" y="17"/>
                    </a:lnTo>
                    <a:lnTo>
                      <a:pt x="38" y="17"/>
                    </a:lnTo>
                    <a:lnTo>
                      <a:pt x="39" y="17"/>
                    </a:lnTo>
                    <a:lnTo>
                      <a:pt x="40" y="17"/>
                    </a:lnTo>
                    <a:lnTo>
                      <a:pt x="41" y="17"/>
                    </a:lnTo>
                    <a:lnTo>
                      <a:pt x="42" y="17"/>
                    </a:lnTo>
                    <a:lnTo>
                      <a:pt x="42" y="18"/>
                    </a:lnTo>
                    <a:lnTo>
                      <a:pt x="43" y="19"/>
                    </a:lnTo>
                    <a:lnTo>
                      <a:pt x="43" y="20"/>
                    </a:lnTo>
                    <a:lnTo>
                      <a:pt x="43" y="21"/>
                    </a:lnTo>
                    <a:lnTo>
                      <a:pt x="44" y="22"/>
                    </a:lnTo>
                    <a:lnTo>
                      <a:pt x="44" y="23"/>
                    </a:lnTo>
                    <a:lnTo>
                      <a:pt x="44" y="24"/>
                    </a:lnTo>
                    <a:lnTo>
                      <a:pt x="44" y="25"/>
                    </a:lnTo>
                    <a:lnTo>
                      <a:pt x="44" y="27"/>
                    </a:lnTo>
                    <a:lnTo>
                      <a:pt x="43" y="29"/>
                    </a:lnTo>
                    <a:lnTo>
                      <a:pt x="42" y="32"/>
                    </a:lnTo>
                    <a:lnTo>
                      <a:pt x="41" y="34"/>
                    </a:lnTo>
                    <a:lnTo>
                      <a:pt x="40" y="35"/>
                    </a:lnTo>
                    <a:lnTo>
                      <a:pt x="39" y="37"/>
                    </a:lnTo>
                    <a:lnTo>
                      <a:pt x="37" y="39"/>
                    </a:lnTo>
                    <a:lnTo>
                      <a:pt x="35" y="40"/>
                    </a:lnTo>
                    <a:lnTo>
                      <a:pt x="35" y="41"/>
                    </a:lnTo>
                    <a:lnTo>
                      <a:pt x="32" y="43"/>
                    </a:lnTo>
                    <a:lnTo>
                      <a:pt x="29" y="46"/>
                    </a:lnTo>
                    <a:lnTo>
                      <a:pt x="26" y="49"/>
                    </a:lnTo>
                    <a:lnTo>
                      <a:pt x="24" y="53"/>
                    </a:lnTo>
                    <a:lnTo>
                      <a:pt x="22" y="56"/>
                    </a:lnTo>
                    <a:lnTo>
                      <a:pt x="20" y="60"/>
                    </a:lnTo>
                    <a:lnTo>
                      <a:pt x="19" y="64"/>
                    </a:lnTo>
                    <a:lnTo>
                      <a:pt x="18" y="67"/>
                    </a:lnTo>
                    <a:lnTo>
                      <a:pt x="17" y="81"/>
                    </a:lnTo>
                    <a:lnTo>
                      <a:pt x="22" y="84"/>
                    </a:lnTo>
                    <a:lnTo>
                      <a:pt x="24" y="84"/>
                    </a:lnTo>
                    <a:lnTo>
                      <a:pt x="34" y="81"/>
                    </a:lnTo>
                    <a:lnTo>
                      <a:pt x="36" y="81"/>
                    </a:lnTo>
                    <a:lnTo>
                      <a:pt x="37" y="67"/>
                    </a:lnTo>
                    <a:lnTo>
                      <a:pt x="37" y="65"/>
                    </a:lnTo>
                    <a:lnTo>
                      <a:pt x="38" y="63"/>
                    </a:lnTo>
                    <a:lnTo>
                      <a:pt x="39" y="62"/>
                    </a:lnTo>
                    <a:lnTo>
                      <a:pt x="40" y="60"/>
                    </a:lnTo>
                    <a:lnTo>
                      <a:pt x="41" y="58"/>
                    </a:lnTo>
                    <a:lnTo>
                      <a:pt x="42" y="57"/>
                    </a:lnTo>
                    <a:lnTo>
                      <a:pt x="44" y="55"/>
                    </a:lnTo>
                    <a:lnTo>
                      <a:pt x="46" y="54"/>
                    </a:lnTo>
                    <a:lnTo>
                      <a:pt x="46" y="53"/>
                    </a:lnTo>
                    <a:lnTo>
                      <a:pt x="50" y="50"/>
                    </a:lnTo>
                    <a:lnTo>
                      <a:pt x="53" y="47"/>
                    </a:lnTo>
                    <a:lnTo>
                      <a:pt x="55" y="44"/>
                    </a:lnTo>
                    <a:lnTo>
                      <a:pt x="58" y="40"/>
                    </a:lnTo>
                    <a:lnTo>
                      <a:pt x="60" y="36"/>
                    </a:lnTo>
                    <a:lnTo>
                      <a:pt x="61" y="32"/>
                    </a:lnTo>
                    <a:lnTo>
                      <a:pt x="62" y="28"/>
                    </a:lnTo>
                    <a:lnTo>
                      <a:pt x="62" y="24"/>
                    </a:lnTo>
                  </a:path>
                </a:pathLst>
              </a:custGeom>
              <a:solidFill>
                <a:srgbClr val="4C4C4C"/>
              </a:solidFill>
              <a:ln w="9525" cap="rnd">
                <a:noFill/>
                <a:round/>
                <a:headEnd/>
                <a:tailEnd/>
              </a:ln>
            </p:spPr>
            <p:txBody>
              <a:bodyPr/>
              <a:lstStyle/>
              <a:p>
                <a:endParaRPr lang="zh-CN" altLang="en-US"/>
              </a:p>
            </p:txBody>
          </p:sp>
          <p:sp>
            <p:nvSpPr>
              <p:cNvPr id="147" name="Freeform 54"/>
              <p:cNvSpPr>
                <a:spLocks/>
              </p:cNvSpPr>
              <p:nvPr/>
            </p:nvSpPr>
            <p:spPr bwMode="auto">
              <a:xfrm>
                <a:off x="3547" y="3208"/>
                <a:ext cx="28" cy="27"/>
              </a:xfrm>
              <a:custGeom>
                <a:avLst/>
                <a:gdLst>
                  <a:gd name="T0" fmla="*/ 21 w 28"/>
                  <a:gd name="T1" fmla="*/ 3 h 27"/>
                  <a:gd name="T2" fmla="*/ 20 w 28"/>
                  <a:gd name="T3" fmla="*/ 2 h 27"/>
                  <a:gd name="T4" fmla="*/ 19 w 28"/>
                  <a:gd name="T5" fmla="*/ 2 h 27"/>
                  <a:gd name="T6" fmla="*/ 18 w 28"/>
                  <a:gd name="T7" fmla="*/ 1 h 27"/>
                  <a:gd name="T8" fmla="*/ 17 w 28"/>
                  <a:gd name="T9" fmla="*/ 1 h 27"/>
                  <a:gd name="T10" fmla="*/ 15 w 28"/>
                  <a:gd name="T11" fmla="*/ 0 h 27"/>
                  <a:gd name="T12" fmla="*/ 14 w 28"/>
                  <a:gd name="T13" fmla="*/ 0 h 27"/>
                  <a:gd name="T14" fmla="*/ 13 w 28"/>
                  <a:gd name="T15" fmla="*/ 0 h 27"/>
                  <a:gd name="T16" fmla="*/ 12 w 28"/>
                  <a:gd name="T17" fmla="*/ 1 h 27"/>
                  <a:gd name="T18" fmla="*/ 9 w 28"/>
                  <a:gd name="T19" fmla="*/ 2 h 27"/>
                  <a:gd name="T20" fmla="*/ 7 w 28"/>
                  <a:gd name="T21" fmla="*/ 3 h 27"/>
                  <a:gd name="T22" fmla="*/ 5 w 28"/>
                  <a:gd name="T23" fmla="*/ 4 h 27"/>
                  <a:gd name="T24" fmla="*/ 4 w 28"/>
                  <a:gd name="T25" fmla="*/ 6 h 27"/>
                  <a:gd name="T26" fmla="*/ 2 w 28"/>
                  <a:gd name="T27" fmla="*/ 8 h 27"/>
                  <a:gd name="T28" fmla="*/ 1 w 28"/>
                  <a:gd name="T29" fmla="*/ 10 h 27"/>
                  <a:gd name="T30" fmla="*/ 1 w 28"/>
                  <a:gd name="T31" fmla="*/ 12 h 27"/>
                  <a:gd name="T32" fmla="*/ 0 w 28"/>
                  <a:gd name="T33" fmla="*/ 15 h 27"/>
                  <a:gd name="T34" fmla="*/ 0 w 28"/>
                  <a:gd name="T35" fmla="*/ 16 h 27"/>
                  <a:gd name="T36" fmla="*/ 0 w 28"/>
                  <a:gd name="T37" fmla="*/ 17 h 27"/>
                  <a:gd name="T38" fmla="*/ 1 w 28"/>
                  <a:gd name="T39" fmla="*/ 19 h 27"/>
                  <a:gd name="T40" fmla="*/ 1 w 28"/>
                  <a:gd name="T41" fmla="*/ 20 h 27"/>
                  <a:gd name="T42" fmla="*/ 2 w 28"/>
                  <a:gd name="T43" fmla="*/ 21 h 27"/>
                  <a:gd name="T44" fmla="*/ 3 w 28"/>
                  <a:gd name="T45" fmla="*/ 21 h 27"/>
                  <a:gd name="T46" fmla="*/ 4 w 28"/>
                  <a:gd name="T47" fmla="*/ 22 h 27"/>
                  <a:gd name="T48" fmla="*/ 6 w 28"/>
                  <a:gd name="T49" fmla="*/ 23 h 27"/>
                  <a:gd name="T50" fmla="*/ 7 w 28"/>
                  <a:gd name="T51" fmla="*/ 24 h 27"/>
                  <a:gd name="T52" fmla="*/ 8 w 28"/>
                  <a:gd name="T53" fmla="*/ 25 h 27"/>
                  <a:gd name="T54" fmla="*/ 9 w 28"/>
                  <a:gd name="T55" fmla="*/ 25 h 27"/>
                  <a:gd name="T56" fmla="*/ 10 w 28"/>
                  <a:gd name="T57" fmla="*/ 26 h 27"/>
                  <a:gd name="T58" fmla="*/ 12 w 28"/>
                  <a:gd name="T59" fmla="*/ 26 h 27"/>
                  <a:gd name="T60" fmla="*/ 13 w 28"/>
                  <a:gd name="T61" fmla="*/ 26 h 27"/>
                  <a:gd name="T62" fmla="*/ 14 w 28"/>
                  <a:gd name="T63" fmla="*/ 26 h 27"/>
                  <a:gd name="T64" fmla="*/ 15 w 28"/>
                  <a:gd name="T65" fmla="*/ 25 h 27"/>
                  <a:gd name="T66" fmla="*/ 17 w 28"/>
                  <a:gd name="T67" fmla="*/ 25 h 27"/>
                  <a:gd name="T68" fmla="*/ 20 w 28"/>
                  <a:gd name="T69" fmla="*/ 23 h 27"/>
                  <a:gd name="T70" fmla="*/ 21 w 28"/>
                  <a:gd name="T71" fmla="*/ 22 h 27"/>
                  <a:gd name="T72" fmla="*/ 23 w 28"/>
                  <a:gd name="T73" fmla="*/ 20 h 27"/>
                  <a:gd name="T74" fmla="*/ 25 w 28"/>
                  <a:gd name="T75" fmla="*/ 18 h 27"/>
                  <a:gd name="T76" fmla="*/ 26 w 28"/>
                  <a:gd name="T77" fmla="*/ 16 h 27"/>
                  <a:gd name="T78" fmla="*/ 26 w 28"/>
                  <a:gd name="T79" fmla="*/ 14 h 27"/>
                  <a:gd name="T80" fmla="*/ 27 w 28"/>
                  <a:gd name="T81" fmla="*/ 12 h 27"/>
                  <a:gd name="T82" fmla="*/ 27 w 28"/>
                  <a:gd name="T83" fmla="*/ 10 h 27"/>
                  <a:gd name="T84" fmla="*/ 26 w 28"/>
                  <a:gd name="T85" fmla="*/ 9 h 27"/>
                  <a:gd name="T86" fmla="*/ 26 w 28"/>
                  <a:gd name="T87" fmla="*/ 8 h 27"/>
                  <a:gd name="T88" fmla="*/ 25 w 28"/>
                  <a:gd name="T89" fmla="*/ 7 h 27"/>
                  <a:gd name="T90" fmla="*/ 25 w 28"/>
                  <a:gd name="T91" fmla="*/ 6 h 27"/>
                  <a:gd name="T92" fmla="*/ 24 w 28"/>
                  <a:gd name="T93" fmla="*/ 5 h 27"/>
                  <a:gd name="T94" fmla="*/ 23 w 28"/>
                  <a:gd name="T95" fmla="*/ 4 h 27"/>
                  <a:gd name="T96" fmla="*/ 21 w 28"/>
                  <a:gd name="T97" fmla="*/ 3 h 2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8"/>
                  <a:gd name="T148" fmla="*/ 0 h 27"/>
                  <a:gd name="T149" fmla="*/ 28 w 28"/>
                  <a:gd name="T150" fmla="*/ 27 h 2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8" h="27">
                    <a:moveTo>
                      <a:pt x="21" y="3"/>
                    </a:moveTo>
                    <a:lnTo>
                      <a:pt x="20" y="2"/>
                    </a:lnTo>
                    <a:lnTo>
                      <a:pt x="19" y="2"/>
                    </a:lnTo>
                    <a:lnTo>
                      <a:pt x="18" y="1"/>
                    </a:lnTo>
                    <a:lnTo>
                      <a:pt x="17" y="1"/>
                    </a:lnTo>
                    <a:lnTo>
                      <a:pt x="15" y="0"/>
                    </a:lnTo>
                    <a:lnTo>
                      <a:pt x="14" y="0"/>
                    </a:lnTo>
                    <a:lnTo>
                      <a:pt x="13" y="0"/>
                    </a:lnTo>
                    <a:lnTo>
                      <a:pt x="12" y="1"/>
                    </a:lnTo>
                    <a:lnTo>
                      <a:pt x="9" y="2"/>
                    </a:lnTo>
                    <a:lnTo>
                      <a:pt x="7" y="3"/>
                    </a:lnTo>
                    <a:lnTo>
                      <a:pt x="5" y="4"/>
                    </a:lnTo>
                    <a:lnTo>
                      <a:pt x="4" y="6"/>
                    </a:lnTo>
                    <a:lnTo>
                      <a:pt x="2" y="8"/>
                    </a:lnTo>
                    <a:lnTo>
                      <a:pt x="1" y="10"/>
                    </a:lnTo>
                    <a:lnTo>
                      <a:pt x="1" y="12"/>
                    </a:lnTo>
                    <a:lnTo>
                      <a:pt x="0" y="15"/>
                    </a:lnTo>
                    <a:lnTo>
                      <a:pt x="0" y="16"/>
                    </a:lnTo>
                    <a:lnTo>
                      <a:pt x="0" y="17"/>
                    </a:lnTo>
                    <a:lnTo>
                      <a:pt x="1" y="19"/>
                    </a:lnTo>
                    <a:lnTo>
                      <a:pt x="1" y="20"/>
                    </a:lnTo>
                    <a:lnTo>
                      <a:pt x="2" y="21"/>
                    </a:lnTo>
                    <a:lnTo>
                      <a:pt x="3" y="21"/>
                    </a:lnTo>
                    <a:lnTo>
                      <a:pt x="4" y="22"/>
                    </a:lnTo>
                    <a:lnTo>
                      <a:pt x="6" y="23"/>
                    </a:lnTo>
                    <a:lnTo>
                      <a:pt x="7" y="24"/>
                    </a:lnTo>
                    <a:lnTo>
                      <a:pt x="8" y="25"/>
                    </a:lnTo>
                    <a:lnTo>
                      <a:pt x="9" y="25"/>
                    </a:lnTo>
                    <a:lnTo>
                      <a:pt x="10" y="26"/>
                    </a:lnTo>
                    <a:lnTo>
                      <a:pt x="12" y="26"/>
                    </a:lnTo>
                    <a:lnTo>
                      <a:pt x="13" y="26"/>
                    </a:lnTo>
                    <a:lnTo>
                      <a:pt x="14" y="26"/>
                    </a:lnTo>
                    <a:lnTo>
                      <a:pt x="15" y="25"/>
                    </a:lnTo>
                    <a:lnTo>
                      <a:pt x="17" y="25"/>
                    </a:lnTo>
                    <a:lnTo>
                      <a:pt x="20" y="23"/>
                    </a:lnTo>
                    <a:lnTo>
                      <a:pt x="21" y="22"/>
                    </a:lnTo>
                    <a:lnTo>
                      <a:pt x="23" y="20"/>
                    </a:lnTo>
                    <a:lnTo>
                      <a:pt x="25" y="18"/>
                    </a:lnTo>
                    <a:lnTo>
                      <a:pt x="26" y="16"/>
                    </a:lnTo>
                    <a:lnTo>
                      <a:pt x="26" y="14"/>
                    </a:lnTo>
                    <a:lnTo>
                      <a:pt x="27" y="12"/>
                    </a:lnTo>
                    <a:lnTo>
                      <a:pt x="27" y="10"/>
                    </a:lnTo>
                    <a:lnTo>
                      <a:pt x="26" y="9"/>
                    </a:lnTo>
                    <a:lnTo>
                      <a:pt x="26" y="8"/>
                    </a:lnTo>
                    <a:lnTo>
                      <a:pt x="25" y="7"/>
                    </a:lnTo>
                    <a:lnTo>
                      <a:pt x="25" y="6"/>
                    </a:lnTo>
                    <a:lnTo>
                      <a:pt x="24" y="5"/>
                    </a:lnTo>
                    <a:lnTo>
                      <a:pt x="23" y="4"/>
                    </a:lnTo>
                    <a:lnTo>
                      <a:pt x="21" y="3"/>
                    </a:lnTo>
                  </a:path>
                </a:pathLst>
              </a:custGeom>
              <a:solidFill>
                <a:srgbClr val="4C4C4C"/>
              </a:solidFill>
              <a:ln w="9525" cap="rnd">
                <a:noFill/>
                <a:round/>
                <a:headEnd/>
                <a:tailEnd/>
              </a:ln>
            </p:spPr>
            <p:txBody>
              <a:bodyPr/>
              <a:lstStyle/>
              <a:p>
                <a:endParaRPr lang="zh-CN" altLang="en-US"/>
              </a:p>
            </p:txBody>
          </p:sp>
          <p:sp>
            <p:nvSpPr>
              <p:cNvPr id="148" name="Freeform 55"/>
              <p:cNvSpPr>
                <a:spLocks/>
              </p:cNvSpPr>
              <p:nvPr/>
            </p:nvSpPr>
            <p:spPr bwMode="auto">
              <a:xfrm>
                <a:off x="3539" y="3128"/>
                <a:ext cx="58" cy="83"/>
              </a:xfrm>
              <a:custGeom>
                <a:avLst/>
                <a:gdLst>
                  <a:gd name="T0" fmla="*/ 57 w 58"/>
                  <a:gd name="T1" fmla="*/ 26 h 83"/>
                  <a:gd name="T2" fmla="*/ 54 w 58"/>
                  <a:gd name="T3" fmla="*/ 33 h 83"/>
                  <a:gd name="T4" fmla="*/ 50 w 58"/>
                  <a:gd name="T5" fmla="*/ 41 h 83"/>
                  <a:gd name="T6" fmla="*/ 44 w 58"/>
                  <a:gd name="T7" fmla="*/ 48 h 83"/>
                  <a:gd name="T8" fmla="*/ 41 w 58"/>
                  <a:gd name="T9" fmla="*/ 50 h 83"/>
                  <a:gd name="T10" fmla="*/ 41 w 58"/>
                  <a:gd name="T11" fmla="*/ 51 h 83"/>
                  <a:gd name="T12" fmla="*/ 39 w 58"/>
                  <a:gd name="T13" fmla="*/ 52 h 83"/>
                  <a:gd name="T14" fmla="*/ 36 w 58"/>
                  <a:gd name="T15" fmla="*/ 55 h 83"/>
                  <a:gd name="T16" fmla="*/ 34 w 58"/>
                  <a:gd name="T17" fmla="*/ 59 h 83"/>
                  <a:gd name="T18" fmla="*/ 32 w 58"/>
                  <a:gd name="T19" fmla="*/ 62 h 83"/>
                  <a:gd name="T20" fmla="*/ 31 w 58"/>
                  <a:gd name="T21" fmla="*/ 78 h 83"/>
                  <a:gd name="T22" fmla="*/ 19 w 58"/>
                  <a:gd name="T23" fmla="*/ 81 h 83"/>
                  <a:gd name="T24" fmla="*/ 18 w 58"/>
                  <a:gd name="T25" fmla="*/ 68 h 83"/>
                  <a:gd name="T26" fmla="*/ 20 w 58"/>
                  <a:gd name="T27" fmla="*/ 60 h 83"/>
                  <a:gd name="T28" fmla="*/ 23 w 58"/>
                  <a:gd name="T29" fmla="*/ 53 h 83"/>
                  <a:gd name="T30" fmla="*/ 28 w 58"/>
                  <a:gd name="T31" fmla="*/ 46 h 83"/>
                  <a:gd name="T32" fmla="*/ 35 w 58"/>
                  <a:gd name="T33" fmla="*/ 41 h 83"/>
                  <a:gd name="T34" fmla="*/ 36 w 58"/>
                  <a:gd name="T35" fmla="*/ 39 h 83"/>
                  <a:gd name="T36" fmla="*/ 40 w 58"/>
                  <a:gd name="T37" fmla="*/ 36 h 83"/>
                  <a:gd name="T38" fmla="*/ 42 w 58"/>
                  <a:gd name="T39" fmla="*/ 32 h 83"/>
                  <a:gd name="T40" fmla="*/ 43 w 58"/>
                  <a:gd name="T41" fmla="*/ 27 h 83"/>
                  <a:gd name="T42" fmla="*/ 43 w 58"/>
                  <a:gd name="T43" fmla="*/ 24 h 83"/>
                  <a:gd name="T44" fmla="*/ 43 w 58"/>
                  <a:gd name="T45" fmla="*/ 21 h 83"/>
                  <a:gd name="T46" fmla="*/ 42 w 58"/>
                  <a:gd name="T47" fmla="*/ 19 h 83"/>
                  <a:gd name="T48" fmla="*/ 41 w 58"/>
                  <a:gd name="T49" fmla="*/ 17 h 83"/>
                  <a:gd name="T50" fmla="*/ 39 w 58"/>
                  <a:gd name="T51" fmla="*/ 16 h 83"/>
                  <a:gd name="T52" fmla="*/ 36 w 58"/>
                  <a:gd name="T53" fmla="*/ 15 h 83"/>
                  <a:gd name="T54" fmla="*/ 34 w 58"/>
                  <a:gd name="T55" fmla="*/ 14 h 83"/>
                  <a:gd name="T56" fmla="*/ 31 w 58"/>
                  <a:gd name="T57" fmla="*/ 14 h 83"/>
                  <a:gd name="T58" fmla="*/ 26 w 58"/>
                  <a:gd name="T59" fmla="*/ 16 h 83"/>
                  <a:gd name="T60" fmla="*/ 21 w 58"/>
                  <a:gd name="T61" fmla="*/ 20 h 83"/>
                  <a:gd name="T62" fmla="*/ 17 w 58"/>
                  <a:gd name="T63" fmla="*/ 25 h 83"/>
                  <a:gd name="T64" fmla="*/ 14 w 58"/>
                  <a:gd name="T65" fmla="*/ 30 h 83"/>
                  <a:gd name="T66" fmla="*/ 14 w 58"/>
                  <a:gd name="T67" fmla="*/ 35 h 83"/>
                  <a:gd name="T68" fmla="*/ 2 w 58"/>
                  <a:gd name="T69" fmla="*/ 39 h 83"/>
                  <a:gd name="T70" fmla="*/ 0 w 58"/>
                  <a:gd name="T71" fmla="*/ 37 h 83"/>
                  <a:gd name="T72" fmla="*/ 1 w 58"/>
                  <a:gd name="T73" fmla="*/ 31 h 83"/>
                  <a:gd name="T74" fmla="*/ 3 w 58"/>
                  <a:gd name="T75" fmla="*/ 26 h 83"/>
                  <a:gd name="T76" fmla="*/ 5 w 58"/>
                  <a:gd name="T77" fmla="*/ 20 h 83"/>
                  <a:gd name="T78" fmla="*/ 9 w 58"/>
                  <a:gd name="T79" fmla="*/ 15 h 83"/>
                  <a:gd name="T80" fmla="*/ 14 w 58"/>
                  <a:gd name="T81" fmla="*/ 10 h 83"/>
                  <a:gd name="T82" fmla="*/ 19 w 58"/>
                  <a:gd name="T83" fmla="*/ 6 h 83"/>
                  <a:gd name="T84" fmla="*/ 24 w 58"/>
                  <a:gd name="T85" fmla="*/ 3 h 83"/>
                  <a:gd name="T86" fmla="*/ 30 w 58"/>
                  <a:gd name="T87" fmla="*/ 1 h 83"/>
                  <a:gd name="T88" fmla="*/ 36 w 58"/>
                  <a:gd name="T89" fmla="*/ 0 h 83"/>
                  <a:gd name="T90" fmla="*/ 41 w 58"/>
                  <a:gd name="T91" fmla="*/ 0 h 83"/>
                  <a:gd name="T92" fmla="*/ 46 w 58"/>
                  <a:gd name="T93" fmla="*/ 2 h 83"/>
                  <a:gd name="T94" fmla="*/ 50 w 58"/>
                  <a:gd name="T95" fmla="*/ 4 h 83"/>
                  <a:gd name="T96" fmla="*/ 53 w 58"/>
                  <a:gd name="T97" fmla="*/ 7 h 83"/>
                  <a:gd name="T98" fmla="*/ 56 w 58"/>
                  <a:gd name="T99" fmla="*/ 11 h 83"/>
                  <a:gd name="T100" fmla="*/ 57 w 58"/>
                  <a:gd name="T101" fmla="*/ 16 h 83"/>
                  <a:gd name="T102" fmla="*/ 57 w 58"/>
                  <a:gd name="T103" fmla="*/ 22 h 8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58"/>
                  <a:gd name="T157" fmla="*/ 0 h 83"/>
                  <a:gd name="T158" fmla="*/ 58 w 58"/>
                  <a:gd name="T159" fmla="*/ 83 h 83"/>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58" h="83">
                    <a:moveTo>
                      <a:pt x="57" y="22"/>
                    </a:moveTo>
                    <a:lnTo>
                      <a:pt x="57" y="26"/>
                    </a:lnTo>
                    <a:lnTo>
                      <a:pt x="56" y="30"/>
                    </a:lnTo>
                    <a:lnTo>
                      <a:pt x="54" y="33"/>
                    </a:lnTo>
                    <a:lnTo>
                      <a:pt x="52" y="37"/>
                    </a:lnTo>
                    <a:lnTo>
                      <a:pt x="50" y="41"/>
                    </a:lnTo>
                    <a:lnTo>
                      <a:pt x="47" y="44"/>
                    </a:lnTo>
                    <a:lnTo>
                      <a:pt x="44" y="48"/>
                    </a:lnTo>
                    <a:lnTo>
                      <a:pt x="41" y="51"/>
                    </a:lnTo>
                    <a:lnTo>
                      <a:pt x="41" y="50"/>
                    </a:lnTo>
                    <a:lnTo>
                      <a:pt x="41" y="51"/>
                    </a:lnTo>
                    <a:lnTo>
                      <a:pt x="39" y="52"/>
                    </a:lnTo>
                    <a:lnTo>
                      <a:pt x="37" y="54"/>
                    </a:lnTo>
                    <a:lnTo>
                      <a:pt x="36" y="55"/>
                    </a:lnTo>
                    <a:lnTo>
                      <a:pt x="35" y="57"/>
                    </a:lnTo>
                    <a:lnTo>
                      <a:pt x="34" y="59"/>
                    </a:lnTo>
                    <a:lnTo>
                      <a:pt x="33" y="61"/>
                    </a:lnTo>
                    <a:lnTo>
                      <a:pt x="32" y="62"/>
                    </a:lnTo>
                    <a:lnTo>
                      <a:pt x="32" y="64"/>
                    </a:lnTo>
                    <a:lnTo>
                      <a:pt x="31" y="78"/>
                    </a:lnTo>
                    <a:lnTo>
                      <a:pt x="29" y="78"/>
                    </a:lnTo>
                    <a:lnTo>
                      <a:pt x="19" y="81"/>
                    </a:lnTo>
                    <a:lnTo>
                      <a:pt x="17" y="82"/>
                    </a:lnTo>
                    <a:lnTo>
                      <a:pt x="18" y="68"/>
                    </a:lnTo>
                    <a:lnTo>
                      <a:pt x="19" y="64"/>
                    </a:lnTo>
                    <a:lnTo>
                      <a:pt x="20" y="60"/>
                    </a:lnTo>
                    <a:lnTo>
                      <a:pt x="21" y="57"/>
                    </a:lnTo>
                    <a:lnTo>
                      <a:pt x="23" y="53"/>
                    </a:lnTo>
                    <a:lnTo>
                      <a:pt x="26" y="50"/>
                    </a:lnTo>
                    <a:lnTo>
                      <a:pt x="28" y="46"/>
                    </a:lnTo>
                    <a:lnTo>
                      <a:pt x="31" y="43"/>
                    </a:lnTo>
                    <a:lnTo>
                      <a:pt x="35" y="41"/>
                    </a:lnTo>
                    <a:lnTo>
                      <a:pt x="36" y="39"/>
                    </a:lnTo>
                    <a:lnTo>
                      <a:pt x="38" y="37"/>
                    </a:lnTo>
                    <a:lnTo>
                      <a:pt x="40" y="36"/>
                    </a:lnTo>
                    <a:lnTo>
                      <a:pt x="41" y="34"/>
                    </a:lnTo>
                    <a:lnTo>
                      <a:pt x="42" y="32"/>
                    </a:lnTo>
                    <a:lnTo>
                      <a:pt x="43" y="30"/>
                    </a:lnTo>
                    <a:lnTo>
                      <a:pt x="43" y="27"/>
                    </a:lnTo>
                    <a:lnTo>
                      <a:pt x="44" y="25"/>
                    </a:lnTo>
                    <a:lnTo>
                      <a:pt x="43" y="24"/>
                    </a:lnTo>
                    <a:lnTo>
                      <a:pt x="43" y="23"/>
                    </a:lnTo>
                    <a:lnTo>
                      <a:pt x="43" y="21"/>
                    </a:lnTo>
                    <a:lnTo>
                      <a:pt x="43" y="20"/>
                    </a:lnTo>
                    <a:lnTo>
                      <a:pt x="42" y="19"/>
                    </a:lnTo>
                    <a:lnTo>
                      <a:pt x="41" y="18"/>
                    </a:lnTo>
                    <a:lnTo>
                      <a:pt x="41" y="17"/>
                    </a:lnTo>
                    <a:lnTo>
                      <a:pt x="40" y="16"/>
                    </a:lnTo>
                    <a:lnTo>
                      <a:pt x="39" y="16"/>
                    </a:lnTo>
                    <a:lnTo>
                      <a:pt x="37" y="15"/>
                    </a:lnTo>
                    <a:lnTo>
                      <a:pt x="36" y="15"/>
                    </a:lnTo>
                    <a:lnTo>
                      <a:pt x="35" y="14"/>
                    </a:lnTo>
                    <a:lnTo>
                      <a:pt x="34" y="14"/>
                    </a:lnTo>
                    <a:lnTo>
                      <a:pt x="32" y="14"/>
                    </a:lnTo>
                    <a:lnTo>
                      <a:pt x="31" y="14"/>
                    </a:lnTo>
                    <a:lnTo>
                      <a:pt x="29" y="15"/>
                    </a:lnTo>
                    <a:lnTo>
                      <a:pt x="26" y="16"/>
                    </a:lnTo>
                    <a:lnTo>
                      <a:pt x="23" y="18"/>
                    </a:lnTo>
                    <a:lnTo>
                      <a:pt x="21" y="20"/>
                    </a:lnTo>
                    <a:lnTo>
                      <a:pt x="19" y="22"/>
                    </a:lnTo>
                    <a:lnTo>
                      <a:pt x="17" y="25"/>
                    </a:lnTo>
                    <a:lnTo>
                      <a:pt x="15" y="27"/>
                    </a:lnTo>
                    <a:lnTo>
                      <a:pt x="14" y="30"/>
                    </a:lnTo>
                    <a:lnTo>
                      <a:pt x="14" y="33"/>
                    </a:lnTo>
                    <a:lnTo>
                      <a:pt x="14" y="35"/>
                    </a:lnTo>
                    <a:lnTo>
                      <a:pt x="12" y="36"/>
                    </a:lnTo>
                    <a:lnTo>
                      <a:pt x="2" y="39"/>
                    </a:lnTo>
                    <a:lnTo>
                      <a:pt x="0" y="39"/>
                    </a:lnTo>
                    <a:lnTo>
                      <a:pt x="0" y="37"/>
                    </a:lnTo>
                    <a:lnTo>
                      <a:pt x="0" y="34"/>
                    </a:lnTo>
                    <a:lnTo>
                      <a:pt x="1" y="31"/>
                    </a:lnTo>
                    <a:lnTo>
                      <a:pt x="1" y="29"/>
                    </a:lnTo>
                    <a:lnTo>
                      <a:pt x="3" y="26"/>
                    </a:lnTo>
                    <a:lnTo>
                      <a:pt x="4" y="23"/>
                    </a:lnTo>
                    <a:lnTo>
                      <a:pt x="5" y="20"/>
                    </a:lnTo>
                    <a:lnTo>
                      <a:pt x="7" y="18"/>
                    </a:lnTo>
                    <a:lnTo>
                      <a:pt x="9" y="15"/>
                    </a:lnTo>
                    <a:lnTo>
                      <a:pt x="11" y="12"/>
                    </a:lnTo>
                    <a:lnTo>
                      <a:pt x="14" y="10"/>
                    </a:lnTo>
                    <a:lnTo>
                      <a:pt x="16" y="8"/>
                    </a:lnTo>
                    <a:lnTo>
                      <a:pt x="19" y="6"/>
                    </a:lnTo>
                    <a:lnTo>
                      <a:pt x="22" y="5"/>
                    </a:lnTo>
                    <a:lnTo>
                      <a:pt x="24" y="3"/>
                    </a:lnTo>
                    <a:lnTo>
                      <a:pt x="27" y="2"/>
                    </a:lnTo>
                    <a:lnTo>
                      <a:pt x="30" y="1"/>
                    </a:lnTo>
                    <a:lnTo>
                      <a:pt x="33" y="0"/>
                    </a:lnTo>
                    <a:lnTo>
                      <a:pt x="36" y="0"/>
                    </a:lnTo>
                    <a:lnTo>
                      <a:pt x="38" y="0"/>
                    </a:lnTo>
                    <a:lnTo>
                      <a:pt x="41" y="0"/>
                    </a:lnTo>
                    <a:lnTo>
                      <a:pt x="43" y="1"/>
                    </a:lnTo>
                    <a:lnTo>
                      <a:pt x="46" y="2"/>
                    </a:lnTo>
                    <a:lnTo>
                      <a:pt x="48" y="3"/>
                    </a:lnTo>
                    <a:lnTo>
                      <a:pt x="50" y="4"/>
                    </a:lnTo>
                    <a:lnTo>
                      <a:pt x="52" y="5"/>
                    </a:lnTo>
                    <a:lnTo>
                      <a:pt x="53" y="7"/>
                    </a:lnTo>
                    <a:lnTo>
                      <a:pt x="55" y="9"/>
                    </a:lnTo>
                    <a:lnTo>
                      <a:pt x="56" y="11"/>
                    </a:lnTo>
                    <a:lnTo>
                      <a:pt x="56" y="14"/>
                    </a:lnTo>
                    <a:lnTo>
                      <a:pt x="57" y="16"/>
                    </a:lnTo>
                    <a:lnTo>
                      <a:pt x="57" y="19"/>
                    </a:lnTo>
                    <a:lnTo>
                      <a:pt x="57" y="22"/>
                    </a:lnTo>
                  </a:path>
                </a:pathLst>
              </a:custGeom>
              <a:solidFill>
                <a:srgbClr val="CC0000"/>
              </a:solidFill>
              <a:ln w="9525" cap="rnd">
                <a:noFill/>
                <a:round/>
                <a:headEnd/>
                <a:tailEnd/>
              </a:ln>
            </p:spPr>
            <p:txBody>
              <a:bodyPr/>
              <a:lstStyle/>
              <a:p>
                <a:endParaRPr lang="zh-CN" altLang="en-US"/>
              </a:p>
            </p:txBody>
          </p:sp>
          <p:sp>
            <p:nvSpPr>
              <p:cNvPr id="149" name="Freeform 56"/>
              <p:cNvSpPr>
                <a:spLocks/>
              </p:cNvSpPr>
              <p:nvPr/>
            </p:nvSpPr>
            <p:spPr bwMode="auto">
              <a:xfrm>
                <a:off x="3552" y="3212"/>
                <a:ext cx="23" cy="23"/>
              </a:xfrm>
              <a:custGeom>
                <a:avLst/>
                <a:gdLst>
                  <a:gd name="T0" fmla="*/ 10 w 23"/>
                  <a:gd name="T1" fmla="*/ 21 h 23"/>
                  <a:gd name="T2" fmla="*/ 12 w 23"/>
                  <a:gd name="T3" fmla="*/ 21 h 23"/>
                  <a:gd name="T4" fmla="*/ 14 w 23"/>
                  <a:gd name="T5" fmla="*/ 19 h 23"/>
                  <a:gd name="T6" fmla="*/ 16 w 23"/>
                  <a:gd name="T7" fmla="*/ 18 h 23"/>
                  <a:gd name="T8" fmla="*/ 18 w 23"/>
                  <a:gd name="T9" fmla="*/ 16 h 23"/>
                  <a:gd name="T10" fmla="*/ 19 w 23"/>
                  <a:gd name="T11" fmla="*/ 14 h 23"/>
                  <a:gd name="T12" fmla="*/ 21 w 23"/>
                  <a:gd name="T13" fmla="*/ 12 h 23"/>
                  <a:gd name="T14" fmla="*/ 21 w 23"/>
                  <a:gd name="T15" fmla="*/ 10 h 23"/>
                  <a:gd name="T16" fmla="*/ 22 w 23"/>
                  <a:gd name="T17" fmla="*/ 8 h 23"/>
                  <a:gd name="T18" fmla="*/ 21 w 23"/>
                  <a:gd name="T19" fmla="*/ 6 h 23"/>
                  <a:gd name="T20" fmla="*/ 21 w 23"/>
                  <a:gd name="T21" fmla="*/ 4 h 23"/>
                  <a:gd name="T22" fmla="*/ 20 w 23"/>
                  <a:gd name="T23" fmla="*/ 2 h 23"/>
                  <a:gd name="T24" fmla="*/ 19 w 23"/>
                  <a:gd name="T25" fmla="*/ 1 h 23"/>
                  <a:gd name="T26" fmla="*/ 17 w 23"/>
                  <a:gd name="T27" fmla="*/ 0 h 23"/>
                  <a:gd name="T28" fmla="*/ 15 w 23"/>
                  <a:gd name="T29" fmla="*/ 0 h 23"/>
                  <a:gd name="T30" fmla="*/ 13 w 23"/>
                  <a:gd name="T31" fmla="*/ 0 h 23"/>
                  <a:gd name="T32" fmla="*/ 11 w 23"/>
                  <a:gd name="T33" fmla="*/ 0 h 23"/>
                  <a:gd name="T34" fmla="*/ 9 w 23"/>
                  <a:gd name="T35" fmla="*/ 1 h 23"/>
                  <a:gd name="T36" fmla="*/ 7 w 23"/>
                  <a:gd name="T37" fmla="*/ 2 h 23"/>
                  <a:gd name="T38" fmla="*/ 5 w 23"/>
                  <a:gd name="T39" fmla="*/ 3 h 23"/>
                  <a:gd name="T40" fmla="*/ 3 w 23"/>
                  <a:gd name="T41" fmla="*/ 5 h 23"/>
                  <a:gd name="T42" fmla="*/ 2 w 23"/>
                  <a:gd name="T43" fmla="*/ 7 h 23"/>
                  <a:gd name="T44" fmla="*/ 1 w 23"/>
                  <a:gd name="T45" fmla="*/ 9 h 23"/>
                  <a:gd name="T46" fmla="*/ 0 w 23"/>
                  <a:gd name="T47" fmla="*/ 11 h 23"/>
                  <a:gd name="T48" fmla="*/ 0 w 23"/>
                  <a:gd name="T49" fmla="*/ 14 h 23"/>
                  <a:gd name="T50" fmla="*/ 0 w 23"/>
                  <a:gd name="T51" fmla="*/ 16 h 23"/>
                  <a:gd name="T52" fmla="*/ 0 w 23"/>
                  <a:gd name="T53" fmla="*/ 18 h 23"/>
                  <a:gd name="T54" fmla="*/ 1 w 23"/>
                  <a:gd name="T55" fmla="*/ 19 h 23"/>
                  <a:gd name="T56" fmla="*/ 3 w 23"/>
                  <a:gd name="T57" fmla="*/ 20 h 23"/>
                  <a:gd name="T58" fmla="*/ 4 w 23"/>
                  <a:gd name="T59" fmla="*/ 21 h 23"/>
                  <a:gd name="T60" fmla="*/ 6 w 23"/>
                  <a:gd name="T61" fmla="*/ 22 h 23"/>
                  <a:gd name="T62" fmla="*/ 8 w 23"/>
                  <a:gd name="T63" fmla="*/ 22 h 23"/>
                  <a:gd name="T64" fmla="*/ 10 w 23"/>
                  <a:gd name="T65" fmla="*/ 21 h 2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3"/>
                  <a:gd name="T100" fmla="*/ 0 h 23"/>
                  <a:gd name="T101" fmla="*/ 23 w 23"/>
                  <a:gd name="T102" fmla="*/ 23 h 2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3" h="23">
                    <a:moveTo>
                      <a:pt x="10" y="21"/>
                    </a:moveTo>
                    <a:lnTo>
                      <a:pt x="12" y="21"/>
                    </a:lnTo>
                    <a:lnTo>
                      <a:pt x="14" y="19"/>
                    </a:lnTo>
                    <a:lnTo>
                      <a:pt x="16" y="18"/>
                    </a:lnTo>
                    <a:lnTo>
                      <a:pt x="18" y="16"/>
                    </a:lnTo>
                    <a:lnTo>
                      <a:pt x="19" y="14"/>
                    </a:lnTo>
                    <a:lnTo>
                      <a:pt x="21" y="12"/>
                    </a:lnTo>
                    <a:lnTo>
                      <a:pt x="21" y="10"/>
                    </a:lnTo>
                    <a:lnTo>
                      <a:pt x="22" y="8"/>
                    </a:lnTo>
                    <a:lnTo>
                      <a:pt x="21" y="6"/>
                    </a:lnTo>
                    <a:lnTo>
                      <a:pt x="21" y="4"/>
                    </a:lnTo>
                    <a:lnTo>
                      <a:pt x="20" y="2"/>
                    </a:lnTo>
                    <a:lnTo>
                      <a:pt x="19" y="1"/>
                    </a:lnTo>
                    <a:lnTo>
                      <a:pt x="17" y="0"/>
                    </a:lnTo>
                    <a:lnTo>
                      <a:pt x="15" y="0"/>
                    </a:lnTo>
                    <a:lnTo>
                      <a:pt x="13" y="0"/>
                    </a:lnTo>
                    <a:lnTo>
                      <a:pt x="11" y="0"/>
                    </a:lnTo>
                    <a:lnTo>
                      <a:pt x="9" y="1"/>
                    </a:lnTo>
                    <a:lnTo>
                      <a:pt x="7" y="2"/>
                    </a:lnTo>
                    <a:lnTo>
                      <a:pt x="5" y="3"/>
                    </a:lnTo>
                    <a:lnTo>
                      <a:pt x="3" y="5"/>
                    </a:lnTo>
                    <a:lnTo>
                      <a:pt x="2" y="7"/>
                    </a:lnTo>
                    <a:lnTo>
                      <a:pt x="1" y="9"/>
                    </a:lnTo>
                    <a:lnTo>
                      <a:pt x="0" y="11"/>
                    </a:lnTo>
                    <a:lnTo>
                      <a:pt x="0" y="14"/>
                    </a:lnTo>
                    <a:lnTo>
                      <a:pt x="0" y="16"/>
                    </a:lnTo>
                    <a:lnTo>
                      <a:pt x="0" y="18"/>
                    </a:lnTo>
                    <a:lnTo>
                      <a:pt x="1" y="19"/>
                    </a:lnTo>
                    <a:lnTo>
                      <a:pt x="3" y="20"/>
                    </a:lnTo>
                    <a:lnTo>
                      <a:pt x="4" y="21"/>
                    </a:lnTo>
                    <a:lnTo>
                      <a:pt x="6" y="22"/>
                    </a:lnTo>
                    <a:lnTo>
                      <a:pt x="8" y="22"/>
                    </a:lnTo>
                    <a:lnTo>
                      <a:pt x="10" y="21"/>
                    </a:lnTo>
                  </a:path>
                </a:pathLst>
              </a:custGeom>
              <a:solidFill>
                <a:srgbClr val="CC0000"/>
              </a:solidFill>
              <a:ln w="9525" cap="rnd">
                <a:noFill/>
                <a:round/>
                <a:headEnd/>
                <a:tailEnd/>
              </a:ln>
            </p:spPr>
            <p:txBody>
              <a:bodyPr/>
              <a:lstStyle/>
              <a:p>
                <a:endParaRPr lang="zh-CN" altLang="en-US"/>
              </a:p>
            </p:txBody>
          </p:sp>
          <p:sp>
            <p:nvSpPr>
              <p:cNvPr id="150" name="Freeform 57"/>
              <p:cNvSpPr>
                <a:spLocks/>
              </p:cNvSpPr>
              <p:nvPr/>
            </p:nvSpPr>
            <p:spPr bwMode="auto">
              <a:xfrm>
                <a:off x="3338" y="3178"/>
                <a:ext cx="191" cy="87"/>
              </a:xfrm>
              <a:custGeom>
                <a:avLst/>
                <a:gdLst>
                  <a:gd name="T0" fmla="*/ 190 w 191"/>
                  <a:gd name="T1" fmla="*/ 33 h 87"/>
                  <a:gd name="T2" fmla="*/ 190 w 191"/>
                  <a:gd name="T3" fmla="*/ 0 h 87"/>
                  <a:gd name="T4" fmla="*/ 0 w 191"/>
                  <a:gd name="T5" fmla="*/ 52 h 87"/>
                  <a:gd name="T6" fmla="*/ 0 w 191"/>
                  <a:gd name="T7" fmla="*/ 86 h 87"/>
                  <a:gd name="T8" fmla="*/ 190 w 191"/>
                  <a:gd name="T9" fmla="*/ 33 h 87"/>
                  <a:gd name="T10" fmla="*/ 0 60000 65536"/>
                  <a:gd name="T11" fmla="*/ 0 60000 65536"/>
                  <a:gd name="T12" fmla="*/ 0 60000 65536"/>
                  <a:gd name="T13" fmla="*/ 0 60000 65536"/>
                  <a:gd name="T14" fmla="*/ 0 60000 65536"/>
                  <a:gd name="T15" fmla="*/ 0 w 191"/>
                  <a:gd name="T16" fmla="*/ 0 h 87"/>
                  <a:gd name="T17" fmla="*/ 191 w 191"/>
                  <a:gd name="T18" fmla="*/ 87 h 87"/>
                </a:gdLst>
                <a:ahLst/>
                <a:cxnLst>
                  <a:cxn ang="T10">
                    <a:pos x="T0" y="T1"/>
                  </a:cxn>
                  <a:cxn ang="T11">
                    <a:pos x="T2" y="T3"/>
                  </a:cxn>
                  <a:cxn ang="T12">
                    <a:pos x="T4" y="T5"/>
                  </a:cxn>
                  <a:cxn ang="T13">
                    <a:pos x="T6" y="T7"/>
                  </a:cxn>
                  <a:cxn ang="T14">
                    <a:pos x="T8" y="T9"/>
                  </a:cxn>
                </a:cxnLst>
                <a:rect l="T15" t="T16" r="T17" b="T18"/>
                <a:pathLst>
                  <a:path w="191" h="87">
                    <a:moveTo>
                      <a:pt x="190" y="33"/>
                    </a:moveTo>
                    <a:lnTo>
                      <a:pt x="190" y="0"/>
                    </a:lnTo>
                    <a:lnTo>
                      <a:pt x="0" y="52"/>
                    </a:lnTo>
                    <a:lnTo>
                      <a:pt x="0" y="86"/>
                    </a:lnTo>
                    <a:lnTo>
                      <a:pt x="190" y="33"/>
                    </a:lnTo>
                  </a:path>
                </a:pathLst>
              </a:custGeom>
              <a:solidFill>
                <a:srgbClr val="B2B2B2"/>
              </a:solidFill>
              <a:ln w="9525" cap="rnd">
                <a:noFill/>
                <a:round/>
                <a:headEnd/>
                <a:tailEnd/>
              </a:ln>
            </p:spPr>
            <p:txBody>
              <a:bodyPr/>
              <a:lstStyle/>
              <a:p>
                <a:endParaRPr lang="zh-CN" altLang="en-US"/>
              </a:p>
            </p:txBody>
          </p:sp>
          <p:sp>
            <p:nvSpPr>
              <p:cNvPr id="151" name="Freeform 58"/>
              <p:cNvSpPr>
                <a:spLocks/>
              </p:cNvSpPr>
              <p:nvPr/>
            </p:nvSpPr>
            <p:spPr bwMode="auto">
              <a:xfrm>
                <a:off x="3251" y="3240"/>
                <a:ext cx="53" cy="51"/>
              </a:xfrm>
              <a:custGeom>
                <a:avLst/>
                <a:gdLst>
                  <a:gd name="T0" fmla="*/ 52 w 53"/>
                  <a:gd name="T1" fmla="*/ 33 h 51"/>
                  <a:gd name="T2" fmla="*/ 52 w 53"/>
                  <a:gd name="T3" fmla="*/ 0 h 51"/>
                  <a:gd name="T4" fmla="*/ 0 w 53"/>
                  <a:gd name="T5" fmla="*/ 16 h 51"/>
                  <a:gd name="T6" fmla="*/ 0 w 53"/>
                  <a:gd name="T7" fmla="*/ 50 h 51"/>
                  <a:gd name="T8" fmla="*/ 52 w 53"/>
                  <a:gd name="T9" fmla="*/ 33 h 51"/>
                  <a:gd name="T10" fmla="*/ 0 60000 65536"/>
                  <a:gd name="T11" fmla="*/ 0 60000 65536"/>
                  <a:gd name="T12" fmla="*/ 0 60000 65536"/>
                  <a:gd name="T13" fmla="*/ 0 60000 65536"/>
                  <a:gd name="T14" fmla="*/ 0 60000 65536"/>
                  <a:gd name="T15" fmla="*/ 0 w 53"/>
                  <a:gd name="T16" fmla="*/ 0 h 51"/>
                  <a:gd name="T17" fmla="*/ 53 w 53"/>
                  <a:gd name="T18" fmla="*/ 51 h 51"/>
                </a:gdLst>
                <a:ahLst/>
                <a:cxnLst>
                  <a:cxn ang="T10">
                    <a:pos x="T0" y="T1"/>
                  </a:cxn>
                  <a:cxn ang="T11">
                    <a:pos x="T2" y="T3"/>
                  </a:cxn>
                  <a:cxn ang="T12">
                    <a:pos x="T4" y="T5"/>
                  </a:cxn>
                  <a:cxn ang="T13">
                    <a:pos x="T6" y="T7"/>
                  </a:cxn>
                  <a:cxn ang="T14">
                    <a:pos x="T8" y="T9"/>
                  </a:cxn>
                </a:cxnLst>
                <a:rect l="T15" t="T16" r="T17" b="T18"/>
                <a:pathLst>
                  <a:path w="53" h="51">
                    <a:moveTo>
                      <a:pt x="52" y="33"/>
                    </a:moveTo>
                    <a:lnTo>
                      <a:pt x="52" y="0"/>
                    </a:lnTo>
                    <a:lnTo>
                      <a:pt x="0" y="16"/>
                    </a:lnTo>
                    <a:lnTo>
                      <a:pt x="0" y="50"/>
                    </a:lnTo>
                    <a:lnTo>
                      <a:pt x="52" y="33"/>
                    </a:lnTo>
                  </a:path>
                </a:pathLst>
              </a:custGeom>
              <a:solidFill>
                <a:srgbClr val="B2B2B2"/>
              </a:solidFill>
              <a:ln w="9525" cap="rnd">
                <a:noFill/>
                <a:round/>
                <a:headEnd/>
                <a:tailEnd/>
              </a:ln>
            </p:spPr>
            <p:txBody>
              <a:bodyPr/>
              <a:lstStyle/>
              <a:p>
                <a:endParaRPr lang="zh-CN" altLang="en-US"/>
              </a:p>
            </p:txBody>
          </p:sp>
          <p:sp>
            <p:nvSpPr>
              <p:cNvPr id="152" name="Freeform 59"/>
              <p:cNvSpPr>
                <a:spLocks/>
              </p:cNvSpPr>
              <p:nvPr/>
            </p:nvSpPr>
            <p:spPr bwMode="auto">
              <a:xfrm>
                <a:off x="3534" y="3253"/>
                <a:ext cx="63" cy="86"/>
              </a:xfrm>
              <a:custGeom>
                <a:avLst/>
                <a:gdLst>
                  <a:gd name="T0" fmla="*/ 62 w 63"/>
                  <a:gd name="T1" fmla="*/ 22 h 86"/>
                  <a:gd name="T2" fmla="*/ 62 w 63"/>
                  <a:gd name="T3" fmla="*/ 17 h 86"/>
                  <a:gd name="T4" fmla="*/ 60 w 63"/>
                  <a:gd name="T5" fmla="*/ 12 h 86"/>
                  <a:gd name="T6" fmla="*/ 57 w 63"/>
                  <a:gd name="T7" fmla="*/ 8 h 86"/>
                  <a:gd name="T8" fmla="*/ 55 w 63"/>
                  <a:gd name="T9" fmla="*/ 7 h 86"/>
                  <a:gd name="T10" fmla="*/ 53 w 63"/>
                  <a:gd name="T11" fmla="*/ 6 h 86"/>
                  <a:gd name="T12" fmla="*/ 52 w 63"/>
                  <a:gd name="T13" fmla="*/ 5 h 86"/>
                  <a:gd name="T14" fmla="*/ 52 w 63"/>
                  <a:gd name="T15" fmla="*/ 4 h 86"/>
                  <a:gd name="T16" fmla="*/ 49 w 63"/>
                  <a:gd name="T17" fmla="*/ 2 h 86"/>
                  <a:gd name="T18" fmla="*/ 45 w 63"/>
                  <a:gd name="T19" fmla="*/ 1 h 86"/>
                  <a:gd name="T20" fmla="*/ 39 w 63"/>
                  <a:gd name="T21" fmla="*/ 0 h 86"/>
                  <a:gd name="T22" fmla="*/ 33 w 63"/>
                  <a:gd name="T23" fmla="*/ 0 h 86"/>
                  <a:gd name="T24" fmla="*/ 28 w 63"/>
                  <a:gd name="T25" fmla="*/ 2 h 86"/>
                  <a:gd name="T26" fmla="*/ 22 w 63"/>
                  <a:gd name="T27" fmla="*/ 5 h 86"/>
                  <a:gd name="T28" fmla="*/ 17 w 63"/>
                  <a:gd name="T29" fmla="*/ 8 h 86"/>
                  <a:gd name="T30" fmla="*/ 12 w 63"/>
                  <a:gd name="T31" fmla="*/ 12 h 86"/>
                  <a:gd name="T32" fmla="*/ 8 w 63"/>
                  <a:gd name="T33" fmla="*/ 17 h 86"/>
                  <a:gd name="T34" fmla="*/ 4 w 63"/>
                  <a:gd name="T35" fmla="*/ 23 h 86"/>
                  <a:gd name="T36" fmla="*/ 2 w 63"/>
                  <a:gd name="T37" fmla="*/ 29 h 86"/>
                  <a:gd name="T38" fmla="*/ 1 w 63"/>
                  <a:gd name="T39" fmla="*/ 34 h 86"/>
                  <a:gd name="T40" fmla="*/ 0 w 63"/>
                  <a:gd name="T41" fmla="*/ 39 h 86"/>
                  <a:gd name="T42" fmla="*/ 17 w 63"/>
                  <a:gd name="T43" fmla="*/ 39 h 86"/>
                  <a:gd name="T44" fmla="*/ 19 w 63"/>
                  <a:gd name="T45" fmla="*/ 36 h 86"/>
                  <a:gd name="T46" fmla="*/ 20 w 63"/>
                  <a:gd name="T47" fmla="*/ 30 h 86"/>
                  <a:gd name="T48" fmla="*/ 24 w 63"/>
                  <a:gd name="T49" fmla="*/ 25 h 86"/>
                  <a:gd name="T50" fmla="*/ 29 w 63"/>
                  <a:gd name="T51" fmla="*/ 20 h 86"/>
                  <a:gd name="T52" fmla="*/ 34 w 63"/>
                  <a:gd name="T53" fmla="*/ 18 h 86"/>
                  <a:gd name="T54" fmla="*/ 36 w 63"/>
                  <a:gd name="T55" fmla="*/ 17 h 86"/>
                  <a:gd name="T56" fmla="*/ 38 w 63"/>
                  <a:gd name="T57" fmla="*/ 17 h 86"/>
                  <a:gd name="T58" fmla="*/ 40 w 63"/>
                  <a:gd name="T59" fmla="*/ 17 h 86"/>
                  <a:gd name="T60" fmla="*/ 42 w 63"/>
                  <a:gd name="T61" fmla="*/ 18 h 86"/>
                  <a:gd name="T62" fmla="*/ 43 w 63"/>
                  <a:gd name="T63" fmla="*/ 19 h 86"/>
                  <a:gd name="T64" fmla="*/ 43 w 63"/>
                  <a:gd name="T65" fmla="*/ 21 h 86"/>
                  <a:gd name="T66" fmla="*/ 44 w 63"/>
                  <a:gd name="T67" fmla="*/ 23 h 86"/>
                  <a:gd name="T68" fmla="*/ 44 w 63"/>
                  <a:gd name="T69" fmla="*/ 25 h 86"/>
                  <a:gd name="T70" fmla="*/ 43 w 63"/>
                  <a:gd name="T71" fmla="*/ 30 h 86"/>
                  <a:gd name="T72" fmla="*/ 41 w 63"/>
                  <a:gd name="T73" fmla="*/ 34 h 86"/>
                  <a:gd name="T74" fmla="*/ 39 w 63"/>
                  <a:gd name="T75" fmla="*/ 37 h 86"/>
                  <a:gd name="T76" fmla="*/ 35 w 63"/>
                  <a:gd name="T77" fmla="*/ 41 h 86"/>
                  <a:gd name="T78" fmla="*/ 32 w 63"/>
                  <a:gd name="T79" fmla="*/ 43 h 86"/>
                  <a:gd name="T80" fmla="*/ 26 w 63"/>
                  <a:gd name="T81" fmla="*/ 50 h 86"/>
                  <a:gd name="T82" fmla="*/ 22 w 63"/>
                  <a:gd name="T83" fmla="*/ 56 h 86"/>
                  <a:gd name="T84" fmla="*/ 19 w 63"/>
                  <a:gd name="T85" fmla="*/ 64 h 86"/>
                  <a:gd name="T86" fmla="*/ 17 w 63"/>
                  <a:gd name="T87" fmla="*/ 82 h 86"/>
                  <a:gd name="T88" fmla="*/ 24 w 63"/>
                  <a:gd name="T89" fmla="*/ 84 h 86"/>
                  <a:gd name="T90" fmla="*/ 36 w 63"/>
                  <a:gd name="T91" fmla="*/ 81 h 86"/>
                  <a:gd name="T92" fmla="*/ 37 w 63"/>
                  <a:gd name="T93" fmla="*/ 65 h 86"/>
                  <a:gd name="T94" fmla="*/ 39 w 63"/>
                  <a:gd name="T95" fmla="*/ 62 h 86"/>
                  <a:gd name="T96" fmla="*/ 41 w 63"/>
                  <a:gd name="T97" fmla="*/ 58 h 86"/>
                  <a:gd name="T98" fmla="*/ 44 w 63"/>
                  <a:gd name="T99" fmla="*/ 55 h 86"/>
                  <a:gd name="T100" fmla="*/ 46 w 63"/>
                  <a:gd name="T101" fmla="*/ 54 h 86"/>
                  <a:gd name="T102" fmla="*/ 50 w 63"/>
                  <a:gd name="T103" fmla="*/ 50 h 86"/>
                  <a:gd name="T104" fmla="*/ 55 w 63"/>
                  <a:gd name="T105" fmla="*/ 44 h 86"/>
                  <a:gd name="T106" fmla="*/ 60 w 63"/>
                  <a:gd name="T107" fmla="*/ 36 h 86"/>
                  <a:gd name="T108" fmla="*/ 62 w 63"/>
                  <a:gd name="T109" fmla="*/ 29 h 8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63"/>
                  <a:gd name="T166" fmla="*/ 0 h 86"/>
                  <a:gd name="T167" fmla="*/ 63 w 63"/>
                  <a:gd name="T168" fmla="*/ 86 h 8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63" h="86">
                    <a:moveTo>
                      <a:pt x="62" y="25"/>
                    </a:moveTo>
                    <a:lnTo>
                      <a:pt x="62" y="22"/>
                    </a:lnTo>
                    <a:lnTo>
                      <a:pt x="62" y="19"/>
                    </a:lnTo>
                    <a:lnTo>
                      <a:pt x="62" y="17"/>
                    </a:lnTo>
                    <a:lnTo>
                      <a:pt x="61" y="14"/>
                    </a:lnTo>
                    <a:lnTo>
                      <a:pt x="60" y="12"/>
                    </a:lnTo>
                    <a:lnTo>
                      <a:pt x="58" y="10"/>
                    </a:lnTo>
                    <a:lnTo>
                      <a:pt x="57" y="8"/>
                    </a:lnTo>
                    <a:lnTo>
                      <a:pt x="55" y="7"/>
                    </a:lnTo>
                    <a:lnTo>
                      <a:pt x="54" y="6"/>
                    </a:lnTo>
                    <a:lnTo>
                      <a:pt x="53" y="6"/>
                    </a:lnTo>
                    <a:lnTo>
                      <a:pt x="53" y="5"/>
                    </a:lnTo>
                    <a:lnTo>
                      <a:pt x="52" y="5"/>
                    </a:lnTo>
                    <a:lnTo>
                      <a:pt x="52" y="4"/>
                    </a:lnTo>
                    <a:lnTo>
                      <a:pt x="49" y="2"/>
                    </a:lnTo>
                    <a:lnTo>
                      <a:pt x="47" y="1"/>
                    </a:lnTo>
                    <a:lnTo>
                      <a:pt x="45" y="1"/>
                    </a:lnTo>
                    <a:lnTo>
                      <a:pt x="42" y="0"/>
                    </a:lnTo>
                    <a:lnTo>
                      <a:pt x="39" y="0"/>
                    </a:lnTo>
                    <a:lnTo>
                      <a:pt x="36" y="0"/>
                    </a:lnTo>
                    <a:lnTo>
                      <a:pt x="33" y="0"/>
                    </a:lnTo>
                    <a:lnTo>
                      <a:pt x="30" y="1"/>
                    </a:lnTo>
                    <a:lnTo>
                      <a:pt x="28" y="2"/>
                    </a:lnTo>
                    <a:lnTo>
                      <a:pt x="25" y="3"/>
                    </a:lnTo>
                    <a:lnTo>
                      <a:pt x="22" y="5"/>
                    </a:lnTo>
                    <a:lnTo>
                      <a:pt x="19" y="6"/>
                    </a:lnTo>
                    <a:lnTo>
                      <a:pt x="17" y="8"/>
                    </a:lnTo>
                    <a:lnTo>
                      <a:pt x="14" y="10"/>
                    </a:lnTo>
                    <a:lnTo>
                      <a:pt x="12" y="12"/>
                    </a:lnTo>
                    <a:lnTo>
                      <a:pt x="10" y="15"/>
                    </a:lnTo>
                    <a:lnTo>
                      <a:pt x="8" y="17"/>
                    </a:lnTo>
                    <a:lnTo>
                      <a:pt x="6" y="20"/>
                    </a:lnTo>
                    <a:lnTo>
                      <a:pt x="4" y="23"/>
                    </a:lnTo>
                    <a:lnTo>
                      <a:pt x="3" y="26"/>
                    </a:lnTo>
                    <a:lnTo>
                      <a:pt x="2" y="29"/>
                    </a:lnTo>
                    <a:lnTo>
                      <a:pt x="1" y="31"/>
                    </a:lnTo>
                    <a:lnTo>
                      <a:pt x="1" y="34"/>
                    </a:lnTo>
                    <a:lnTo>
                      <a:pt x="0" y="37"/>
                    </a:lnTo>
                    <a:lnTo>
                      <a:pt x="0" y="39"/>
                    </a:lnTo>
                    <a:lnTo>
                      <a:pt x="5" y="42"/>
                    </a:lnTo>
                    <a:lnTo>
                      <a:pt x="17" y="39"/>
                    </a:lnTo>
                    <a:lnTo>
                      <a:pt x="19" y="38"/>
                    </a:lnTo>
                    <a:lnTo>
                      <a:pt x="19" y="36"/>
                    </a:lnTo>
                    <a:lnTo>
                      <a:pt x="19" y="33"/>
                    </a:lnTo>
                    <a:lnTo>
                      <a:pt x="20" y="30"/>
                    </a:lnTo>
                    <a:lnTo>
                      <a:pt x="22" y="28"/>
                    </a:lnTo>
                    <a:lnTo>
                      <a:pt x="24" y="25"/>
                    </a:lnTo>
                    <a:lnTo>
                      <a:pt x="26" y="22"/>
                    </a:lnTo>
                    <a:lnTo>
                      <a:pt x="29" y="20"/>
                    </a:lnTo>
                    <a:lnTo>
                      <a:pt x="31" y="19"/>
                    </a:lnTo>
                    <a:lnTo>
                      <a:pt x="34" y="18"/>
                    </a:lnTo>
                    <a:lnTo>
                      <a:pt x="35" y="17"/>
                    </a:lnTo>
                    <a:lnTo>
                      <a:pt x="36" y="17"/>
                    </a:lnTo>
                    <a:lnTo>
                      <a:pt x="37" y="17"/>
                    </a:lnTo>
                    <a:lnTo>
                      <a:pt x="38" y="17"/>
                    </a:lnTo>
                    <a:lnTo>
                      <a:pt x="39" y="17"/>
                    </a:lnTo>
                    <a:lnTo>
                      <a:pt x="40" y="17"/>
                    </a:lnTo>
                    <a:lnTo>
                      <a:pt x="41" y="17"/>
                    </a:lnTo>
                    <a:lnTo>
                      <a:pt x="42" y="18"/>
                    </a:lnTo>
                    <a:lnTo>
                      <a:pt x="43" y="19"/>
                    </a:lnTo>
                    <a:lnTo>
                      <a:pt x="43" y="20"/>
                    </a:lnTo>
                    <a:lnTo>
                      <a:pt x="43" y="21"/>
                    </a:lnTo>
                    <a:lnTo>
                      <a:pt x="44" y="22"/>
                    </a:lnTo>
                    <a:lnTo>
                      <a:pt x="44" y="23"/>
                    </a:lnTo>
                    <a:lnTo>
                      <a:pt x="44" y="24"/>
                    </a:lnTo>
                    <a:lnTo>
                      <a:pt x="44" y="25"/>
                    </a:lnTo>
                    <a:lnTo>
                      <a:pt x="44" y="27"/>
                    </a:lnTo>
                    <a:lnTo>
                      <a:pt x="43" y="30"/>
                    </a:lnTo>
                    <a:lnTo>
                      <a:pt x="42" y="32"/>
                    </a:lnTo>
                    <a:lnTo>
                      <a:pt x="41" y="34"/>
                    </a:lnTo>
                    <a:lnTo>
                      <a:pt x="40" y="36"/>
                    </a:lnTo>
                    <a:lnTo>
                      <a:pt x="39" y="37"/>
                    </a:lnTo>
                    <a:lnTo>
                      <a:pt x="37" y="39"/>
                    </a:lnTo>
                    <a:lnTo>
                      <a:pt x="35" y="41"/>
                    </a:lnTo>
                    <a:lnTo>
                      <a:pt x="32" y="43"/>
                    </a:lnTo>
                    <a:lnTo>
                      <a:pt x="29" y="46"/>
                    </a:lnTo>
                    <a:lnTo>
                      <a:pt x="26" y="50"/>
                    </a:lnTo>
                    <a:lnTo>
                      <a:pt x="24" y="53"/>
                    </a:lnTo>
                    <a:lnTo>
                      <a:pt x="22" y="56"/>
                    </a:lnTo>
                    <a:lnTo>
                      <a:pt x="20" y="60"/>
                    </a:lnTo>
                    <a:lnTo>
                      <a:pt x="19" y="64"/>
                    </a:lnTo>
                    <a:lnTo>
                      <a:pt x="18" y="68"/>
                    </a:lnTo>
                    <a:lnTo>
                      <a:pt x="17" y="82"/>
                    </a:lnTo>
                    <a:lnTo>
                      <a:pt x="22" y="85"/>
                    </a:lnTo>
                    <a:lnTo>
                      <a:pt x="24" y="84"/>
                    </a:lnTo>
                    <a:lnTo>
                      <a:pt x="34" y="81"/>
                    </a:lnTo>
                    <a:lnTo>
                      <a:pt x="36" y="81"/>
                    </a:lnTo>
                    <a:lnTo>
                      <a:pt x="37" y="67"/>
                    </a:lnTo>
                    <a:lnTo>
                      <a:pt x="37" y="65"/>
                    </a:lnTo>
                    <a:lnTo>
                      <a:pt x="38" y="63"/>
                    </a:lnTo>
                    <a:lnTo>
                      <a:pt x="39" y="62"/>
                    </a:lnTo>
                    <a:lnTo>
                      <a:pt x="40" y="60"/>
                    </a:lnTo>
                    <a:lnTo>
                      <a:pt x="41" y="58"/>
                    </a:lnTo>
                    <a:lnTo>
                      <a:pt x="42" y="57"/>
                    </a:lnTo>
                    <a:lnTo>
                      <a:pt x="44" y="55"/>
                    </a:lnTo>
                    <a:lnTo>
                      <a:pt x="46" y="54"/>
                    </a:lnTo>
                    <a:lnTo>
                      <a:pt x="46" y="53"/>
                    </a:lnTo>
                    <a:lnTo>
                      <a:pt x="50" y="50"/>
                    </a:lnTo>
                    <a:lnTo>
                      <a:pt x="53" y="47"/>
                    </a:lnTo>
                    <a:lnTo>
                      <a:pt x="55" y="44"/>
                    </a:lnTo>
                    <a:lnTo>
                      <a:pt x="58" y="40"/>
                    </a:lnTo>
                    <a:lnTo>
                      <a:pt x="60" y="36"/>
                    </a:lnTo>
                    <a:lnTo>
                      <a:pt x="61" y="32"/>
                    </a:lnTo>
                    <a:lnTo>
                      <a:pt x="62" y="29"/>
                    </a:lnTo>
                    <a:lnTo>
                      <a:pt x="62" y="25"/>
                    </a:lnTo>
                  </a:path>
                </a:pathLst>
              </a:custGeom>
              <a:solidFill>
                <a:srgbClr val="4C4C4C"/>
              </a:solidFill>
              <a:ln w="9525" cap="rnd">
                <a:noFill/>
                <a:round/>
                <a:headEnd/>
                <a:tailEnd/>
              </a:ln>
            </p:spPr>
            <p:txBody>
              <a:bodyPr/>
              <a:lstStyle/>
              <a:p>
                <a:endParaRPr lang="zh-CN" altLang="en-US"/>
              </a:p>
            </p:txBody>
          </p:sp>
          <p:sp>
            <p:nvSpPr>
              <p:cNvPr id="153" name="Freeform 60"/>
              <p:cNvSpPr>
                <a:spLocks/>
              </p:cNvSpPr>
              <p:nvPr/>
            </p:nvSpPr>
            <p:spPr bwMode="auto">
              <a:xfrm>
                <a:off x="3547" y="3336"/>
                <a:ext cx="28" cy="27"/>
              </a:xfrm>
              <a:custGeom>
                <a:avLst/>
                <a:gdLst>
                  <a:gd name="T0" fmla="*/ 21 w 28"/>
                  <a:gd name="T1" fmla="*/ 3 h 27"/>
                  <a:gd name="T2" fmla="*/ 20 w 28"/>
                  <a:gd name="T3" fmla="*/ 2 h 27"/>
                  <a:gd name="T4" fmla="*/ 19 w 28"/>
                  <a:gd name="T5" fmla="*/ 2 h 27"/>
                  <a:gd name="T6" fmla="*/ 18 w 28"/>
                  <a:gd name="T7" fmla="*/ 1 h 27"/>
                  <a:gd name="T8" fmla="*/ 17 w 28"/>
                  <a:gd name="T9" fmla="*/ 1 h 27"/>
                  <a:gd name="T10" fmla="*/ 15 w 28"/>
                  <a:gd name="T11" fmla="*/ 1 h 27"/>
                  <a:gd name="T12" fmla="*/ 14 w 28"/>
                  <a:gd name="T13" fmla="*/ 0 h 27"/>
                  <a:gd name="T14" fmla="*/ 13 w 28"/>
                  <a:gd name="T15" fmla="*/ 1 h 27"/>
                  <a:gd name="T16" fmla="*/ 12 w 28"/>
                  <a:gd name="T17" fmla="*/ 1 h 27"/>
                  <a:gd name="T18" fmla="*/ 9 w 28"/>
                  <a:gd name="T19" fmla="*/ 2 h 27"/>
                  <a:gd name="T20" fmla="*/ 7 w 28"/>
                  <a:gd name="T21" fmla="*/ 3 h 27"/>
                  <a:gd name="T22" fmla="*/ 5 w 28"/>
                  <a:gd name="T23" fmla="*/ 4 h 27"/>
                  <a:gd name="T24" fmla="*/ 4 w 28"/>
                  <a:gd name="T25" fmla="*/ 6 h 27"/>
                  <a:gd name="T26" fmla="*/ 2 w 28"/>
                  <a:gd name="T27" fmla="*/ 8 h 27"/>
                  <a:gd name="T28" fmla="*/ 1 w 28"/>
                  <a:gd name="T29" fmla="*/ 10 h 27"/>
                  <a:gd name="T30" fmla="*/ 1 w 28"/>
                  <a:gd name="T31" fmla="*/ 12 h 27"/>
                  <a:gd name="T32" fmla="*/ 0 w 28"/>
                  <a:gd name="T33" fmla="*/ 15 h 27"/>
                  <a:gd name="T34" fmla="*/ 0 w 28"/>
                  <a:gd name="T35" fmla="*/ 16 h 27"/>
                  <a:gd name="T36" fmla="*/ 0 w 28"/>
                  <a:gd name="T37" fmla="*/ 17 h 27"/>
                  <a:gd name="T38" fmla="*/ 1 w 28"/>
                  <a:gd name="T39" fmla="*/ 19 h 27"/>
                  <a:gd name="T40" fmla="*/ 1 w 28"/>
                  <a:gd name="T41" fmla="*/ 20 h 27"/>
                  <a:gd name="T42" fmla="*/ 2 w 28"/>
                  <a:gd name="T43" fmla="*/ 21 h 27"/>
                  <a:gd name="T44" fmla="*/ 3 w 28"/>
                  <a:gd name="T45" fmla="*/ 22 h 27"/>
                  <a:gd name="T46" fmla="*/ 4 w 28"/>
                  <a:gd name="T47" fmla="*/ 22 h 27"/>
                  <a:gd name="T48" fmla="*/ 6 w 28"/>
                  <a:gd name="T49" fmla="*/ 23 h 27"/>
                  <a:gd name="T50" fmla="*/ 7 w 28"/>
                  <a:gd name="T51" fmla="*/ 24 h 27"/>
                  <a:gd name="T52" fmla="*/ 8 w 28"/>
                  <a:gd name="T53" fmla="*/ 25 h 27"/>
                  <a:gd name="T54" fmla="*/ 9 w 28"/>
                  <a:gd name="T55" fmla="*/ 25 h 27"/>
                  <a:gd name="T56" fmla="*/ 10 w 28"/>
                  <a:gd name="T57" fmla="*/ 26 h 27"/>
                  <a:gd name="T58" fmla="*/ 12 w 28"/>
                  <a:gd name="T59" fmla="*/ 26 h 27"/>
                  <a:gd name="T60" fmla="*/ 13 w 28"/>
                  <a:gd name="T61" fmla="*/ 26 h 27"/>
                  <a:gd name="T62" fmla="*/ 14 w 28"/>
                  <a:gd name="T63" fmla="*/ 26 h 27"/>
                  <a:gd name="T64" fmla="*/ 15 w 28"/>
                  <a:gd name="T65" fmla="*/ 25 h 27"/>
                  <a:gd name="T66" fmla="*/ 17 w 28"/>
                  <a:gd name="T67" fmla="*/ 25 h 27"/>
                  <a:gd name="T68" fmla="*/ 20 w 28"/>
                  <a:gd name="T69" fmla="*/ 23 h 27"/>
                  <a:gd name="T70" fmla="*/ 21 w 28"/>
                  <a:gd name="T71" fmla="*/ 22 h 27"/>
                  <a:gd name="T72" fmla="*/ 23 w 28"/>
                  <a:gd name="T73" fmla="*/ 20 h 27"/>
                  <a:gd name="T74" fmla="*/ 25 w 28"/>
                  <a:gd name="T75" fmla="*/ 18 h 27"/>
                  <a:gd name="T76" fmla="*/ 26 w 28"/>
                  <a:gd name="T77" fmla="*/ 16 h 27"/>
                  <a:gd name="T78" fmla="*/ 26 w 28"/>
                  <a:gd name="T79" fmla="*/ 14 h 27"/>
                  <a:gd name="T80" fmla="*/ 27 w 28"/>
                  <a:gd name="T81" fmla="*/ 12 h 27"/>
                  <a:gd name="T82" fmla="*/ 27 w 28"/>
                  <a:gd name="T83" fmla="*/ 10 h 27"/>
                  <a:gd name="T84" fmla="*/ 26 w 28"/>
                  <a:gd name="T85" fmla="*/ 9 h 27"/>
                  <a:gd name="T86" fmla="*/ 26 w 28"/>
                  <a:gd name="T87" fmla="*/ 8 h 27"/>
                  <a:gd name="T88" fmla="*/ 25 w 28"/>
                  <a:gd name="T89" fmla="*/ 7 h 27"/>
                  <a:gd name="T90" fmla="*/ 25 w 28"/>
                  <a:gd name="T91" fmla="*/ 6 h 27"/>
                  <a:gd name="T92" fmla="*/ 24 w 28"/>
                  <a:gd name="T93" fmla="*/ 5 h 27"/>
                  <a:gd name="T94" fmla="*/ 23 w 28"/>
                  <a:gd name="T95" fmla="*/ 4 h 27"/>
                  <a:gd name="T96" fmla="*/ 21 w 28"/>
                  <a:gd name="T97" fmla="*/ 3 h 2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8"/>
                  <a:gd name="T148" fmla="*/ 0 h 27"/>
                  <a:gd name="T149" fmla="*/ 28 w 28"/>
                  <a:gd name="T150" fmla="*/ 27 h 2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8" h="27">
                    <a:moveTo>
                      <a:pt x="21" y="3"/>
                    </a:moveTo>
                    <a:lnTo>
                      <a:pt x="20" y="2"/>
                    </a:lnTo>
                    <a:lnTo>
                      <a:pt x="19" y="2"/>
                    </a:lnTo>
                    <a:lnTo>
                      <a:pt x="18" y="1"/>
                    </a:lnTo>
                    <a:lnTo>
                      <a:pt x="17" y="1"/>
                    </a:lnTo>
                    <a:lnTo>
                      <a:pt x="15" y="1"/>
                    </a:lnTo>
                    <a:lnTo>
                      <a:pt x="14" y="0"/>
                    </a:lnTo>
                    <a:lnTo>
                      <a:pt x="13" y="1"/>
                    </a:lnTo>
                    <a:lnTo>
                      <a:pt x="12" y="1"/>
                    </a:lnTo>
                    <a:lnTo>
                      <a:pt x="9" y="2"/>
                    </a:lnTo>
                    <a:lnTo>
                      <a:pt x="7" y="3"/>
                    </a:lnTo>
                    <a:lnTo>
                      <a:pt x="5" y="4"/>
                    </a:lnTo>
                    <a:lnTo>
                      <a:pt x="4" y="6"/>
                    </a:lnTo>
                    <a:lnTo>
                      <a:pt x="2" y="8"/>
                    </a:lnTo>
                    <a:lnTo>
                      <a:pt x="1" y="10"/>
                    </a:lnTo>
                    <a:lnTo>
                      <a:pt x="1" y="12"/>
                    </a:lnTo>
                    <a:lnTo>
                      <a:pt x="0" y="15"/>
                    </a:lnTo>
                    <a:lnTo>
                      <a:pt x="0" y="16"/>
                    </a:lnTo>
                    <a:lnTo>
                      <a:pt x="0" y="17"/>
                    </a:lnTo>
                    <a:lnTo>
                      <a:pt x="1" y="19"/>
                    </a:lnTo>
                    <a:lnTo>
                      <a:pt x="1" y="20"/>
                    </a:lnTo>
                    <a:lnTo>
                      <a:pt x="2" y="21"/>
                    </a:lnTo>
                    <a:lnTo>
                      <a:pt x="3" y="22"/>
                    </a:lnTo>
                    <a:lnTo>
                      <a:pt x="4" y="22"/>
                    </a:lnTo>
                    <a:lnTo>
                      <a:pt x="6" y="23"/>
                    </a:lnTo>
                    <a:lnTo>
                      <a:pt x="7" y="24"/>
                    </a:lnTo>
                    <a:lnTo>
                      <a:pt x="8" y="25"/>
                    </a:lnTo>
                    <a:lnTo>
                      <a:pt x="9" y="25"/>
                    </a:lnTo>
                    <a:lnTo>
                      <a:pt x="10" y="26"/>
                    </a:lnTo>
                    <a:lnTo>
                      <a:pt x="12" y="26"/>
                    </a:lnTo>
                    <a:lnTo>
                      <a:pt x="13" y="26"/>
                    </a:lnTo>
                    <a:lnTo>
                      <a:pt x="14" y="26"/>
                    </a:lnTo>
                    <a:lnTo>
                      <a:pt x="15" y="25"/>
                    </a:lnTo>
                    <a:lnTo>
                      <a:pt x="17" y="25"/>
                    </a:lnTo>
                    <a:lnTo>
                      <a:pt x="20" y="23"/>
                    </a:lnTo>
                    <a:lnTo>
                      <a:pt x="21" y="22"/>
                    </a:lnTo>
                    <a:lnTo>
                      <a:pt x="23" y="20"/>
                    </a:lnTo>
                    <a:lnTo>
                      <a:pt x="25" y="18"/>
                    </a:lnTo>
                    <a:lnTo>
                      <a:pt x="26" y="16"/>
                    </a:lnTo>
                    <a:lnTo>
                      <a:pt x="26" y="14"/>
                    </a:lnTo>
                    <a:lnTo>
                      <a:pt x="27" y="12"/>
                    </a:lnTo>
                    <a:lnTo>
                      <a:pt x="27" y="10"/>
                    </a:lnTo>
                    <a:lnTo>
                      <a:pt x="26" y="9"/>
                    </a:lnTo>
                    <a:lnTo>
                      <a:pt x="26" y="8"/>
                    </a:lnTo>
                    <a:lnTo>
                      <a:pt x="25" y="7"/>
                    </a:lnTo>
                    <a:lnTo>
                      <a:pt x="25" y="6"/>
                    </a:lnTo>
                    <a:lnTo>
                      <a:pt x="24" y="5"/>
                    </a:lnTo>
                    <a:lnTo>
                      <a:pt x="23" y="4"/>
                    </a:lnTo>
                    <a:lnTo>
                      <a:pt x="21" y="3"/>
                    </a:lnTo>
                  </a:path>
                </a:pathLst>
              </a:custGeom>
              <a:solidFill>
                <a:srgbClr val="4C4C4C"/>
              </a:solidFill>
              <a:ln w="9525" cap="rnd">
                <a:noFill/>
                <a:round/>
                <a:headEnd/>
                <a:tailEnd/>
              </a:ln>
            </p:spPr>
            <p:txBody>
              <a:bodyPr/>
              <a:lstStyle/>
              <a:p>
                <a:endParaRPr lang="zh-CN" altLang="en-US"/>
              </a:p>
            </p:txBody>
          </p:sp>
          <p:sp>
            <p:nvSpPr>
              <p:cNvPr id="154" name="Freeform 61"/>
              <p:cNvSpPr>
                <a:spLocks/>
              </p:cNvSpPr>
              <p:nvPr/>
            </p:nvSpPr>
            <p:spPr bwMode="auto">
              <a:xfrm>
                <a:off x="3539" y="3256"/>
                <a:ext cx="58" cy="83"/>
              </a:xfrm>
              <a:custGeom>
                <a:avLst/>
                <a:gdLst>
                  <a:gd name="T0" fmla="*/ 57 w 58"/>
                  <a:gd name="T1" fmla="*/ 26 h 83"/>
                  <a:gd name="T2" fmla="*/ 54 w 58"/>
                  <a:gd name="T3" fmla="*/ 34 h 83"/>
                  <a:gd name="T4" fmla="*/ 50 w 58"/>
                  <a:gd name="T5" fmla="*/ 41 h 83"/>
                  <a:gd name="T6" fmla="*/ 44 w 58"/>
                  <a:gd name="T7" fmla="*/ 48 h 83"/>
                  <a:gd name="T8" fmla="*/ 41 w 58"/>
                  <a:gd name="T9" fmla="*/ 50 h 83"/>
                  <a:gd name="T10" fmla="*/ 41 w 58"/>
                  <a:gd name="T11" fmla="*/ 51 h 83"/>
                  <a:gd name="T12" fmla="*/ 39 w 58"/>
                  <a:gd name="T13" fmla="*/ 52 h 83"/>
                  <a:gd name="T14" fmla="*/ 36 w 58"/>
                  <a:gd name="T15" fmla="*/ 55 h 83"/>
                  <a:gd name="T16" fmla="*/ 34 w 58"/>
                  <a:gd name="T17" fmla="*/ 59 h 83"/>
                  <a:gd name="T18" fmla="*/ 32 w 58"/>
                  <a:gd name="T19" fmla="*/ 63 h 83"/>
                  <a:gd name="T20" fmla="*/ 31 w 58"/>
                  <a:gd name="T21" fmla="*/ 78 h 83"/>
                  <a:gd name="T22" fmla="*/ 19 w 58"/>
                  <a:gd name="T23" fmla="*/ 81 h 83"/>
                  <a:gd name="T24" fmla="*/ 18 w 58"/>
                  <a:gd name="T25" fmla="*/ 68 h 83"/>
                  <a:gd name="T26" fmla="*/ 20 w 58"/>
                  <a:gd name="T27" fmla="*/ 60 h 83"/>
                  <a:gd name="T28" fmla="*/ 23 w 58"/>
                  <a:gd name="T29" fmla="*/ 53 h 83"/>
                  <a:gd name="T30" fmla="*/ 28 w 58"/>
                  <a:gd name="T31" fmla="*/ 47 h 83"/>
                  <a:gd name="T32" fmla="*/ 35 w 58"/>
                  <a:gd name="T33" fmla="*/ 41 h 83"/>
                  <a:gd name="T34" fmla="*/ 36 w 58"/>
                  <a:gd name="T35" fmla="*/ 39 h 83"/>
                  <a:gd name="T36" fmla="*/ 40 w 58"/>
                  <a:gd name="T37" fmla="*/ 36 h 83"/>
                  <a:gd name="T38" fmla="*/ 42 w 58"/>
                  <a:gd name="T39" fmla="*/ 32 h 83"/>
                  <a:gd name="T40" fmla="*/ 43 w 58"/>
                  <a:gd name="T41" fmla="*/ 28 h 83"/>
                  <a:gd name="T42" fmla="*/ 43 w 58"/>
                  <a:gd name="T43" fmla="*/ 24 h 83"/>
                  <a:gd name="T44" fmla="*/ 43 w 58"/>
                  <a:gd name="T45" fmla="*/ 21 h 83"/>
                  <a:gd name="T46" fmla="*/ 42 w 58"/>
                  <a:gd name="T47" fmla="*/ 19 h 83"/>
                  <a:gd name="T48" fmla="*/ 41 w 58"/>
                  <a:gd name="T49" fmla="*/ 17 h 83"/>
                  <a:gd name="T50" fmla="*/ 39 w 58"/>
                  <a:gd name="T51" fmla="*/ 16 h 83"/>
                  <a:gd name="T52" fmla="*/ 36 w 58"/>
                  <a:gd name="T53" fmla="*/ 15 h 83"/>
                  <a:gd name="T54" fmla="*/ 34 w 58"/>
                  <a:gd name="T55" fmla="*/ 14 h 83"/>
                  <a:gd name="T56" fmla="*/ 31 w 58"/>
                  <a:gd name="T57" fmla="*/ 15 h 83"/>
                  <a:gd name="T58" fmla="*/ 26 w 58"/>
                  <a:gd name="T59" fmla="*/ 16 h 83"/>
                  <a:gd name="T60" fmla="*/ 21 w 58"/>
                  <a:gd name="T61" fmla="*/ 20 h 83"/>
                  <a:gd name="T62" fmla="*/ 17 w 58"/>
                  <a:gd name="T63" fmla="*/ 25 h 83"/>
                  <a:gd name="T64" fmla="*/ 14 w 58"/>
                  <a:gd name="T65" fmla="*/ 30 h 83"/>
                  <a:gd name="T66" fmla="*/ 14 w 58"/>
                  <a:gd name="T67" fmla="*/ 35 h 83"/>
                  <a:gd name="T68" fmla="*/ 2 w 58"/>
                  <a:gd name="T69" fmla="*/ 39 h 83"/>
                  <a:gd name="T70" fmla="*/ 0 w 58"/>
                  <a:gd name="T71" fmla="*/ 37 h 83"/>
                  <a:gd name="T72" fmla="*/ 1 w 58"/>
                  <a:gd name="T73" fmla="*/ 32 h 83"/>
                  <a:gd name="T74" fmla="*/ 3 w 58"/>
                  <a:gd name="T75" fmla="*/ 26 h 83"/>
                  <a:gd name="T76" fmla="*/ 5 w 58"/>
                  <a:gd name="T77" fmla="*/ 20 h 83"/>
                  <a:gd name="T78" fmla="*/ 9 w 58"/>
                  <a:gd name="T79" fmla="*/ 15 h 83"/>
                  <a:gd name="T80" fmla="*/ 14 w 58"/>
                  <a:gd name="T81" fmla="*/ 10 h 83"/>
                  <a:gd name="T82" fmla="*/ 19 w 58"/>
                  <a:gd name="T83" fmla="*/ 6 h 83"/>
                  <a:gd name="T84" fmla="*/ 24 w 58"/>
                  <a:gd name="T85" fmla="*/ 3 h 83"/>
                  <a:gd name="T86" fmla="*/ 30 w 58"/>
                  <a:gd name="T87" fmla="*/ 1 h 83"/>
                  <a:gd name="T88" fmla="*/ 36 w 58"/>
                  <a:gd name="T89" fmla="*/ 0 h 83"/>
                  <a:gd name="T90" fmla="*/ 41 w 58"/>
                  <a:gd name="T91" fmla="*/ 0 h 83"/>
                  <a:gd name="T92" fmla="*/ 46 w 58"/>
                  <a:gd name="T93" fmla="*/ 2 h 83"/>
                  <a:gd name="T94" fmla="*/ 50 w 58"/>
                  <a:gd name="T95" fmla="*/ 4 h 83"/>
                  <a:gd name="T96" fmla="*/ 53 w 58"/>
                  <a:gd name="T97" fmla="*/ 7 h 83"/>
                  <a:gd name="T98" fmla="*/ 56 w 58"/>
                  <a:gd name="T99" fmla="*/ 11 h 83"/>
                  <a:gd name="T100" fmla="*/ 57 w 58"/>
                  <a:gd name="T101" fmla="*/ 16 h 83"/>
                  <a:gd name="T102" fmla="*/ 57 w 58"/>
                  <a:gd name="T103" fmla="*/ 22 h 8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58"/>
                  <a:gd name="T157" fmla="*/ 0 h 83"/>
                  <a:gd name="T158" fmla="*/ 58 w 58"/>
                  <a:gd name="T159" fmla="*/ 83 h 83"/>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58" h="83">
                    <a:moveTo>
                      <a:pt x="57" y="22"/>
                    </a:moveTo>
                    <a:lnTo>
                      <a:pt x="57" y="26"/>
                    </a:lnTo>
                    <a:lnTo>
                      <a:pt x="56" y="30"/>
                    </a:lnTo>
                    <a:lnTo>
                      <a:pt x="54" y="34"/>
                    </a:lnTo>
                    <a:lnTo>
                      <a:pt x="52" y="37"/>
                    </a:lnTo>
                    <a:lnTo>
                      <a:pt x="50" y="41"/>
                    </a:lnTo>
                    <a:lnTo>
                      <a:pt x="47" y="45"/>
                    </a:lnTo>
                    <a:lnTo>
                      <a:pt x="44" y="48"/>
                    </a:lnTo>
                    <a:lnTo>
                      <a:pt x="41" y="51"/>
                    </a:lnTo>
                    <a:lnTo>
                      <a:pt x="41" y="50"/>
                    </a:lnTo>
                    <a:lnTo>
                      <a:pt x="41" y="51"/>
                    </a:lnTo>
                    <a:lnTo>
                      <a:pt x="39" y="52"/>
                    </a:lnTo>
                    <a:lnTo>
                      <a:pt x="37" y="54"/>
                    </a:lnTo>
                    <a:lnTo>
                      <a:pt x="36" y="55"/>
                    </a:lnTo>
                    <a:lnTo>
                      <a:pt x="35" y="57"/>
                    </a:lnTo>
                    <a:lnTo>
                      <a:pt x="34" y="59"/>
                    </a:lnTo>
                    <a:lnTo>
                      <a:pt x="33" y="61"/>
                    </a:lnTo>
                    <a:lnTo>
                      <a:pt x="32" y="63"/>
                    </a:lnTo>
                    <a:lnTo>
                      <a:pt x="32" y="64"/>
                    </a:lnTo>
                    <a:lnTo>
                      <a:pt x="31" y="78"/>
                    </a:lnTo>
                    <a:lnTo>
                      <a:pt x="29" y="78"/>
                    </a:lnTo>
                    <a:lnTo>
                      <a:pt x="19" y="81"/>
                    </a:lnTo>
                    <a:lnTo>
                      <a:pt x="17" y="82"/>
                    </a:lnTo>
                    <a:lnTo>
                      <a:pt x="18" y="68"/>
                    </a:lnTo>
                    <a:lnTo>
                      <a:pt x="19" y="64"/>
                    </a:lnTo>
                    <a:lnTo>
                      <a:pt x="20" y="60"/>
                    </a:lnTo>
                    <a:lnTo>
                      <a:pt x="21" y="57"/>
                    </a:lnTo>
                    <a:lnTo>
                      <a:pt x="23" y="53"/>
                    </a:lnTo>
                    <a:lnTo>
                      <a:pt x="26" y="50"/>
                    </a:lnTo>
                    <a:lnTo>
                      <a:pt x="28" y="47"/>
                    </a:lnTo>
                    <a:lnTo>
                      <a:pt x="31" y="44"/>
                    </a:lnTo>
                    <a:lnTo>
                      <a:pt x="35" y="41"/>
                    </a:lnTo>
                    <a:lnTo>
                      <a:pt x="36" y="39"/>
                    </a:lnTo>
                    <a:lnTo>
                      <a:pt x="38" y="38"/>
                    </a:lnTo>
                    <a:lnTo>
                      <a:pt x="40" y="36"/>
                    </a:lnTo>
                    <a:lnTo>
                      <a:pt x="41" y="34"/>
                    </a:lnTo>
                    <a:lnTo>
                      <a:pt x="42" y="32"/>
                    </a:lnTo>
                    <a:lnTo>
                      <a:pt x="43" y="30"/>
                    </a:lnTo>
                    <a:lnTo>
                      <a:pt x="43" y="28"/>
                    </a:lnTo>
                    <a:lnTo>
                      <a:pt x="44" y="25"/>
                    </a:lnTo>
                    <a:lnTo>
                      <a:pt x="43" y="24"/>
                    </a:lnTo>
                    <a:lnTo>
                      <a:pt x="43" y="23"/>
                    </a:lnTo>
                    <a:lnTo>
                      <a:pt x="43" y="21"/>
                    </a:lnTo>
                    <a:lnTo>
                      <a:pt x="43" y="20"/>
                    </a:lnTo>
                    <a:lnTo>
                      <a:pt x="42" y="19"/>
                    </a:lnTo>
                    <a:lnTo>
                      <a:pt x="41" y="18"/>
                    </a:lnTo>
                    <a:lnTo>
                      <a:pt x="41" y="17"/>
                    </a:lnTo>
                    <a:lnTo>
                      <a:pt x="40" y="16"/>
                    </a:lnTo>
                    <a:lnTo>
                      <a:pt x="39" y="16"/>
                    </a:lnTo>
                    <a:lnTo>
                      <a:pt x="37" y="15"/>
                    </a:lnTo>
                    <a:lnTo>
                      <a:pt x="36" y="15"/>
                    </a:lnTo>
                    <a:lnTo>
                      <a:pt x="35" y="14"/>
                    </a:lnTo>
                    <a:lnTo>
                      <a:pt x="34" y="14"/>
                    </a:lnTo>
                    <a:lnTo>
                      <a:pt x="32" y="14"/>
                    </a:lnTo>
                    <a:lnTo>
                      <a:pt x="31" y="15"/>
                    </a:lnTo>
                    <a:lnTo>
                      <a:pt x="29" y="15"/>
                    </a:lnTo>
                    <a:lnTo>
                      <a:pt x="26" y="16"/>
                    </a:lnTo>
                    <a:lnTo>
                      <a:pt x="23" y="18"/>
                    </a:lnTo>
                    <a:lnTo>
                      <a:pt x="21" y="20"/>
                    </a:lnTo>
                    <a:lnTo>
                      <a:pt x="19" y="22"/>
                    </a:lnTo>
                    <a:lnTo>
                      <a:pt x="17" y="25"/>
                    </a:lnTo>
                    <a:lnTo>
                      <a:pt x="15" y="28"/>
                    </a:lnTo>
                    <a:lnTo>
                      <a:pt x="14" y="30"/>
                    </a:lnTo>
                    <a:lnTo>
                      <a:pt x="14" y="33"/>
                    </a:lnTo>
                    <a:lnTo>
                      <a:pt x="14" y="35"/>
                    </a:lnTo>
                    <a:lnTo>
                      <a:pt x="12" y="36"/>
                    </a:lnTo>
                    <a:lnTo>
                      <a:pt x="2" y="39"/>
                    </a:lnTo>
                    <a:lnTo>
                      <a:pt x="0" y="39"/>
                    </a:lnTo>
                    <a:lnTo>
                      <a:pt x="0" y="37"/>
                    </a:lnTo>
                    <a:lnTo>
                      <a:pt x="0" y="34"/>
                    </a:lnTo>
                    <a:lnTo>
                      <a:pt x="1" y="32"/>
                    </a:lnTo>
                    <a:lnTo>
                      <a:pt x="1" y="29"/>
                    </a:lnTo>
                    <a:lnTo>
                      <a:pt x="3" y="26"/>
                    </a:lnTo>
                    <a:lnTo>
                      <a:pt x="4" y="23"/>
                    </a:lnTo>
                    <a:lnTo>
                      <a:pt x="5" y="20"/>
                    </a:lnTo>
                    <a:lnTo>
                      <a:pt x="7" y="18"/>
                    </a:lnTo>
                    <a:lnTo>
                      <a:pt x="9" y="15"/>
                    </a:lnTo>
                    <a:lnTo>
                      <a:pt x="11" y="12"/>
                    </a:lnTo>
                    <a:lnTo>
                      <a:pt x="14" y="10"/>
                    </a:lnTo>
                    <a:lnTo>
                      <a:pt x="16" y="8"/>
                    </a:lnTo>
                    <a:lnTo>
                      <a:pt x="19" y="6"/>
                    </a:lnTo>
                    <a:lnTo>
                      <a:pt x="22" y="5"/>
                    </a:lnTo>
                    <a:lnTo>
                      <a:pt x="24" y="3"/>
                    </a:lnTo>
                    <a:lnTo>
                      <a:pt x="27" y="2"/>
                    </a:lnTo>
                    <a:lnTo>
                      <a:pt x="30" y="1"/>
                    </a:lnTo>
                    <a:lnTo>
                      <a:pt x="33" y="1"/>
                    </a:lnTo>
                    <a:lnTo>
                      <a:pt x="36" y="0"/>
                    </a:lnTo>
                    <a:lnTo>
                      <a:pt x="38" y="0"/>
                    </a:lnTo>
                    <a:lnTo>
                      <a:pt x="41" y="0"/>
                    </a:lnTo>
                    <a:lnTo>
                      <a:pt x="43" y="1"/>
                    </a:lnTo>
                    <a:lnTo>
                      <a:pt x="46" y="2"/>
                    </a:lnTo>
                    <a:lnTo>
                      <a:pt x="48" y="3"/>
                    </a:lnTo>
                    <a:lnTo>
                      <a:pt x="50" y="4"/>
                    </a:lnTo>
                    <a:lnTo>
                      <a:pt x="52" y="6"/>
                    </a:lnTo>
                    <a:lnTo>
                      <a:pt x="53" y="7"/>
                    </a:lnTo>
                    <a:lnTo>
                      <a:pt x="55" y="9"/>
                    </a:lnTo>
                    <a:lnTo>
                      <a:pt x="56" y="11"/>
                    </a:lnTo>
                    <a:lnTo>
                      <a:pt x="56" y="14"/>
                    </a:lnTo>
                    <a:lnTo>
                      <a:pt x="57" y="16"/>
                    </a:lnTo>
                    <a:lnTo>
                      <a:pt x="57" y="19"/>
                    </a:lnTo>
                    <a:lnTo>
                      <a:pt x="57" y="22"/>
                    </a:lnTo>
                  </a:path>
                </a:pathLst>
              </a:custGeom>
              <a:solidFill>
                <a:srgbClr val="CC0000"/>
              </a:solidFill>
              <a:ln w="9525" cap="rnd">
                <a:noFill/>
                <a:round/>
                <a:headEnd/>
                <a:tailEnd/>
              </a:ln>
            </p:spPr>
            <p:txBody>
              <a:bodyPr/>
              <a:lstStyle/>
              <a:p>
                <a:endParaRPr lang="zh-CN" altLang="en-US"/>
              </a:p>
            </p:txBody>
          </p:sp>
          <p:sp>
            <p:nvSpPr>
              <p:cNvPr id="155" name="Freeform 62"/>
              <p:cNvSpPr>
                <a:spLocks/>
              </p:cNvSpPr>
              <p:nvPr/>
            </p:nvSpPr>
            <p:spPr bwMode="auto">
              <a:xfrm>
                <a:off x="3552" y="3340"/>
                <a:ext cx="23" cy="23"/>
              </a:xfrm>
              <a:custGeom>
                <a:avLst/>
                <a:gdLst>
                  <a:gd name="T0" fmla="*/ 10 w 23"/>
                  <a:gd name="T1" fmla="*/ 21 h 23"/>
                  <a:gd name="T2" fmla="*/ 12 w 23"/>
                  <a:gd name="T3" fmla="*/ 21 h 23"/>
                  <a:gd name="T4" fmla="*/ 14 w 23"/>
                  <a:gd name="T5" fmla="*/ 20 h 23"/>
                  <a:gd name="T6" fmla="*/ 16 w 23"/>
                  <a:gd name="T7" fmla="*/ 18 h 23"/>
                  <a:gd name="T8" fmla="*/ 18 w 23"/>
                  <a:gd name="T9" fmla="*/ 16 h 23"/>
                  <a:gd name="T10" fmla="*/ 19 w 23"/>
                  <a:gd name="T11" fmla="*/ 14 h 23"/>
                  <a:gd name="T12" fmla="*/ 21 w 23"/>
                  <a:gd name="T13" fmla="*/ 12 h 23"/>
                  <a:gd name="T14" fmla="*/ 21 w 23"/>
                  <a:gd name="T15" fmla="*/ 10 h 23"/>
                  <a:gd name="T16" fmla="*/ 22 w 23"/>
                  <a:gd name="T17" fmla="*/ 8 h 23"/>
                  <a:gd name="T18" fmla="*/ 21 w 23"/>
                  <a:gd name="T19" fmla="*/ 6 h 23"/>
                  <a:gd name="T20" fmla="*/ 21 w 23"/>
                  <a:gd name="T21" fmla="*/ 4 h 23"/>
                  <a:gd name="T22" fmla="*/ 20 w 23"/>
                  <a:gd name="T23" fmla="*/ 2 h 23"/>
                  <a:gd name="T24" fmla="*/ 19 w 23"/>
                  <a:gd name="T25" fmla="*/ 1 h 23"/>
                  <a:gd name="T26" fmla="*/ 17 w 23"/>
                  <a:gd name="T27" fmla="*/ 0 h 23"/>
                  <a:gd name="T28" fmla="*/ 15 w 23"/>
                  <a:gd name="T29" fmla="*/ 0 h 23"/>
                  <a:gd name="T30" fmla="*/ 13 w 23"/>
                  <a:gd name="T31" fmla="*/ 0 h 23"/>
                  <a:gd name="T32" fmla="*/ 11 w 23"/>
                  <a:gd name="T33" fmla="*/ 0 h 23"/>
                  <a:gd name="T34" fmla="*/ 9 w 23"/>
                  <a:gd name="T35" fmla="*/ 1 h 23"/>
                  <a:gd name="T36" fmla="*/ 7 w 23"/>
                  <a:gd name="T37" fmla="*/ 2 h 23"/>
                  <a:gd name="T38" fmla="*/ 5 w 23"/>
                  <a:gd name="T39" fmla="*/ 3 h 23"/>
                  <a:gd name="T40" fmla="*/ 3 w 23"/>
                  <a:gd name="T41" fmla="*/ 5 h 23"/>
                  <a:gd name="T42" fmla="*/ 2 w 23"/>
                  <a:gd name="T43" fmla="*/ 7 h 23"/>
                  <a:gd name="T44" fmla="*/ 1 w 23"/>
                  <a:gd name="T45" fmla="*/ 9 h 23"/>
                  <a:gd name="T46" fmla="*/ 0 w 23"/>
                  <a:gd name="T47" fmla="*/ 11 h 23"/>
                  <a:gd name="T48" fmla="*/ 0 w 23"/>
                  <a:gd name="T49" fmla="*/ 14 h 23"/>
                  <a:gd name="T50" fmla="*/ 0 w 23"/>
                  <a:gd name="T51" fmla="*/ 16 h 23"/>
                  <a:gd name="T52" fmla="*/ 0 w 23"/>
                  <a:gd name="T53" fmla="*/ 18 h 23"/>
                  <a:gd name="T54" fmla="*/ 1 w 23"/>
                  <a:gd name="T55" fmla="*/ 19 h 23"/>
                  <a:gd name="T56" fmla="*/ 3 w 23"/>
                  <a:gd name="T57" fmla="*/ 20 h 23"/>
                  <a:gd name="T58" fmla="*/ 4 w 23"/>
                  <a:gd name="T59" fmla="*/ 21 h 23"/>
                  <a:gd name="T60" fmla="*/ 6 w 23"/>
                  <a:gd name="T61" fmla="*/ 22 h 23"/>
                  <a:gd name="T62" fmla="*/ 8 w 23"/>
                  <a:gd name="T63" fmla="*/ 22 h 23"/>
                  <a:gd name="T64" fmla="*/ 10 w 23"/>
                  <a:gd name="T65" fmla="*/ 21 h 2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3"/>
                  <a:gd name="T100" fmla="*/ 0 h 23"/>
                  <a:gd name="T101" fmla="*/ 23 w 23"/>
                  <a:gd name="T102" fmla="*/ 23 h 2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3" h="23">
                    <a:moveTo>
                      <a:pt x="10" y="21"/>
                    </a:moveTo>
                    <a:lnTo>
                      <a:pt x="12" y="21"/>
                    </a:lnTo>
                    <a:lnTo>
                      <a:pt x="14" y="20"/>
                    </a:lnTo>
                    <a:lnTo>
                      <a:pt x="16" y="18"/>
                    </a:lnTo>
                    <a:lnTo>
                      <a:pt x="18" y="16"/>
                    </a:lnTo>
                    <a:lnTo>
                      <a:pt x="19" y="14"/>
                    </a:lnTo>
                    <a:lnTo>
                      <a:pt x="21" y="12"/>
                    </a:lnTo>
                    <a:lnTo>
                      <a:pt x="21" y="10"/>
                    </a:lnTo>
                    <a:lnTo>
                      <a:pt x="22" y="8"/>
                    </a:lnTo>
                    <a:lnTo>
                      <a:pt x="21" y="6"/>
                    </a:lnTo>
                    <a:lnTo>
                      <a:pt x="21" y="4"/>
                    </a:lnTo>
                    <a:lnTo>
                      <a:pt x="20" y="2"/>
                    </a:lnTo>
                    <a:lnTo>
                      <a:pt x="19" y="1"/>
                    </a:lnTo>
                    <a:lnTo>
                      <a:pt x="17" y="0"/>
                    </a:lnTo>
                    <a:lnTo>
                      <a:pt x="15" y="0"/>
                    </a:lnTo>
                    <a:lnTo>
                      <a:pt x="13" y="0"/>
                    </a:lnTo>
                    <a:lnTo>
                      <a:pt x="11" y="0"/>
                    </a:lnTo>
                    <a:lnTo>
                      <a:pt x="9" y="1"/>
                    </a:lnTo>
                    <a:lnTo>
                      <a:pt x="7" y="2"/>
                    </a:lnTo>
                    <a:lnTo>
                      <a:pt x="5" y="3"/>
                    </a:lnTo>
                    <a:lnTo>
                      <a:pt x="3" y="5"/>
                    </a:lnTo>
                    <a:lnTo>
                      <a:pt x="2" y="7"/>
                    </a:lnTo>
                    <a:lnTo>
                      <a:pt x="1" y="9"/>
                    </a:lnTo>
                    <a:lnTo>
                      <a:pt x="0" y="11"/>
                    </a:lnTo>
                    <a:lnTo>
                      <a:pt x="0" y="14"/>
                    </a:lnTo>
                    <a:lnTo>
                      <a:pt x="0" y="16"/>
                    </a:lnTo>
                    <a:lnTo>
                      <a:pt x="0" y="18"/>
                    </a:lnTo>
                    <a:lnTo>
                      <a:pt x="1" y="19"/>
                    </a:lnTo>
                    <a:lnTo>
                      <a:pt x="3" y="20"/>
                    </a:lnTo>
                    <a:lnTo>
                      <a:pt x="4" y="21"/>
                    </a:lnTo>
                    <a:lnTo>
                      <a:pt x="6" y="22"/>
                    </a:lnTo>
                    <a:lnTo>
                      <a:pt x="8" y="22"/>
                    </a:lnTo>
                    <a:lnTo>
                      <a:pt x="10" y="21"/>
                    </a:lnTo>
                  </a:path>
                </a:pathLst>
              </a:custGeom>
              <a:solidFill>
                <a:srgbClr val="CC0000"/>
              </a:solidFill>
              <a:ln w="9525" cap="rnd">
                <a:noFill/>
                <a:round/>
                <a:headEnd/>
                <a:tailEnd/>
              </a:ln>
            </p:spPr>
            <p:txBody>
              <a:bodyPr/>
              <a:lstStyle/>
              <a:p>
                <a:endParaRPr lang="zh-CN" altLang="en-US"/>
              </a:p>
            </p:txBody>
          </p:sp>
          <p:sp>
            <p:nvSpPr>
              <p:cNvPr id="156" name="Freeform 63"/>
              <p:cNvSpPr>
                <a:spLocks/>
              </p:cNvSpPr>
              <p:nvPr/>
            </p:nvSpPr>
            <p:spPr bwMode="auto">
              <a:xfrm>
                <a:off x="3338" y="3306"/>
                <a:ext cx="191" cy="87"/>
              </a:xfrm>
              <a:custGeom>
                <a:avLst/>
                <a:gdLst>
                  <a:gd name="T0" fmla="*/ 190 w 191"/>
                  <a:gd name="T1" fmla="*/ 33 h 87"/>
                  <a:gd name="T2" fmla="*/ 190 w 191"/>
                  <a:gd name="T3" fmla="*/ 0 h 87"/>
                  <a:gd name="T4" fmla="*/ 0 w 191"/>
                  <a:gd name="T5" fmla="*/ 52 h 87"/>
                  <a:gd name="T6" fmla="*/ 0 w 191"/>
                  <a:gd name="T7" fmla="*/ 86 h 87"/>
                  <a:gd name="T8" fmla="*/ 190 w 191"/>
                  <a:gd name="T9" fmla="*/ 33 h 87"/>
                  <a:gd name="T10" fmla="*/ 0 60000 65536"/>
                  <a:gd name="T11" fmla="*/ 0 60000 65536"/>
                  <a:gd name="T12" fmla="*/ 0 60000 65536"/>
                  <a:gd name="T13" fmla="*/ 0 60000 65536"/>
                  <a:gd name="T14" fmla="*/ 0 60000 65536"/>
                  <a:gd name="T15" fmla="*/ 0 w 191"/>
                  <a:gd name="T16" fmla="*/ 0 h 87"/>
                  <a:gd name="T17" fmla="*/ 191 w 191"/>
                  <a:gd name="T18" fmla="*/ 87 h 87"/>
                </a:gdLst>
                <a:ahLst/>
                <a:cxnLst>
                  <a:cxn ang="T10">
                    <a:pos x="T0" y="T1"/>
                  </a:cxn>
                  <a:cxn ang="T11">
                    <a:pos x="T2" y="T3"/>
                  </a:cxn>
                  <a:cxn ang="T12">
                    <a:pos x="T4" y="T5"/>
                  </a:cxn>
                  <a:cxn ang="T13">
                    <a:pos x="T6" y="T7"/>
                  </a:cxn>
                  <a:cxn ang="T14">
                    <a:pos x="T8" y="T9"/>
                  </a:cxn>
                </a:cxnLst>
                <a:rect l="T15" t="T16" r="T17" b="T18"/>
                <a:pathLst>
                  <a:path w="191" h="87">
                    <a:moveTo>
                      <a:pt x="190" y="33"/>
                    </a:moveTo>
                    <a:lnTo>
                      <a:pt x="190" y="0"/>
                    </a:lnTo>
                    <a:lnTo>
                      <a:pt x="0" y="52"/>
                    </a:lnTo>
                    <a:lnTo>
                      <a:pt x="0" y="86"/>
                    </a:lnTo>
                    <a:lnTo>
                      <a:pt x="190" y="33"/>
                    </a:lnTo>
                  </a:path>
                </a:pathLst>
              </a:custGeom>
              <a:solidFill>
                <a:srgbClr val="B2B2B2"/>
              </a:solidFill>
              <a:ln w="9525" cap="rnd">
                <a:noFill/>
                <a:round/>
                <a:headEnd/>
                <a:tailEnd/>
              </a:ln>
            </p:spPr>
            <p:txBody>
              <a:bodyPr/>
              <a:lstStyle/>
              <a:p>
                <a:endParaRPr lang="zh-CN" altLang="en-US"/>
              </a:p>
            </p:txBody>
          </p:sp>
          <p:sp>
            <p:nvSpPr>
              <p:cNvPr id="157" name="Freeform 64"/>
              <p:cNvSpPr>
                <a:spLocks/>
              </p:cNvSpPr>
              <p:nvPr/>
            </p:nvSpPr>
            <p:spPr bwMode="auto">
              <a:xfrm>
                <a:off x="3251" y="3368"/>
                <a:ext cx="53" cy="51"/>
              </a:xfrm>
              <a:custGeom>
                <a:avLst/>
                <a:gdLst>
                  <a:gd name="T0" fmla="*/ 52 w 53"/>
                  <a:gd name="T1" fmla="*/ 33 h 51"/>
                  <a:gd name="T2" fmla="*/ 52 w 53"/>
                  <a:gd name="T3" fmla="*/ 0 h 51"/>
                  <a:gd name="T4" fmla="*/ 0 w 53"/>
                  <a:gd name="T5" fmla="*/ 17 h 51"/>
                  <a:gd name="T6" fmla="*/ 0 w 53"/>
                  <a:gd name="T7" fmla="*/ 50 h 51"/>
                  <a:gd name="T8" fmla="*/ 52 w 53"/>
                  <a:gd name="T9" fmla="*/ 33 h 51"/>
                  <a:gd name="T10" fmla="*/ 0 60000 65536"/>
                  <a:gd name="T11" fmla="*/ 0 60000 65536"/>
                  <a:gd name="T12" fmla="*/ 0 60000 65536"/>
                  <a:gd name="T13" fmla="*/ 0 60000 65536"/>
                  <a:gd name="T14" fmla="*/ 0 60000 65536"/>
                  <a:gd name="T15" fmla="*/ 0 w 53"/>
                  <a:gd name="T16" fmla="*/ 0 h 51"/>
                  <a:gd name="T17" fmla="*/ 53 w 53"/>
                  <a:gd name="T18" fmla="*/ 51 h 51"/>
                </a:gdLst>
                <a:ahLst/>
                <a:cxnLst>
                  <a:cxn ang="T10">
                    <a:pos x="T0" y="T1"/>
                  </a:cxn>
                  <a:cxn ang="T11">
                    <a:pos x="T2" y="T3"/>
                  </a:cxn>
                  <a:cxn ang="T12">
                    <a:pos x="T4" y="T5"/>
                  </a:cxn>
                  <a:cxn ang="T13">
                    <a:pos x="T6" y="T7"/>
                  </a:cxn>
                  <a:cxn ang="T14">
                    <a:pos x="T8" y="T9"/>
                  </a:cxn>
                </a:cxnLst>
                <a:rect l="T15" t="T16" r="T17" b="T18"/>
                <a:pathLst>
                  <a:path w="53" h="51">
                    <a:moveTo>
                      <a:pt x="52" y="33"/>
                    </a:moveTo>
                    <a:lnTo>
                      <a:pt x="52" y="0"/>
                    </a:lnTo>
                    <a:lnTo>
                      <a:pt x="0" y="17"/>
                    </a:lnTo>
                    <a:lnTo>
                      <a:pt x="0" y="50"/>
                    </a:lnTo>
                    <a:lnTo>
                      <a:pt x="52" y="33"/>
                    </a:lnTo>
                  </a:path>
                </a:pathLst>
              </a:custGeom>
              <a:solidFill>
                <a:srgbClr val="B2B2B2"/>
              </a:solidFill>
              <a:ln w="9525" cap="rnd">
                <a:noFill/>
                <a:round/>
                <a:headEnd/>
                <a:tailEnd/>
              </a:ln>
            </p:spPr>
            <p:txBody>
              <a:bodyPr/>
              <a:lstStyle/>
              <a:p>
                <a:endParaRPr lang="zh-CN" altLang="en-US"/>
              </a:p>
            </p:txBody>
          </p:sp>
        </p:grpSp>
      </p:grpSp>
      <p:sp>
        <p:nvSpPr>
          <p:cNvPr id="158" name="Text Box 10"/>
          <p:cNvSpPr txBox="1">
            <a:spLocks noChangeArrowheads="1"/>
          </p:cNvSpPr>
          <p:nvPr/>
        </p:nvSpPr>
        <p:spPr bwMode="auto">
          <a:xfrm>
            <a:off x="1762125" y="5559425"/>
            <a:ext cx="1371600" cy="244475"/>
          </a:xfrm>
          <a:prstGeom prst="rect">
            <a:avLst/>
          </a:prstGeom>
          <a:noFill/>
          <a:ln w="6350">
            <a:noFill/>
            <a:miter lim="800000"/>
            <a:headEnd/>
            <a:tailEnd/>
          </a:ln>
        </p:spPr>
        <p:txBody>
          <a:bodyPr lIns="45720" rIns="45720">
            <a:spAutoFit/>
          </a:bodyPr>
          <a:lstStyle/>
          <a:p>
            <a:pPr algn="ctr">
              <a:lnSpc>
                <a:spcPts val="1200"/>
              </a:lnSpc>
            </a:pPr>
            <a:r>
              <a:rPr lang="zh-CN" altLang="en-US" sz="1200" b="1" dirty="0">
                <a:solidFill>
                  <a:srgbClr val="000000"/>
                </a:solidFill>
                <a:ea typeface="微软雅黑" pitchFamily="34" charset="-122"/>
                <a:cs typeface="Arial" pitchFamily="34" charset="0"/>
              </a:rPr>
              <a:t>交付</a:t>
            </a:r>
          </a:p>
        </p:txBody>
      </p:sp>
      <p:grpSp>
        <p:nvGrpSpPr>
          <p:cNvPr id="159" name="Group 119"/>
          <p:cNvGrpSpPr>
            <a:grpSpLocks/>
          </p:cNvGrpSpPr>
          <p:nvPr/>
        </p:nvGrpSpPr>
        <p:grpSpPr bwMode="auto">
          <a:xfrm>
            <a:off x="2117725" y="4797425"/>
            <a:ext cx="658813" cy="692150"/>
            <a:chOff x="1516" y="2841"/>
            <a:chExt cx="415" cy="436"/>
          </a:xfrm>
        </p:grpSpPr>
        <p:sp>
          <p:nvSpPr>
            <p:cNvPr id="160" name="AutoShape 20"/>
            <p:cNvSpPr>
              <a:spLocks noChangeArrowheads="1"/>
            </p:cNvSpPr>
            <p:nvPr/>
          </p:nvSpPr>
          <p:spPr bwMode="auto">
            <a:xfrm>
              <a:off x="1516" y="2841"/>
              <a:ext cx="415" cy="436"/>
            </a:xfrm>
            <a:prstGeom prst="roundRect">
              <a:avLst>
                <a:gd name="adj" fmla="val 16667"/>
              </a:avLst>
            </a:prstGeom>
            <a:solidFill>
              <a:srgbClr val="339966"/>
            </a:solidFill>
            <a:ln w="9525">
              <a:solidFill>
                <a:schemeClr val="tx1"/>
              </a:solidFill>
              <a:round/>
              <a:headEnd/>
              <a:tailEnd/>
            </a:ln>
          </p:spPr>
          <p:txBody>
            <a:bodyPr wrap="none" anchor="ctr"/>
            <a:lstStyle/>
            <a:p>
              <a:pPr algn="ctr" defTabSz="457200">
                <a:spcBef>
                  <a:spcPct val="50000"/>
                </a:spcBef>
              </a:pPr>
              <a:endParaRPr lang="zh-CN" altLang="en-US" sz="1400">
                <a:latin typeface="Calibri" pitchFamily="34" charset="0"/>
              </a:endParaRPr>
            </a:p>
            <a:p>
              <a:pPr algn="ctr" defTabSz="457200">
                <a:spcBef>
                  <a:spcPct val="50000"/>
                </a:spcBef>
              </a:pPr>
              <a:endParaRPr lang="zh-CN" altLang="en-US" sz="1200">
                <a:latin typeface="Calibri" pitchFamily="34" charset="0"/>
              </a:endParaRPr>
            </a:p>
          </p:txBody>
        </p:sp>
        <p:grpSp>
          <p:nvGrpSpPr>
            <p:cNvPr id="161" name="Group 81"/>
            <p:cNvGrpSpPr>
              <a:grpSpLocks/>
            </p:cNvGrpSpPr>
            <p:nvPr/>
          </p:nvGrpSpPr>
          <p:grpSpPr bwMode="auto">
            <a:xfrm>
              <a:off x="1565" y="2866"/>
              <a:ext cx="317" cy="386"/>
              <a:chOff x="4126" y="2586"/>
              <a:chExt cx="781" cy="947"/>
            </a:xfrm>
          </p:grpSpPr>
          <p:sp>
            <p:nvSpPr>
              <p:cNvPr id="162" name="Freeform 82"/>
              <p:cNvSpPr>
                <a:spLocks/>
              </p:cNvSpPr>
              <p:nvPr/>
            </p:nvSpPr>
            <p:spPr bwMode="auto">
              <a:xfrm>
                <a:off x="4126" y="2586"/>
                <a:ext cx="781" cy="947"/>
              </a:xfrm>
              <a:custGeom>
                <a:avLst/>
                <a:gdLst>
                  <a:gd name="T0" fmla="*/ 780 w 781"/>
                  <a:gd name="T1" fmla="*/ 732 h 947"/>
                  <a:gd name="T2" fmla="*/ 780 w 781"/>
                  <a:gd name="T3" fmla="*/ 0 h 947"/>
                  <a:gd name="T4" fmla="*/ 0 w 781"/>
                  <a:gd name="T5" fmla="*/ 212 h 947"/>
                  <a:gd name="T6" fmla="*/ 0 w 781"/>
                  <a:gd name="T7" fmla="*/ 946 h 947"/>
                  <a:gd name="T8" fmla="*/ 780 w 781"/>
                  <a:gd name="T9" fmla="*/ 732 h 947"/>
                  <a:gd name="T10" fmla="*/ 0 60000 65536"/>
                  <a:gd name="T11" fmla="*/ 0 60000 65536"/>
                  <a:gd name="T12" fmla="*/ 0 60000 65536"/>
                  <a:gd name="T13" fmla="*/ 0 60000 65536"/>
                  <a:gd name="T14" fmla="*/ 0 60000 65536"/>
                  <a:gd name="T15" fmla="*/ 0 w 781"/>
                  <a:gd name="T16" fmla="*/ 0 h 947"/>
                  <a:gd name="T17" fmla="*/ 781 w 781"/>
                  <a:gd name="T18" fmla="*/ 947 h 947"/>
                </a:gdLst>
                <a:ahLst/>
                <a:cxnLst>
                  <a:cxn ang="T10">
                    <a:pos x="T0" y="T1"/>
                  </a:cxn>
                  <a:cxn ang="T11">
                    <a:pos x="T2" y="T3"/>
                  </a:cxn>
                  <a:cxn ang="T12">
                    <a:pos x="T4" y="T5"/>
                  </a:cxn>
                  <a:cxn ang="T13">
                    <a:pos x="T6" y="T7"/>
                  </a:cxn>
                  <a:cxn ang="T14">
                    <a:pos x="T8" y="T9"/>
                  </a:cxn>
                </a:cxnLst>
                <a:rect l="T15" t="T16" r="T17" b="T18"/>
                <a:pathLst>
                  <a:path w="781" h="947">
                    <a:moveTo>
                      <a:pt x="780" y="732"/>
                    </a:moveTo>
                    <a:lnTo>
                      <a:pt x="780" y="0"/>
                    </a:lnTo>
                    <a:lnTo>
                      <a:pt x="0" y="212"/>
                    </a:lnTo>
                    <a:lnTo>
                      <a:pt x="0" y="946"/>
                    </a:lnTo>
                    <a:lnTo>
                      <a:pt x="780" y="732"/>
                    </a:lnTo>
                  </a:path>
                </a:pathLst>
              </a:custGeom>
              <a:solidFill>
                <a:srgbClr val="B2B2B2"/>
              </a:solidFill>
              <a:ln w="9525" cap="rnd">
                <a:noFill/>
                <a:round/>
                <a:headEnd/>
                <a:tailEnd/>
              </a:ln>
            </p:spPr>
            <p:txBody>
              <a:bodyPr/>
              <a:lstStyle/>
              <a:p>
                <a:endParaRPr lang="zh-CN" altLang="en-US"/>
              </a:p>
            </p:txBody>
          </p:sp>
          <p:sp>
            <p:nvSpPr>
              <p:cNvPr id="163" name="Freeform 83"/>
              <p:cNvSpPr>
                <a:spLocks/>
              </p:cNvSpPr>
              <p:nvPr/>
            </p:nvSpPr>
            <p:spPr bwMode="white">
              <a:xfrm>
                <a:off x="4153" y="2621"/>
                <a:ext cx="726" cy="876"/>
              </a:xfrm>
              <a:custGeom>
                <a:avLst/>
                <a:gdLst>
                  <a:gd name="T0" fmla="*/ 725 w 726"/>
                  <a:gd name="T1" fmla="*/ 680 h 876"/>
                  <a:gd name="T2" fmla="*/ 725 w 726"/>
                  <a:gd name="T3" fmla="*/ 0 h 876"/>
                  <a:gd name="T4" fmla="*/ 0 w 726"/>
                  <a:gd name="T5" fmla="*/ 194 h 876"/>
                  <a:gd name="T6" fmla="*/ 0 w 726"/>
                  <a:gd name="T7" fmla="*/ 875 h 876"/>
                  <a:gd name="T8" fmla="*/ 725 w 726"/>
                  <a:gd name="T9" fmla="*/ 680 h 876"/>
                  <a:gd name="T10" fmla="*/ 0 60000 65536"/>
                  <a:gd name="T11" fmla="*/ 0 60000 65536"/>
                  <a:gd name="T12" fmla="*/ 0 60000 65536"/>
                  <a:gd name="T13" fmla="*/ 0 60000 65536"/>
                  <a:gd name="T14" fmla="*/ 0 60000 65536"/>
                  <a:gd name="T15" fmla="*/ 0 w 726"/>
                  <a:gd name="T16" fmla="*/ 0 h 876"/>
                  <a:gd name="T17" fmla="*/ 726 w 726"/>
                  <a:gd name="T18" fmla="*/ 876 h 876"/>
                </a:gdLst>
                <a:ahLst/>
                <a:cxnLst>
                  <a:cxn ang="T10">
                    <a:pos x="T0" y="T1"/>
                  </a:cxn>
                  <a:cxn ang="T11">
                    <a:pos x="T2" y="T3"/>
                  </a:cxn>
                  <a:cxn ang="T12">
                    <a:pos x="T4" y="T5"/>
                  </a:cxn>
                  <a:cxn ang="T13">
                    <a:pos x="T6" y="T7"/>
                  </a:cxn>
                  <a:cxn ang="T14">
                    <a:pos x="T8" y="T9"/>
                  </a:cxn>
                </a:cxnLst>
                <a:rect l="T15" t="T16" r="T17" b="T18"/>
                <a:pathLst>
                  <a:path w="726" h="876">
                    <a:moveTo>
                      <a:pt x="725" y="680"/>
                    </a:moveTo>
                    <a:lnTo>
                      <a:pt x="725" y="0"/>
                    </a:lnTo>
                    <a:lnTo>
                      <a:pt x="0" y="194"/>
                    </a:lnTo>
                    <a:lnTo>
                      <a:pt x="0" y="875"/>
                    </a:lnTo>
                    <a:lnTo>
                      <a:pt x="725" y="680"/>
                    </a:lnTo>
                  </a:path>
                </a:pathLst>
              </a:custGeom>
              <a:solidFill>
                <a:srgbClr val="EAEAEA"/>
              </a:solidFill>
              <a:ln w="9525" cap="rnd">
                <a:noFill/>
                <a:round/>
                <a:headEnd/>
                <a:tailEnd/>
              </a:ln>
            </p:spPr>
            <p:txBody>
              <a:bodyPr/>
              <a:lstStyle/>
              <a:p>
                <a:endParaRPr lang="zh-CN" altLang="en-US"/>
              </a:p>
            </p:txBody>
          </p:sp>
          <p:sp>
            <p:nvSpPr>
              <p:cNvPr id="164" name="Freeform 84"/>
              <p:cNvSpPr>
                <a:spLocks/>
              </p:cNvSpPr>
              <p:nvPr/>
            </p:nvSpPr>
            <p:spPr bwMode="auto">
              <a:xfrm>
                <a:off x="4271" y="3207"/>
                <a:ext cx="66" cy="195"/>
              </a:xfrm>
              <a:custGeom>
                <a:avLst/>
                <a:gdLst>
                  <a:gd name="T0" fmla="*/ 65 w 66"/>
                  <a:gd name="T1" fmla="*/ 176 h 195"/>
                  <a:gd name="T2" fmla="*/ 65 w 66"/>
                  <a:gd name="T3" fmla="*/ 0 h 195"/>
                  <a:gd name="T4" fmla="*/ 0 w 66"/>
                  <a:gd name="T5" fmla="*/ 18 h 195"/>
                  <a:gd name="T6" fmla="*/ 0 w 66"/>
                  <a:gd name="T7" fmla="*/ 194 h 195"/>
                  <a:gd name="T8" fmla="*/ 65 w 66"/>
                  <a:gd name="T9" fmla="*/ 176 h 195"/>
                  <a:gd name="T10" fmla="*/ 0 60000 65536"/>
                  <a:gd name="T11" fmla="*/ 0 60000 65536"/>
                  <a:gd name="T12" fmla="*/ 0 60000 65536"/>
                  <a:gd name="T13" fmla="*/ 0 60000 65536"/>
                  <a:gd name="T14" fmla="*/ 0 60000 65536"/>
                  <a:gd name="T15" fmla="*/ 0 w 66"/>
                  <a:gd name="T16" fmla="*/ 0 h 195"/>
                  <a:gd name="T17" fmla="*/ 66 w 66"/>
                  <a:gd name="T18" fmla="*/ 195 h 195"/>
                </a:gdLst>
                <a:ahLst/>
                <a:cxnLst>
                  <a:cxn ang="T10">
                    <a:pos x="T0" y="T1"/>
                  </a:cxn>
                  <a:cxn ang="T11">
                    <a:pos x="T2" y="T3"/>
                  </a:cxn>
                  <a:cxn ang="T12">
                    <a:pos x="T4" y="T5"/>
                  </a:cxn>
                  <a:cxn ang="T13">
                    <a:pos x="T6" y="T7"/>
                  </a:cxn>
                  <a:cxn ang="T14">
                    <a:pos x="T8" y="T9"/>
                  </a:cxn>
                </a:cxnLst>
                <a:rect l="T15" t="T16" r="T17" b="T18"/>
                <a:pathLst>
                  <a:path w="66" h="195">
                    <a:moveTo>
                      <a:pt x="65" y="176"/>
                    </a:moveTo>
                    <a:lnTo>
                      <a:pt x="65" y="0"/>
                    </a:lnTo>
                    <a:lnTo>
                      <a:pt x="0" y="18"/>
                    </a:lnTo>
                    <a:lnTo>
                      <a:pt x="0" y="194"/>
                    </a:lnTo>
                    <a:lnTo>
                      <a:pt x="65" y="176"/>
                    </a:lnTo>
                  </a:path>
                </a:pathLst>
              </a:custGeom>
              <a:solidFill>
                <a:srgbClr val="66CCFF"/>
              </a:solidFill>
              <a:ln w="9525" cap="rnd">
                <a:noFill/>
                <a:round/>
                <a:headEnd/>
                <a:tailEnd/>
              </a:ln>
            </p:spPr>
            <p:txBody>
              <a:bodyPr/>
              <a:lstStyle/>
              <a:p>
                <a:endParaRPr lang="zh-CN" altLang="en-US"/>
              </a:p>
            </p:txBody>
          </p:sp>
          <p:sp>
            <p:nvSpPr>
              <p:cNvPr id="165" name="Freeform 85"/>
              <p:cNvSpPr>
                <a:spLocks/>
              </p:cNvSpPr>
              <p:nvPr/>
            </p:nvSpPr>
            <p:spPr bwMode="auto">
              <a:xfrm>
                <a:off x="4356" y="2972"/>
                <a:ext cx="67" cy="405"/>
              </a:xfrm>
              <a:custGeom>
                <a:avLst/>
                <a:gdLst>
                  <a:gd name="T0" fmla="*/ 66 w 67"/>
                  <a:gd name="T1" fmla="*/ 387 h 405"/>
                  <a:gd name="T2" fmla="*/ 66 w 67"/>
                  <a:gd name="T3" fmla="*/ 0 h 405"/>
                  <a:gd name="T4" fmla="*/ 0 w 67"/>
                  <a:gd name="T5" fmla="*/ 16 h 405"/>
                  <a:gd name="T6" fmla="*/ 0 w 67"/>
                  <a:gd name="T7" fmla="*/ 404 h 405"/>
                  <a:gd name="T8" fmla="*/ 66 w 67"/>
                  <a:gd name="T9" fmla="*/ 387 h 405"/>
                  <a:gd name="T10" fmla="*/ 0 60000 65536"/>
                  <a:gd name="T11" fmla="*/ 0 60000 65536"/>
                  <a:gd name="T12" fmla="*/ 0 60000 65536"/>
                  <a:gd name="T13" fmla="*/ 0 60000 65536"/>
                  <a:gd name="T14" fmla="*/ 0 60000 65536"/>
                  <a:gd name="T15" fmla="*/ 0 w 67"/>
                  <a:gd name="T16" fmla="*/ 0 h 405"/>
                  <a:gd name="T17" fmla="*/ 67 w 67"/>
                  <a:gd name="T18" fmla="*/ 405 h 405"/>
                </a:gdLst>
                <a:ahLst/>
                <a:cxnLst>
                  <a:cxn ang="T10">
                    <a:pos x="T0" y="T1"/>
                  </a:cxn>
                  <a:cxn ang="T11">
                    <a:pos x="T2" y="T3"/>
                  </a:cxn>
                  <a:cxn ang="T12">
                    <a:pos x="T4" y="T5"/>
                  </a:cxn>
                  <a:cxn ang="T13">
                    <a:pos x="T6" y="T7"/>
                  </a:cxn>
                  <a:cxn ang="T14">
                    <a:pos x="T8" y="T9"/>
                  </a:cxn>
                </a:cxnLst>
                <a:rect l="T15" t="T16" r="T17" b="T18"/>
                <a:pathLst>
                  <a:path w="67" h="405">
                    <a:moveTo>
                      <a:pt x="66" y="387"/>
                    </a:moveTo>
                    <a:lnTo>
                      <a:pt x="66" y="0"/>
                    </a:lnTo>
                    <a:lnTo>
                      <a:pt x="0" y="16"/>
                    </a:lnTo>
                    <a:lnTo>
                      <a:pt x="0" y="404"/>
                    </a:lnTo>
                    <a:lnTo>
                      <a:pt x="66" y="387"/>
                    </a:lnTo>
                  </a:path>
                </a:pathLst>
              </a:custGeom>
              <a:solidFill>
                <a:srgbClr val="00CC66"/>
              </a:solidFill>
              <a:ln w="9525" cap="rnd">
                <a:noFill/>
                <a:round/>
                <a:headEnd/>
                <a:tailEnd/>
              </a:ln>
            </p:spPr>
            <p:txBody>
              <a:bodyPr/>
              <a:lstStyle/>
              <a:p>
                <a:endParaRPr lang="zh-CN" altLang="en-US"/>
              </a:p>
            </p:txBody>
          </p:sp>
          <p:sp>
            <p:nvSpPr>
              <p:cNvPr id="166" name="Freeform 86"/>
              <p:cNvSpPr>
                <a:spLocks/>
              </p:cNvSpPr>
              <p:nvPr/>
            </p:nvSpPr>
            <p:spPr bwMode="auto">
              <a:xfrm>
                <a:off x="4441" y="3075"/>
                <a:ext cx="67" cy="278"/>
              </a:xfrm>
              <a:custGeom>
                <a:avLst/>
                <a:gdLst>
                  <a:gd name="T0" fmla="*/ 66 w 67"/>
                  <a:gd name="T1" fmla="*/ 258 h 278"/>
                  <a:gd name="T2" fmla="*/ 66 w 67"/>
                  <a:gd name="T3" fmla="*/ 0 h 278"/>
                  <a:gd name="T4" fmla="*/ 0 w 67"/>
                  <a:gd name="T5" fmla="*/ 18 h 278"/>
                  <a:gd name="T6" fmla="*/ 0 w 67"/>
                  <a:gd name="T7" fmla="*/ 277 h 278"/>
                  <a:gd name="T8" fmla="*/ 66 w 67"/>
                  <a:gd name="T9" fmla="*/ 258 h 278"/>
                  <a:gd name="T10" fmla="*/ 0 60000 65536"/>
                  <a:gd name="T11" fmla="*/ 0 60000 65536"/>
                  <a:gd name="T12" fmla="*/ 0 60000 65536"/>
                  <a:gd name="T13" fmla="*/ 0 60000 65536"/>
                  <a:gd name="T14" fmla="*/ 0 60000 65536"/>
                  <a:gd name="T15" fmla="*/ 0 w 67"/>
                  <a:gd name="T16" fmla="*/ 0 h 278"/>
                  <a:gd name="T17" fmla="*/ 67 w 67"/>
                  <a:gd name="T18" fmla="*/ 278 h 278"/>
                </a:gdLst>
                <a:ahLst/>
                <a:cxnLst>
                  <a:cxn ang="T10">
                    <a:pos x="T0" y="T1"/>
                  </a:cxn>
                  <a:cxn ang="T11">
                    <a:pos x="T2" y="T3"/>
                  </a:cxn>
                  <a:cxn ang="T12">
                    <a:pos x="T4" y="T5"/>
                  </a:cxn>
                  <a:cxn ang="T13">
                    <a:pos x="T6" y="T7"/>
                  </a:cxn>
                  <a:cxn ang="T14">
                    <a:pos x="T8" y="T9"/>
                  </a:cxn>
                </a:cxnLst>
                <a:rect l="T15" t="T16" r="T17" b="T18"/>
                <a:pathLst>
                  <a:path w="67" h="278">
                    <a:moveTo>
                      <a:pt x="66" y="258"/>
                    </a:moveTo>
                    <a:lnTo>
                      <a:pt x="66" y="0"/>
                    </a:lnTo>
                    <a:lnTo>
                      <a:pt x="0" y="18"/>
                    </a:lnTo>
                    <a:lnTo>
                      <a:pt x="0" y="277"/>
                    </a:lnTo>
                    <a:lnTo>
                      <a:pt x="66" y="258"/>
                    </a:lnTo>
                  </a:path>
                </a:pathLst>
              </a:custGeom>
              <a:solidFill>
                <a:srgbClr val="CC0000"/>
              </a:solidFill>
              <a:ln w="9525" cap="rnd">
                <a:noFill/>
                <a:round/>
                <a:headEnd/>
                <a:tailEnd/>
              </a:ln>
            </p:spPr>
            <p:txBody>
              <a:bodyPr/>
              <a:lstStyle/>
              <a:p>
                <a:endParaRPr lang="zh-CN" altLang="en-US"/>
              </a:p>
            </p:txBody>
          </p:sp>
          <p:sp>
            <p:nvSpPr>
              <p:cNvPr id="167" name="Freeform 87"/>
              <p:cNvSpPr>
                <a:spLocks/>
              </p:cNvSpPr>
              <p:nvPr/>
            </p:nvSpPr>
            <p:spPr bwMode="auto">
              <a:xfrm>
                <a:off x="4563" y="3129"/>
                <a:ext cx="66" cy="195"/>
              </a:xfrm>
              <a:custGeom>
                <a:avLst/>
                <a:gdLst>
                  <a:gd name="T0" fmla="*/ 65 w 66"/>
                  <a:gd name="T1" fmla="*/ 175 h 195"/>
                  <a:gd name="T2" fmla="*/ 65 w 66"/>
                  <a:gd name="T3" fmla="*/ 0 h 195"/>
                  <a:gd name="T4" fmla="*/ 0 w 66"/>
                  <a:gd name="T5" fmla="*/ 18 h 195"/>
                  <a:gd name="T6" fmla="*/ 0 w 66"/>
                  <a:gd name="T7" fmla="*/ 194 h 195"/>
                  <a:gd name="T8" fmla="*/ 65 w 66"/>
                  <a:gd name="T9" fmla="*/ 175 h 195"/>
                  <a:gd name="T10" fmla="*/ 0 60000 65536"/>
                  <a:gd name="T11" fmla="*/ 0 60000 65536"/>
                  <a:gd name="T12" fmla="*/ 0 60000 65536"/>
                  <a:gd name="T13" fmla="*/ 0 60000 65536"/>
                  <a:gd name="T14" fmla="*/ 0 60000 65536"/>
                  <a:gd name="T15" fmla="*/ 0 w 66"/>
                  <a:gd name="T16" fmla="*/ 0 h 195"/>
                  <a:gd name="T17" fmla="*/ 66 w 66"/>
                  <a:gd name="T18" fmla="*/ 195 h 195"/>
                </a:gdLst>
                <a:ahLst/>
                <a:cxnLst>
                  <a:cxn ang="T10">
                    <a:pos x="T0" y="T1"/>
                  </a:cxn>
                  <a:cxn ang="T11">
                    <a:pos x="T2" y="T3"/>
                  </a:cxn>
                  <a:cxn ang="T12">
                    <a:pos x="T4" y="T5"/>
                  </a:cxn>
                  <a:cxn ang="T13">
                    <a:pos x="T6" y="T7"/>
                  </a:cxn>
                  <a:cxn ang="T14">
                    <a:pos x="T8" y="T9"/>
                  </a:cxn>
                </a:cxnLst>
                <a:rect l="T15" t="T16" r="T17" b="T18"/>
                <a:pathLst>
                  <a:path w="66" h="195">
                    <a:moveTo>
                      <a:pt x="65" y="175"/>
                    </a:moveTo>
                    <a:lnTo>
                      <a:pt x="65" y="0"/>
                    </a:lnTo>
                    <a:lnTo>
                      <a:pt x="0" y="18"/>
                    </a:lnTo>
                    <a:lnTo>
                      <a:pt x="0" y="194"/>
                    </a:lnTo>
                    <a:lnTo>
                      <a:pt x="65" y="175"/>
                    </a:lnTo>
                  </a:path>
                </a:pathLst>
              </a:custGeom>
              <a:solidFill>
                <a:srgbClr val="66CCFF"/>
              </a:solidFill>
              <a:ln w="9525" cap="rnd">
                <a:noFill/>
                <a:round/>
                <a:headEnd/>
                <a:tailEnd/>
              </a:ln>
            </p:spPr>
            <p:txBody>
              <a:bodyPr/>
              <a:lstStyle/>
              <a:p>
                <a:endParaRPr lang="zh-CN" altLang="en-US"/>
              </a:p>
            </p:txBody>
          </p:sp>
          <p:sp>
            <p:nvSpPr>
              <p:cNvPr id="168" name="Freeform 88"/>
              <p:cNvSpPr>
                <a:spLocks/>
              </p:cNvSpPr>
              <p:nvPr/>
            </p:nvSpPr>
            <p:spPr bwMode="auto">
              <a:xfrm>
                <a:off x="4648" y="2983"/>
                <a:ext cx="67" cy="316"/>
              </a:xfrm>
              <a:custGeom>
                <a:avLst/>
                <a:gdLst>
                  <a:gd name="T0" fmla="*/ 66 w 67"/>
                  <a:gd name="T1" fmla="*/ 296 h 316"/>
                  <a:gd name="T2" fmla="*/ 66 w 67"/>
                  <a:gd name="T3" fmla="*/ 0 h 316"/>
                  <a:gd name="T4" fmla="*/ 0 w 67"/>
                  <a:gd name="T5" fmla="*/ 16 h 316"/>
                  <a:gd name="T6" fmla="*/ 0 w 67"/>
                  <a:gd name="T7" fmla="*/ 315 h 316"/>
                  <a:gd name="T8" fmla="*/ 66 w 67"/>
                  <a:gd name="T9" fmla="*/ 296 h 316"/>
                  <a:gd name="T10" fmla="*/ 0 60000 65536"/>
                  <a:gd name="T11" fmla="*/ 0 60000 65536"/>
                  <a:gd name="T12" fmla="*/ 0 60000 65536"/>
                  <a:gd name="T13" fmla="*/ 0 60000 65536"/>
                  <a:gd name="T14" fmla="*/ 0 60000 65536"/>
                  <a:gd name="T15" fmla="*/ 0 w 67"/>
                  <a:gd name="T16" fmla="*/ 0 h 316"/>
                  <a:gd name="T17" fmla="*/ 67 w 67"/>
                  <a:gd name="T18" fmla="*/ 316 h 316"/>
                </a:gdLst>
                <a:ahLst/>
                <a:cxnLst>
                  <a:cxn ang="T10">
                    <a:pos x="T0" y="T1"/>
                  </a:cxn>
                  <a:cxn ang="T11">
                    <a:pos x="T2" y="T3"/>
                  </a:cxn>
                  <a:cxn ang="T12">
                    <a:pos x="T4" y="T5"/>
                  </a:cxn>
                  <a:cxn ang="T13">
                    <a:pos x="T6" y="T7"/>
                  </a:cxn>
                  <a:cxn ang="T14">
                    <a:pos x="T8" y="T9"/>
                  </a:cxn>
                </a:cxnLst>
                <a:rect l="T15" t="T16" r="T17" b="T18"/>
                <a:pathLst>
                  <a:path w="67" h="316">
                    <a:moveTo>
                      <a:pt x="66" y="296"/>
                    </a:moveTo>
                    <a:lnTo>
                      <a:pt x="66" y="0"/>
                    </a:lnTo>
                    <a:lnTo>
                      <a:pt x="0" y="16"/>
                    </a:lnTo>
                    <a:lnTo>
                      <a:pt x="0" y="315"/>
                    </a:lnTo>
                    <a:lnTo>
                      <a:pt x="66" y="296"/>
                    </a:lnTo>
                  </a:path>
                </a:pathLst>
              </a:custGeom>
              <a:solidFill>
                <a:srgbClr val="00CC66"/>
              </a:solidFill>
              <a:ln w="9525" cap="rnd">
                <a:noFill/>
                <a:round/>
                <a:headEnd/>
                <a:tailEnd/>
              </a:ln>
            </p:spPr>
            <p:txBody>
              <a:bodyPr/>
              <a:lstStyle/>
              <a:p>
                <a:endParaRPr lang="zh-CN" altLang="en-US"/>
              </a:p>
            </p:txBody>
          </p:sp>
          <p:sp>
            <p:nvSpPr>
              <p:cNvPr id="169" name="Freeform 89"/>
              <p:cNvSpPr>
                <a:spLocks/>
              </p:cNvSpPr>
              <p:nvPr/>
            </p:nvSpPr>
            <p:spPr bwMode="auto">
              <a:xfrm>
                <a:off x="4734" y="2884"/>
                <a:ext cx="66" cy="390"/>
              </a:xfrm>
              <a:custGeom>
                <a:avLst/>
                <a:gdLst>
                  <a:gd name="T0" fmla="*/ 65 w 66"/>
                  <a:gd name="T1" fmla="*/ 370 h 390"/>
                  <a:gd name="T2" fmla="*/ 65 w 66"/>
                  <a:gd name="T3" fmla="*/ 0 h 390"/>
                  <a:gd name="T4" fmla="*/ 0 w 66"/>
                  <a:gd name="T5" fmla="*/ 18 h 390"/>
                  <a:gd name="T6" fmla="*/ 0 w 66"/>
                  <a:gd name="T7" fmla="*/ 389 h 390"/>
                  <a:gd name="T8" fmla="*/ 65 w 66"/>
                  <a:gd name="T9" fmla="*/ 370 h 390"/>
                  <a:gd name="T10" fmla="*/ 0 60000 65536"/>
                  <a:gd name="T11" fmla="*/ 0 60000 65536"/>
                  <a:gd name="T12" fmla="*/ 0 60000 65536"/>
                  <a:gd name="T13" fmla="*/ 0 60000 65536"/>
                  <a:gd name="T14" fmla="*/ 0 60000 65536"/>
                  <a:gd name="T15" fmla="*/ 0 w 66"/>
                  <a:gd name="T16" fmla="*/ 0 h 390"/>
                  <a:gd name="T17" fmla="*/ 66 w 66"/>
                  <a:gd name="T18" fmla="*/ 390 h 390"/>
                </a:gdLst>
                <a:ahLst/>
                <a:cxnLst>
                  <a:cxn ang="T10">
                    <a:pos x="T0" y="T1"/>
                  </a:cxn>
                  <a:cxn ang="T11">
                    <a:pos x="T2" y="T3"/>
                  </a:cxn>
                  <a:cxn ang="T12">
                    <a:pos x="T4" y="T5"/>
                  </a:cxn>
                  <a:cxn ang="T13">
                    <a:pos x="T6" y="T7"/>
                  </a:cxn>
                  <a:cxn ang="T14">
                    <a:pos x="T8" y="T9"/>
                  </a:cxn>
                </a:cxnLst>
                <a:rect l="T15" t="T16" r="T17" b="T18"/>
                <a:pathLst>
                  <a:path w="66" h="390">
                    <a:moveTo>
                      <a:pt x="65" y="370"/>
                    </a:moveTo>
                    <a:lnTo>
                      <a:pt x="65" y="0"/>
                    </a:lnTo>
                    <a:lnTo>
                      <a:pt x="0" y="18"/>
                    </a:lnTo>
                    <a:lnTo>
                      <a:pt x="0" y="389"/>
                    </a:lnTo>
                    <a:lnTo>
                      <a:pt x="65" y="370"/>
                    </a:lnTo>
                  </a:path>
                </a:pathLst>
              </a:custGeom>
              <a:solidFill>
                <a:srgbClr val="CC0000"/>
              </a:solidFill>
              <a:ln w="9525" cap="rnd">
                <a:noFill/>
                <a:round/>
                <a:headEnd/>
                <a:tailEnd/>
              </a:ln>
            </p:spPr>
            <p:txBody>
              <a:bodyPr/>
              <a:lstStyle/>
              <a:p>
                <a:endParaRPr lang="zh-CN" altLang="en-US"/>
              </a:p>
            </p:txBody>
          </p:sp>
          <p:sp>
            <p:nvSpPr>
              <p:cNvPr id="170" name="Freeform 90"/>
              <p:cNvSpPr>
                <a:spLocks/>
              </p:cNvSpPr>
              <p:nvPr/>
            </p:nvSpPr>
            <p:spPr bwMode="auto">
              <a:xfrm>
                <a:off x="4192" y="3241"/>
                <a:ext cx="653" cy="213"/>
              </a:xfrm>
              <a:custGeom>
                <a:avLst/>
                <a:gdLst>
                  <a:gd name="T0" fmla="*/ 652 w 653"/>
                  <a:gd name="T1" fmla="*/ 36 h 213"/>
                  <a:gd name="T2" fmla="*/ 652 w 653"/>
                  <a:gd name="T3" fmla="*/ 0 h 213"/>
                  <a:gd name="T4" fmla="*/ 0 w 653"/>
                  <a:gd name="T5" fmla="*/ 175 h 213"/>
                  <a:gd name="T6" fmla="*/ 0 w 653"/>
                  <a:gd name="T7" fmla="*/ 212 h 213"/>
                  <a:gd name="T8" fmla="*/ 652 w 653"/>
                  <a:gd name="T9" fmla="*/ 36 h 213"/>
                  <a:gd name="T10" fmla="*/ 0 60000 65536"/>
                  <a:gd name="T11" fmla="*/ 0 60000 65536"/>
                  <a:gd name="T12" fmla="*/ 0 60000 65536"/>
                  <a:gd name="T13" fmla="*/ 0 60000 65536"/>
                  <a:gd name="T14" fmla="*/ 0 60000 65536"/>
                  <a:gd name="T15" fmla="*/ 0 w 653"/>
                  <a:gd name="T16" fmla="*/ 0 h 213"/>
                  <a:gd name="T17" fmla="*/ 653 w 653"/>
                  <a:gd name="T18" fmla="*/ 213 h 213"/>
                </a:gdLst>
                <a:ahLst/>
                <a:cxnLst>
                  <a:cxn ang="T10">
                    <a:pos x="T0" y="T1"/>
                  </a:cxn>
                  <a:cxn ang="T11">
                    <a:pos x="T2" y="T3"/>
                  </a:cxn>
                  <a:cxn ang="T12">
                    <a:pos x="T4" y="T5"/>
                  </a:cxn>
                  <a:cxn ang="T13">
                    <a:pos x="T6" y="T7"/>
                  </a:cxn>
                  <a:cxn ang="T14">
                    <a:pos x="T8" y="T9"/>
                  </a:cxn>
                </a:cxnLst>
                <a:rect l="T15" t="T16" r="T17" b="T18"/>
                <a:pathLst>
                  <a:path w="653" h="213">
                    <a:moveTo>
                      <a:pt x="652" y="36"/>
                    </a:moveTo>
                    <a:lnTo>
                      <a:pt x="652" y="0"/>
                    </a:lnTo>
                    <a:lnTo>
                      <a:pt x="0" y="175"/>
                    </a:lnTo>
                    <a:lnTo>
                      <a:pt x="0" y="212"/>
                    </a:lnTo>
                    <a:lnTo>
                      <a:pt x="652" y="36"/>
                    </a:lnTo>
                  </a:path>
                </a:pathLst>
              </a:custGeom>
              <a:solidFill>
                <a:schemeClr val="bg2"/>
              </a:solidFill>
              <a:ln w="9525" cap="rnd">
                <a:noFill/>
                <a:round/>
                <a:headEnd/>
                <a:tailEnd/>
              </a:ln>
            </p:spPr>
            <p:txBody>
              <a:bodyPr/>
              <a:lstStyle/>
              <a:p>
                <a:endParaRPr lang="zh-CN" altLang="en-US"/>
              </a:p>
            </p:txBody>
          </p:sp>
          <p:sp>
            <p:nvSpPr>
              <p:cNvPr id="171" name="Freeform 91"/>
              <p:cNvSpPr>
                <a:spLocks/>
              </p:cNvSpPr>
              <p:nvPr/>
            </p:nvSpPr>
            <p:spPr bwMode="auto">
              <a:xfrm>
                <a:off x="4192" y="2832"/>
                <a:ext cx="42" cy="622"/>
              </a:xfrm>
              <a:custGeom>
                <a:avLst/>
                <a:gdLst>
                  <a:gd name="T0" fmla="*/ 41 w 42"/>
                  <a:gd name="T1" fmla="*/ 611 h 622"/>
                  <a:gd name="T2" fmla="*/ 41 w 42"/>
                  <a:gd name="T3" fmla="*/ 0 h 622"/>
                  <a:gd name="T4" fmla="*/ 0 w 42"/>
                  <a:gd name="T5" fmla="*/ 9 h 622"/>
                  <a:gd name="T6" fmla="*/ 0 w 42"/>
                  <a:gd name="T7" fmla="*/ 621 h 622"/>
                  <a:gd name="T8" fmla="*/ 41 w 42"/>
                  <a:gd name="T9" fmla="*/ 611 h 622"/>
                  <a:gd name="T10" fmla="*/ 0 60000 65536"/>
                  <a:gd name="T11" fmla="*/ 0 60000 65536"/>
                  <a:gd name="T12" fmla="*/ 0 60000 65536"/>
                  <a:gd name="T13" fmla="*/ 0 60000 65536"/>
                  <a:gd name="T14" fmla="*/ 0 60000 65536"/>
                  <a:gd name="T15" fmla="*/ 0 w 42"/>
                  <a:gd name="T16" fmla="*/ 0 h 622"/>
                  <a:gd name="T17" fmla="*/ 42 w 42"/>
                  <a:gd name="T18" fmla="*/ 622 h 622"/>
                </a:gdLst>
                <a:ahLst/>
                <a:cxnLst>
                  <a:cxn ang="T10">
                    <a:pos x="T0" y="T1"/>
                  </a:cxn>
                  <a:cxn ang="T11">
                    <a:pos x="T2" y="T3"/>
                  </a:cxn>
                  <a:cxn ang="T12">
                    <a:pos x="T4" y="T5"/>
                  </a:cxn>
                  <a:cxn ang="T13">
                    <a:pos x="T6" y="T7"/>
                  </a:cxn>
                  <a:cxn ang="T14">
                    <a:pos x="T8" y="T9"/>
                  </a:cxn>
                </a:cxnLst>
                <a:rect l="T15" t="T16" r="T17" b="T18"/>
                <a:pathLst>
                  <a:path w="42" h="622">
                    <a:moveTo>
                      <a:pt x="41" y="611"/>
                    </a:moveTo>
                    <a:lnTo>
                      <a:pt x="41" y="0"/>
                    </a:lnTo>
                    <a:lnTo>
                      <a:pt x="0" y="9"/>
                    </a:lnTo>
                    <a:lnTo>
                      <a:pt x="0" y="621"/>
                    </a:lnTo>
                    <a:lnTo>
                      <a:pt x="41" y="611"/>
                    </a:lnTo>
                  </a:path>
                </a:pathLst>
              </a:custGeom>
              <a:solidFill>
                <a:schemeClr val="bg2"/>
              </a:solidFill>
              <a:ln w="9525" cap="rnd">
                <a:noFill/>
                <a:round/>
                <a:headEnd/>
                <a:tailEnd/>
              </a:ln>
            </p:spPr>
            <p:txBody>
              <a:bodyPr/>
              <a:lstStyle/>
              <a:p>
                <a:endParaRPr lang="zh-CN" altLang="en-US"/>
              </a:p>
            </p:txBody>
          </p:sp>
        </p:grpSp>
      </p:grpSp>
      <p:sp>
        <p:nvSpPr>
          <p:cNvPr id="172" name="Text Box 30"/>
          <p:cNvSpPr txBox="1">
            <a:spLocks noChangeArrowheads="1"/>
          </p:cNvSpPr>
          <p:nvPr/>
        </p:nvSpPr>
        <p:spPr bwMode="auto">
          <a:xfrm>
            <a:off x="6011863" y="5557838"/>
            <a:ext cx="1371600" cy="244475"/>
          </a:xfrm>
          <a:prstGeom prst="rect">
            <a:avLst/>
          </a:prstGeom>
          <a:noFill/>
          <a:ln w="6350">
            <a:noFill/>
            <a:miter lim="800000"/>
            <a:headEnd/>
            <a:tailEnd/>
          </a:ln>
        </p:spPr>
        <p:txBody>
          <a:bodyPr lIns="45720" rIns="45720">
            <a:spAutoFit/>
          </a:bodyPr>
          <a:lstStyle/>
          <a:p>
            <a:pPr algn="ctr">
              <a:lnSpc>
                <a:spcPts val="1200"/>
              </a:lnSpc>
            </a:pPr>
            <a:r>
              <a:rPr lang="zh-CN" altLang="en-US" sz="1200" b="1" dirty="0">
                <a:solidFill>
                  <a:srgbClr val="000000"/>
                </a:solidFill>
                <a:ea typeface="微软雅黑" pitchFamily="34" charset="-122"/>
                <a:cs typeface="Arial" pitchFamily="34" charset="0"/>
              </a:rPr>
              <a:t>在线回复</a:t>
            </a:r>
          </a:p>
        </p:txBody>
      </p:sp>
      <p:grpSp>
        <p:nvGrpSpPr>
          <p:cNvPr id="173" name="Group 117"/>
          <p:cNvGrpSpPr>
            <a:grpSpLocks/>
          </p:cNvGrpSpPr>
          <p:nvPr/>
        </p:nvGrpSpPr>
        <p:grpSpPr bwMode="auto">
          <a:xfrm>
            <a:off x="6369050" y="4795838"/>
            <a:ext cx="658813" cy="692150"/>
            <a:chOff x="3921" y="2841"/>
            <a:chExt cx="415" cy="436"/>
          </a:xfrm>
        </p:grpSpPr>
        <p:sp>
          <p:nvSpPr>
            <p:cNvPr id="174" name="AutoShape 22"/>
            <p:cNvSpPr>
              <a:spLocks noChangeArrowheads="1"/>
            </p:cNvSpPr>
            <p:nvPr/>
          </p:nvSpPr>
          <p:spPr bwMode="auto">
            <a:xfrm>
              <a:off x="3921" y="2841"/>
              <a:ext cx="415" cy="436"/>
            </a:xfrm>
            <a:prstGeom prst="roundRect">
              <a:avLst>
                <a:gd name="adj" fmla="val 16667"/>
              </a:avLst>
            </a:prstGeom>
            <a:solidFill>
              <a:srgbClr val="FF9900"/>
            </a:solidFill>
            <a:ln w="9525">
              <a:solidFill>
                <a:schemeClr val="tx1"/>
              </a:solidFill>
              <a:round/>
              <a:headEnd/>
              <a:tailEnd/>
            </a:ln>
          </p:spPr>
          <p:txBody>
            <a:bodyPr wrap="none" anchor="ctr"/>
            <a:lstStyle/>
            <a:p>
              <a:pPr algn="ctr" defTabSz="457200">
                <a:spcBef>
                  <a:spcPct val="50000"/>
                </a:spcBef>
              </a:pPr>
              <a:endParaRPr lang="zh-CN" altLang="en-US" sz="1200">
                <a:latin typeface="Calibri" pitchFamily="34" charset="0"/>
              </a:endParaRPr>
            </a:p>
          </p:txBody>
        </p:sp>
        <p:grpSp>
          <p:nvGrpSpPr>
            <p:cNvPr id="175" name="Group 65"/>
            <p:cNvGrpSpPr>
              <a:grpSpLocks/>
            </p:cNvGrpSpPr>
            <p:nvPr/>
          </p:nvGrpSpPr>
          <p:grpSpPr bwMode="auto">
            <a:xfrm>
              <a:off x="3992" y="2887"/>
              <a:ext cx="273" cy="344"/>
              <a:chOff x="3514" y="1226"/>
              <a:chExt cx="444" cy="831"/>
            </a:xfrm>
          </p:grpSpPr>
          <p:sp>
            <p:nvSpPr>
              <p:cNvPr id="176" name="Freeform 66"/>
              <p:cNvSpPr>
                <a:spLocks/>
              </p:cNvSpPr>
              <p:nvPr/>
            </p:nvSpPr>
            <p:spPr bwMode="auto">
              <a:xfrm>
                <a:off x="3514" y="1226"/>
                <a:ext cx="444" cy="831"/>
              </a:xfrm>
              <a:custGeom>
                <a:avLst/>
                <a:gdLst>
                  <a:gd name="T0" fmla="*/ 443 w 444"/>
                  <a:gd name="T1" fmla="*/ 711 h 831"/>
                  <a:gd name="T2" fmla="*/ 443 w 444"/>
                  <a:gd name="T3" fmla="*/ 0 h 831"/>
                  <a:gd name="T4" fmla="*/ 0 w 444"/>
                  <a:gd name="T5" fmla="*/ 119 h 831"/>
                  <a:gd name="T6" fmla="*/ 0 w 444"/>
                  <a:gd name="T7" fmla="*/ 830 h 831"/>
                  <a:gd name="T8" fmla="*/ 443 w 444"/>
                  <a:gd name="T9" fmla="*/ 711 h 831"/>
                  <a:gd name="T10" fmla="*/ 0 60000 65536"/>
                  <a:gd name="T11" fmla="*/ 0 60000 65536"/>
                  <a:gd name="T12" fmla="*/ 0 60000 65536"/>
                  <a:gd name="T13" fmla="*/ 0 60000 65536"/>
                  <a:gd name="T14" fmla="*/ 0 60000 65536"/>
                  <a:gd name="T15" fmla="*/ 0 w 444"/>
                  <a:gd name="T16" fmla="*/ 0 h 831"/>
                  <a:gd name="T17" fmla="*/ 444 w 444"/>
                  <a:gd name="T18" fmla="*/ 831 h 831"/>
                </a:gdLst>
                <a:ahLst/>
                <a:cxnLst>
                  <a:cxn ang="T10">
                    <a:pos x="T0" y="T1"/>
                  </a:cxn>
                  <a:cxn ang="T11">
                    <a:pos x="T2" y="T3"/>
                  </a:cxn>
                  <a:cxn ang="T12">
                    <a:pos x="T4" y="T5"/>
                  </a:cxn>
                  <a:cxn ang="T13">
                    <a:pos x="T6" y="T7"/>
                  </a:cxn>
                  <a:cxn ang="T14">
                    <a:pos x="T8" y="T9"/>
                  </a:cxn>
                </a:cxnLst>
                <a:rect l="T15" t="T16" r="T17" b="T18"/>
                <a:pathLst>
                  <a:path w="444" h="831">
                    <a:moveTo>
                      <a:pt x="443" y="711"/>
                    </a:moveTo>
                    <a:lnTo>
                      <a:pt x="443" y="0"/>
                    </a:lnTo>
                    <a:lnTo>
                      <a:pt x="0" y="119"/>
                    </a:lnTo>
                    <a:lnTo>
                      <a:pt x="0" y="830"/>
                    </a:lnTo>
                    <a:lnTo>
                      <a:pt x="443" y="711"/>
                    </a:lnTo>
                  </a:path>
                </a:pathLst>
              </a:custGeom>
              <a:solidFill>
                <a:srgbClr val="B2B2B2"/>
              </a:solidFill>
              <a:ln w="9525" cap="rnd">
                <a:noFill/>
                <a:round/>
                <a:headEnd/>
                <a:tailEnd/>
              </a:ln>
            </p:spPr>
            <p:txBody>
              <a:bodyPr/>
              <a:lstStyle/>
              <a:p>
                <a:endParaRPr lang="zh-CN" altLang="en-US"/>
              </a:p>
            </p:txBody>
          </p:sp>
          <p:sp>
            <p:nvSpPr>
              <p:cNvPr id="177" name="Freeform 67"/>
              <p:cNvSpPr>
                <a:spLocks/>
              </p:cNvSpPr>
              <p:nvPr/>
            </p:nvSpPr>
            <p:spPr bwMode="white">
              <a:xfrm>
                <a:off x="3540" y="1260"/>
                <a:ext cx="391" cy="763"/>
              </a:xfrm>
              <a:custGeom>
                <a:avLst/>
                <a:gdLst>
                  <a:gd name="T0" fmla="*/ 390 w 391"/>
                  <a:gd name="T1" fmla="*/ 661 h 763"/>
                  <a:gd name="T2" fmla="*/ 390 w 391"/>
                  <a:gd name="T3" fmla="*/ 0 h 763"/>
                  <a:gd name="T4" fmla="*/ 0 w 391"/>
                  <a:gd name="T5" fmla="*/ 101 h 763"/>
                  <a:gd name="T6" fmla="*/ 0 w 391"/>
                  <a:gd name="T7" fmla="*/ 762 h 763"/>
                  <a:gd name="T8" fmla="*/ 390 w 391"/>
                  <a:gd name="T9" fmla="*/ 661 h 763"/>
                  <a:gd name="T10" fmla="*/ 0 60000 65536"/>
                  <a:gd name="T11" fmla="*/ 0 60000 65536"/>
                  <a:gd name="T12" fmla="*/ 0 60000 65536"/>
                  <a:gd name="T13" fmla="*/ 0 60000 65536"/>
                  <a:gd name="T14" fmla="*/ 0 60000 65536"/>
                  <a:gd name="T15" fmla="*/ 0 w 391"/>
                  <a:gd name="T16" fmla="*/ 0 h 763"/>
                  <a:gd name="T17" fmla="*/ 391 w 391"/>
                  <a:gd name="T18" fmla="*/ 763 h 763"/>
                </a:gdLst>
                <a:ahLst/>
                <a:cxnLst>
                  <a:cxn ang="T10">
                    <a:pos x="T0" y="T1"/>
                  </a:cxn>
                  <a:cxn ang="T11">
                    <a:pos x="T2" y="T3"/>
                  </a:cxn>
                  <a:cxn ang="T12">
                    <a:pos x="T4" y="T5"/>
                  </a:cxn>
                  <a:cxn ang="T13">
                    <a:pos x="T6" y="T7"/>
                  </a:cxn>
                  <a:cxn ang="T14">
                    <a:pos x="T8" y="T9"/>
                  </a:cxn>
                </a:cxnLst>
                <a:rect l="T15" t="T16" r="T17" b="T18"/>
                <a:pathLst>
                  <a:path w="391" h="763">
                    <a:moveTo>
                      <a:pt x="390" y="661"/>
                    </a:moveTo>
                    <a:lnTo>
                      <a:pt x="390" y="0"/>
                    </a:lnTo>
                    <a:lnTo>
                      <a:pt x="0" y="101"/>
                    </a:lnTo>
                    <a:lnTo>
                      <a:pt x="0" y="762"/>
                    </a:lnTo>
                    <a:lnTo>
                      <a:pt x="390" y="661"/>
                    </a:lnTo>
                  </a:path>
                </a:pathLst>
              </a:custGeom>
              <a:solidFill>
                <a:srgbClr val="EAEAEA"/>
              </a:solidFill>
              <a:ln w="9525" cap="rnd">
                <a:noFill/>
                <a:round/>
                <a:headEnd/>
                <a:tailEnd/>
              </a:ln>
            </p:spPr>
            <p:txBody>
              <a:bodyPr/>
              <a:lstStyle/>
              <a:p>
                <a:endParaRPr lang="zh-CN" altLang="en-US"/>
              </a:p>
            </p:txBody>
          </p:sp>
          <p:sp>
            <p:nvSpPr>
              <p:cNvPr id="178" name="Freeform 68"/>
              <p:cNvSpPr>
                <a:spLocks/>
              </p:cNvSpPr>
              <p:nvPr/>
            </p:nvSpPr>
            <p:spPr bwMode="auto">
              <a:xfrm>
                <a:off x="3687" y="1356"/>
                <a:ext cx="206" cy="86"/>
              </a:xfrm>
              <a:custGeom>
                <a:avLst/>
                <a:gdLst>
                  <a:gd name="T0" fmla="*/ 205 w 206"/>
                  <a:gd name="T1" fmla="*/ 33 h 86"/>
                  <a:gd name="T2" fmla="*/ 205 w 206"/>
                  <a:gd name="T3" fmla="*/ 0 h 86"/>
                  <a:gd name="T4" fmla="*/ 0 w 206"/>
                  <a:gd name="T5" fmla="*/ 52 h 86"/>
                  <a:gd name="T6" fmla="*/ 0 w 206"/>
                  <a:gd name="T7" fmla="*/ 85 h 86"/>
                  <a:gd name="T8" fmla="*/ 205 w 206"/>
                  <a:gd name="T9" fmla="*/ 33 h 86"/>
                  <a:gd name="T10" fmla="*/ 0 60000 65536"/>
                  <a:gd name="T11" fmla="*/ 0 60000 65536"/>
                  <a:gd name="T12" fmla="*/ 0 60000 65536"/>
                  <a:gd name="T13" fmla="*/ 0 60000 65536"/>
                  <a:gd name="T14" fmla="*/ 0 60000 65536"/>
                  <a:gd name="T15" fmla="*/ 0 w 206"/>
                  <a:gd name="T16" fmla="*/ 0 h 86"/>
                  <a:gd name="T17" fmla="*/ 206 w 206"/>
                  <a:gd name="T18" fmla="*/ 86 h 86"/>
                </a:gdLst>
                <a:ahLst/>
                <a:cxnLst>
                  <a:cxn ang="T10">
                    <a:pos x="T0" y="T1"/>
                  </a:cxn>
                  <a:cxn ang="T11">
                    <a:pos x="T2" y="T3"/>
                  </a:cxn>
                  <a:cxn ang="T12">
                    <a:pos x="T4" y="T5"/>
                  </a:cxn>
                  <a:cxn ang="T13">
                    <a:pos x="T6" y="T7"/>
                  </a:cxn>
                  <a:cxn ang="T14">
                    <a:pos x="T8" y="T9"/>
                  </a:cxn>
                </a:cxnLst>
                <a:rect l="T15" t="T16" r="T17" b="T18"/>
                <a:pathLst>
                  <a:path w="206" h="86">
                    <a:moveTo>
                      <a:pt x="205" y="33"/>
                    </a:moveTo>
                    <a:lnTo>
                      <a:pt x="205" y="0"/>
                    </a:lnTo>
                    <a:lnTo>
                      <a:pt x="0" y="52"/>
                    </a:lnTo>
                    <a:lnTo>
                      <a:pt x="0" y="85"/>
                    </a:lnTo>
                    <a:lnTo>
                      <a:pt x="205" y="33"/>
                    </a:lnTo>
                  </a:path>
                </a:pathLst>
              </a:custGeom>
              <a:solidFill>
                <a:srgbClr val="B2B2B2"/>
              </a:solidFill>
              <a:ln w="9525" cap="rnd">
                <a:noFill/>
                <a:round/>
                <a:headEnd/>
                <a:tailEnd/>
              </a:ln>
            </p:spPr>
            <p:txBody>
              <a:bodyPr/>
              <a:lstStyle/>
              <a:p>
                <a:endParaRPr lang="zh-CN" altLang="en-US"/>
              </a:p>
            </p:txBody>
          </p:sp>
          <p:sp>
            <p:nvSpPr>
              <p:cNvPr id="179" name="Freeform 69"/>
              <p:cNvSpPr>
                <a:spLocks/>
              </p:cNvSpPr>
              <p:nvPr/>
            </p:nvSpPr>
            <p:spPr bwMode="auto">
              <a:xfrm>
                <a:off x="3687" y="1470"/>
                <a:ext cx="206" cy="87"/>
              </a:xfrm>
              <a:custGeom>
                <a:avLst/>
                <a:gdLst>
                  <a:gd name="T0" fmla="*/ 205 w 206"/>
                  <a:gd name="T1" fmla="*/ 33 h 87"/>
                  <a:gd name="T2" fmla="*/ 205 w 206"/>
                  <a:gd name="T3" fmla="*/ 0 h 87"/>
                  <a:gd name="T4" fmla="*/ 0 w 206"/>
                  <a:gd name="T5" fmla="*/ 53 h 87"/>
                  <a:gd name="T6" fmla="*/ 0 w 206"/>
                  <a:gd name="T7" fmla="*/ 86 h 87"/>
                  <a:gd name="T8" fmla="*/ 205 w 206"/>
                  <a:gd name="T9" fmla="*/ 33 h 87"/>
                  <a:gd name="T10" fmla="*/ 0 60000 65536"/>
                  <a:gd name="T11" fmla="*/ 0 60000 65536"/>
                  <a:gd name="T12" fmla="*/ 0 60000 65536"/>
                  <a:gd name="T13" fmla="*/ 0 60000 65536"/>
                  <a:gd name="T14" fmla="*/ 0 60000 65536"/>
                  <a:gd name="T15" fmla="*/ 0 w 206"/>
                  <a:gd name="T16" fmla="*/ 0 h 87"/>
                  <a:gd name="T17" fmla="*/ 206 w 206"/>
                  <a:gd name="T18" fmla="*/ 87 h 87"/>
                </a:gdLst>
                <a:ahLst/>
                <a:cxnLst>
                  <a:cxn ang="T10">
                    <a:pos x="T0" y="T1"/>
                  </a:cxn>
                  <a:cxn ang="T11">
                    <a:pos x="T2" y="T3"/>
                  </a:cxn>
                  <a:cxn ang="T12">
                    <a:pos x="T4" y="T5"/>
                  </a:cxn>
                  <a:cxn ang="T13">
                    <a:pos x="T6" y="T7"/>
                  </a:cxn>
                  <a:cxn ang="T14">
                    <a:pos x="T8" y="T9"/>
                  </a:cxn>
                </a:cxnLst>
                <a:rect l="T15" t="T16" r="T17" b="T18"/>
                <a:pathLst>
                  <a:path w="206" h="87">
                    <a:moveTo>
                      <a:pt x="205" y="33"/>
                    </a:moveTo>
                    <a:lnTo>
                      <a:pt x="205" y="0"/>
                    </a:lnTo>
                    <a:lnTo>
                      <a:pt x="0" y="53"/>
                    </a:lnTo>
                    <a:lnTo>
                      <a:pt x="0" y="86"/>
                    </a:lnTo>
                    <a:lnTo>
                      <a:pt x="205" y="33"/>
                    </a:lnTo>
                  </a:path>
                </a:pathLst>
              </a:custGeom>
              <a:solidFill>
                <a:srgbClr val="B2B2B2"/>
              </a:solidFill>
              <a:ln w="9525" cap="rnd">
                <a:noFill/>
                <a:round/>
                <a:headEnd/>
                <a:tailEnd/>
              </a:ln>
            </p:spPr>
            <p:txBody>
              <a:bodyPr/>
              <a:lstStyle/>
              <a:p>
                <a:endParaRPr lang="zh-CN" altLang="en-US"/>
              </a:p>
            </p:txBody>
          </p:sp>
          <p:sp>
            <p:nvSpPr>
              <p:cNvPr id="180" name="Freeform 70"/>
              <p:cNvSpPr>
                <a:spLocks/>
              </p:cNvSpPr>
              <p:nvPr/>
            </p:nvSpPr>
            <p:spPr bwMode="auto">
              <a:xfrm>
                <a:off x="3687" y="1585"/>
                <a:ext cx="206" cy="86"/>
              </a:xfrm>
              <a:custGeom>
                <a:avLst/>
                <a:gdLst>
                  <a:gd name="T0" fmla="*/ 205 w 206"/>
                  <a:gd name="T1" fmla="*/ 33 h 86"/>
                  <a:gd name="T2" fmla="*/ 205 w 206"/>
                  <a:gd name="T3" fmla="*/ 0 h 86"/>
                  <a:gd name="T4" fmla="*/ 0 w 206"/>
                  <a:gd name="T5" fmla="*/ 52 h 86"/>
                  <a:gd name="T6" fmla="*/ 0 w 206"/>
                  <a:gd name="T7" fmla="*/ 85 h 86"/>
                  <a:gd name="T8" fmla="*/ 205 w 206"/>
                  <a:gd name="T9" fmla="*/ 33 h 86"/>
                  <a:gd name="T10" fmla="*/ 0 60000 65536"/>
                  <a:gd name="T11" fmla="*/ 0 60000 65536"/>
                  <a:gd name="T12" fmla="*/ 0 60000 65536"/>
                  <a:gd name="T13" fmla="*/ 0 60000 65536"/>
                  <a:gd name="T14" fmla="*/ 0 60000 65536"/>
                  <a:gd name="T15" fmla="*/ 0 w 206"/>
                  <a:gd name="T16" fmla="*/ 0 h 86"/>
                  <a:gd name="T17" fmla="*/ 206 w 206"/>
                  <a:gd name="T18" fmla="*/ 86 h 86"/>
                </a:gdLst>
                <a:ahLst/>
                <a:cxnLst>
                  <a:cxn ang="T10">
                    <a:pos x="T0" y="T1"/>
                  </a:cxn>
                  <a:cxn ang="T11">
                    <a:pos x="T2" y="T3"/>
                  </a:cxn>
                  <a:cxn ang="T12">
                    <a:pos x="T4" y="T5"/>
                  </a:cxn>
                  <a:cxn ang="T13">
                    <a:pos x="T6" y="T7"/>
                  </a:cxn>
                  <a:cxn ang="T14">
                    <a:pos x="T8" y="T9"/>
                  </a:cxn>
                </a:cxnLst>
                <a:rect l="T15" t="T16" r="T17" b="T18"/>
                <a:pathLst>
                  <a:path w="206" h="86">
                    <a:moveTo>
                      <a:pt x="205" y="33"/>
                    </a:moveTo>
                    <a:lnTo>
                      <a:pt x="205" y="0"/>
                    </a:lnTo>
                    <a:lnTo>
                      <a:pt x="0" y="52"/>
                    </a:lnTo>
                    <a:lnTo>
                      <a:pt x="0" y="85"/>
                    </a:lnTo>
                    <a:lnTo>
                      <a:pt x="205" y="33"/>
                    </a:lnTo>
                  </a:path>
                </a:pathLst>
              </a:custGeom>
              <a:solidFill>
                <a:srgbClr val="B2B2B2"/>
              </a:solidFill>
              <a:ln w="9525" cap="rnd">
                <a:noFill/>
                <a:round/>
                <a:headEnd/>
                <a:tailEnd/>
              </a:ln>
            </p:spPr>
            <p:txBody>
              <a:bodyPr/>
              <a:lstStyle/>
              <a:p>
                <a:endParaRPr lang="zh-CN" altLang="en-US"/>
              </a:p>
            </p:txBody>
          </p:sp>
          <p:sp>
            <p:nvSpPr>
              <p:cNvPr id="181" name="Freeform 71"/>
              <p:cNvSpPr>
                <a:spLocks/>
              </p:cNvSpPr>
              <p:nvPr/>
            </p:nvSpPr>
            <p:spPr bwMode="auto">
              <a:xfrm>
                <a:off x="3687" y="1699"/>
                <a:ext cx="206" cy="87"/>
              </a:xfrm>
              <a:custGeom>
                <a:avLst/>
                <a:gdLst>
                  <a:gd name="T0" fmla="*/ 205 w 206"/>
                  <a:gd name="T1" fmla="*/ 33 h 87"/>
                  <a:gd name="T2" fmla="*/ 205 w 206"/>
                  <a:gd name="T3" fmla="*/ 0 h 87"/>
                  <a:gd name="T4" fmla="*/ 0 w 206"/>
                  <a:gd name="T5" fmla="*/ 53 h 87"/>
                  <a:gd name="T6" fmla="*/ 0 w 206"/>
                  <a:gd name="T7" fmla="*/ 86 h 87"/>
                  <a:gd name="T8" fmla="*/ 205 w 206"/>
                  <a:gd name="T9" fmla="*/ 33 h 87"/>
                  <a:gd name="T10" fmla="*/ 0 60000 65536"/>
                  <a:gd name="T11" fmla="*/ 0 60000 65536"/>
                  <a:gd name="T12" fmla="*/ 0 60000 65536"/>
                  <a:gd name="T13" fmla="*/ 0 60000 65536"/>
                  <a:gd name="T14" fmla="*/ 0 60000 65536"/>
                  <a:gd name="T15" fmla="*/ 0 w 206"/>
                  <a:gd name="T16" fmla="*/ 0 h 87"/>
                  <a:gd name="T17" fmla="*/ 206 w 206"/>
                  <a:gd name="T18" fmla="*/ 87 h 87"/>
                </a:gdLst>
                <a:ahLst/>
                <a:cxnLst>
                  <a:cxn ang="T10">
                    <a:pos x="T0" y="T1"/>
                  </a:cxn>
                  <a:cxn ang="T11">
                    <a:pos x="T2" y="T3"/>
                  </a:cxn>
                  <a:cxn ang="T12">
                    <a:pos x="T4" y="T5"/>
                  </a:cxn>
                  <a:cxn ang="T13">
                    <a:pos x="T6" y="T7"/>
                  </a:cxn>
                  <a:cxn ang="T14">
                    <a:pos x="T8" y="T9"/>
                  </a:cxn>
                </a:cxnLst>
                <a:rect l="T15" t="T16" r="T17" b="T18"/>
                <a:pathLst>
                  <a:path w="206" h="87">
                    <a:moveTo>
                      <a:pt x="205" y="33"/>
                    </a:moveTo>
                    <a:lnTo>
                      <a:pt x="205" y="0"/>
                    </a:lnTo>
                    <a:lnTo>
                      <a:pt x="0" y="53"/>
                    </a:lnTo>
                    <a:lnTo>
                      <a:pt x="0" y="86"/>
                    </a:lnTo>
                    <a:lnTo>
                      <a:pt x="205" y="33"/>
                    </a:lnTo>
                  </a:path>
                </a:pathLst>
              </a:custGeom>
              <a:solidFill>
                <a:srgbClr val="B2B2B2"/>
              </a:solidFill>
              <a:ln w="9525" cap="rnd">
                <a:noFill/>
                <a:round/>
                <a:headEnd/>
                <a:tailEnd/>
              </a:ln>
            </p:spPr>
            <p:txBody>
              <a:bodyPr/>
              <a:lstStyle/>
              <a:p>
                <a:endParaRPr lang="zh-CN" altLang="en-US"/>
              </a:p>
            </p:txBody>
          </p:sp>
          <p:sp>
            <p:nvSpPr>
              <p:cNvPr id="182" name="Freeform 72"/>
              <p:cNvSpPr>
                <a:spLocks/>
              </p:cNvSpPr>
              <p:nvPr/>
            </p:nvSpPr>
            <p:spPr bwMode="auto">
              <a:xfrm>
                <a:off x="3687" y="1816"/>
                <a:ext cx="206" cy="86"/>
              </a:xfrm>
              <a:custGeom>
                <a:avLst/>
                <a:gdLst>
                  <a:gd name="T0" fmla="*/ 205 w 206"/>
                  <a:gd name="T1" fmla="*/ 33 h 86"/>
                  <a:gd name="T2" fmla="*/ 205 w 206"/>
                  <a:gd name="T3" fmla="*/ 0 h 86"/>
                  <a:gd name="T4" fmla="*/ 0 w 206"/>
                  <a:gd name="T5" fmla="*/ 52 h 86"/>
                  <a:gd name="T6" fmla="*/ 0 w 206"/>
                  <a:gd name="T7" fmla="*/ 85 h 86"/>
                  <a:gd name="T8" fmla="*/ 205 w 206"/>
                  <a:gd name="T9" fmla="*/ 33 h 86"/>
                  <a:gd name="T10" fmla="*/ 0 60000 65536"/>
                  <a:gd name="T11" fmla="*/ 0 60000 65536"/>
                  <a:gd name="T12" fmla="*/ 0 60000 65536"/>
                  <a:gd name="T13" fmla="*/ 0 60000 65536"/>
                  <a:gd name="T14" fmla="*/ 0 60000 65536"/>
                  <a:gd name="T15" fmla="*/ 0 w 206"/>
                  <a:gd name="T16" fmla="*/ 0 h 86"/>
                  <a:gd name="T17" fmla="*/ 206 w 206"/>
                  <a:gd name="T18" fmla="*/ 86 h 86"/>
                </a:gdLst>
                <a:ahLst/>
                <a:cxnLst>
                  <a:cxn ang="T10">
                    <a:pos x="T0" y="T1"/>
                  </a:cxn>
                  <a:cxn ang="T11">
                    <a:pos x="T2" y="T3"/>
                  </a:cxn>
                  <a:cxn ang="T12">
                    <a:pos x="T4" y="T5"/>
                  </a:cxn>
                  <a:cxn ang="T13">
                    <a:pos x="T6" y="T7"/>
                  </a:cxn>
                  <a:cxn ang="T14">
                    <a:pos x="T8" y="T9"/>
                  </a:cxn>
                </a:cxnLst>
                <a:rect l="T15" t="T16" r="T17" b="T18"/>
                <a:pathLst>
                  <a:path w="206" h="86">
                    <a:moveTo>
                      <a:pt x="205" y="33"/>
                    </a:moveTo>
                    <a:lnTo>
                      <a:pt x="205" y="0"/>
                    </a:lnTo>
                    <a:lnTo>
                      <a:pt x="0" y="52"/>
                    </a:lnTo>
                    <a:lnTo>
                      <a:pt x="0" y="85"/>
                    </a:lnTo>
                    <a:lnTo>
                      <a:pt x="205" y="33"/>
                    </a:lnTo>
                  </a:path>
                </a:pathLst>
              </a:custGeom>
              <a:solidFill>
                <a:srgbClr val="B2B2B2"/>
              </a:solidFill>
              <a:ln w="9525" cap="rnd">
                <a:noFill/>
                <a:round/>
                <a:headEnd/>
                <a:tailEnd/>
              </a:ln>
            </p:spPr>
            <p:txBody>
              <a:bodyPr/>
              <a:lstStyle/>
              <a:p>
                <a:endParaRPr lang="zh-CN" altLang="en-US"/>
              </a:p>
            </p:txBody>
          </p:sp>
          <p:sp>
            <p:nvSpPr>
              <p:cNvPr id="183" name="Freeform 73"/>
              <p:cNvSpPr>
                <a:spLocks/>
              </p:cNvSpPr>
              <p:nvPr/>
            </p:nvSpPr>
            <p:spPr bwMode="auto">
              <a:xfrm>
                <a:off x="3579" y="1395"/>
                <a:ext cx="71" cy="85"/>
              </a:xfrm>
              <a:custGeom>
                <a:avLst/>
                <a:gdLst>
                  <a:gd name="T0" fmla="*/ 70 w 71"/>
                  <a:gd name="T1" fmla="*/ 66 h 85"/>
                  <a:gd name="T2" fmla="*/ 70 w 71"/>
                  <a:gd name="T3" fmla="*/ 0 h 85"/>
                  <a:gd name="T4" fmla="*/ 0 w 71"/>
                  <a:gd name="T5" fmla="*/ 18 h 85"/>
                  <a:gd name="T6" fmla="*/ 0 w 71"/>
                  <a:gd name="T7" fmla="*/ 84 h 85"/>
                  <a:gd name="T8" fmla="*/ 70 w 71"/>
                  <a:gd name="T9" fmla="*/ 66 h 85"/>
                  <a:gd name="T10" fmla="*/ 0 60000 65536"/>
                  <a:gd name="T11" fmla="*/ 0 60000 65536"/>
                  <a:gd name="T12" fmla="*/ 0 60000 65536"/>
                  <a:gd name="T13" fmla="*/ 0 60000 65536"/>
                  <a:gd name="T14" fmla="*/ 0 60000 65536"/>
                  <a:gd name="T15" fmla="*/ 0 w 71"/>
                  <a:gd name="T16" fmla="*/ 0 h 85"/>
                  <a:gd name="T17" fmla="*/ 71 w 71"/>
                  <a:gd name="T18" fmla="*/ 85 h 85"/>
                </a:gdLst>
                <a:ahLst/>
                <a:cxnLst>
                  <a:cxn ang="T10">
                    <a:pos x="T0" y="T1"/>
                  </a:cxn>
                  <a:cxn ang="T11">
                    <a:pos x="T2" y="T3"/>
                  </a:cxn>
                  <a:cxn ang="T12">
                    <a:pos x="T4" y="T5"/>
                  </a:cxn>
                  <a:cxn ang="T13">
                    <a:pos x="T6" y="T7"/>
                  </a:cxn>
                  <a:cxn ang="T14">
                    <a:pos x="T8" y="T9"/>
                  </a:cxn>
                </a:cxnLst>
                <a:rect l="T15" t="T16" r="T17" b="T18"/>
                <a:pathLst>
                  <a:path w="71" h="85">
                    <a:moveTo>
                      <a:pt x="70" y="66"/>
                    </a:moveTo>
                    <a:lnTo>
                      <a:pt x="70" y="0"/>
                    </a:lnTo>
                    <a:lnTo>
                      <a:pt x="0" y="18"/>
                    </a:lnTo>
                    <a:lnTo>
                      <a:pt x="0" y="84"/>
                    </a:lnTo>
                    <a:lnTo>
                      <a:pt x="70" y="66"/>
                    </a:lnTo>
                  </a:path>
                </a:pathLst>
              </a:custGeom>
              <a:solidFill>
                <a:srgbClr val="B2B2B2"/>
              </a:solidFill>
              <a:ln w="9525" cap="rnd">
                <a:noFill/>
                <a:round/>
                <a:headEnd/>
                <a:tailEnd/>
              </a:ln>
            </p:spPr>
            <p:txBody>
              <a:bodyPr/>
              <a:lstStyle/>
              <a:p>
                <a:endParaRPr lang="zh-CN" altLang="en-US"/>
              </a:p>
            </p:txBody>
          </p:sp>
          <p:sp>
            <p:nvSpPr>
              <p:cNvPr id="184" name="Freeform 74"/>
              <p:cNvSpPr>
                <a:spLocks/>
              </p:cNvSpPr>
              <p:nvPr/>
            </p:nvSpPr>
            <p:spPr bwMode="auto">
              <a:xfrm>
                <a:off x="3579" y="1512"/>
                <a:ext cx="71" cy="85"/>
              </a:xfrm>
              <a:custGeom>
                <a:avLst/>
                <a:gdLst>
                  <a:gd name="T0" fmla="*/ 70 w 71"/>
                  <a:gd name="T1" fmla="*/ 66 h 85"/>
                  <a:gd name="T2" fmla="*/ 70 w 71"/>
                  <a:gd name="T3" fmla="*/ 0 h 85"/>
                  <a:gd name="T4" fmla="*/ 0 w 71"/>
                  <a:gd name="T5" fmla="*/ 17 h 85"/>
                  <a:gd name="T6" fmla="*/ 0 w 71"/>
                  <a:gd name="T7" fmla="*/ 84 h 85"/>
                  <a:gd name="T8" fmla="*/ 70 w 71"/>
                  <a:gd name="T9" fmla="*/ 66 h 85"/>
                  <a:gd name="T10" fmla="*/ 0 60000 65536"/>
                  <a:gd name="T11" fmla="*/ 0 60000 65536"/>
                  <a:gd name="T12" fmla="*/ 0 60000 65536"/>
                  <a:gd name="T13" fmla="*/ 0 60000 65536"/>
                  <a:gd name="T14" fmla="*/ 0 60000 65536"/>
                  <a:gd name="T15" fmla="*/ 0 w 71"/>
                  <a:gd name="T16" fmla="*/ 0 h 85"/>
                  <a:gd name="T17" fmla="*/ 71 w 71"/>
                  <a:gd name="T18" fmla="*/ 85 h 85"/>
                </a:gdLst>
                <a:ahLst/>
                <a:cxnLst>
                  <a:cxn ang="T10">
                    <a:pos x="T0" y="T1"/>
                  </a:cxn>
                  <a:cxn ang="T11">
                    <a:pos x="T2" y="T3"/>
                  </a:cxn>
                  <a:cxn ang="T12">
                    <a:pos x="T4" y="T5"/>
                  </a:cxn>
                  <a:cxn ang="T13">
                    <a:pos x="T6" y="T7"/>
                  </a:cxn>
                  <a:cxn ang="T14">
                    <a:pos x="T8" y="T9"/>
                  </a:cxn>
                </a:cxnLst>
                <a:rect l="T15" t="T16" r="T17" b="T18"/>
                <a:pathLst>
                  <a:path w="71" h="85">
                    <a:moveTo>
                      <a:pt x="70" y="66"/>
                    </a:moveTo>
                    <a:lnTo>
                      <a:pt x="70" y="0"/>
                    </a:lnTo>
                    <a:lnTo>
                      <a:pt x="0" y="17"/>
                    </a:lnTo>
                    <a:lnTo>
                      <a:pt x="0" y="84"/>
                    </a:lnTo>
                    <a:lnTo>
                      <a:pt x="70" y="66"/>
                    </a:lnTo>
                  </a:path>
                </a:pathLst>
              </a:custGeom>
              <a:solidFill>
                <a:srgbClr val="B2B2B2"/>
              </a:solidFill>
              <a:ln w="9525" cap="rnd">
                <a:noFill/>
                <a:round/>
                <a:headEnd/>
                <a:tailEnd/>
              </a:ln>
            </p:spPr>
            <p:txBody>
              <a:bodyPr/>
              <a:lstStyle/>
              <a:p>
                <a:endParaRPr lang="zh-CN" altLang="en-US"/>
              </a:p>
            </p:txBody>
          </p:sp>
          <p:sp>
            <p:nvSpPr>
              <p:cNvPr id="185" name="Freeform 75"/>
              <p:cNvSpPr>
                <a:spLocks/>
              </p:cNvSpPr>
              <p:nvPr/>
            </p:nvSpPr>
            <p:spPr bwMode="auto">
              <a:xfrm>
                <a:off x="3579" y="1624"/>
                <a:ext cx="71" cy="86"/>
              </a:xfrm>
              <a:custGeom>
                <a:avLst/>
                <a:gdLst>
                  <a:gd name="T0" fmla="*/ 70 w 71"/>
                  <a:gd name="T1" fmla="*/ 67 h 86"/>
                  <a:gd name="T2" fmla="*/ 70 w 71"/>
                  <a:gd name="T3" fmla="*/ 0 h 86"/>
                  <a:gd name="T4" fmla="*/ 0 w 71"/>
                  <a:gd name="T5" fmla="*/ 18 h 86"/>
                  <a:gd name="T6" fmla="*/ 0 w 71"/>
                  <a:gd name="T7" fmla="*/ 85 h 86"/>
                  <a:gd name="T8" fmla="*/ 70 w 71"/>
                  <a:gd name="T9" fmla="*/ 67 h 86"/>
                  <a:gd name="T10" fmla="*/ 0 60000 65536"/>
                  <a:gd name="T11" fmla="*/ 0 60000 65536"/>
                  <a:gd name="T12" fmla="*/ 0 60000 65536"/>
                  <a:gd name="T13" fmla="*/ 0 60000 65536"/>
                  <a:gd name="T14" fmla="*/ 0 60000 65536"/>
                  <a:gd name="T15" fmla="*/ 0 w 71"/>
                  <a:gd name="T16" fmla="*/ 0 h 86"/>
                  <a:gd name="T17" fmla="*/ 71 w 71"/>
                  <a:gd name="T18" fmla="*/ 86 h 86"/>
                </a:gdLst>
                <a:ahLst/>
                <a:cxnLst>
                  <a:cxn ang="T10">
                    <a:pos x="T0" y="T1"/>
                  </a:cxn>
                  <a:cxn ang="T11">
                    <a:pos x="T2" y="T3"/>
                  </a:cxn>
                  <a:cxn ang="T12">
                    <a:pos x="T4" y="T5"/>
                  </a:cxn>
                  <a:cxn ang="T13">
                    <a:pos x="T6" y="T7"/>
                  </a:cxn>
                  <a:cxn ang="T14">
                    <a:pos x="T8" y="T9"/>
                  </a:cxn>
                </a:cxnLst>
                <a:rect l="T15" t="T16" r="T17" b="T18"/>
                <a:pathLst>
                  <a:path w="71" h="86">
                    <a:moveTo>
                      <a:pt x="70" y="67"/>
                    </a:moveTo>
                    <a:lnTo>
                      <a:pt x="70" y="0"/>
                    </a:lnTo>
                    <a:lnTo>
                      <a:pt x="0" y="18"/>
                    </a:lnTo>
                    <a:lnTo>
                      <a:pt x="0" y="85"/>
                    </a:lnTo>
                    <a:lnTo>
                      <a:pt x="70" y="67"/>
                    </a:lnTo>
                  </a:path>
                </a:pathLst>
              </a:custGeom>
              <a:solidFill>
                <a:srgbClr val="B2B2B2"/>
              </a:solidFill>
              <a:ln w="9525" cap="rnd">
                <a:noFill/>
                <a:round/>
                <a:headEnd/>
                <a:tailEnd/>
              </a:ln>
            </p:spPr>
            <p:txBody>
              <a:bodyPr/>
              <a:lstStyle/>
              <a:p>
                <a:endParaRPr lang="zh-CN" altLang="en-US"/>
              </a:p>
            </p:txBody>
          </p:sp>
          <p:sp>
            <p:nvSpPr>
              <p:cNvPr id="186" name="Freeform 76"/>
              <p:cNvSpPr>
                <a:spLocks/>
              </p:cNvSpPr>
              <p:nvPr/>
            </p:nvSpPr>
            <p:spPr bwMode="auto">
              <a:xfrm>
                <a:off x="3579" y="1741"/>
                <a:ext cx="71" cy="86"/>
              </a:xfrm>
              <a:custGeom>
                <a:avLst/>
                <a:gdLst>
                  <a:gd name="T0" fmla="*/ 70 w 71"/>
                  <a:gd name="T1" fmla="*/ 67 h 86"/>
                  <a:gd name="T2" fmla="*/ 70 w 71"/>
                  <a:gd name="T3" fmla="*/ 0 h 86"/>
                  <a:gd name="T4" fmla="*/ 0 w 71"/>
                  <a:gd name="T5" fmla="*/ 18 h 86"/>
                  <a:gd name="T6" fmla="*/ 0 w 71"/>
                  <a:gd name="T7" fmla="*/ 85 h 86"/>
                  <a:gd name="T8" fmla="*/ 70 w 71"/>
                  <a:gd name="T9" fmla="*/ 67 h 86"/>
                  <a:gd name="T10" fmla="*/ 0 60000 65536"/>
                  <a:gd name="T11" fmla="*/ 0 60000 65536"/>
                  <a:gd name="T12" fmla="*/ 0 60000 65536"/>
                  <a:gd name="T13" fmla="*/ 0 60000 65536"/>
                  <a:gd name="T14" fmla="*/ 0 60000 65536"/>
                  <a:gd name="T15" fmla="*/ 0 w 71"/>
                  <a:gd name="T16" fmla="*/ 0 h 86"/>
                  <a:gd name="T17" fmla="*/ 71 w 71"/>
                  <a:gd name="T18" fmla="*/ 86 h 86"/>
                </a:gdLst>
                <a:ahLst/>
                <a:cxnLst>
                  <a:cxn ang="T10">
                    <a:pos x="T0" y="T1"/>
                  </a:cxn>
                  <a:cxn ang="T11">
                    <a:pos x="T2" y="T3"/>
                  </a:cxn>
                  <a:cxn ang="T12">
                    <a:pos x="T4" y="T5"/>
                  </a:cxn>
                  <a:cxn ang="T13">
                    <a:pos x="T6" y="T7"/>
                  </a:cxn>
                  <a:cxn ang="T14">
                    <a:pos x="T8" y="T9"/>
                  </a:cxn>
                </a:cxnLst>
                <a:rect l="T15" t="T16" r="T17" b="T18"/>
                <a:pathLst>
                  <a:path w="71" h="86">
                    <a:moveTo>
                      <a:pt x="70" y="67"/>
                    </a:moveTo>
                    <a:lnTo>
                      <a:pt x="70" y="0"/>
                    </a:lnTo>
                    <a:lnTo>
                      <a:pt x="0" y="18"/>
                    </a:lnTo>
                    <a:lnTo>
                      <a:pt x="0" y="85"/>
                    </a:lnTo>
                    <a:lnTo>
                      <a:pt x="70" y="67"/>
                    </a:lnTo>
                  </a:path>
                </a:pathLst>
              </a:custGeom>
              <a:solidFill>
                <a:srgbClr val="B2B2B2"/>
              </a:solidFill>
              <a:ln w="9525" cap="rnd">
                <a:noFill/>
                <a:round/>
                <a:headEnd/>
                <a:tailEnd/>
              </a:ln>
            </p:spPr>
            <p:txBody>
              <a:bodyPr/>
              <a:lstStyle/>
              <a:p>
                <a:endParaRPr lang="zh-CN" altLang="en-US"/>
              </a:p>
            </p:txBody>
          </p:sp>
          <p:sp>
            <p:nvSpPr>
              <p:cNvPr id="187" name="Freeform 77"/>
              <p:cNvSpPr>
                <a:spLocks/>
              </p:cNvSpPr>
              <p:nvPr/>
            </p:nvSpPr>
            <p:spPr bwMode="auto">
              <a:xfrm>
                <a:off x="3579" y="1858"/>
                <a:ext cx="71" cy="85"/>
              </a:xfrm>
              <a:custGeom>
                <a:avLst/>
                <a:gdLst>
                  <a:gd name="T0" fmla="*/ 70 w 71"/>
                  <a:gd name="T1" fmla="*/ 67 h 85"/>
                  <a:gd name="T2" fmla="*/ 70 w 71"/>
                  <a:gd name="T3" fmla="*/ 0 h 85"/>
                  <a:gd name="T4" fmla="*/ 0 w 71"/>
                  <a:gd name="T5" fmla="*/ 17 h 85"/>
                  <a:gd name="T6" fmla="*/ 0 w 71"/>
                  <a:gd name="T7" fmla="*/ 84 h 85"/>
                  <a:gd name="T8" fmla="*/ 70 w 71"/>
                  <a:gd name="T9" fmla="*/ 67 h 85"/>
                  <a:gd name="T10" fmla="*/ 0 60000 65536"/>
                  <a:gd name="T11" fmla="*/ 0 60000 65536"/>
                  <a:gd name="T12" fmla="*/ 0 60000 65536"/>
                  <a:gd name="T13" fmla="*/ 0 60000 65536"/>
                  <a:gd name="T14" fmla="*/ 0 60000 65536"/>
                  <a:gd name="T15" fmla="*/ 0 w 71"/>
                  <a:gd name="T16" fmla="*/ 0 h 85"/>
                  <a:gd name="T17" fmla="*/ 71 w 71"/>
                  <a:gd name="T18" fmla="*/ 85 h 85"/>
                </a:gdLst>
                <a:ahLst/>
                <a:cxnLst>
                  <a:cxn ang="T10">
                    <a:pos x="T0" y="T1"/>
                  </a:cxn>
                  <a:cxn ang="T11">
                    <a:pos x="T2" y="T3"/>
                  </a:cxn>
                  <a:cxn ang="T12">
                    <a:pos x="T4" y="T5"/>
                  </a:cxn>
                  <a:cxn ang="T13">
                    <a:pos x="T6" y="T7"/>
                  </a:cxn>
                  <a:cxn ang="T14">
                    <a:pos x="T8" y="T9"/>
                  </a:cxn>
                </a:cxnLst>
                <a:rect l="T15" t="T16" r="T17" b="T18"/>
                <a:pathLst>
                  <a:path w="71" h="85">
                    <a:moveTo>
                      <a:pt x="70" y="67"/>
                    </a:moveTo>
                    <a:lnTo>
                      <a:pt x="70" y="0"/>
                    </a:lnTo>
                    <a:lnTo>
                      <a:pt x="0" y="17"/>
                    </a:lnTo>
                    <a:lnTo>
                      <a:pt x="0" y="84"/>
                    </a:lnTo>
                    <a:lnTo>
                      <a:pt x="70" y="67"/>
                    </a:lnTo>
                  </a:path>
                </a:pathLst>
              </a:custGeom>
              <a:solidFill>
                <a:srgbClr val="B2B2B2"/>
              </a:solidFill>
              <a:ln w="9525" cap="rnd">
                <a:noFill/>
                <a:round/>
                <a:headEnd/>
                <a:tailEnd/>
              </a:ln>
            </p:spPr>
            <p:txBody>
              <a:bodyPr/>
              <a:lstStyle/>
              <a:p>
                <a:endParaRPr lang="zh-CN" altLang="en-US"/>
              </a:p>
            </p:txBody>
          </p:sp>
          <p:sp>
            <p:nvSpPr>
              <p:cNvPr id="188" name="Freeform 78"/>
              <p:cNvSpPr>
                <a:spLocks/>
              </p:cNvSpPr>
              <p:nvPr/>
            </p:nvSpPr>
            <p:spPr bwMode="black">
              <a:xfrm>
                <a:off x="3575" y="1337"/>
                <a:ext cx="122" cy="143"/>
              </a:xfrm>
              <a:custGeom>
                <a:avLst/>
                <a:gdLst>
                  <a:gd name="T0" fmla="*/ 11 w 122"/>
                  <a:gd name="T1" fmla="*/ 88 h 143"/>
                  <a:gd name="T2" fmla="*/ 0 w 122"/>
                  <a:gd name="T3" fmla="*/ 112 h 143"/>
                  <a:gd name="T4" fmla="*/ 26 w 122"/>
                  <a:gd name="T5" fmla="*/ 142 h 143"/>
                  <a:gd name="T6" fmla="*/ 121 w 122"/>
                  <a:gd name="T7" fmla="*/ 28 h 143"/>
                  <a:gd name="T8" fmla="*/ 101 w 122"/>
                  <a:gd name="T9" fmla="*/ 0 h 143"/>
                  <a:gd name="T10" fmla="*/ 30 w 122"/>
                  <a:gd name="T11" fmla="*/ 115 h 143"/>
                  <a:gd name="T12" fmla="*/ 11 w 122"/>
                  <a:gd name="T13" fmla="*/ 88 h 143"/>
                  <a:gd name="T14" fmla="*/ 0 60000 65536"/>
                  <a:gd name="T15" fmla="*/ 0 60000 65536"/>
                  <a:gd name="T16" fmla="*/ 0 60000 65536"/>
                  <a:gd name="T17" fmla="*/ 0 60000 65536"/>
                  <a:gd name="T18" fmla="*/ 0 60000 65536"/>
                  <a:gd name="T19" fmla="*/ 0 60000 65536"/>
                  <a:gd name="T20" fmla="*/ 0 60000 65536"/>
                  <a:gd name="T21" fmla="*/ 0 w 122"/>
                  <a:gd name="T22" fmla="*/ 0 h 143"/>
                  <a:gd name="T23" fmla="*/ 122 w 122"/>
                  <a:gd name="T24" fmla="*/ 143 h 1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2" h="143">
                    <a:moveTo>
                      <a:pt x="11" y="88"/>
                    </a:moveTo>
                    <a:lnTo>
                      <a:pt x="0" y="112"/>
                    </a:lnTo>
                    <a:lnTo>
                      <a:pt x="26" y="142"/>
                    </a:lnTo>
                    <a:lnTo>
                      <a:pt x="121" y="28"/>
                    </a:lnTo>
                    <a:lnTo>
                      <a:pt x="101" y="0"/>
                    </a:lnTo>
                    <a:lnTo>
                      <a:pt x="30" y="115"/>
                    </a:lnTo>
                    <a:lnTo>
                      <a:pt x="11" y="88"/>
                    </a:lnTo>
                  </a:path>
                </a:pathLst>
              </a:custGeom>
              <a:solidFill>
                <a:srgbClr val="CC6600"/>
              </a:solidFill>
              <a:ln w="9525" cap="rnd">
                <a:noFill/>
                <a:round/>
                <a:headEnd/>
                <a:tailEnd/>
              </a:ln>
            </p:spPr>
            <p:txBody>
              <a:bodyPr/>
              <a:lstStyle/>
              <a:p>
                <a:endParaRPr lang="zh-CN" altLang="en-US"/>
              </a:p>
            </p:txBody>
          </p:sp>
          <p:sp>
            <p:nvSpPr>
              <p:cNvPr id="189" name="Freeform 79"/>
              <p:cNvSpPr>
                <a:spLocks/>
              </p:cNvSpPr>
              <p:nvPr/>
            </p:nvSpPr>
            <p:spPr bwMode="black">
              <a:xfrm>
                <a:off x="3575" y="1451"/>
                <a:ext cx="122" cy="143"/>
              </a:xfrm>
              <a:custGeom>
                <a:avLst/>
                <a:gdLst>
                  <a:gd name="T0" fmla="*/ 11 w 122"/>
                  <a:gd name="T1" fmla="*/ 88 h 143"/>
                  <a:gd name="T2" fmla="*/ 0 w 122"/>
                  <a:gd name="T3" fmla="*/ 112 h 143"/>
                  <a:gd name="T4" fmla="*/ 26 w 122"/>
                  <a:gd name="T5" fmla="*/ 142 h 143"/>
                  <a:gd name="T6" fmla="*/ 121 w 122"/>
                  <a:gd name="T7" fmla="*/ 28 h 143"/>
                  <a:gd name="T8" fmla="*/ 101 w 122"/>
                  <a:gd name="T9" fmla="*/ 0 h 143"/>
                  <a:gd name="T10" fmla="*/ 30 w 122"/>
                  <a:gd name="T11" fmla="*/ 115 h 143"/>
                  <a:gd name="T12" fmla="*/ 11 w 122"/>
                  <a:gd name="T13" fmla="*/ 88 h 143"/>
                  <a:gd name="T14" fmla="*/ 0 60000 65536"/>
                  <a:gd name="T15" fmla="*/ 0 60000 65536"/>
                  <a:gd name="T16" fmla="*/ 0 60000 65536"/>
                  <a:gd name="T17" fmla="*/ 0 60000 65536"/>
                  <a:gd name="T18" fmla="*/ 0 60000 65536"/>
                  <a:gd name="T19" fmla="*/ 0 60000 65536"/>
                  <a:gd name="T20" fmla="*/ 0 60000 65536"/>
                  <a:gd name="T21" fmla="*/ 0 w 122"/>
                  <a:gd name="T22" fmla="*/ 0 h 143"/>
                  <a:gd name="T23" fmla="*/ 122 w 122"/>
                  <a:gd name="T24" fmla="*/ 143 h 1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2" h="143">
                    <a:moveTo>
                      <a:pt x="11" y="88"/>
                    </a:moveTo>
                    <a:lnTo>
                      <a:pt x="0" y="112"/>
                    </a:lnTo>
                    <a:lnTo>
                      <a:pt x="26" y="142"/>
                    </a:lnTo>
                    <a:lnTo>
                      <a:pt x="121" y="28"/>
                    </a:lnTo>
                    <a:lnTo>
                      <a:pt x="101" y="0"/>
                    </a:lnTo>
                    <a:lnTo>
                      <a:pt x="30" y="115"/>
                    </a:lnTo>
                    <a:lnTo>
                      <a:pt x="11" y="88"/>
                    </a:lnTo>
                  </a:path>
                </a:pathLst>
              </a:custGeom>
              <a:solidFill>
                <a:srgbClr val="CC6600"/>
              </a:solidFill>
              <a:ln w="9525" cap="rnd">
                <a:noFill/>
                <a:round/>
                <a:headEnd/>
                <a:tailEnd/>
              </a:ln>
            </p:spPr>
            <p:txBody>
              <a:bodyPr/>
              <a:lstStyle/>
              <a:p>
                <a:endParaRPr lang="zh-CN" altLang="en-US"/>
              </a:p>
            </p:txBody>
          </p:sp>
          <p:sp>
            <p:nvSpPr>
              <p:cNvPr id="190" name="Freeform 80"/>
              <p:cNvSpPr>
                <a:spLocks/>
              </p:cNvSpPr>
              <p:nvPr/>
            </p:nvSpPr>
            <p:spPr bwMode="black">
              <a:xfrm>
                <a:off x="3575" y="1562"/>
                <a:ext cx="122" cy="143"/>
              </a:xfrm>
              <a:custGeom>
                <a:avLst/>
                <a:gdLst>
                  <a:gd name="T0" fmla="*/ 11 w 122"/>
                  <a:gd name="T1" fmla="*/ 88 h 143"/>
                  <a:gd name="T2" fmla="*/ 0 w 122"/>
                  <a:gd name="T3" fmla="*/ 112 h 143"/>
                  <a:gd name="T4" fmla="*/ 26 w 122"/>
                  <a:gd name="T5" fmla="*/ 142 h 143"/>
                  <a:gd name="T6" fmla="*/ 121 w 122"/>
                  <a:gd name="T7" fmla="*/ 28 h 143"/>
                  <a:gd name="T8" fmla="*/ 101 w 122"/>
                  <a:gd name="T9" fmla="*/ 0 h 143"/>
                  <a:gd name="T10" fmla="*/ 30 w 122"/>
                  <a:gd name="T11" fmla="*/ 115 h 143"/>
                  <a:gd name="T12" fmla="*/ 11 w 122"/>
                  <a:gd name="T13" fmla="*/ 88 h 143"/>
                  <a:gd name="T14" fmla="*/ 0 60000 65536"/>
                  <a:gd name="T15" fmla="*/ 0 60000 65536"/>
                  <a:gd name="T16" fmla="*/ 0 60000 65536"/>
                  <a:gd name="T17" fmla="*/ 0 60000 65536"/>
                  <a:gd name="T18" fmla="*/ 0 60000 65536"/>
                  <a:gd name="T19" fmla="*/ 0 60000 65536"/>
                  <a:gd name="T20" fmla="*/ 0 60000 65536"/>
                  <a:gd name="T21" fmla="*/ 0 w 122"/>
                  <a:gd name="T22" fmla="*/ 0 h 143"/>
                  <a:gd name="T23" fmla="*/ 122 w 122"/>
                  <a:gd name="T24" fmla="*/ 143 h 1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2" h="143">
                    <a:moveTo>
                      <a:pt x="11" y="88"/>
                    </a:moveTo>
                    <a:lnTo>
                      <a:pt x="0" y="112"/>
                    </a:lnTo>
                    <a:lnTo>
                      <a:pt x="26" y="142"/>
                    </a:lnTo>
                    <a:lnTo>
                      <a:pt x="121" y="28"/>
                    </a:lnTo>
                    <a:lnTo>
                      <a:pt x="101" y="0"/>
                    </a:lnTo>
                    <a:lnTo>
                      <a:pt x="30" y="115"/>
                    </a:lnTo>
                    <a:lnTo>
                      <a:pt x="11" y="88"/>
                    </a:lnTo>
                  </a:path>
                </a:pathLst>
              </a:custGeom>
              <a:solidFill>
                <a:srgbClr val="CC6600"/>
              </a:solidFill>
              <a:ln w="9525" cap="rnd">
                <a:noFill/>
                <a:round/>
                <a:headEnd/>
                <a:tailEnd/>
              </a:ln>
            </p:spPr>
            <p:txBody>
              <a:bodyPr/>
              <a:lstStyle/>
              <a:p>
                <a:endParaRPr lang="zh-CN" altLang="en-US"/>
              </a:p>
            </p:txBody>
          </p:sp>
        </p:grpSp>
      </p:grpSp>
      <p:sp>
        <p:nvSpPr>
          <p:cNvPr id="191" name="Arc 117"/>
          <p:cNvSpPr>
            <a:spLocks/>
          </p:cNvSpPr>
          <p:nvPr/>
        </p:nvSpPr>
        <p:spPr bwMode="auto">
          <a:xfrm>
            <a:off x="5259388" y="2132013"/>
            <a:ext cx="1466850" cy="1506537"/>
          </a:xfrm>
          <a:custGeom>
            <a:avLst/>
            <a:gdLst>
              <a:gd name="T0" fmla="*/ 0 w 19447"/>
              <a:gd name="T1" fmla="*/ 0 h 21094"/>
              <a:gd name="T2" fmla="*/ 0 w 19447"/>
              <a:gd name="T3" fmla="*/ 0 h 21094"/>
              <a:gd name="T4" fmla="*/ 0 w 19447"/>
              <a:gd name="T5" fmla="*/ 0 h 21094"/>
              <a:gd name="T6" fmla="*/ 0 60000 65536"/>
              <a:gd name="T7" fmla="*/ 0 60000 65536"/>
              <a:gd name="T8" fmla="*/ 0 60000 65536"/>
              <a:gd name="T9" fmla="*/ 0 w 19447"/>
              <a:gd name="T10" fmla="*/ 0 h 21094"/>
              <a:gd name="T11" fmla="*/ 19447 w 19447"/>
              <a:gd name="T12" fmla="*/ 21094 h 21094"/>
            </a:gdLst>
            <a:ahLst/>
            <a:cxnLst>
              <a:cxn ang="T6">
                <a:pos x="T0" y="T1"/>
              </a:cxn>
              <a:cxn ang="T7">
                <a:pos x="T2" y="T3"/>
              </a:cxn>
              <a:cxn ang="T8">
                <a:pos x="T4" y="T5"/>
              </a:cxn>
            </a:cxnLst>
            <a:rect l="T9" t="T10" r="T11" b="T12"/>
            <a:pathLst>
              <a:path w="19447" h="21094" fill="none" extrusionOk="0">
                <a:moveTo>
                  <a:pt x="-1" y="11693"/>
                </a:moveTo>
                <a:cubicBezTo>
                  <a:pt x="2880" y="5733"/>
                  <a:pt x="8335" y="1423"/>
                  <a:pt x="14800" y="-1"/>
                </a:cubicBezTo>
              </a:path>
              <a:path w="19447" h="21094" stroke="0" extrusionOk="0">
                <a:moveTo>
                  <a:pt x="-1" y="11693"/>
                </a:moveTo>
                <a:cubicBezTo>
                  <a:pt x="2880" y="5733"/>
                  <a:pt x="8335" y="1423"/>
                  <a:pt x="14800" y="-1"/>
                </a:cubicBezTo>
                <a:lnTo>
                  <a:pt x="19447" y="21094"/>
                </a:lnTo>
                <a:close/>
              </a:path>
            </a:pathLst>
          </a:custGeom>
          <a:noFill/>
          <a:ln w="50800">
            <a:solidFill>
              <a:srgbClr val="FF9900"/>
            </a:solidFill>
            <a:round/>
            <a:headEnd/>
            <a:tailEnd type="triangle" w="med" len="med"/>
          </a:ln>
        </p:spPr>
        <p:txBody>
          <a:bodyPr anchor="ctr">
            <a:spAutoFit/>
          </a:bodyPr>
          <a:lstStyle/>
          <a:p>
            <a:endParaRPr lang="zh-CN" altLang="en-US"/>
          </a:p>
        </p:txBody>
      </p:sp>
      <p:sp>
        <p:nvSpPr>
          <p:cNvPr id="192" name="Arc 118"/>
          <p:cNvSpPr>
            <a:spLocks/>
          </p:cNvSpPr>
          <p:nvPr/>
        </p:nvSpPr>
        <p:spPr bwMode="auto">
          <a:xfrm>
            <a:off x="5245100" y="3638550"/>
            <a:ext cx="1477963" cy="1500188"/>
          </a:xfrm>
          <a:custGeom>
            <a:avLst/>
            <a:gdLst>
              <a:gd name="T0" fmla="*/ 0 w 19602"/>
              <a:gd name="T1" fmla="*/ 0 h 20993"/>
              <a:gd name="T2" fmla="*/ 0 w 19602"/>
              <a:gd name="T3" fmla="*/ 0 h 20993"/>
              <a:gd name="T4" fmla="*/ 0 w 19602"/>
              <a:gd name="T5" fmla="*/ 0 h 20993"/>
              <a:gd name="T6" fmla="*/ 0 60000 65536"/>
              <a:gd name="T7" fmla="*/ 0 60000 65536"/>
              <a:gd name="T8" fmla="*/ 0 60000 65536"/>
              <a:gd name="T9" fmla="*/ 0 w 19602"/>
              <a:gd name="T10" fmla="*/ 0 h 20993"/>
              <a:gd name="T11" fmla="*/ 19602 w 19602"/>
              <a:gd name="T12" fmla="*/ 20993 h 20993"/>
            </a:gdLst>
            <a:ahLst/>
            <a:cxnLst>
              <a:cxn ang="T6">
                <a:pos x="T0" y="T1"/>
              </a:cxn>
              <a:cxn ang="T7">
                <a:pos x="T2" y="T3"/>
              </a:cxn>
              <a:cxn ang="T8">
                <a:pos x="T4" y="T5"/>
              </a:cxn>
            </a:cxnLst>
            <a:rect l="T9" t="T10" r="T11" b="T12"/>
            <a:pathLst>
              <a:path w="19602" h="20993" fill="none" extrusionOk="0">
                <a:moveTo>
                  <a:pt x="14517" y="20992"/>
                </a:moveTo>
                <a:cubicBezTo>
                  <a:pt x="8113" y="19441"/>
                  <a:pt x="2767" y="15052"/>
                  <a:pt x="-1" y="9073"/>
                </a:cubicBezTo>
              </a:path>
              <a:path w="19602" h="20993" stroke="0" extrusionOk="0">
                <a:moveTo>
                  <a:pt x="14517" y="20992"/>
                </a:moveTo>
                <a:cubicBezTo>
                  <a:pt x="8113" y="19441"/>
                  <a:pt x="2767" y="15052"/>
                  <a:pt x="-1" y="9073"/>
                </a:cubicBezTo>
                <a:lnTo>
                  <a:pt x="19602" y="0"/>
                </a:lnTo>
                <a:close/>
              </a:path>
            </a:pathLst>
          </a:custGeom>
          <a:noFill/>
          <a:ln w="50800">
            <a:solidFill>
              <a:srgbClr val="FF9900"/>
            </a:solidFill>
            <a:round/>
            <a:headEnd/>
            <a:tailEnd type="triangle" w="med" len="med"/>
          </a:ln>
        </p:spPr>
        <p:txBody>
          <a:bodyPr anchor="ctr">
            <a:spAutoFit/>
          </a:bodyPr>
          <a:lstStyle/>
          <a:p>
            <a:endParaRPr lang="zh-CN" altLang="en-US"/>
          </a:p>
        </p:txBody>
      </p:sp>
      <p:sp>
        <p:nvSpPr>
          <p:cNvPr id="193" name="Arc 119"/>
          <p:cNvSpPr>
            <a:spLocks/>
          </p:cNvSpPr>
          <p:nvPr/>
        </p:nvSpPr>
        <p:spPr bwMode="auto">
          <a:xfrm>
            <a:off x="6723063" y="3636963"/>
            <a:ext cx="1452562" cy="1516062"/>
          </a:xfrm>
          <a:custGeom>
            <a:avLst/>
            <a:gdLst>
              <a:gd name="T0" fmla="*/ 0 w 19264"/>
              <a:gd name="T1" fmla="*/ 0 h 21232"/>
              <a:gd name="T2" fmla="*/ 0 w 19264"/>
              <a:gd name="T3" fmla="*/ 0 h 21232"/>
              <a:gd name="T4" fmla="*/ 0 w 19264"/>
              <a:gd name="T5" fmla="*/ 0 h 21232"/>
              <a:gd name="T6" fmla="*/ 0 60000 65536"/>
              <a:gd name="T7" fmla="*/ 0 60000 65536"/>
              <a:gd name="T8" fmla="*/ 0 60000 65536"/>
              <a:gd name="T9" fmla="*/ 0 w 19264"/>
              <a:gd name="T10" fmla="*/ 0 h 21232"/>
              <a:gd name="T11" fmla="*/ 19264 w 19264"/>
              <a:gd name="T12" fmla="*/ 21232 h 21232"/>
            </a:gdLst>
            <a:ahLst/>
            <a:cxnLst>
              <a:cxn ang="T6">
                <a:pos x="T0" y="T1"/>
              </a:cxn>
              <a:cxn ang="T7">
                <a:pos x="T2" y="T3"/>
              </a:cxn>
              <a:cxn ang="T8">
                <a:pos x="T4" y="T5"/>
              </a:cxn>
            </a:cxnLst>
            <a:rect l="T9" t="T10" r="T11" b="T12"/>
            <a:pathLst>
              <a:path w="19264" h="21232" fill="none" extrusionOk="0">
                <a:moveTo>
                  <a:pt x="19264" y="9770"/>
                </a:moveTo>
                <a:cubicBezTo>
                  <a:pt x="16225" y="15761"/>
                  <a:pt x="10572" y="19997"/>
                  <a:pt x="3970" y="21232"/>
                </a:cubicBezTo>
              </a:path>
              <a:path w="19264" h="21232" stroke="0" extrusionOk="0">
                <a:moveTo>
                  <a:pt x="19264" y="9770"/>
                </a:moveTo>
                <a:cubicBezTo>
                  <a:pt x="16225" y="15761"/>
                  <a:pt x="10572" y="19997"/>
                  <a:pt x="3970" y="21232"/>
                </a:cubicBezTo>
                <a:lnTo>
                  <a:pt x="0" y="0"/>
                </a:lnTo>
                <a:close/>
              </a:path>
            </a:pathLst>
          </a:custGeom>
          <a:noFill/>
          <a:ln w="50800">
            <a:solidFill>
              <a:srgbClr val="FF9900"/>
            </a:solidFill>
            <a:prstDash val="dash"/>
            <a:round/>
            <a:headEnd/>
            <a:tailEnd type="triangle" w="med" len="med"/>
          </a:ln>
        </p:spPr>
        <p:txBody>
          <a:bodyPr anchor="ctr">
            <a:spAutoFit/>
          </a:bodyPr>
          <a:lstStyle/>
          <a:p>
            <a:endParaRPr lang="zh-CN" altLang="en-US"/>
          </a:p>
        </p:txBody>
      </p:sp>
      <p:sp>
        <p:nvSpPr>
          <p:cNvPr id="194" name="Arc 120"/>
          <p:cNvSpPr>
            <a:spLocks/>
          </p:cNvSpPr>
          <p:nvPr/>
        </p:nvSpPr>
        <p:spPr bwMode="auto">
          <a:xfrm>
            <a:off x="6723063" y="2130425"/>
            <a:ext cx="1450975" cy="1511300"/>
          </a:xfrm>
          <a:custGeom>
            <a:avLst/>
            <a:gdLst>
              <a:gd name="T0" fmla="*/ 0 w 19212"/>
              <a:gd name="T1" fmla="*/ 0 h 21142"/>
              <a:gd name="T2" fmla="*/ 0 w 19212"/>
              <a:gd name="T3" fmla="*/ 0 h 21142"/>
              <a:gd name="T4" fmla="*/ 0 w 19212"/>
              <a:gd name="T5" fmla="*/ 0 h 21142"/>
              <a:gd name="T6" fmla="*/ 0 60000 65536"/>
              <a:gd name="T7" fmla="*/ 0 60000 65536"/>
              <a:gd name="T8" fmla="*/ 0 60000 65536"/>
              <a:gd name="T9" fmla="*/ 0 w 19212"/>
              <a:gd name="T10" fmla="*/ 0 h 21142"/>
              <a:gd name="T11" fmla="*/ 19212 w 19212"/>
              <a:gd name="T12" fmla="*/ 21142 h 21142"/>
            </a:gdLst>
            <a:ahLst/>
            <a:cxnLst>
              <a:cxn ang="T6">
                <a:pos x="T0" y="T1"/>
              </a:cxn>
              <a:cxn ang="T7">
                <a:pos x="T2" y="T3"/>
              </a:cxn>
              <a:cxn ang="T8">
                <a:pos x="T4" y="T5"/>
              </a:cxn>
            </a:cxnLst>
            <a:rect l="T9" t="T10" r="T11" b="T12"/>
            <a:pathLst>
              <a:path w="19212" h="21142" fill="none" extrusionOk="0">
                <a:moveTo>
                  <a:pt x="4423" y="-1"/>
                </a:moveTo>
                <a:cubicBezTo>
                  <a:pt x="10800" y="1333"/>
                  <a:pt x="16234" y="5475"/>
                  <a:pt x="19212" y="11270"/>
                </a:cubicBezTo>
              </a:path>
              <a:path w="19212" h="21142" stroke="0" extrusionOk="0">
                <a:moveTo>
                  <a:pt x="4423" y="-1"/>
                </a:moveTo>
                <a:cubicBezTo>
                  <a:pt x="10800" y="1333"/>
                  <a:pt x="16234" y="5475"/>
                  <a:pt x="19212" y="11270"/>
                </a:cubicBezTo>
                <a:lnTo>
                  <a:pt x="0" y="21142"/>
                </a:lnTo>
                <a:close/>
              </a:path>
            </a:pathLst>
          </a:custGeom>
          <a:noFill/>
          <a:ln w="50800">
            <a:solidFill>
              <a:srgbClr val="FF9900"/>
            </a:solidFill>
            <a:prstDash val="dash"/>
            <a:round/>
            <a:headEnd/>
            <a:tailEnd type="triangle" w="med" len="med"/>
          </a:ln>
        </p:spPr>
        <p:txBody>
          <a:bodyPr anchor="ctr">
            <a:spAutoFit/>
          </a:bodyPr>
          <a:lstStyle/>
          <a:p>
            <a:endParaRPr lang="zh-CN" altLang="en-US"/>
          </a:p>
        </p:txBody>
      </p:sp>
      <p:sp>
        <p:nvSpPr>
          <p:cNvPr id="195" name="Oval 25"/>
          <p:cNvSpPr>
            <a:spLocks noChangeArrowheads="1"/>
          </p:cNvSpPr>
          <p:nvPr/>
        </p:nvSpPr>
        <p:spPr bwMode="auto">
          <a:xfrm>
            <a:off x="3638550" y="2708275"/>
            <a:ext cx="1870075" cy="1800225"/>
          </a:xfrm>
          <a:prstGeom prst="ellipse">
            <a:avLst/>
          </a:prstGeom>
          <a:solidFill>
            <a:schemeClr val="accent1"/>
          </a:solidFill>
          <a:ln w="9525">
            <a:noFill/>
            <a:round/>
            <a:headEnd/>
            <a:tailEnd/>
          </a:ln>
        </p:spPr>
        <p:txBody>
          <a:bodyPr wrap="none" anchor="ctr"/>
          <a:lstStyle/>
          <a:p>
            <a:pPr algn="ctr" defTabSz="457200"/>
            <a:endParaRPr lang="zh-CN" altLang="en-US" sz="2000">
              <a:solidFill>
                <a:schemeClr val="bg1"/>
              </a:solidFill>
            </a:endParaRPr>
          </a:p>
        </p:txBody>
      </p:sp>
      <p:sp>
        <p:nvSpPr>
          <p:cNvPr id="196" name="Rectangle 46"/>
          <p:cNvSpPr>
            <a:spLocks noChangeArrowheads="1"/>
          </p:cNvSpPr>
          <p:nvPr/>
        </p:nvSpPr>
        <p:spPr bwMode="auto">
          <a:xfrm>
            <a:off x="3622675" y="3644900"/>
            <a:ext cx="1884363" cy="400110"/>
          </a:xfrm>
          <a:prstGeom prst="rect">
            <a:avLst/>
          </a:prstGeom>
          <a:noFill/>
          <a:ln w="9525">
            <a:noFill/>
            <a:miter lim="800000"/>
            <a:headEnd/>
            <a:tailEnd/>
          </a:ln>
        </p:spPr>
        <p:txBody>
          <a:bodyPr lIns="0" tIns="0" rIns="0" bIns="0">
            <a:spAutoFit/>
          </a:bodyPr>
          <a:lstStyle/>
          <a:p>
            <a:pPr algn="ctr" defTabSz="762000" latinLnBrk="1"/>
            <a:r>
              <a:rPr lang="zh-CN" altLang="en-US" sz="1200" b="1" dirty="0">
                <a:solidFill>
                  <a:schemeClr val="bg1"/>
                </a:solidFill>
                <a:ea typeface="微软雅黑" pitchFamily="34" charset="-122"/>
              </a:rPr>
              <a:t>自动网络调查系统</a:t>
            </a:r>
          </a:p>
          <a:p>
            <a:pPr algn="ctr" defTabSz="762000" latinLnBrk="1"/>
            <a:r>
              <a:rPr lang="en-US" altLang="zh-CN" sz="1400" b="1" dirty="0" err="1">
                <a:solidFill>
                  <a:schemeClr val="bg1"/>
                </a:solidFill>
                <a:ea typeface="微软雅黑" pitchFamily="34" charset="-122"/>
              </a:rPr>
              <a:t>findEASY</a:t>
            </a:r>
            <a:r>
              <a:rPr lang="en-US" altLang="zh-CN" sz="1400" b="1" baseline="30000" dirty="0">
                <a:solidFill>
                  <a:schemeClr val="bg1"/>
                </a:solidFill>
                <a:ea typeface="微软雅黑" pitchFamily="34" charset="-122"/>
              </a:rPr>
              <a:t>©</a:t>
            </a:r>
            <a:endParaRPr lang="zh-CN" altLang="en-US" sz="1400" b="1" baseline="30000" dirty="0">
              <a:solidFill>
                <a:schemeClr val="bg1"/>
              </a:solidFill>
              <a:ea typeface="微软雅黑" pitchFamily="34" charset="-122"/>
            </a:endParaRPr>
          </a:p>
        </p:txBody>
      </p:sp>
      <p:sp>
        <p:nvSpPr>
          <p:cNvPr id="197" name="Rectangle 46"/>
          <p:cNvSpPr>
            <a:spLocks noChangeArrowheads="1"/>
          </p:cNvSpPr>
          <p:nvPr/>
        </p:nvSpPr>
        <p:spPr bwMode="auto">
          <a:xfrm>
            <a:off x="3624263" y="3073400"/>
            <a:ext cx="1884362" cy="427038"/>
          </a:xfrm>
          <a:prstGeom prst="rect">
            <a:avLst/>
          </a:prstGeom>
          <a:noFill/>
          <a:ln w="9525">
            <a:noFill/>
            <a:miter lim="800000"/>
            <a:headEnd/>
            <a:tailEnd/>
          </a:ln>
        </p:spPr>
        <p:txBody>
          <a:bodyPr lIns="0" tIns="0" rIns="0" bIns="0">
            <a:spAutoFit/>
          </a:bodyPr>
          <a:lstStyle/>
          <a:p>
            <a:pPr algn="ctr" defTabSz="762000" latinLnBrk="1"/>
            <a:endParaRPr lang="en-US" altLang="zh-CN" sz="100" b="1" dirty="0">
              <a:solidFill>
                <a:schemeClr val="bg1"/>
              </a:solidFill>
              <a:ea typeface="微软雅黑" pitchFamily="34" charset="-122"/>
            </a:endParaRPr>
          </a:p>
          <a:p>
            <a:pPr algn="ctr" defTabSz="762000" latinLnBrk="1"/>
            <a:endParaRPr lang="en-US" altLang="zh-CN" sz="100" b="1" dirty="0">
              <a:solidFill>
                <a:schemeClr val="bg1"/>
              </a:solidFill>
              <a:ea typeface="微软雅黑" pitchFamily="34" charset="-122"/>
            </a:endParaRPr>
          </a:p>
          <a:p>
            <a:pPr algn="ctr" defTabSz="762000" latinLnBrk="1"/>
            <a:r>
              <a:rPr lang="en-US" altLang="zh-CN" sz="1400" b="1" dirty="0" err="1">
                <a:solidFill>
                  <a:schemeClr val="bg1"/>
                </a:solidFill>
                <a:ea typeface="微软雅黑" pitchFamily="34" charset="-122"/>
              </a:rPr>
              <a:t>findQUICK</a:t>
            </a:r>
            <a:r>
              <a:rPr lang="en-US" altLang="zh-CN" sz="1400" b="1" baseline="30000" dirty="0">
                <a:solidFill>
                  <a:schemeClr val="bg1"/>
                </a:solidFill>
                <a:ea typeface="微软雅黑" pitchFamily="34" charset="-122"/>
              </a:rPr>
              <a:t>©</a:t>
            </a:r>
          </a:p>
          <a:p>
            <a:pPr algn="ctr" defTabSz="762000" latinLnBrk="1"/>
            <a:r>
              <a:rPr lang="zh-CN" altLang="en-US" sz="1200" b="1" dirty="0">
                <a:solidFill>
                  <a:schemeClr val="bg1"/>
                </a:solidFill>
                <a:ea typeface="微软雅黑" pitchFamily="34" charset="-122"/>
              </a:rPr>
              <a:t>御调查</a:t>
            </a:r>
            <a:endParaRPr lang="en-US" altLang="zh-CN" sz="1200" b="1" dirty="0">
              <a:solidFill>
                <a:schemeClr val="bg1"/>
              </a:solidFill>
              <a:ea typeface="微软雅黑" pitchFamily="34" charset="-122"/>
            </a:endParaRPr>
          </a:p>
        </p:txBody>
      </p:sp>
      <p:sp>
        <p:nvSpPr>
          <p:cNvPr id="198" name="Line 32"/>
          <p:cNvSpPr>
            <a:spLocks noChangeShapeType="1"/>
          </p:cNvSpPr>
          <p:nvPr/>
        </p:nvSpPr>
        <p:spPr bwMode="auto">
          <a:xfrm>
            <a:off x="3871913" y="3586163"/>
            <a:ext cx="1439862" cy="0"/>
          </a:xfrm>
          <a:prstGeom prst="line">
            <a:avLst/>
          </a:prstGeom>
          <a:noFill/>
          <a:ln w="9525">
            <a:solidFill>
              <a:schemeClr val="bg1"/>
            </a:solidFill>
            <a:round/>
            <a:headEnd/>
            <a:tailEnd/>
          </a:ln>
        </p:spPr>
        <p:txBody>
          <a:bodyPr/>
          <a:lstStyle/>
          <a:p>
            <a:endParaRPr lang="zh-CN" altLang="en-US"/>
          </a:p>
        </p:txBody>
      </p:sp>
      <p:sp>
        <p:nvSpPr>
          <p:cNvPr id="199" name="Oval 131"/>
          <p:cNvSpPr>
            <a:spLocks noChangeArrowheads="1"/>
          </p:cNvSpPr>
          <p:nvPr/>
        </p:nvSpPr>
        <p:spPr bwMode="auto">
          <a:xfrm>
            <a:off x="6084888" y="3038475"/>
            <a:ext cx="1231900" cy="1138238"/>
          </a:xfrm>
          <a:prstGeom prst="ellipse">
            <a:avLst/>
          </a:prstGeom>
          <a:solidFill>
            <a:schemeClr val="accent1"/>
          </a:solidFill>
          <a:ln w="76200" cap="sq">
            <a:noFill/>
            <a:round/>
            <a:headEnd type="none" w="sm" len="sm"/>
            <a:tailEnd type="none" w="sm" len="sm"/>
          </a:ln>
        </p:spPr>
        <p:txBody>
          <a:bodyPr wrap="none" anchor="ctr"/>
          <a:lstStyle/>
          <a:p>
            <a:pPr algn="ctr" defTabSz="457200"/>
            <a:r>
              <a:rPr lang="en-US" altLang="zh-CN" sz="1200" b="1" dirty="0">
                <a:solidFill>
                  <a:schemeClr val="bg1"/>
                </a:solidFill>
                <a:ea typeface="微软雅黑" pitchFamily="34" charset="-122"/>
              </a:rPr>
              <a:t>1.6</a:t>
            </a:r>
            <a:r>
              <a:rPr lang="zh-CN" altLang="en-US" sz="1200" b="1" dirty="0">
                <a:solidFill>
                  <a:schemeClr val="bg1"/>
                </a:solidFill>
                <a:ea typeface="微软雅黑" pitchFamily="34" charset="-122"/>
              </a:rPr>
              <a:t>百万</a:t>
            </a:r>
          </a:p>
          <a:p>
            <a:pPr algn="ctr" defTabSz="457200"/>
            <a:r>
              <a:rPr lang="zh-CN" altLang="en-US" sz="1200" b="1" dirty="0">
                <a:solidFill>
                  <a:schemeClr val="bg1"/>
                </a:solidFill>
                <a:ea typeface="微软雅黑" pitchFamily="34" charset="-122"/>
              </a:rPr>
              <a:t>专属样本库</a:t>
            </a:r>
          </a:p>
          <a:p>
            <a:pPr algn="ctr" defTabSz="457200"/>
            <a:r>
              <a:rPr lang="en-US" altLang="zh-CN" sz="1400" b="1" dirty="0" err="1">
                <a:solidFill>
                  <a:schemeClr val="bg1"/>
                </a:solidFill>
                <a:ea typeface="微软雅黑" pitchFamily="34" charset="-122"/>
                <a:cs typeface="Arial" pitchFamily="34" charset="0"/>
              </a:rPr>
              <a:t>findREAL</a:t>
            </a:r>
            <a:r>
              <a:rPr lang="en-US" altLang="zh-CN" sz="1400" b="1" baseline="30000" dirty="0">
                <a:solidFill>
                  <a:schemeClr val="bg1"/>
                </a:solidFill>
                <a:ea typeface="微软雅黑" pitchFamily="34" charset="-122"/>
                <a:cs typeface="Arial" pitchFamily="34" charset="0"/>
              </a:rPr>
              <a:t>©</a:t>
            </a:r>
          </a:p>
        </p:txBody>
      </p:sp>
      <p:sp>
        <p:nvSpPr>
          <p:cNvPr id="200" name="Oval 132"/>
          <p:cNvSpPr>
            <a:spLocks noChangeArrowheads="1"/>
          </p:cNvSpPr>
          <p:nvPr/>
        </p:nvSpPr>
        <p:spPr bwMode="auto">
          <a:xfrm>
            <a:off x="7524750" y="2940050"/>
            <a:ext cx="1335088" cy="1336675"/>
          </a:xfrm>
          <a:prstGeom prst="ellipse">
            <a:avLst/>
          </a:prstGeom>
          <a:noFill/>
          <a:ln w="76200">
            <a:solidFill>
              <a:srgbClr val="FF9900"/>
            </a:solidFill>
            <a:round/>
            <a:headEnd/>
            <a:tailEnd/>
          </a:ln>
        </p:spPr>
        <p:txBody>
          <a:bodyPr wrap="none" lIns="0" tIns="0" rIns="0" bIns="0" anchor="ctr"/>
          <a:lstStyle/>
          <a:p>
            <a:pPr algn="ctr" defTabSz="457200"/>
            <a:r>
              <a:rPr lang="zh-CN" altLang="en-US" sz="1600" b="1" dirty="0">
                <a:solidFill>
                  <a:srgbClr val="FF9900"/>
                </a:solidFill>
                <a:ea typeface="微软雅黑" pitchFamily="34" charset="-122"/>
              </a:rPr>
              <a:t>部署</a:t>
            </a:r>
          </a:p>
          <a:p>
            <a:pPr algn="ctr" defTabSz="457200"/>
            <a:r>
              <a:rPr lang="zh-CN" altLang="en-US" sz="1600" b="1" dirty="0">
                <a:solidFill>
                  <a:srgbClr val="FF9900"/>
                </a:solidFill>
                <a:ea typeface="微软雅黑" pitchFamily="34" charset="-122"/>
              </a:rPr>
              <a:t>联盟</a:t>
            </a:r>
            <a:endParaRPr lang="en-US" altLang="zh-CN" sz="1600" b="1" dirty="0">
              <a:solidFill>
                <a:srgbClr val="FF9900"/>
              </a:solidFill>
              <a:ea typeface="微软雅黑" pitchFamily="34" charset="-122"/>
            </a:endParaRPr>
          </a:p>
        </p:txBody>
      </p:sp>
      <p:sp>
        <p:nvSpPr>
          <p:cNvPr id="201" name="Oval 133"/>
          <p:cNvSpPr>
            <a:spLocks noChangeArrowheads="1"/>
          </p:cNvSpPr>
          <p:nvPr/>
        </p:nvSpPr>
        <p:spPr bwMode="auto">
          <a:xfrm>
            <a:off x="284163" y="2940050"/>
            <a:ext cx="1335087" cy="1336675"/>
          </a:xfrm>
          <a:prstGeom prst="ellipse">
            <a:avLst/>
          </a:prstGeom>
          <a:noFill/>
          <a:ln w="76200">
            <a:solidFill>
              <a:srgbClr val="339966"/>
            </a:solidFill>
            <a:round/>
            <a:headEnd/>
            <a:tailEnd/>
          </a:ln>
        </p:spPr>
        <p:txBody>
          <a:bodyPr wrap="none" lIns="0" tIns="0" rIns="0" bIns="0" anchor="ctr"/>
          <a:lstStyle/>
          <a:p>
            <a:pPr algn="ctr" defTabSz="457200"/>
            <a:r>
              <a:rPr kumimoji="1" lang="zh-CN" altLang="en-US" sz="1400" b="1" dirty="0">
                <a:solidFill>
                  <a:srgbClr val="008000"/>
                </a:solidFill>
                <a:ea typeface="微软雅黑" pitchFamily="34" charset="-122"/>
              </a:rPr>
              <a:t>客户</a:t>
            </a:r>
            <a:endParaRPr kumimoji="1" lang="en-US" altLang="zh-CN" sz="1400" b="1" dirty="0">
              <a:solidFill>
                <a:srgbClr val="008000"/>
              </a:solidFill>
              <a:ea typeface="微软雅黑" pitchFamily="34" charset="-122"/>
            </a:endParaRPr>
          </a:p>
        </p:txBody>
      </p:sp>
      <p:sp>
        <p:nvSpPr>
          <p:cNvPr id="202" name="Arc 8"/>
          <p:cNvSpPr>
            <a:spLocks/>
          </p:cNvSpPr>
          <p:nvPr/>
        </p:nvSpPr>
        <p:spPr bwMode="auto">
          <a:xfrm rot="10036086">
            <a:off x="6272213" y="2235200"/>
            <a:ext cx="914400" cy="830263"/>
          </a:xfrm>
          <a:custGeom>
            <a:avLst/>
            <a:gdLst>
              <a:gd name="T0" fmla="*/ 0 w 21600"/>
              <a:gd name="T1" fmla="*/ 0 h 19588"/>
              <a:gd name="T2" fmla="*/ 0 w 21600"/>
              <a:gd name="T3" fmla="*/ 0 h 19588"/>
              <a:gd name="T4" fmla="*/ 0 w 21600"/>
              <a:gd name="T5" fmla="*/ 0 h 19588"/>
              <a:gd name="T6" fmla="*/ 0 60000 65536"/>
              <a:gd name="T7" fmla="*/ 0 60000 65536"/>
              <a:gd name="T8" fmla="*/ 0 60000 65536"/>
              <a:gd name="T9" fmla="*/ 0 w 21600"/>
              <a:gd name="T10" fmla="*/ 0 h 19588"/>
              <a:gd name="T11" fmla="*/ 21600 w 21600"/>
              <a:gd name="T12" fmla="*/ 19588 h 19588"/>
            </a:gdLst>
            <a:ahLst/>
            <a:cxnLst>
              <a:cxn ang="T6">
                <a:pos x="T0" y="T1"/>
              </a:cxn>
              <a:cxn ang="T7">
                <a:pos x="T2" y="T3"/>
              </a:cxn>
              <a:cxn ang="T8">
                <a:pos x="T4" y="T5"/>
              </a:cxn>
            </a:cxnLst>
            <a:rect l="T9" t="T10" r="T11" b="T12"/>
            <a:pathLst>
              <a:path w="21600" h="19588" fill="none" extrusionOk="0">
                <a:moveTo>
                  <a:pt x="101" y="19587"/>
                </a:moveTo>
                <a:cubicBezTo>
                  <a:pt x="33" y="18893"/>
                  <a:pt x="0" y="18195"/>
                  <a:pt x="0" y="17497"/>
                </a:cubicBezTo>
                <a:cubicBezTo>
                  <a:pt x="-1" y="10569"/>
                  <a:pt x="3322" y="4061"/>
                  <a:pt x="8934" y="-1"/>
                </a:cubicBezTo>
              </a:path>
              <a:path w="21600" h="19588" stroke="0" extrusionOk="0">
                <a:moveTo>
                  <a:pt x="101" y="19587"/>
                </a:moveTo>
                <a:cubicBezTo>
                  <a:pt x="33" y="18893"/>
                  <a:pt x="0" y="18195"/>
                  <a:pt x="0" y="17497"/>
                </a:cubicBezTo>
                <a:cubicBezTo>
                  <a:pt x="-1" y="10569"/>
                  <a:pt x="3322" y="4061"/>
                  <a:pt x="8934" y="-1"/>
                </a:cubicBezTo>
                <a:lnTo>
                  <a:pt x="21600" y="17497"/>
                </a:lnTo>
                <a:close/>
              </a:path>
            </a:pathLst>
          </a:custGeom>
          <a:noFill/>
          <a:ln w="50800">
            <a:solidFill>
              <a:srgbClr val="FF9900"/>
            </a:solidFill>
            <a:round/>
            <a:headEnd/>
            <a:tailEnd type="triangle" w="med" len="med"/>
          </a:ln>
        </p:spPr>
        <p:txBody>
          <a:bodyPr wrap="none" anchor="ctr">
            <a:spAutoFit/>
          </a:bodyPr>
          <a:lstStyle/>
          <a:p>
            <a:endParaRPr lang="zh-CN" altLang="en-US"/>
          </a:p>
        </p:txBody>
      </p:sp>
      <p:sp>
        <p:nvSpPr>
          <p:cNvPr id="203" name="Arc 142"/>
          <p:cNvSpPr>
            <a:spLocks/>
          </p:cNvSpPr>
          <p:nvPr/>
        </p:nvSpPr>
        <p:spPr bwMode="auto">
          <a:xfrm rot="19034363" flipH="1">
            <a:off x="6156325" y="4294188"/>
            <a:ext cx="768350" cy="882650"/>
          </a:xfrm>
          <a:custGeom>
            <a:avLst/>
            <a:gdLst>
              <a:gd name="T0" fmla="*/ 0 w 20290"/>
              <a:gd name="T1" fmla="*/ 0 h 21575"/>
              <a:gd name="T2" fmla="*/ 0 w 20290"/>
              <a:gd name="T3" fmla="*/ 0 h 21575"/>
              <a:gd name="T4" fmla="*/ 0 w 20290"/>
              <a:gd name="T5" fmla="*/ 0 h 21575"/>
              <a:gd name="T6" fmla="*/ 0 60000 65536"/>
              <a:gd name="T7" fmla="*/ 0 60000 65536"/>
              <a:gd name="T8" fmla="*/ 0 60000 65536"/>
              <a:gd name="T9" fmla="*/ 0 w 20290"/>
              <a:gd name="T10" fmla="*/ 0 h 21575"/>
              <a:gd name="T11" fmla="*/ 20290 w 20290"/>
              <a:gd name="T12" fmla="*/ 21575 h 21575"/>
            </a:gdLst>
            <a:ahLst/>
            <a:cxnLst>
              <a:cxn ang="T6">
                <a:pos x="T0" y="T1"/>
              </a:cxn>
              <a:cxn ang="T7">
                <a:pos x="T2" y="T3"/>
              </a:cxn>
              <a:cxn ang="T8">
                <a:pos x="T4" y="T5"/>
              </a:cxn>
            </a:cxnLst>
            <a:rect l="T9" t="T10" r="T11" b="T12"/>
            <a:pathLst>
              <a:path w="20290" h="21575" fill="none" extrusionOk="0">
                <a:moveTo>
                  <a:pt x="1048" y="0"/>
                </a:moveTo>
                <a:cubicBezTo>
                  <a:pt x="9728" y="422"/>
                  <a:pt x="17310" y="6004"/>
                  <a:pt x="20290" y="14167"/>
                </a:cubicBezTo>
              </a:path>
              <a:path w="20290" h="21575" stroke="0" extrusionOk="0">
                <a:moveTo>
                  <a:pt x="1048" y="0"/>
                </a:moveTo>
                <a:cubicBezTo>
                  <a:pt x="9728" y="422"/>
                  <a:pt x="17310" y="6004"/>
                  <a:pt x="20290" y="14167"/>
                </a:cubicBezTo>
                <a:lnTo>
                  <a:pt x="0" y="21575"/>
                </a:lnTo>
                <a:close/>
              </a:path>
            </a:pathLst>
          </a:custGeom>
          <a:noFill/>
          <a:ln w="50800">
            <a:solidFill>
              <a:srgbClr val="FF9900"/>
            </a:solidFill>
            <a:round/>
            <a:headEnd type="none" w="sm" len="sm"/>
            <a:tailEnd type="triangle" w="med" len="med"/>
          </a:ln>
        </p:spPr>
        <p:txBody>
          <a:bodyPr wrap="none" lIns="0" tIns="0" rIns="0" bIns="0" anchor="ctr"/>
          <a:lstStyle/>
          <a:p>
            <a:endParaRPr lang="zh-CN" altLang="en-US"/>
          </a:p>
        </p:txBody>
      </p:sp>
      <p:sp>
        <p:nvSpPr>
          <p:cNvPr id="204" name="Rectangle 99"/>
          <p:cNvSpPr>
            <a:spLocks noChangeArrowheads="1"/>
          </p:cNvSpPr>
          <p:nvPr/>
        </p:nvSpPr>
        <p:spPr bwMode="auto">
          <a:xfrm>
            <a:off x="3567113" y="1892300"/>
            <a:ext cx="2012950" cy="457200"/>
          </a:xfrm>
          <a:prstGeom prst="rect">
            <a:avLst/>
          </a:prstGeom>
          <a:noFill/>
          <a:ln w="9525">
            <a:noFill/>
            <a:miter lim="800000"/>
            <a:headEnd/>
            <a:tailEnd/>
          </a:ln>
        </p:spPr>
        <p:txBody>
          <a:bodyPr wrap="none">
            <a:spAutoFit/>
          </a:bodyPr>
          <a:lstStyle/>
          <a:p>
            <a:pPr defTabSz="457200"/>
            <a:r>
              <a:rPr lang="zh-CN" altLang="en-US" sz="1200" i="1">
                <a:ea typeface="微软雅黑" pitchFamily="34" charset="-122"/>
              </a:rPr>
              <a:t>大多数调查一直受制于</a:t>
            </a:r>
          </a:p>
          <a:p>
            <a:pPr defTabSz="457200"/>
            <a:r>
              <a:rPr lang="zh-CN" altLang="en-US" sz="1200" i="1">
                <a:ea typeface="微软雅黑" pitchFamily="34" charset="-122"/>
              </a:rPr>
              <a:t>样本、时间、预算和技能</a:t>
            </a:r>
            <a:r>
              <a:rPr lang="en-US" altLang="zh-CN" sz="1200" i="1">
                <a:ea typeface="微软雅黑" pitchFamily="34" charset="-122"/>
              </a:rPr>
              <a:t>…</a:t>
            </a:r>
          </a:p>
        </p:txBody>
      </p:sp>
      <p:sp>
        <p:nvSpPr>
          <p:cNvPr id="205" name="Rectangle 98"/>
          <p:cNvSpPr>
            <a:spLocks noChangeArrowheads="1"/>
          </p:cNvSpPr>
          <p:nvPr/>
        </p:nvSpPr>
        <p:spPr bwMode="auto">
          <a:xfrm>
            <a:off x="3687923" y="4795838"/>
            <a:ext cx="1739579" cy="276999"/>
          </a:xfrm>
          <a:prstGeom prst="rect">
            <a:avLst/>
          </a:prstGeom>
          <a:noFill/>
          <a:ln w="9525">
            <a:noFill/>
            <a:miter lim="800000"/>
            <a:headEnd/>
            <a:tailEnd/>
          </a:ln>
        </p:spPr>
        <p:txBody>
          <a:bodyPr wrap="none">
            <a:spAutoFit/>
          </a:bodyPr>
          <a:lstStyle/>
          <a:p>
            <a:pPr algn="ctr" defTabSz="457200" eaLnBrk="0" hangingPunct="0">
              <a:buFont typeface="Wingdings" pitchFamily="2" charset="2"/>
              <a:buNone/>
            </a:pPr>
            <a:r>
              <a:rPr lang="en-US" altLang="zh-CN" sz="1200" i="1">
                <a:ea typeface="微软雅黑" pitchFamily="34" charset="-122"/>
              </a:rPr>
              <a:t>…</a:t>
            </a:r>
            <a:r>
              <a:rPr lang="zh-CN" altLang="en-US" sz="1200" i="1">
                <a:ea typeface="微软雅黑" pitchFamily="34" charset="-122"/>
              </a:rPr>
              <a:t>现在终于得以突破。</a:t>
            </a:r>
            <a:r>
              <a:rPr lang="en-US" altLang="zh-CN" sz="1200" i="1">
                <a:ea typeface="微软雅黑" pitchFamily="34" charset="-122"/>
              </a:rPr>
              <a:t>”</a:t>
            </a:r>
          </a:p>
        </p:txBody>
      </p:sp>
      <p:sp>
        <p:nvSpPr>
          <p:cNvPr id="206" name="Slide Number Placeholder 4"/>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defTabSz="457200"/>
            <a:fld id="{FBBD57AB-B03F-4959-AC64-291641AFACC1}" type="slidenum">
              <a:rPr lang="zh-CN" altLang="en-US" sz="1200">
                <a:solidFill>
                  <a:schemeClr val="bg1"/>
                </a:solidFill>
                <a:ea typeface="MS PGothic" pitchFamily="34" charset="-128"/>
              </a:rPr>
              <a:pPr algn="r" defTabSz="457200"/>
              <a:t>43</a:t>
            </a:fld>
            <a:endParaRPr lang="en-US" altLang="zh-CN" sz="1200" dirty="0">
              <a:solidFill>
                <a:schemeClr val="bg1"/>
              </a:solidFill>
              <a:ea typeface="MS PGothic" pitchFamily="34" charset="-128"/>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4"/>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defTabSz="457200"/>
            <a:fld id="{4C6BE344-369C-4E35-AD47-581A44FAFC3E}" type="slidenum">
              <a:rPr lang="zh-CN" altLang="en-US" sz="1200">
                <a:solidFill>
                  <a:schemeClr val="bg1"/>
                </a:solidFill>
                <a:ea typeface="微软雅黑" pitchFamily="34" charset="-122"/>
              </a:rPr>
              <a:pPr algn="r" defTabSz="457200"/>
              <a:t>44</a:t>
            </a:fld>
            <a:endParaRPr lang="en-US" altLang="zh-CN" sz="1200" dirty="0">
              <a:solidFill>
                <a:schemeClr val="bg1"/>
              </a:solidFill>
              <a:ea typeface="微软雅黑" pitchFamily="34" charset="-122"/>
            </a:endParaRPr>
          </a:p>
        </p:txBody>
      </p:sp>
      <p:sp>
        <p:nvSpPr>
          <p:cNvPr id="3" name="Rectangle 2"/>
          <p:cNvSpPr>
            <a:spLocks noGrp="1"/>
          </p:cNvSpPr>
          <p:nvPr>
            <p:ph type="title" idx="4294967295"/>
          </p:nvPr>
        </p:nvSpPr>
        <p:spPr>
          <a:xfrm>
            <a:off x="457200" y="274638"/>
            <a:ext cx="8229600" cy="1143000"/>
          </a:xfrm>
        </p:spPr>
        <p:txBody>
          <a:bodyPr/>
          <a:lstStyle/>
          <a:p>
            <a:pPr algn="l"/>
            <a:r>
              <a:rPr lang="zh-CN" altLang="en-US" sz="2000" smtClean="0">
                <a:latin typeface="+mn-lt"/>
                <a:ea typeface="微软雅黑" pitchFamily="34" charset="-122"/>
              </a:rPr>
              <a:t>          </a:t>
            </a:r>
            <a:r>
              <a:rPr lang="en-US" altLang="zh-CN" sz="2000" b="1" smtClean="0">
                <a:latin typeface="+mn-lt"/>
                <a:ea typeface="微软雅黑" pitchFamily="34" charset="-122"/>
              </a:rPr>
              <a:t>findQUICK</a:t>
            </a:r>
            <a:r>
              <a:rPr lang="en-US" altLang="zh-CN" sz="2000" b="1" baseline="30000" smtClean="0">
                <a:latin typeface="+mn-lt"/>
                <a:ea typeface="微软雅黑" pitchFamily="34" charset="-122"/>
              </a:rPr>
              <a:t>©</a:t>
            </a:r>
            <a:r>
              <a:rPr lang="en-US" altLang="zh-CN" sz="2000" smtClean="0">
                <a:latin typeface="+mn-lt"/>
                <a:ea typeface="微软雅黑" pitchFamily="34" charset="-122"/>
              </a:rPr>
              <a:t> </a:t>
            </a:r>
            <a:r>
              <a:rPr lang="en-US" altLang="zh-CN" sz="2000" b="1" smtClean="0">
                <a:latin typeface="+mn-lt"/>
                <a:ea typeface="微软雅黑" pitchFamily="34" charset="-122"/>
              </a:rPr>
              <a:t>- </a:t>
            </a:r>
            <a:r>
              <a:rPr lang="zh-CN" altLang="en-US" sz="2000" b="1" smtClean="0">
                <a:latin typeface="+mn-lt"/>
                <a:ea typeface="微软雅黑" pitchFamily="34" charset="-122"/>
              </a:rPr>
              <a:t>多快好省</a:t>
            </a:r>
          </a:p>
        </p:txBody>
      </p:sp>
      <p:pic>
        <p:nvPicPr>
          <p:cNvPr id="4" name="图片 5" descr="御调查-logo.png"/>
          <p:cNvPicPr>
            <a:picLocks noChangeAspect="1"/>
          </p:cNvPicPr>
          <p:nvPr/>
        </p:nvPicPr>
        <p:blipFill>
          <a:blip r:embed="rId2" cstate="print"/>
          <a:srcRect/>
          <a:stretch>
            <a:fillRect/>
          </a:stretch>
        </p:blipFill>
        <p:spPr bwMode="auto">
          <a:xfrm>
            <a:off x="458788" y="546100"/>
            <a:ext cx="1331912" cy="600075"/>
          </a:xfrm>
          <a:prstGeom prst="rect">
            <a:avLst/>
          </a:prstGeom>
          <a:noFill/>
          <a:ln w="9525">
            <a:noFill/>
            <a:miter lim="800000"/>
            <a:headEnd/>
            <a:tailEnd/>
          </a:ln>
        </p:spPr>
      </p:pic>
      <p:sp>
        <p:nvSpPr>
          <p:cNvPr id="5" name="Rectangle 24"/>
          <p:cNvSpPr>
            <a:spLocks noChangeArrowheads="1"/>
          </p:cNvSpPr>
          <p:nvPr/>
        </p:nvSpPr>
        <p:spPr bwMode="auto">
          <a:xfrm>
            <a:off x="971550" y="2027238"/>
            <a:ext cx="3313113" cy="3395662"/>
          </a:xfrm>
          <a:prstGeom prst="rect">
            <a:avLst/>
          </a:prstGeom>
          <a:noFill/>
          <a:ln w="6350">
            <a:noFill/>
            <a:miter lim="800000"/>
            <a:headEnd/>
            <a:tailEnd/>
          </a:ln>
        </p:spPr>
        <p:txBody>
          <a:bodyPr lIns="0" tIns="0" rIns="0" bIns="0">
            <a:spAutoFit/>
          </a:bodyPr>
          <a:lstStyle/>
          <a:p>
            <a:pPr marL="352425" indent="-352425" defTabSz="330200" eaLnBrk="0" hangingPunct="0">
              <a:lnSpc>
                <a:spcPct val="150000"/>
              </a:lnSpc>
              <a:spcBef>
                <a:spcPct val="80000"/>
              </a:spcBef>
              <a:spcAft>
                <a:spcPct val="80000"/>
              </a:spcAft>
              <a:buFont typeface="Wingdings" pitchFamily="2" charset="2"/>
              <a:buChar char="n"/>
              <a:tabLst>
                <a:tab pos="8521700" algn="r"/>
              </a:tabLst>
            </a:pPr>
            <a:r>
              <a:rPr lang="zh-CN" altLang="en-US" sz="1600" dirty="0">
                <a:ea typeface="微软雅黑" pitchFamily="34" charset="-122"/>
              </a:rPr>
              <a:t>最快</a:t>
            </a:r>
            <a:r>
              <a:rPr lang="en-US" altLang="zh-CN" sz="1600" dirty="0">
                <a:ea typeface="微软雅黑" pitchFamily="34" charset="-122"/>
              </a:rPr>
              <a:t>24</a:t>
            </a:r>
            <a:r>
              <a:rPr lang="zh-CN" altLang="en-US" sz="1600" dirty="0">
                <a:ea typeface="微软雅黑" pitchFamily="34" charset="-122"/>
              </a:rPr>
              <a:t>小时即可交付结果</a:t>
            </a:r>
          </a:p>
          <a:p>
            <a:pPr marL="352425" indent="-352425" defTabSz="330200" eaLnBrk="0" hangingPunct="0">
              <a:lnSpc>
                <a:spcPct val="150000"/>
              </a:lnSpc>
              <a:spcBef>
                <a:spcPct val="80000"/>
              </a:spcBef>
              <a:spcAft>
                <a:spcPct val="80000"/>
              </a:spcAft>
              <a:buFont typeface="Wingdings" pitchFamily="2" charset="2"/>
              <a:buChar char="n"/>
              <a:tabLst>
                <a:tab pos="8521700" algn="r"/>
              </a:tabLst>
            </a:pPr>
            <a:r>
              <a:rPr lang="zh-CN" altLang="en-US" sz="1600" dirty="0">
                <a:ea typeface="微软雅黑" pitchFamily="34" charset="-122"/>
              </a:rPr>
              <a:t>来自目标对象的回复</a:t>
            </a:r>
          </a:p>
          <a:p>
            <a:pPr marL="352425" indent="-352425" defTabSz="330200" eaLnBrk="0" hangingPunct="0">
              <a:lnSpc>
                <a:spcPct val="150000"/>
              </a:lnSpc>
              <a:spcBef>
                <a:spcPct val="80000"/>
              </a:spcBef>
              <a:spcAft>
                <a:spcPct val="80000"/>
              </a:spcAft>
              <a:buFont typeface="Wingdings" pitchFamily="2" charset="2"/>
              <a:buChar char="n"/>
              <a:tabLst>
                <a:tab pos="8521700" algn="r"/>
              </a:tabLst>
            </a:pPr>
            <a:r>
              <a:rPr lang="zh-CN" altLang="en-US" sz="1600" dirty="0">
                <a:ea typeface="微软雅黑" pitchFamily="34" charset="-122"/>
              </a:rPr>
              <a:t>随时部署</a:t>
            </a:r>
          </a:p>
          <a:p>
            <a:pPr marL="352425" indent="-352425" defTabSz="330200" eaLnBrk="0" hangingPunct="0">
              <a:lnSpc>
                <a:spcPct val="150000"/>
              </a:lnSpc>
              <a:spcBef>
                <a:spcPct val="80000"/>
              </a:spcBef>
              <a:spcAft>
                <a:spcPct val="80000"/>
              </a:spcAft>
              <a:buFont typeface="Wingdings" pitchFamily="2" charset="2"/>
              <a:buChar char="n"/>
              <a:tabLst>
                <a:tab pos="8521700" algn="r"/>
              </a:tabLst>
            </a:pPr>
            <a:r>
              <a:rPr lang="zh-CN" altLang="en-US" sz="1600" dirty="0">
                <a:ea typeface="微软雅黑" pitchFamily="34" charset="-122"/>
              </a:rPr>
              <a:t>实时察看结果进展</a:t>
            </a:r>
          </a:p>
          <a:p>
            <a:pPr marL="352425" indent="-352425" defTabSz="330200" eaLnBrk="0" hangingPunct="0">
              <a:lnSpc>
                <a:spcPct val="150000"/>
              </a:lnSpc>
              <a:spcBef>
                <a:spcPct val="80000"/>
              </a:spcBef>
              <a:spcAft>
                <a:spcPct val="80000"/>
              </a:spcAft>
              <a:buFont typeface="Wingdings" pitchFamily="2" charset="2"/>
              <a:buChar char="n"/>
              <a:tabLst>
                <a:tab pos="8521700" algn="r"/>
              </a:tabLst>
            </a:pPr>
            <a:r>
              <a:rPr lang="zh-CN" altLang="en-US" sz="1600" dirty="0">
                <a:ea typeface="微软雅黑" pitchFamily="34" charset="-122"/>
              </a:rPr>
              <a:t>费用低廉</a:t>
            </a:r>
            <a:r>
              <a:rPr lang="en-US" altLang="de-DE" sz="1600" dirty="0">
                <a:ea typeface="微软雅黑" pitchFamily="34" charset="-122"/>
              </a:rPr>
              <a:t> </a:t>
            </a:r>
          </a:p>
        </p:txBody>
      </p:sp>
      <p:sp>
        <p:nvSpPr>
          <p:cNvPr id="6" name="Rectangle 25"/>
          <p:cNvSpPr>
            <a:spLocks noChangeArrowheads="1"/>
          </p:cNvSpPr>
          <p:nvPr/>
        </p:nvSpPr>
        <p:spPr bwMode="auto">
          <a:xfrm>
            <a:off x="971550" y="1555750"/>
            <a:ext cx="3119438" cy="246063"/>
          </a:xfrm>
          <a:prstGeom prst="rect">
            <a:avLst/>
          </a:prstGeom>
          <a:noFill/>
          <a:ln w="6350">
            <a:noFill/>
            <a:miter lim="800000"/>
            <a:headEnd/>
            <a:tailEnd/>
          </a:ln>
        </p:spPr>
        <p:txBody>
          <a:bodyPr lIns="0" tIns="0" rIns="0" bIns="0" anchor="ctr">
            <a:spAutoFit/>
          </a:bodyPr>
          <a:lstStyle/>
          <a:p>
            <a:pPr defTabSz="330200" eaLnBrk="0" hangingPunct="0">
              <a:spcBef>
                <a:spcPct val="20000"/>
              </a:spcBef>
              <a:buFont typeface="Wingdings" pitchFamily="2" charset="2"/>
              <a:buNone/>
              <a:tabLst>
                <a:tab pos="8521700" algn="r"/>
              </a:tabLst>
            </a:pPr>
            <a:r>
              <a:rPr lang="en-US" altLang="zh-CN" sz="1600" b="1">
                <a:ea typeface="微软雅黑" pitchFamily="34" charset="-122"/>
              </a:rPr>
              <a:t>findQUICK</a:t>
            </a:r>
            <a:r>
              <a:rPr lang="en-US" altLang="zh-CN" sz="1600" b="1" baseline="30000">
                <a:ea typeface="微软雅黑" pitchFamily="34" charset="-122"/>
              </a:rPr>
              <a:t>©</a:t>
            </a:r>
            <a:endParaRPr lang="zh-CN" altLang="en-US" sz="1600" b="1" baseline="30000">
              <a:ea typeface="微软雅黑" pitchFamily="34" charset="-122"/>
            </a:endParaRPr>
          </a:p>
        </p:txBody>
      </p:sp>
      <p:sp>
        <p:nvSpPr>
          <p:cNvPr id="7" name="Freeform 26"/>
          <p:cNvSpPr>
            <a:spLocks/>
          </p:cNvSpPr>
          <p:nvPr/>
        </p:nvSpPr>
        <p:spPr bwMode="auto">
          <a:xfrm>
            <a:off x="971550" y="1876425"/>
            <a:ext cx="3500438" cy="3660775"/>
          </a:xfrm>
          <a:custGeom>
            <a:avLst/>
            <a:gdLst>
              <a:gd name="T0" fmla="*/ 0 w 1720"/>
              <a:gd name="T1" fmla="*/ 0 h 1961"/>
              <a:gd name="T2" fmla="*/ 2147483647 w 1720"/>
              <a:gd name="T3" fmla="*/ 0 h 1961"/>
              <a:gd name="T4" fmla="*/ 2147483647 w 1720"/>
              <a:gd name="T5" fmla="*/ 2147483647 h 1961"/>
              <a:gd name="T6" fmla="*/ 0 60000 65536"/>
              <a:gd name="T7" fmla="*/ 0 60000 65536"/>
              <a:gd name="T8" fmla="*/ 0 60000 65536"/>
              <a:gd name="T9" fmla="*/ 0 w 1720"/>
              <a:gd name="T10" fmla="*/ 0 h 1961"/>
              <a:gd name="T11" fmla="*/ 1720 w 1720"/>
              <a:gd name="T12" fmla="*/ 1961 h 1961"/>
            </a:gdLst>
            <a:ahLst/>
            <a:cxnLst>
              <a:cxn ang="T6">
                <a:pos x="T0" y="T1"/>
              </a:cxn>
              <a:cxn ang="T7">
                <a:pos x="T2" y="T3"/>
              </a:cxn>
              <a:cxn ang="T8">
                <a:pos x="T4" y="T5"/>
              </a:cxn>
            </a:cxnLst>
            <a:rect l="T9" t="T10" r="T11" b="T12"/>
            <a:pathLst>
              <a:path w="1720" h="1961">
                <a:moveTo>
                  <a:pt x="0" y="0"/>
                </a:moveTo>
                <a:lnTo>
                  <a:pt x="1720" y="0"/>
                </a:lnTo>
                <a:lnTo>
                  <a:pt x="1720" y="1961"/>
                </a:lnTo>
              </a:path>
            </a:pathLst>
          </a:custGeom>
          <a:noFill/>
          <a:ln w="22225">
            <a:solidFill>
              <a:srgbClr val="C0C0C0"/>
            </a:solidFill>
            <a:round/>
            <a:headEnd/>
            <a:tailEnd/>
          </a:ln>
        </p:spPr>
        <p:txBody>
          <a:bodyPr lIns="0" tIns="0" rIns="0" bIns="0" anchor="ctr">
            <a:spAutoFit/>
          </a:bodyPr>
          <a:lstStyle/>
          <a:p>
            <a:endParaRPr lang="zh-CN" altLang="en-US"/>
          </a:p>
        </p:txBody>
      </p:sp>
      <p:sp>
        <p:nvSpPr>
          <p:cNvPr id="8" name="Rectangle 27"/>
          <p:cNvSpPr>
            <a:spLocks noChangeArrowheads="1"/>
          </p:cNvSpPr>
          <p:nvPr/>
        </p:nvSpPr>
        <p:spPr bwMode="auto">
          <a:xfrm>
            <a:off x="4818063" y="2027238"/>
            <a:ext cx="3327400" cy="3422650"/>
          </a:xfrm>
          <a:prstGeom prst="rect">
            <a:avLst/>
          </a:prstGeom>
          <a:noFill/>
          <a:ln w="6350">
            <a:noFill/>
            <a:miter lim="800000"/>
            <a:headEnd/>
            <a:tailEnd/>
          </a:ln>
        </p:spPr>
        <p:txBody>
          <a:bodyPr lIns="0" tIns="0" rIns="0" bIns="0">
            <a:spAutoFit/>
          </a:bodyPr>
          <a:lstStyle/>
          <a:p>
            <a:pPr marL="352425" indent="-352425" defTabSz="330200" eaLnBrk="0" hangingPunct="0">
              <a:lnSpc>
                <a:spcPct val="150000"/>
              </a:lnSpc>
              <a:spcBef>
                <a:spcPct val="50000"/>
              </a:spcBef>
              <a:spcAft>
                <a:spcPct val="50000"/>
              </a:spcAft>
              <a:buFont typeface="Wingdings" pitchFamily="2" charset="2"/>
              <a:buChar char="n"/>
              <a:tabLst>
                <a:tab pos="8521700" algn="r"/>
              </a:tabLst>
            </a:pPr>
            <a:r>
              <a:rPr lang="zh-CN" altLang="en-US" sz="1600">
                <a:ea typeface="微软雅黑" pitchFamily="34" charset="-122"/>
              </a:rPr>
              <a:t>初步事实调查</a:t>
            </a:r>
          </a:p>
          <a:p>
            <a:pPr marL="352425" indent="-352425" defTabSz="330200" eaLnBrk="0" hangingPunct="0">
              <a:lnSpc>
                <a:spcPct val="150000"/>
              </a:lnSpc>
              <a:spcBef>
                <a:spcPct val="50000"/>
              </a:spcBef>
              <a:spcAft>
                <a:spcPct val="50000"/>
              </a:spcAft>
              <a:buFont typeface="Wingdings" pitchFamily="2" charset="2"/>
              <a:buChar char="n"/>
              <a:tabLst>
                <a:tab pos="8521700" algn="r"/>
              </a:tabLst>
            </a:pPr>
            <a:r>
              <a:rPr lang="zh-CN" altLang="en-US" sz="1600">
                <a:ea typeface="微软雅黑" pitchFamily="34" charset="-122"/>
              </a:rPr>
              <a:t>为更大型研究项目提供概念测试</a:t>
            </a:r>
          </a:p>
          <a:p>
            <a:pPr marL="352425" indent="-352425" defTabSz="330200" eaLnBrk="0" hangingPunct="0">
              <a:lnSpc>
                <a:spcPct val="150000"/>
              </a:lnSpc>
              <a:spcBef>
                <a:spcPct val="50000"/>
              </a:spcBef>
              <a:spcAft>
                <a:spcPct val="50000"/>
              </a:spcAft>
              <a:buFont typeface="Wingdings" pitchFamily="2" charset="2"/>
              <a:buChar char="n"/>
              <a:tabLst>
                <a:tab pos="8521700" algn="r"/>
              </a:tabLst>
            </a:pPr>
            <a:r>
              <a:rPr lang="zh-CN" altLang="en-US" sz="1600">
                <a:ea typeface="微软雅黑" pitchFamily="34" charset="-122"/>
              </a:rPr>
              <a:t>探索销售主张的差异化</a:t>
            </a:r>
          </a:p>
          <a:p>
            <a:pPr marL="352425" indent="-352425" defTabSz="330200" eaLnBrk="0" hangingPunct="0">
              <a:lnSpc>
                <a:spcPct val="150000"/>
              </a:lnSpc>
              <a:spcBef>
                <a:spcPct val="50000"/>
              </a:spcBef>
              <a:spcAft>
                <a:spcPct val="50000"/>
              </a:spcAft>
              <a:buFont typeface="Wingdings" pitchFamily="2" charset="2"/>
              <a:buChar char="n"/>
              <a:tabLst>
                <a:tab pos="8521700" algn="r"/>
              </a:tabLst>
            </a:pPr>
            <a:r>
              <a:rPr lang="zh-CN" altLang="en-US" sz="1600">
                <a:ea typeface="微软雅黑" pitchFamily="34" charset="-122"/>
              </a:rPr>
              <a:t>测试恼人的问题和某种预感</a:t>
            </a:r>
          </a:p>
          <a:p>
            <a:pPr marL="352425" indent="-352425" defTabSz="330200" eaLnBrk="0" hangingPunct="0">
              <a:lnSpc>
                <a:spcPct val="150000"/>
              </a:lnSpc>
              <a:spcBef>
                <a:spcPct val="50000"/>
              </a:spcBef>
              <a:spcAft>
                <a:spcPct val="50000"/>
              </a:spcAft>
              <a:buFont typeface="Wingdings" pitchFamily="2" charset="2"/>
              <a:buChar char="n"/>
              <a:tabLst>
                <a:tab pos="8521700" algn="r"/>
              </a:tabLst>
            </a:pPr>
            <a:r>
              <a:rPr lang="zh-CN" altLang="en-US" sz="1600">
                <a:ea typeface="微软雅黑" pitchFamily="34" charset="-122"/>
              </a:rPr>
              <a:t>对突发性事件的影响的评估</a:t>
            </a:r>
          </a:p>
          <a:p>
            <a:pPr marL="352425" indent="-352425" defTabSz="330200" eaLnBrk="0" hangingPunct="0">
              <a:lnSpc>
                <a:spcPct val="150000"/>
              </a:lnSpc>
              <a:spcBef>
                <a:spcPct val="50000"/>
              </a:spcBef>
              <a:spcAft>
                <a:spcPct val="50000"/>
              </a:spcAft>
              <a:buFont typeface="Wingdings" pitchFamily="2" charset="2"/>
              <a:buChar char="n"/>
              <a:tabLst>
                <a:tab pos="8521700" algn="r"/>
              </a:tabLst>
            </a:pPr>
            <a:r>
              <a:rPr lang="zh-CN" altLang="en-US" sz="1600">
                <a:ea typeface="微软雅黑" pitchFamily="34" charset="-122"/>
              </a:rPr>
              <a:t>为预算中遗漏的问题寻求答案</a:t>
            </a:r>
            <a:endParaRPr lang="en-US" altLang="de-DE" sz="1600">
              <a:ea typeface="微软雅黑" pitchFamily="34" charset="-122"/>
            </a:endParaRPr>
          </a:p>
        </p:txBody>
      </p:sp>
      <p:sp>
        <p:nvSpPr>
          <p:cNvPr id="9" name="Rectangle 28"/>
          <p:cNvSpPr>
            <a:spLocks noChangeArrowheads="1"/>
          </p:cNvSpPr>
          <p:nvPr/>
        </p:nvSpPr>
        <p:spPr bwMode="auto">
          <a:xfrm>
            <a:off x="4818063" y="1555750"/>
            <a:ext cx="3316287" cy="246063"/>
          </a:xfrm>
          <a:prstGeom prst="rect">
            <a:avLst/>
          </a:prstGeom>
          <a:noFill/>
          <a:ln w="6350">
            <a:noFill/>
            <a:miter lim="800000"/>
            <a:headEnd/>
            <a:tailEnd/>
          </a:ln>
        </p:spPr>
        <p:txBody>
          <a:bodyPr lIns="0" tIns="0" rIns="0" bIns="0" anchor="ctr">
            <a:spAutoFit/>
          </a:bodyPr>
          <a:lstStyle/>
          <a:p>
            <a:pPr algn="r" defTabSz="330200" eaLnBrk="0" hangingPunct="0">
              <a:tabLst>
                <a:tab pos="8521700" algn="r"/>
              </a:tabLst>
            </a:pPr>
            <a:r>
              <a:rPr lang="zh-CN" altLang="en-US" sz="1600" b="1">
                <a:ea typeface="微软雅黑" pitchFamily="34" charset="-122"/>
              </a:rPr>
              <a:t>可应对多种挑战</a:t>
            </a:r>
            <a:endParaRPr lang="zh-CN" altLang="en-US" sz="1600">
              <a:ea typeface="微软雅黑" pitchFamily="34" charset="-122"/>
            </a:endParaRPr>
          </a:p>
        </p:txBody>
      </p:sp>
      <p:sp>
        <p:nvSpPr>
          <p:cNvPr id="10" name="Freeform 29"/>
          <p:cNvSpPr>
            <a:spLocks/>
          </p:cNvSpPr>
          <p:nvPr/>
        </p:nvSpPr>
        <p:spPr bwMode="auto">
          <a:xfrm flipH="1">
            <a:off x="4672013" y="1876425"/>
            <a:ext cx="3500437" cy="3660775"/>
          </a:xfrm>
          <a:custGeom>
            <a:avLst/>
            <a:gdLst>
              <a:gd name="T0" fmla="*/ 0 w 1720"/>
              <a:gd name="T1" fmla="*/ 0 h 1961"/>
              <a:gd name="T2" fmla="*/ 2147483647 w 1720"/>
              <a:gd name="T3" fmla="*/ 0 h 1961"/>
              <a:gd name="T4" fmla="*/ 2147483647 w 1720"/>
              <a:gd name="T5" fmla="*/ 2147483647 h 1961"/>
              <a:gd name="T6" fmla="*/ 0 60000 65536"/>
              <a:gd name="T7" fmla="*/ 0 60000 65536"/>
              <a:gd name="T8" fmla="*/ 0 60000 65536"/>
              <a:gd name="T9" fmla="*/ 0 w 1720"/>
              <a:gd name="T10" fmla="*/ 0 h 1961"/>
              <a:gd name="T11" fmla="*/ 1720 w 1720"/>
              <a:gd name="T12" fmla="*/ 1961 h 1961"/>
            </a:gdLst>
            <a:ahLst/>
            <a:cxnLst>
              <a:cxn ang="T6">
                <a:pos x="T0" y="T1"/>
              </a:cxn>
              <a:cxn ang="T7">
                <a:pos x="T2" y="T3"/>
              </a:cxn>
              <a:cxn ang="T8">
                <a:pos x="T4" y="T5"/>
              </a:cxn>
            </a:cxnLst>
            <a:rect l="T9" t="T10" r="T11" b="T12"/>
            <a:pathLst>
              <a:path w="1720" h="1961">
                <a:moveTo>
                  <a:pt x="0" y="0"/>
                </a:moveTo>
                <a:lnTo>
                  <a:pt x="1720" y="0"/>
                </a:lnTo>
                <a:lnTo>
                  <a:pt x="1720" y="1961"/>
                </a:lnTo>
              </a:path>
            </a:pathLst>
          </a:custGeom>
          <a:noFill/>
          <a:ln w="22225">
            <a:solidFill>
              <a:srgbClr val="C0C0C0"/>
            </a:solidFill>
            <a:round/>
            <a:headEnd/>
            <a:tailEnd/>
          </a:ln>
        </p:spPr>
        <p:txBody>
          <a:bodyPr lIns="0" tIns="0" rIns="0" bIns="0" anchor="ctr">
            <a:spAutoFit/>
          </a:bodyPr>
          <a:lstStyle/>
          <a:p>
            <a:endParaRPr lang="zh-CN" alt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4"/>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defTabSz="457200"/>
            <a:fld id="{6C271ABA-E5A1-4C51-A3E4-DBA00C6AFE74}" type="slidenum">
              <a:rPr lang="zh-CN" altLang="en-US" sz="1200">
                <a:solidFill>
                  <a:schemeClr val="bg1"/>
                </a:solidFill>
                <a:ea typeface="微软雅黑" pitchFamily="34" charset="-122"/>
              </a:rPr>
              <a:pPr algn="r" defTabSz="457200"/>
              <a:t>45</a:t>
            </a:fld>
            <a:endParaRPr lang="en-US" altLang="zh-CN" sz="1200" dirty="0">
              <a:solidFill>
                <a:schemeClr val="bg1"/>
              </a:solidFill>
              <a:ea typeface="微软雅黑" pitchFamily="34" charset="-122"/>
            </a:endParaRPr>
          </a:p>
        </p:txBody>
      </p:sp>
      <p:sp>
        <p:nvSpPr>
          <p:cNvPr id="3" name="Rectangle 2"/>
          <p:cNvSpPr>
            <a:spLocks noGrp="1"/>
          </p:cNvSpPr>
          <p:nvPr>
            <p:ph type="title" idx="4294967295"/>
          </p:nvPr>
        </p:nvSpPr>
        <p:spPr>
          <a:xfrm>
            <a:off x="457200" y="274638"/>
            <a:ext cx="8229600" cy="1143000"/>
          </a:xfrm>
        </p:spPr>
        <p:txBody>
          <a:bodyPr/>
          <a:lstStyle/>
          <a:p>
            <a:pPr algn="l"/>
            <a:r>
              <a:rPr lang="zh-CN" altLang="en-US" sz="2000" b="1" smtClean="0">
                <a:latin typeface="+mn-lt"/>
                <a:ea typeface="微软雅黑" pitchFamily="34" charset="-122"/>
              </a:rPr>
              <a:t>我们的在线调查服务范围与行业</a:t>
            </a:r>
            <a:endParaRPr lang="en-US" altLang="zh-CN" sz="2000" b="1" smtClean="0">
              <a:latin typeface="+mn-lt"/>
              <a:ea typeface="微软雅黑" pitchFamily="34" charset="-122"/>
            </a:endParaRPr>
          </a:p>
        </p:txBody>
      </p:sp>
      <p:grpSp>
        <p:nvGrpSpPr>
          <p:cNvPr id="4" name="Group 28"/>
          <p:cNvGrpSpPr>
            <a:grpSpLocks/>
          </p:cNvGrpSpPr>
          <p:nvPr/>
        </p:nvGrpSpPr>
        <p:grpSpPr bwMode="auto">
          <a:xfrm>
            <a:off x="312738" y="1435100"/>
            <a:ext cx="8621712" cy="4695825"/>
            <a:chOff x="197" y="904"/>
            <a:chExt cx="5431" cy="2958"/>
          </a:xfrm>
        </p:grpSpPr>
        <p:sp>
          <p:nvSpPr>
            <p:cNvPr id="5" name="Rectangle 19"/>
            <p:cNvSpPr>
              <a:spLocks noChangeArrowheads="1"/>
            </p:cNvSpPr>
            <p:nvPr/>
          </p:nvSpPr>
          <p:spPr bwMode="auto">
            <a:xfrm>
              <a:off x="197" y="904"/>
              <a:ext cx="696" cy="576"/>
            </a:xfrm>
            <a:prstGeom prst="rect">
              <a:avLst/>
            </a:prstGeom>
            <a:solidFill>
              <a:srgbClr val="99CCFF"/>
            </a:solidFill>
            <a:ln w="6350">
              <a:noFill/>
              <a:miter lim="800000"/>
              <a:headEnd/>
              <a:tailEnd/>
            </a:ln>
            <a:effectLst>
              <a:outerShdw dist="35921" dir="2700000" algn="ctr" rotWithShape="0">
                <a:schemeClr val="bg2"/>
              </a:outerShdw>
            </a:effectLst>
          </p:spPr>
          <p:txBody>
            <a:bodyPr lIns="0" tIns="0" rIns="0" bIns="0" anchor="ctr">
              <a:spAutoFit/>
            </a:bodyPr>
            <a:lstStyle/>
            <a:p>
              <a:pPr defTabSz="457200">
                <a:defRPr/>
              </a:pPr>
              <a:endParaRPr lang="zh-CN" altLang="en-US" sz="1600">
                <a:latin typeface="Calibri" pitchFamily="34" charset="0"/>
                <a:ea typeface="MS PGothic" pitchFamily="34" charset="-128"/>
              </a:endParaRPr>
            </a:p>
          </p:txBody>
        </p:sp>
        <p:sp>
          <p:nvSpPr>
            <p:cNvPr id="6" name="Rectangle 5"/>
            <p:cNvSpPr>
              <a:spLocks noChangeArrowheads="1"/>
            </p:cNvSpPr>
            <p:nvPr/>
          </p:nvSpPr>
          <p:spPr bwMode="auto">
            <a:xfrm>
              <a:off x="319" y="1077"/>
              <a:ext cx="452" cy="233"/>
            </a:xfrm>
            <a:prstGeom prst="rect">
              <a:avLst/>
            </a:prstGeom>
            <a:solidFill>
              <a:srgbClr val="99CCFF"/>
            </a:solidFill>
            <a:ln w="9525">
              <a:noFill/>
              <a:miter lim="800000"/>
              <a:headEnd/>
              <a:tailEnd/>
            </a:ln>
          </p:spPr>
          <p:txBody>
            <a:bodyPr lIns="0" tIns="0" rIns="0" bIns="0">
              <a:spAutoFit/>
            </a:bodyPr>
            <a:lstStyle/>
            <a:p>
              <a:pPr defTabSz="787400" eaLnBrk="0" hangingPunct="0">
                <a:spcBef>
                  <a:spcPct val="50000"/>
                </a:spcBef>
                <a:buFont typeface="Wingdings" pitchFamily="2" charset="2"/>
                <a:buNone/>
              </a:pPr>
              <a:r>
                <a:rPr lang="zh-CN" altLang="en-US" sz="1200" b="1" dirty="0">
                  <a:ea typeface="微软雅黑" pitchFamily="34" charset="-122"/>
                </a:rPr>
                <a:t>市场与消费者研究</a:t>
              </a:r>
            </a:p>
          </p:txBody>
        </p:sp>
        <p:sp>
          <p:nvSpPr>
            <p:cNvPr id="7" name="Rectangle 6"/>
            <p:cNvSpPr>
              <a:spLocks noChangeArrowheads="1"/>
            </p:cNvSpPr>
            <p:nvPr/>
          </p:nvSpPr>
          <p:spPr bwMode="auto">
            <a:xfrm>
              <a:off x="1002" y="1567"/>
              <a:ext cx="1440" cy="1153"/>
            </a:xfrm>
            <a:prstGeom prst="rect">
              <a:avLst/>
            </a:prstGeom>
            <a:noFill/>
            <a:ln w="9525">
              <a:noFill/>
              <a:miter lim="800000"/>
              <a:headEnd/>
              <a:tailEnd/>
            </a:ln>
          </p:spPr>
          <p:txBody>
            <a:bodyPr lIns="0" tIns="0" rIns="0" bIns="0">
              <a:spAutoFit/>
            </a:bodyPr>
            <a:lstStyle/>
            <a:p>
              <a:pPr marL="182563" indent="-182563" defTabSz="787400" eaLnBrk="0" hangingPunct="0">
                <a:spcBef>
                  <a:spcPct val="50000"/>
                </a:spcBef>
                <a:buFontTx/>
                <a:buChar char="•"/>
              </a:pPr>
              <a:r>
                <a:rPr lang="zh-CN" altLang="en-US" sz="1200" dirty="0">
                  <a:ea typeface="微软雅黑" pitchFamily="34" charset="-122"/>
                </a:rPr>
                <a:t>消费者趋势洞察</a:t>
              </a:r>
              <a:endParaRPr lang="en-US" altLang="zh-CN" sz="1200" dirty="0">
                <a:ea typeface="微软雅黑" pitchFamily="34" charset="-122"/>
              </a:endParaRPr>
            </a:p>
            <a:p>
              <a:pPr marL="182563" indent="-182563" defTabSz="787400" eaLnBrk="0" hangingPunct="0">
                <a:spcBef>
                  <a:spcPct val="50000"/>
                </a:spcBef>
                <a:buFontTx/>
                <a:buChar char="•"/>
              </a:pPr>
              <a:r>
                <a:rPr lang="zh-CN" altLang="en-US" sz="1200" dirty="0">
                  <a:ea typeface="微软雅黑" pitchFamily="34" charset="-122"/>
                </a:rPr>
                <a:t>生活形态调查</a:t>
              </a:r>
            </a:p>
            <a:p>
              <a:pPr marL="182563" indent="-182563" defTabSz="787400" eaLnBrk="0" hangingPunct="0">
                <a:spcBef>
                  <a:spcPct val="50000"/>
                </a:spcBef>
                <a:buFontTx/>
                <a:buChar char="•"/>
              </a:pPr>
              <a:r>
                <a:rPr lang="zh-CN" altLang="en-US" sz="1200" dirty="0">
                  <a:ea typeface="微软雅黑" pitchFamily="34" charset="-122"/>
                </a:rPr>
                <a:t>消费者</a:t>
              </a:r>
              <a:r>
                <a:rPr lang="en-US" altLang="zh-CN" sz="1200" dirty="0">
                  <a:ea typeface="微软雅黑" pitchFamily="34" charset="-122"/>
                </a:rPr>
                <a:t>U&amp;A</a:t>
              </a:r>
              <a:r>
                <a:rPr lang="zh-CN" altLang="en-US" sz="1200" dirty="0">
                  <a:ea typeface="微软雅黑" pitchFamily="34" charset="-122"/>
                </a:rPr>
                <a:t>调查</a:t>
              </a:r>
            </a:p>
            <a:p>
              <a:pPr marL="182563" indent="-182563" defTabSz="787400" eaLnBrk="0" hangingPunct="0">
                <a:spcBef>
                  <a:spcPct val="50000"/>
                </a:spcBef>
                <a:buFontTx/>
                <a:buChar char="•"/>
              </a:pPr>
              <a:r>
                <a:rPr lang="zh-CN" altLang="en-US" sz="1200" dirty="0">
                  <a:ea typeface="微软雅黑" pitchFamily="34" charset="-122"/>
                </a:rPr>
                <a:t>品牌与定位调查</a:t>
              </a:r>
            </a:p>
            <a:p>
              <a:pPr marL="182563" indent="-182563" defTabSz="787400" eaLnBrk="0" hangingPunct="0">
                <a:spcBef>
                  <a:spcPct val="50000"/>
                </a:spcBef>
                <a:buFontTx/>
                <a:buChar char="•"/>
              </a:pPr>
              <a:r>
                <a:rPr lang="zh-CN" altLang="en-US" sz="1200" dirty="0">
                  <a:ea typeface="微软雅黑" pitchFamily="34" charset="-122"/>
                </a:rPr>
                <a:t>产品需求挖掘</a:t>
              </a:r>
            </a:p>
            <a:p>
              <a:pPr marL="182563" indent="-182563" defTabSz="787400" eaLnBrk="0" hangingPunct="0">
                <a:spcBef>
                  <a:spcPct val="50000"/>
                </a:spcBef>
                <a:buFontTx/>
                <a:buChar char="•"/>
              </a:pPr>
              <a:r>
                <a:rPr lang="zh-CN" altLang="en-US" sz="1200" dirty="0">
                  <a:ea typeface="微软雅黑" pitchFamily="34" charset="-122"/>
                </a:rPr>
                <a:t>构想提取调查</a:t>
              </a:r>
            </a:p>
            <a:p>
              <a:pPr marL="182563" indent="-182563" defTabSz="787400" eaLnBrk="0" hangingPunct="0">
                <a:spcBef>
                  <a:spcPct val="50000"/>
                </a:spcBef>
                <a:buFontTx/>
                <a:buChar char="•"/>
              </a:pPr>
              <a:r>
                <a:rPr lang="zh-CN" altLang="en-US" sz="1200" dirty="0">
                  <a:ea typeface="微软雅黑" pitchFamily="34" charset="-122"/>
                </a:rPr>
                <a:t>产品的服务对象设定</a:t>
              </a:r>
            </a:p>
          </p:txBody>
        </p:sp>
        <p:grpSp>
          <p:nvGrpSpPr>
            <p:cNvPr id="8" name="Group 7"/>
            <p:cNvGrpSpPr>
              <a:grpSpLocks/>
            </p:cNvGrpSpPr>
            <p:nvPr>
              <p:custDataLst>
                <p:tags r:id="rId1"/>
              </p:custDataLst>
            </p:nvPr>
          </p:nvGrpSpPr>
          <p:grpSpPr bwMode="auto">
            <a:xfrm>
              <a:off x="941" y="912"/>
              <a:ext cx="1623" cy="576"/>
              <a:chOff x="877" y="720"/>
              <a:chExt cx="1623" cy="576"/>
            </a:xfrm>
          </p:grpSpPr>
          <p:sp>
            <p:nvSpPr>
              <p:cNvPr id="28" name="Freeform 8"/>
              <p:cNvSpPr>
                <a:spLocks/>
              </p:cNvSpPr>
              <p:nvPr>
                <p:custDataLst>
                  <p:tags r:id="rId8"/>
                </p:custDataLst>
              </p:nvPr>
            </p:nvSpPr>
            <p:spPr bwMode="blackWhite">
              <a:xfrm>
                <a:off x="877" y="720"/>
                <a:ext cx="1623" cy="576"/>
              </a:xfrm>
              <a:custGeom>
                <a:avLst/>
                <a:gdLst>
                  <a:gd name="T0" fmla="*/ 0 w 1623"/>
                  <a:gd name="T1" fmla="*/ 0 h 576"/>
                  <a:gd name="T2" fmla="*/ 1519 w 1623"/>
                  <a:gd name="T3" fmla="*/ 0 h 576"/>
                  <a:gd name="T4" fmla="*/ 1623 w 1623"/>
                  <a:gd name="T5" fmla="*/ 288 h 576"/>
                  <a:gd name="T6" fmla="*/ 1519 w 1623"/>
                  <a:gd name="T7" fmla="*/ 576 h 576"/>
                  <a:gd name="T8" fmla="*/ 0 w 1623"/>
                  <a:gd name="T9" fmla="*/ 576 h 576"/>
                  <a:gd name="T10" fmla="*/ 0 w 1623"/>
                  <a:gd name="T11" fmla="*/ 288 h 576"/>
                  <a:gd name="T12" fmla="*/ 0 w 1623"/>
                  <a:gd name="T13" fmla="*/ 0 h 576"/>
                  <a:gd name="T14" fmla="*/ 0 60000 65536"/>
                  <a:gd name="T15" fmla="*/ 0 60000 65536"/>
                  <a:gd name="T16" fmla="*/ 0 60000 65536"/>
                  <a:gd name="T17" fmla="*/ 0 60000 65536"/>
                  <a:gd name="T18" fmla="*/ 0 60000 65536"/>
                  <a:gd name="T19" fmla="*/ 0 60000 65536"/>
                  <a:gd name="T20" fmla="*/ 0 60000 65536"/>
                  <a:gd name="T21" fmla="*/ 0 w 1623"/>
                  <a:gd name="T22" fmla="*/ 0 h 576"/>
                  <a:gd name="T23" fmla="*/ 1623 w 1623"/>
                  <a:gd name="T24" fmla="*/ 576 h 57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23" h="576">
                    <a:moveTo>
                      <a:pt x="0" y="0"/>
                    </a:moveTo>
                    <a:lnTo>
                      <a:pt x="1519" y="0"/>
                    </a:lnTo>
                    <a:lnTo>
                      <a:pt x="1623" y="288"/>
                    </a:lnTo>
                    <a:lnTo>
                      <a:pt x="1519" y="576"/>
                    </a:lnTo>
                    <a:lnTo>
                      <a:pt x="0" y="576"/>
                    </a:lnTo>
                    <a:lnTo>
                      <a:pt x="0" y="288"/>
                    </a:lnTo>
                    <a:lnTo>
                      <a:pt x="0" y="0"/>
                    </a:lnTo>
                    <a:close/>
                  </a:path>
                </a:pathLst>
              </a:custGeom>
              <a:solidFill>
                <a:srgbClr val="99CCFF"/>
              </a:solidFill>
              <a:ln w="9525">
                <a:noFill/>
                <a:round/>
                <a:headEnd/>
                <a:tailEnd/>
              </a:ln>
            </p:spPr>
            <p:txBody>
              <a:bodyPr wrap="none" lIns="45720" tIns="0" rIns="45720" bIns="0" anchor="ctr">
                <a:spAutoFit/>
              </a:bodyPr>
              <a:lstStyle/>
              <a:p>
                <a:endParaRPr lang="zh-CN" altLang="en-US"/>
              </a:p>
            </p:txBody>
          </p:sp>
          <p:sp>
            <p:nvSpPr>
              <p:cNvPr id="29" name="Rectangle 9"/>
              <p:cNvSpPr>
                <a:spLocks noChangeArrowheads="1"/>
              </p:cNvSpPr>
              <p:nvPr>
                <p:custDataLst>
                  <p:tags r:id="rId9"/>
                </p:custDataLst>
              </p:nvPr>
            </p:nvSpPr>
            <p:spPr bwMode="blackWhite">
              <a:xfrm>
                <a:off x="909" y="752"/>
                <a:ext cx="1487" cy="496"/>
              </a:xfrm>
              <a:prstGeom prst="rect">
                <a:avLst/>
              </a:prstGeom>
              <a:solidFill>
                <a:srgbClr val="99CCFF"/>
              </a:solidFill>
              <a:ln w="9525">
                <a:noFill/>
                <a:miter lim="800000"/>
                <a:headEnd/>
                <a:tailEnd/>
              </a:ln>
            </p:spPr>
            <p:txBody>
              <a:bodyPr lIns="45720" tIns="0" rIns="45720" bIns="0" anchor="ctr"/>
              <a:lstStyle/>
              <a:p>
                <a:pPr defTabSz="457200" eaLnBrk="0" hangingPunct="0">
                  <a:spcBef>
                    <a:spcPct val="50000"/>
                  </a:spcBef>
                  <a:buFont typeface="Wingdings" pitchFamily="2" charset="2"/>
                  <a:buNone/>
                </a:pPr>
                <a:r>
                  <a:rPr lang="zh-CN" altLang="en-US" sz="1200" b="1">
                    <a:ea typeface="微软雅黑" pitchFamily="34" charset="-122"/>
                  </a:rPr>
                  <a:t>市场</a:t>
                </a:r>
                <a:r>
                  <a:rPr lang="en-US" altLang="zh-CN" sz="1200" b="1">
                    <a:ea typeface="微软雅黑" pitchFamily="34" charset="-122"/>
                  </a:rPr>
                  <a:t>/</a:t>
                </a:r>
                <a:r>
                  <a:rPr lang="zh-CN" altLang="en-US" sz="1200" b="1">
                    <a:ea typeface="微软雅黑" pitchFamily="34" charset="-122"/>
                  </a:rPr>
                  <a:t>产品分析</a:t>
                </a:r>
              </a:p>
            </p:txBody>
          </p:sp>
        </p:grpSp>
        <p:grpSp>
          <p:nvGrpSpPr>
            <p:cNvPr id="9" name="Group 10"/>
            <p:cNvGrpSpPr>
              <a:grpSpLocks/>
            </p:cNvGrpSpPr>
            <p:nvPr>
              <p:custDataLst>
                <p:tags r:id="rId2"/>
              </p:custDataLst>
            </p:nvPr>
          </p:nvGrpSpPr>
          <p:grpSpPr bwMode="auto">
            <a:xfrm>
              <a:off x="2459" y="912"/>
              <a:ext cx="1623" cy="576"/>
              <a:chOff x="2395" y="720"/>
              <a:chExt cx="1623" cy="576"/>
            </a:xfrm>
          </p:grpSpPr>
          <p:sp>
            <p:nvSpPr>
              <p:cNvPr id="26" name="Freeform 11"/>
              <p:cNvSpPr>
                <a:spLocks/>
              </p:cNvSpPr>
              <p:nvPr>
                <p:custDataLst>
                  <p:tags r:id="rId6"/>
                </p:custDataLst>
              </p:nvPr>
            </p:nvSpPr>
            <p:spPr bwMode="blackWhite">
              <a:xfrm>
                <a:off x="2395" y="720"/>
                <a:ext cx="1623" cy="576"/>
              </a:xfrm>
              <a:custGeom>
                <a:avLst/>
                <a:gdLst>
                  <a:gd name="T0" fmla="*/ 0 w 1623"/>
                  <a:gd name="T1" fmla="*/ 0 h 576"/>
                  <a:gd name="T2" fmla="*/ 1519 w 1623"/>
                  <a:gd name="T3" fmla="*/ 0 h 576"/>
                  <a:gd name="T4" fmla="*/ 1623 w 1623"/>
                  <a:gd name="T5" fmla="*/ 288 h 576"/>
                  <a:gd name="T6" fmla="*/ 1519 w 1623"/>
                  <a:gd name="T7" fmla="*/ 576 h 576"/>
                  <a:gd name="T8" fmla="*/ 0 w 1623"/>
                  <a:gd name="T9" fmla="*/ 576 h 576"/>
                  <a:gd name="T10" fmla="*/ 104 w 1623"/>
                  <a:gd name="T11" fmla="*/ 288 h 576"/>
                  <a:gd name="T12" fmla="*/ 0 w 1623"/>
                  <a:gd name="T13" fmla="*/ 0 h 576"/>
                  <a:gd name="T14" fmla="*/ 0 60000 65536"/>
                  <a:gd name="T15" fmla="*/ 0 60000 65536"/>
                  <a:gd name="T16" fmla="*/ 0 60000 65536"/>
                  <a:gd name="T17" fmla="*/ 0 60000 65536"/>
                  <a:gd name="T18" fmla="*/ 0 60000 65536"/>
                  <a:gd name="T19" fmla="*/ 0 60000 65536"/>
                  <a:gd name="T20" fmla="*/ 0 60000 65536"/>
                  <a:gd name="T21" fmla="*/ 0 w 1623"/>
                  <a:gd name="T22" fmla="*/ 0 h 576"/>
                  <a:gd name="T23" fmla="*/ 1623 w 1623"/>
                  <a:gd name="T24" fmla="*/ 576 h 57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23" h="576">
                    <a:moveTo>
                      <a:pt x="0" y="0"/>
                    </a:moveTo>
                    <a:lnTo>
                      <a:pt x="1519" y="0"/>
                    </a:lnTo>
                    <a:lnTo>
                      <a:pt x="1623" y="288"/>
                    </a:lnTo>
                    <a:lnTo>
                      <a:pt x="1519" y="576"/>
                    </a:lnTo>
                    <a:lnTo>
                      <a:pt x="0" y="576"/>
                    </a:lnTo>
                    <a:lnTo>
                      <a:pt x="104" y="288"/>
                    </a:lnTo>
                    <a:lnTo>
                      <a:pt x="0" y="0"/>
                    </a:lnTo>
                    <a:close/>
                  </a:path>
                </a:pathLst>
              </a:custGeom>
              <a:solidFill>
                <a:srgbClr val="99CCFF"/>
              </a:solidFill>
              <a:ln w="9525">
                <a:noFill/>
                <a:round/>
                <a:headEnd/>
                <a:tailEnd/>
              </a:ln>
            </p:spPr>
            <p:txBody>
              <a:bodyPr wrap="none" lIns="45720" tIns="0" rIns="45720" bIns="0" anchor="ctr">
                <a:spAutoFit/>
              </a:bodyPr>
              <a:lstStyle/>
              <a:p>
                <a:endParaRPr lang="zh-CN" altLang="en-US"/>
              </a:p>
            </p:txBody>
          </p:sp>
          <p:sp>
            <p:nvSpPr>
              <p:cNvPr id="27" name="Rectangle 12"/>
              <p:cNvSpPr>
                <a:spLocks noChangeArrowheads="1"/>
              </p:cNvSpPr>
              <p:nvPr>
                <p:custDataLst>
                  <p:tags r:id="rId7"/>
                </p:custDataLst>
              </p:nvPr>
            </p:nvSpPr>
            <p:spPr bwMode="blackWhite">
              <a:xfrm>
                <a:off x="2531" y="752"/>
                <a:ext cx="1384" cy="496"/>
              </a:xfrm>
              <a:prstGeom prst="rect">
                <a:avLst/>
              </a:prstGeom>
              <a:solidFill>
                <a:srgbClr val="99CCFF"/>
              </a:solidFill>
              <a:ln w="9525">
                <a:noFill/>
                <a:miter lim="800000"/>
                <a:headEnd/>
                <a:tailEnd/>
              </a:ln>
            </p:spPr>
            <p:txBody>
              <a:bodyPr lIns="45720" tIns="0" rIns="45720" bIns="0" anchor="ctr"/>
              <a:lstStyle/>
              <a:p>
                <a:pPr defTabSz="457200" eaLnBrk="0" hangingPunct="0">
                  <a:spcBef>
                    <a:spcPct val="50000"/>
                  </a:spcBef>
                  <a:buFont typeface="Wingdings" pitchFamily="2" charset="2"/>
                  <a:buNone/>
                </a:pPr>
                <a:r>
                  <a:rPr lang="zh-CN" altLang="en-US" sz="1200" b="1">
                    <a:ea typeface="微软雅黑" pitchFamily="34" charset="-122"/>
                  </a:rPr>
                  <a:t>产品</a:t>
                </a:r>
                <a:r>
                  <a:rPr lang="en-US" altLang="zh-CN" sz="1200" b="1">
                    <a:ea typeface="微软雅黑" pitchFamily="34" charset="-122"/>
                  </a:rPr>
                  <a:t>/</a:t>
                </a:r>
                <a:r>
                  <a:rPr lang="zh-CN" altLang="en-US" sz="1200" b="1">
                    <a:ea typeface="微软雅黑" pitchFamily="34" charset="-122"/>
                  </a:rPr>
                  <a:t>服务开发</a:t>
                </a:r>
                <a:endParaRPr lang="en-US" altLang="zh-CN" sz="1200" b="1">
                  <a:ea typeface="微软雅黑" pitchFamily="34" charset="-122"/>
                </a:endParaRPr>
              </a:p>
            </p:txBody>
          </p:sp>
        </p:grpSp>
        <p:sp>
          <p:nvSpPr>
            <p:cNvPr id="10" name="Rectangle 13"/>
            <p:cNvSpPr>
              <a:spLocks noChangeArrowheads="1"/>
            </p:cNvSpPr>
            <p:nvPr/>
          </p:nvSpPr>
          <p:spPr bwMode="auto">
            <a:xfrm>
              <a:off x="2628" y="1567"/>
              <a:ext cx="1491" cy="1153"/>
            </a:xfrm>
            <a:prstGeom prst="rect">
              <a:avLst/>
            </a:prstGeom>
            <a:noFill/>
            <a:ln w="9525">
              <a:noFill/>
              <a:miter lim="800000"/>
              <a:headEnd/>
              <a:tailEnd/>
            </a:ln>
          </p:spPr>
          <p:txBody>
            <a:bodyPr lIns="0" tIns="0" rIns="0" bIns="0">
              <a:spAutoFit/>
            </a:bodyPr>
            <a:lstStyle/>
            <a:p>
              <a:pPr marL="182563" indent="-182563" defTabSz="787400" eaLnBrk="0" hangingPunct="0">
                <a:spcBef>
                  <a:spcPct val="50000"/>
                </a:spcBef>
                <a:buFontTx/>
                <a:buChar char="•"/>
              </a:pPr>
              <a:r>
                <a:rPr lang="zh-CN" altLang="en-US" sz="1200">
                  <a:ea typeface="微软雅黑" pitchFamily="34" charset="-122"/>
                </a:rPr>
                <a:t>新产品、服务概念调查</a:t>
              </a:r>
            </a:p>
            <a:p>
              <a:pPr marL="182563" indent="-182563" defTabSz="787400" eaLnBrk="0" hangingPunct="0">
                <a:spcBef>
                  <a:spcPct val="50000"/>
                </a:spcBef>
                <a:buFontTx/>
                <a:buChar char="•"/>
              </a:pPr>
              <a:r>
                <a:rPr lang="zh-CN" altLang="en-US" sz="1200">
                  <a:ea typeface="微软雅黑" pitchFamily="34" charset="-122"/>
                </a:rPr>
                <a:t>用户体验测试</a:t>
              </a:r>
            </a:p>
            <a:p>
              <a:pPr marL="182563" indent="-182563" defTabSz="787400" eaLnBrk="0" hangingPunct="0">
                <a:spcBef>
                  <a:spcPct val="50000"/>
                </a:spcBef>
                <a:buFontTx/>
                <a:buChar char="•"/>
              </a:pPr>
              <a:r>
                <a:rPr lang="zh-CN" altLang="en-US" sz="1200">
                  <a:ea typeface="微软雅黑" pitchFamily="34" charset="-122"/>
                </a:rPr>
                <a:t>广告创意测试</a:t>
              </a:r>
            </a:p>
            <a:p>
              <a:pPr marL="182563" indent="-182563" defTabSz="787400" eaLnBrk="0" hangingPunct="0">
                <a:spcBef>
                  <a:spcPct val="50000"/>
                </a:spcBef>
                <a:buFontTx/>
                <a:buChar char="•"/>
              </a:pPr>
              <a:r>
                <a:rPr lang="zh-CN" altLang="en-US" sz="1200">
                  <a:ea typeface="微软雅黑" pitchFamily="34" charset="-122"/>
                </a:rPr>
                <a:t>产品包装调查</a:t>
              </a:r>
            </a:p>
            <a:p>
              <a:pPr marL="182563" indent="-182563" defTabSz="787400" eaLnBrk="0" hangingPunct="0">
                <a:spcBef>
                  <a:spcPct val="50000"/>
                </a:spcBef>
                <a:buFontTx/>
                <a:buChar char="•"/>
              </a:pPr>
              <a:r>
                <a:rPr lang="zh-CN" altLang="en-US" sz="1200">
                  <a:ea typeface="微软雅黑" pitchFamily="34" charset="-122"/>
                </a:rPr>
                <a:t>价格接受度调查</a:t>
              </a:r>
            </a:p>
            <a:p>
              <a:pPr marL="182563" indent="-182563" defTabSz="787400" eaLnBrk="0" hangingPunct="0">
                <a:spcBef>
                  <a:spcPct val="50000"/>
                </a:spcBef>
                <a:buFontTx/>
                <a:buChar char="•"/>
              </a:pPr>
              <a:r>
                <a:rPr lang="zh-CN" altLang="en-US" sz="1200">
                  <a:ea typeface="微软雅黑" pitchFamily="34" charset="-122"/>
                </a:rPr>
                <a:t>媒体接触调查广告创意评价</a:t>
              </a:r>
            </a:p>
            <a:p>
              <a:pPr marL="182563" indent="-182563" defTabSz="787400" eaLnBrk="0" hangingPunct="0">
                <a:spcBef>
                  <a:spcPct val="50000"/>
                </a:spcBef>
                <a:buFontTx/>
                <a:buChar char="•"/>
              </a:pPr>
              <a:r>
                <a:rPr lang="zh-CN" altLang="en-US" sz="1200">
                  <a:ea typeface="微软雅黑" pitchFamily="34" charset="-122"/>
                </a:rPr>
                <a:t>市场测试调查</a:t>
              </a:r>
              <a:endParaRPr lang="en-US" altLang="zh-CN" sz="1200">
                <a:ea typeface="微软雅黑" pitchFamily="34" charset="-122"/>
              </a:endParaRPr>
            </a:p>
          </p:txBody>
        </p:sp>
        <p:grpSp>
          <p:nvGrpSpPr>
            <p:cNvPr id="11" name="Group 14"/>
            <p:cNvGrpSpPr>
              <a:grpSpLocks/>
            </p:cNvGrpSpPr>
            <p:nvPr>
              <p:custDataLst>
                <p:tags r:id="rId3"/>
              </p:custDataLst>
            </p:nvPr>
          </p:nvGrpSpPr>
          <p:grpSpPr bwMode="auto">
            <a:xfrm>
              <a:off x="3975" y="912"/>
              <a:ext cx="1622" cy="576"/>
              <a:chOff x="3917" y="720"/>
              <a:chExt cx="1622" cy="576"/>
            </a:xfrm>
          </p:grpSpPr>
          <p:sp>
            <p:nvSpPr>
              <p:cNvPr id="24" name="Freeform 15"/>
              <p:cNvSpPr>
                <a:spLocks/>
              </p:cNvSpPr>
              <p:nvPr>
                <p:custDataLst>
                  <p:tags r:id="rId4"/>
                </p:custDataLst>
              </p:nvPr>
            </p:nvSpPr>
            <p:spPr bwMode="blackWhite">
              <a:xfrm>
                <a:off x="3917" y="720"/>
                <a:ext cx="1622" cy="576"/>
              </a:xfrm>
              <a:custGeom>
                <a:avLst/>
                <a:gdLst>
                  <a:gd name="T0" fmla="*/ 0 w 1622"/>
                  <a:gd name="T1" fmla="*/ 0 h 576"/>
                  <a:gd name="T2" fmla="*/ 1518 w 1622"/>
                  <a:gd name="T3" fmla="*/ 0 h 576"/>
                  <a:gd name="T4" fmla="*/ 1622 w 1622"/>
                  <a:gd name="T5" fmla="*/ 288 h 576"/>
                  <a:gd name="T6" fmla="*/ 1518 w 1622"/>
                  <a:gd name="T7" fmla="*/ 576 h 576"/>
                  <a:gd name="T8" fmla="*/ 0 w 1622"/>
                  <a:gd name="T9" fmla="*/ 576 h 576"/>
                  <a:gd name="T10" fmla="*/ 104 w 1622"/>
                  <a:gd name="T11" fmla="*/ 288 h 576"/>
                  <a:gd name="T12" fmla="*/ 0 w 1622"/>
                  <a:gd name="T13" fmla="*/ 0 h 576"/>
                  <a:gd name="T14" fmla="*/ 0 60000 65536"/>
                  <a:gd name="T15" fmla="*/ 0 60000 65536"/>
                  <a:gd name="T16" fmla="*/ 0 60000 65536"/>
                  <a:gd name="T17" fmla="*/ 0 60000 65536"/>
                  <a:gd name="T18" fmla="*/ 0 60000 65536"/>
                  <a:gd name="T19" fmla="*/ 0 60000 65536"/>
                  <a:gd name="T20" fmla="*/ 0 60000 65536"/>
                  <a:gd name="T21" fmla="*/ 0 w 1622"/>
                  <a:gd name="T22" fmla="*/ 0 h 576"/>
                  <a:gd name="T23" fmla="*/ 1622 w 1622"/>
                  <a:gd name="T24" fmla="*/ 576 h 57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22" h="576">
                    <a:moveTo>
                      <a:pt x="0" y="0"/>
                    </a:moveTo>
                    <a:lnTo>
                      <a:pt x="1518" y="0"/>
                    </a:lnTo>
                    <a:lnTo>
                      <a:pt x="1622" y="288"/>
                    </a:lnTo>
                    <a:lnTo>
                      <a:pt x="1518" y="576"/>
                    </a:lnTo>
                    <a:lnTo>
                      <a:pt x="0" y="576"/>
                    </a:lnTo>
                    <a:lnTo>
                      <a:pt x="104" y="288"/>
                    </a:lnTo>
                    <a:lnTo>
                      <a:pt x="0" y="0"/>
                    </a:lnTo>
                    <a:close/>
                  </a:path>
                </a:pathLst>
              </a:custGeom>
              <a:solidFill>
                <a:srgbClr val="99CCFF"/>
              </a:solidFill>
              <a:ln w="9525">
                <a:noFill/>
                <a:round/>
                <a:headEnd/>
                <a:tailEnd/>
              </a:ln>
            </p:spPr>
            <p:txBody>
              <a:bodyPr wrap="none" lIns="45720" tIns="0" rIns="45720" bIns="0" anchor="ctr">
                <a:spAutoFit/>
              </a:bodyPr>
              <a:lstStyle/>
              <a:p>
                <a:endParaRPr lang="zh-CN" altLang="en-US"/>
              </a:p>
            </p:txBody>
          </p:sp>
          <p:sp>
            <p:nvSpPr>
              <p:cNvPr id="25" name="Rectangle 16"/>
              <p:cNvSpPr>
                <a:spLocks noChangeArrowheads="1"/>
              </p:cNvSpPr>
              <p:nvPr>
                <p:custDataLst>
                  <p:tags r:id="rId5"/>
                </p:custDataLst>
              </p:nvPr>
            </p:nvSpPr>
            <p:spPr bwMode="blackWhite">
              <a:xfrm>
                <a:off x="4053" y="752"/>
                <a:ext cx="1383" cy="496"/>
              </a:xfrm>
              <a:prstGeom prst="rect">
                <a:avLst/>
              </a:prstGeom>
              <a:solidFill>
                <a:srgbClr val="99CCFF"/>
              </a:solidFill>
              <a:ln w="9525">
                <a:noFill/>
                <a:miter lim="800000"/>
                <a:headEnd/>
                <a:tailEnd/>
              </a:ln>
            </p:spPr>
            <p:txBody>
              <a:bodyPr lIns="45720" tIns="0" rIns="45720" bIns="0" anchor="ctr"/>
              <a:lstStyle/>
              <a:p>
                <a:pPr defTabSz="457200" eaLnBrk="0" hangingPunct="0">
                  <a:spcBef>
                    <a:spcPct val="50000"/>
                  </a:spcBef>
                  <a:buFont typeface="Wingdings" pitchFamily="2" charset="2"/>
                  <a:buNone/>
                </a:pPr>
                <a:r>
                  <a:rPr lang="zh-CN" altLang="en-US" sz="1200" b="1">
                    <a:ea typeface="微软雅黑" pitchFamily="34" charset="-122"/>
                  </a:rPr>
                  <a:t>市场拓展</a:t>
                </a:r>
                <a:endParaRPr lang="en-US" altLang="zh-CN" sz="1200" b="1">
                  <a:ea typeface="微软雅黑" pitchFamily="34" charset="-122"/>
                </a:endParaRPr>
              </a:p>
            </p:txBody>
          </p:sp>
        </p:grpSp>
        <p:sp>
          <p:nvSpPr>
            <p:cNvPr id="12" name="Rectangle 17"/>
            <p:cNvSpPr>
              <a:spLocks noChangeArrowheads="1"/>
            </p:cNvSpPr>
            <p:nvPr/>
          </p:nvSpPr>
          <p:spPr bwMode="auto">
            <a:xfrm>
              <a:off x="4138" y="1567"/>
              <a:ext cx="1490" cy="807"/>
            </a:xfrm>
            <a:prstGeom prst="rect">
              <a:avLst/>
            </a:prstGeom>
            <a:noFill/>
            <a:ln w="9525">
              <a:noFill/>
              <a:miter lim="800000"/>
              <a:headEnd/>
              <a:tailEnd/>
            </a:ln>
          </p:spPr>
          <p:txBody>
            <a:bodyPr lIns="0" tIns="0" rIns="0" bIns="0">
              <a:spAutoFit/>
            </a:bodyPr>
            <a:lstStyle/>
            <a:p>
              <a:pPr marL="182563" indent="-182563" defTabSz="787400" eaLnBrk="0" hangingPunct="0">
                <a:spcBef>
                  <a:spcPct val="50000"/>
                </a:spcBef>
                <a:buFontTx/>
                <a:buChar char="•"/>
              </a:pPr>
              <a:r>
                <a:rPr lang="zh-CN" altLang="en-US" sz="1200">
                  <a:ea typeface="微软雅黑" pitchFamily="34" charset="-122"/>
                </a:rPr>
                <a:t>广告效果评估</a:t>
              </a:r>
            </a:p>
            <a:p>
              <a:pPr marL="182563" indent="-182563" defTabSz="787400" eaLnBrk="0" hangingPunct="0">
                <a:spcBef>
                  <a:spcPct val="50000"/>
                </a:spcBef>
                <a:buFontTx/>
                <a:buChar char="•"/>
              </a:pPr>
              <a:r>
                <a:rPr lang="zh-CN" altLang="en-US" sz="1200">
                  <a:ea typeface="微软雅黑" pitchFamily="34" charset="-122"/>
                </a:rPr>
                <a:t>产品、品牌渗透率调查</a:t>
              </a:r>
            </a:p>
            <a:p>
              <a:pPr marL="182563" indent="-182563" defTabSz="787400" eaLnBrk="0" hangingPunct="0">
                <a:spcBef>
                  <a:spcPct val="50000"/>
                </a:spcBef>
                <a:buFontTx/>
                <a:buChar char="•"/>
              </a:pPr>
              <a:r>
                <a:rPr lang="zh-CN" altLang="en-US" sz="1200">
                  <a:ea typeface="微软雅黑" pitchFamily="34" charset="-122"/>
                </a:rPr>
                <a:t>购买过程调查</a:t>
              </a:r>
            </a:p>
            <a:p>
              <a:pPr marL="182563" indent="-182563" defTabSz="787400" eaLnBrk="0" hangingPunct="0">
                <a:spcBef>
                  <a:spcPct val="50000"/>
                </a:spcBef>
                <a:buFontTx/>
                <a:buChar char="•"/>
              </a:pPr>
              <a:r>
                <a:rPr lang="zh-CN" altLang="en-US" sz="1200">
                  <a:ea typeface="微软雅黑" pitchFamily="34" charset="-122"/>
                </a:rPr>
                <a:t>品牌健康度监测</a:t>
              </a:r>
            </a:p>
            <a:p>
              <a:pPr marL="182563" indent="-182563" defTabSz="787400" eaLnBrk="0" hangingPunct="0">
                <a:spcBef>
                  <a:spcPct val="50000"/>
                </a:spcBef>
                <a:buFontTx/>
                <a:buChar char="•"/>
              </a:pPr>
              <a:r>
                <a:rPr lang="zh-CN" altLang="en-US" sz="1200">
                  <a:ea typeface="微软雅黑" pitchFamily="34" charset="-122"/>
                </a:rPr>
                <a:t>顾客满意度调查</a:t>
              </a:r>
              <a:endParaRPr lang="en-US" altLang="zh-CN" sz="1200">
                <a:ea typeface="微软雅黑" pitchFamily="34" charset="-122"/>
              </a:endParaRPr>
            </a:p>
          </p:txBody>
        </p:sp>
        <p:sp>
          <p:nvSpPr>
            <p:cNvPr id="13" name="Rectangle 20"/>
            <p:cNvSpPr>
              <a:spLocks noChangeArrowheads="1"/>
            </p:cNvSpPr>
            <p:nvPr/>
          </p:nvSpPr>
          <p:spPr bwMode="auto">
            <a:xfrm>
              <a:off x="197" y="3210"/>
              <a:ext cx="696" cy="652"/>
            </a:xfrm>
            <a:prstGeom prst="rect">
              <a:avLst/>
            </a:prstGeom>
            <a:solidFill>
              <a:srgbClr val="FF9900"/>
            </a:solidFill>
            <a:ln w="6350">
              <a:noFill/>
              <a:miter lim="800000"/>
              <a:headEnd/>
              <a:tailEnd/>
            </a:ln>
            <a:effectLst>
              <a:outerShdw dist="35921" dir="2700000" algn="ctr" rotWithShape="0">
                <a:schemeClr val="bg2"/>
              </a:outerShdw>
            </a:effectLst>
          </p:spPr>
          <p:txBody>
            <a:bodyPr lIns="0" tIns="0" rIns="0" bIns="0" anchor="ctr">
              <a:spAutoFit/>
            </a:bodyPr>
            <a:lstStyle/>
            <a:p>
              <a:pPr defTabSz="457200">
                <a:defRPr/>
              </a:pPr>
              <a:endParaRPr lang="zh-CN" altLang="en-US" sz="1600">
                <a:latin typeface="Calibri" pitchFamily="34" charset="0"/>
                <a:ea typeface="MS PGothic" pitchFamily="34" charset="-128"/>
              </a:endParaRPr>
            </a:p>
          </p:txBody>
        </p:sp>
        <p:sp>
          <p:nvSpPr>
            <p:cNvPr id="14" name="Rectangle 21"/>
            <p:cNvSpPr>
              <a:spLocks noChangeArrowheads="1"/>
            </p:cNvSpPr>
            <p:nvPr/>
          </p:nvSpPr>
          <p:spPr bwMode="auto">
            <a:xfrm>
              <a:off x="942" y="3210"/>
              <a:ext cx="4655" cy="652"/>
            </a:xfrm>
            <a:prstGeom prst="rect">
              <a:avLst/>
            </a:prstGeom>
            <a:solidFill>
              <a:srgbClr val="FF9900"/>
            </a:solidFill>
            <a:ln w="6350">
              <a:solidFill>
                <a:schemeClr val="tx1"/>
              </a:solidFill>
              <a:miter lim="800000"/>
              <a:headEnd/>
              <a:tailEnd/>
            </a:ln>
          </p:spPr>
          <p:txBody>
            <a:bodyPr lIns="0" tIns="0" rIns="0" bIns="0" anchor="ctr">
              <a:spAutoFit/>
            </a:bodyPr>
            <a:lstStyle/>
            <a:p>
              <a:pPr defTabSz="457200"/>
              <a:endParaRPr lang="zh-CN" altLang="en-US" sz="1600">
                <a:latin typeface="Calibri" pitchFamily="34" charset="0"/>
                <a:ea typeface="MS PGothic" pitchFamily="34" charset="-128"/>
              </a:endParaRPr>
            </a:p>
          </p:txBody>
        </p:sp>
        <p:sp>
          <p:nvSpPr>
            <p:cNvPr id="15" name="Text Box 22"/>
            <p:cNvSpPr txBox="1">
              <a:spLocks noChangeArrowheads="1"/>
            </p:cNvSpPr>
            <p:nvPr/>
          </p:nvSpPr>
          <p:spPr bwMode="auto">
            <a:xfrm>
              <a:off x="253" y="3420"/>
              <a:ext cx="533" cy="233"/>
            </a:xfrm>
            <a:prstGeom prst="rect">
              <a:avLst/>
            </a:prstGeom>
            <a:noFill/>
            <a:ln w="6350">
              <a:noFill/>
              <a:miter lim="800000"/>
              <a:headEnd/>
              <a:tailEnd/>
            </a:ln>
          </p:spPr>
          <p:txBody>
            <a:bodyPr lIns="0" tIns="0" rIns="0" bIns="0" anchor="ctr">
              <a:spAutoFit/>
            </a:bodyPr>
            <a:lstStyle/>
            <a:p>
              <a:pPr defTabSz="457200" eaLnBrk="0" hangingPunct="0"/>
              <a:r>
                <a:rPr lang="zh-CN" altLang="en-US" sz="1200" b="1">
                  <a:ea typeface="微软雅黑" pitchFamily="34" charset="-122"/>
                </a:rPr>
                <a:t>主要的客户行业种类</a:t>
              </a:r>
              <a:endParaRPr lang="en-US" altLang="zh-CN" sz="1200" b="1">
                <a:ea typeface="微软雅黑" pitchFamily="34" charset="-122"/>
              </a:endParaRPr>
            </a:p>
          </p:txBody>
        </p:sp>
        <p:sp>
          <p:nvSpPr>
            <p:cNvPr id="16" name="Rectangle 23"/>
            <p:cNvSpPr>
              <a:spLocks noChangeArrowheads="1"/>
            </p:cNvSpPr>
            <p:nvPr/>
          </p:nvSpPr>
          <p:spPr bwMode="auto">
            <a:xfrm>
              <a:off x="1002" y="3271"/>
              <a:ext cx="1129" cy="535"/>
            </a:xfrm>
            <a:prstGeom prst="rect">
              <a:avLst/>
            </a:prstGeom>
            <a:noFill/>
            <a:ln w="6350">
              <a:noFill/>
              <a:miter lim="800000"/>
              <a:headEnd/>
              <a:tailEnd/>
            </a:ln>
          </p:spPr>
          <p:txBody>
            <a:bodyPr lIns="0" tIns="0" rIns="0" bIns="0" anchor="ctr">
              <a:spAutoFit/>
            </a:bodyPr>
            <a:lstStyle/>
            <a:p>
              <a:pPr marL="190500" lvl="1" indent="-188913" defTabSz="330200" eaLnBrk="0" hangingPunct="0">
                <a:spcBef>
                  <a:spcPct val="20000"/>
                </a:spcBef>
                <a:buFont typeface="Wingdings" pitchFamily="2" charset="2"/>
                <a:buChar char="p"/>
                <a:tabLst>
                  <a:tab pos="8521700" algn="r"/>
                </a:tabLst>
              </a:pPr>
              <a:r>
                <a:rPr lang="zh-CN" altLang="de-DE" sz="1200">
                  <a:ea typeface="微软雅黑" pitchFamily="34" charset="-122"/>
                </a:rPr>
                <a:t>制造厂商</a:t>
              </a:r>
            </a:p>
            <a:p>
              <a:pPr marL="190500" lvl="1" indent="-188913" defTabSz="330200" eaLnBrk="0" hangingPunct="0">
                <a:spcBef>
                  <a:spcPct val="20000"/>
                </a:spcBef>
                <a:buFont typeface="Wingdings" pitchFamily="2" charset="2"/>
                <a:buChar char="p"/>
                <a:tabLst>
                  <a:tab pos="8521700" algn="r"/>
                </a:tabLst>
              </a:pPr>
              <a:r>
                <a:rPr lang="zh-CN" altLang="de-DE" sz="1200">
                  <a:ea typeface="微软雅黑" pitchFamily="34" charset="-122"/>
                </a:rPr>
                <a:t>物流服务</a:t>
              </a:r>
            </a:p>
            <a:p>
              <a:pPr marL="190500" lvl="1" indent="-188913" defTabSz="330200" eaLnBrk="0" hangingPunct="0">
                <a:spcBef>
                  <a:spcPct val="20000"/>
                </a:spcBef>
                <a:buFont typeface="Wingdings" pitchFamily="2" charset="2"/>
                <a:buChar char="p"/>
                <a:tabLst>
                  <a:tab pos="8521700" algn="r"/>
                </a:tabLst>
              </a:pPr>
              <a:r>
                <a:rPr lang="zh-CN" altLang="de-DE" sz="1200">
                  <a:ea typeface="微软雅黑" pitchFamily="34" charset="-122"/>
                </a:rPr>
                <a:t>零售服务</a:t>
              </a:r>
            </a:p>
            <a:p>
              <a:pPr marL="190500" lvl="1" indent="-188913" defTabSz="330200" eaLnBrk="0" hangingPunct="0">
                <a:spcBef>
                  <a:spcPct val="20000"/>
                </a:spcBef>
                <a:buFont typeface="Wingdings" pitchFamily="2" charset="2"/>
                <a:buChar char="p"/>
                <a:tabLst>
                  <a:tab pos="8521700" algn="r"/>
                </a:tabLst>
              </a:pPr>
              <a:r>
                <a:rPr lang="de-DE" altLang="zh-CN" sz="1200">
                  <a:ea typeface="微软雅黑" pitchFamily="34" charset="-122"/>
                </a:rPr>
                <a:t>IT</a:t>
              </a:r>
              <a:r>
                <a:rPr lang="zh-CN" altLang="de-DE" sz="1200">
                  <a:ea typeface="微软雅黑" pitchFamily="34" charset="-122"/>
                </a:rPr>
                <a:t>、通讯、家电</a:t>
              </a:r>
            </a:p>
          </p:txBody>
        </p:sp>
        <p:sp>
          <p:nvSpPr>
            <p:cNvPr id="17" name="Rectangle 25"/>
            <p:cNvSpPr>
              <a:spLocks noChangeArrowheads="1"/>
            </p:cNvSpPr>
            <p:nvPr/>
          </p:nvSpPr>
          <p:spPr bwMode="auto">
            <a:xfrm>
              <a:off x="2628" y="3271"/>
              <a:ext cx="1205" cy="535"/>
            </a:xfrm>
            <a:prstGeom prst="rect">
              <a:avLst/>
            </a:prstGeom>
            <a:noFill/>
            <a:ln w="6350">
              <a:noFill/>
              <a:miter lim="800000"/>
              <a:headEnd/>
              <a:tailEnd/>
            </a:ln>
          </p:spPr>
          <p:txBody>
            <a:bodyPr lIns="0" tIns="0" rIns="0" bIns="0" anchor="ctr">
              <a:spAutoFit/>
            </a:bodyPr>
            <a:lstStyle/>
            <a:p>
              <a:pPr marL="190500" lvl="1" indent="-188913" defTabSz="330200" eaLnBrk="0" hangingPunct="0">
                <a:spcBef>
                  <a:spcPct val="20000"/>
                </a:spcBef>
                <a:buFont typeface="Wingdings" pitchFamily="2" charset="2"/>
                <a:buChar char="p"/>
                <a:tabLst>
                  <a:tab pos="8521700" algn="r"/>
                </a:tabLst>
              </a:pPr>
              <a:r>
                <a:rPr lang="zh-CN" altLang="de-DE" sz="1200">
                  <a:ea typeface="微软雅黑" pitchFamily="34" charset="-122"/>
                </a:rPr>
                <a:t>金融、保险服务、房地产</a:t>
              </a:r>
            </a:p>
            <a:p>
              <a:pPr marL="190500" lvl="1" indent="-188913" defTabSz="330200" eaLnBrk="0" hangingPunct="0">
                <a:spcBef>
                  <a:spcPct val="20000"/>
                </a:spcBef>
                <a:buFont typeface="Wingdings" pitchFamily="2" charset="2"/>
                <a:buChar char="p"/>
                <a:tabLst>
                  <a:tab pos="8521700" algn="r"/>
                </a:tabLst>
              </a:pPr>
              <a:r>
                <a:rPr lang="zh-CN" altLang="de-DE" sz="1200">
                  <a:ea typeface="微软雅黑" pitchFamily="34" charset="-122"/>
                </a:rPr>
                <a:t>广告、咨询、教育、培训</a:t>
              </a:r>
            </a:p>
            <a:p>
              <a:pPr marL="190500" lvl="1" indent="-188913" defTabSz="330200" eaLnBrk="0" hangingPunct="0">
                <a:spcBef>
                  <a:spcPct val="20000"/>
                </a:spcBef>
                <a:buFont typeface="Wingdings" pitchFamily="2" charset="2"/>
                <a:buChar char="p"/>
                <a:tabLst>
                  <a:tab pos="8521700" algn="r"/>
                </a:tabLst>
              </a:pPr>
              <a:r>
                <a:rPr lang="zh-CN" altLang="de-DE" sz="1200">
                  <a:ea typeface="微软雅黑" pitchFamily="34" charset="-122"/>
                </a:rPr>
                <a:t>政府机构</a:t>
              </a:r>
              <a:endParaRPr lang="de-DE" altLang="zh-CN" sz="1200">
                <a:ea typeface="微软雅黑" pitchFamily="34" charset="-122"/>
              </a:endParaRPr>
            </a:p>
            <a:p>
              <a:pPr marL="190500" lvl="1" indent="-188913" defTabSz="330200" eaLnBrk="0" hangingPunct="0">
                <a:spcBef>
                  <a:spcPct val="20000"/>
                </a:spcBef>
                <a:buFont typeface="Wingdings" pitchFamily="2" charset="2"/>
                <a:buChar char="p"/>
                <a:tabLst>
                  <a:tab pos="8521700" algn="r"/>
                </a:tabLst>
              </a:pPr>
              <a:r>
                <a:rPr lang="zh-CN" altLang="de-DE" sz="1200">
                  <a:ea typeface="微软雅黑" pitchFamily="34" charset="-122"/>
                </a:rPr>
                <a:t>新闻媒体</a:t>
              </a:r>
            </a:p>
          </p:txBody>
        </p:sp>
        <p:sp>
          <p:nvSpPr>
            <p:cNvPr id="18" name="Rectangle 26"/>
            <p:cNvSpPr>
              <a:spLocks noChangeArrowheads="1"/>
            </p:cNvSpPr>
            <p:nvPr/>
          </p:nvSpPr>
          <p:spPr bwMode="auto">
            <a:xfrm>
              <a:off x="4138" y="3271"/>
              <a:ext cx="1459" cy="535"/>
            </a:xfrm>
            <a:prstGeom prst="rect">
              <a:avLst/>
            </a:prstGeom>
            <a:noFill/>
            <a:ln w="6350">
              <a:noFill/>
              <a:miter lim="800000"/>
              <a:headEnd/>
              <a:tailEnd/>
            </a:ln>
          </p:spPr>
          <p:txBody>
            <a:bodyPr lIns="0" tIns="0" rIns="0" bIns="0" anchor="ctr">
              <a:spAutoFit/>
            </a:bodyPr>
            <a:lstStyle/>
            <a:p>
              <a:pPr marL="190500" lvl="1" indent="-188913" defTabSz="330200" eaLnBrk="0" hangingPunct="0">
                <a:spcBef>
                  <a:spcPct val="20000"/>
                </a:spcBef>
                <a:buFont typeface="Wingdings" pitchFamily="2" charset="2"/>
                <a:buChar char="p"/>
                <a:tabLst>
                  <a:tab pos="8521700" algn="r"/>
                </a:tabLst>
              </a:pPr>
              <a:r>
                <a:rPr lang="zh-CN" altLang="de-DE" sz="1200">
                  <a:ea typeface="微软雅黑" pitchFamily="34" charset="-122"/>
                </a:rPr>
                <a:t>医药、保健</a:t>
              </a:r>
            </a:p>
            <a:p>
              <a:pPr marL="190500" lvl="1" indent="-188913" defTabSz="330200" eaLnBrk="0" hangingPunct="0">
                <a:spcBef>
                  <a:spcPct val="20000"/>
                </a:spcBef>
                <a:buFont typeface="Wingdings" pitchFamily="2" charset="2"/>
                <a:buChar char="p"/>
                <a:tabLst>
                  <a:tab pos="8521700" algn="r"/>
                </a:tabLst>
              </a:pPr>
              <a:r>
                <a:rPr lang="zh-CN" altLang="de-DE" sz="1200">
                  <a:ea typeface="微软雅黑" pitchFamily="34" charset="-122"/>
                </a:rPr>
                <a:t>汽车</a:t>
              </a:r>
            </a:p>
            <a:p>
              <a:pPr marL="190500" lvl="1" indent="-188913" defTabSz="330200" eaLnBrk="0" hangingPunct="0">
                <a:spcBef>
                  <a:spcPct val="20000"/>
                </a:spcBef>
                <a:buFont typeface="Wingdings" pitchFamily="2" charset="2"/>
                <a:buChar char="p"/>
                <a:tabLst>
                  <a:tab pos="8521700" algn="r"/>
                </a:tabLst>
              </a:pPr>
              <a:r>
                <a:rPr lang="zh-CN" altLang="de-DE" sz="1200">
                  <a:ea typeface="微软雅黑" pitchFamily="34" charset="-122"/>
                </a:rPr>
                <a:t>快速消费品</a:t>
              </a:r>
            </a:p>
            <a:p>
              <a:pPr marL="190500" lvl="1" indent="-188913" defTabSz="330200" eaLnBrk="0" hangingPunct="0">
                <a:spcBef>
                  <a:spcPct val="20000"/>
                </a:spcBef>
                <a:buFont typeface="Wingdings" pitchFamily="2" charset="2"/>
                <a:buChar char="p"/>
                <a:tabLst>
                  <a:tab pos="8521700" algn="r"/>
                </a:tabLst>
              </a:pPr>
              <a:r>
                <a:rPr lang="zh-CN" altLang="de-DE" sz="1200">
                  <a:ea typeface="微软雅黑" pitchFamily="34" charset="-122"/>
                </a:rPr>
                <a:t>娱乐、旅游、航空</a:t>
              </a:r>
              <a:r>
                <a:rPr lang="de-DE" altLang="zh-CN" sz="1200">
                  <a:ea typeface="微软雅黑" pitchFamily="34" charset="-122"/>
                </a:rPr>
                <a:t>.</a:t>
              </a:r>
            </a:p>
          </p:txBody>
        </p:sp>
        <p:sp>
          <p:nvSpPr>
            <p:cNvPr id="19" name="Rectangle 27"/>
            <p:cNvSpPr>
              <a:spLocks noChangeArrowheads="1"/>
            </p:cNvSpPr>
            <p:nvPr/>
          </p:nvSpPr>
          <p:spPr bwMode="auto">
            <a:xfrm>
              <a:off x="197" y="2802"/>
              <a:ext cx="696" cy="282"/>
            </a:xfrm>
            <a:prstGeom prst="rect">
              <a:avLst/>
            </a:prstGeom>
            <a:solidFill>
              <a:schemeClr val="accent2"/>
            </a:solidFill>
            <a:ln w="6350">
              <a:noFill/>
              <a:miter lim="800000"/>
              <a:headEnd/>
              <a:tailEnd/>
            </a:ln>
            <a:effectLst>
              <a:outerShdw dist="35921" dir="2700000" algn="ctr" rotWithShape="0">
                <a:schemeClr val="bg2"/>
              </a:outerShdw>
            </a:effectLst>
          </p:spPr>
          <p:txBody>
            <a:bodyPr lIns="0" tIns="0" rIns="0" bIns="0" anchor="ctr">
              <a:spAutoFit/>
            </a:bodyPr>
            <a:lstStyle/>
            <a:p>
              <a:pPr defTabSz="457200">
                <a:defRPr/>
              </a:pPr>
              <a:endParaRPr lang="zh-CN" altLang="en-US" sz="1600">
                <a:latin typeface="Calibri" pitchFamily="34" charset="0"/>
                <a:ea typeface="MS PGothic" pitchFamily="34" charset="-128"/>
              </a:endParaRPr>
            </a:p>
          </p:txBody>
        </p:sp>
        <p:sp>
          <p:nvSpPr>
            <p:cNvPr id="20" name="Rectangle 28"/>
            <p:cNvSpPr>
              <a:spLocks noChangeArrowheads="1"/>
            </p:cNvSpPr>
            <p:nvPr/>
          </p:nvSpPr>
          <p:spPr bwMode="auto">
            <a:xfrm>
              <a:off x="942" y="2802"/>
              <a:ext cx="4655" cy="282"/>
            </a:xfrm>
            <a:prstGeom prst="rect">
              <a:avLst/>
            </a:prstGeom>
            <a:solidFill>
              <a:schemeClr val="accent2"/>
            </a:solidFill>
            <a:ln w="6350">
              <a:solidFill>
                <a:schemeClr val="tx1"/>
              </a:solidFill>
              <a:miter lim="800000"/>
              <a:headEnd/>
              <a:tailEnd/>
            </a:ln>
          </p:spPr>
          <p:txBody>
            <a:bodyPr lIns="0" tIns="0" rIns="0" bIns="0" anchor="ctr">
              <a:spAutoFit/>
            </a:bodyPr>
            <a:lstStyle/>
            <a:p>
              <a:pPr defTabSz="457200"/>
              <a:endParaRPr lang="zh-CN" altLang="en-US" sz="1600">
                <a:latin typeface="Calibri" pitchFamily="34" charset="0"/>
                <a:ea typeface="MS PGothic" pitchFamily="34" charset="-128"/>
              </a:endParaRPr>
            </a:p>
          </p:txBody>
        </p:sp>
        <p:sp>
          <p:nvSpPr>
            <p:cNvPr id="21" name="Text Box 29"/>
            <p:cNvSpPr txBox="1">
              <a:spLocks noChangeArrowheads="1"/>
            </p:cNvSpPr>
            <p:nvPr/>
          </p:nvSpPr>
          <p:spPr bwMode="auto">
            <a:xfrm>
              <a:off x="253" y="2861"/>
              <a:ext cx="533" cy="116"/>
            </a:xfrm>
            <a:prstGeom prst="rect">
              <a:avLst/>
            </a:prstGeom>
            <a:solidFill>
              <a:schemeClr val="accent2"/>
            </a:solidFill>
            <a:ln w="6350">
              <a:noFill/>
              <a:miter lim="800000"/>
              <a:headEnd/>
              <a:tailEnd/>
            </a:ln>
          </p:spPr>
          <p:txBody>
            <a:bodyPr lIns="0" tIns="0" rIns="0" bIns="0" anchor="ctr">
              <a:spAutoFit/>
            </a:bodyPr>
            <a:lstStyle/>
            <a:p>
              <a:pPr defTabSz="457200" eaLnBrk="0" hangingPunct="0"/>
              <a:r>
                <a:rPr lang="zh-CN" altLang="en-US" sz="1200" b="1">
                  <a:ea typeface="微软雅黑" pitchFamily="34" charset="-122"/>
                </a:rPr>
                <a:t>其它调查</a:t>
              </a:r>
              <a:endParaRPr lang="en-US" altLang="zh-CN" sz="1200" b="1">
                <a:ea typeface="微软雅黑" pitchFamily="34" charset="-122"/>
              </a:endParaRPr>
            </a:p>
          </p:txBody>
        </p:sp>
        <p:sp>
          <p:nvSpPr>
            <p:cNvPr id="22" name="Rectangle 30"/>
            <p:cNvSpPr>
              <a:spLocks noChangeArrowheads="1"/>
            </p:cNvSpPr>
            <p:nvPr/>
          </p:nvSpPr>
          <p:spPr bwMode="auto">
            <a:xfrm>
              <a:off x="1866" y="2864"/>
              <a:ext cx="1129" cy="116"/>
            </a:xfrm>
            <a:prstGeom prst="rect">
              <a:avLst/>
            </a:prstGeom>
            <a:solidFill>
              <a:schemeClr val="accent2"/>
            </a:solidFill>
            <a:ln w="6350">
              <a:noFill/>
              <a:miter lim="800000"/>
              <a:headEnd/>
              <a:tailEnd/>
            </a:ln>
          </p:spPr>
          <p:txBody>
            <a:bodyPr lIns="0" tIns="0" rIns="0" bIns="0" anchor="ctr">
              <a:spAutoFit/>
            </a:bodyPr>
            <a:lstStyle/>
            <a:p>
              <a:pPr marL="190500" lvl="1" indent="-188913" defTabSz="330200" eaLnBrk="0" hangingPunct="0">
                <a:spcBef>
                  <a:spcPct val="20000"/>
                </a:spcBef>
                <a:buFontTx/>
                <a:buChar char="•"/>
                <a:tabLst>
                  <a:tab pos="8521700" algn="r"/>
                </a:tabLst>
              </a:pPr>
              <a:r>
                <a:rPr lang="zh-CN" altLang="de-DE" sz="1200">
                  <a:ea typeface="微软雅黑" pitchFamily="34" charset="-122"/>
                </a:rPr>
                <a:t>社情民意调查</a:t>
              </a:r>
              <a:endParaRPr lang="de-DE" altLang="zh-CN" sz="1200">
                <a:ea typeface="微软雅黑" pitchFamily="34" charset="-122"/>
              </a:endParaRPr>
            </a:p>
          </p:txBody>
        </p:sp>
        <p:sp>
          <p:nvSpPr>
            <p:cNvPr id="23" name="Rectangle 31"/>
            <p:cNvSpPr>
              <a:spLocks noChangeArrowheads="1"/>
            </p:cNvSpPr>
            <p:nvPr/>
          </p:nvSpPr>
          <p:spPr bwMode="auto">
            <a:xfrm>
              <a:off x="3492" y="2864"/>
              <a:ext cx="1205" cy="116"/>
            </a:xfrm>
            <a:prstGeom prst="rect">
              <a:avLst/>
            </a:prstGeom>
            <a:solidFill>
              <a:schemeClr val="accent2"/>
            </a:solidFill>
            <a:ln w="6350">
              <a:noFill/>
              <a:miter lim="800000"/>
              <a:headEnd/>
              <a:tailEnd/>
            </a:ln>
          </p:spPr>
          <p:txBody>
            <a:bodyPr lIns="0" tIns="0" rIns="0" bIns="0" anchor="ctr">
              <a:spAutoFit/>
            </a:bodyPr>
            <a:lstStyle/>
            <a:p>
              <a:pPr marL="190500" lvl="1" indent="-188913" defTabSz="330200" eaLnBrk="0" hangingPunct="0">
                <a:spcBef>
                  <a:spcPct val="20000"/>
                </a:spcBef>
                <a:buFontTx/>
                <a:buChar char="•"/>
                <a:tabLst>
                  <a:tab pos="8521700" algn="r"/>
                </a:tabLst>
              </a:pPr>
              <a:r>
                <a:rPr lang="zh-CN" altLang="de-DE" sz="1200">
                  <a:ea typeface="微软雅黑" pitchFamily="34" charset="-122"/>
                </a:rPr>
                <a:t>学术研究调查</a:t>
              </a:r>
              <a:endParaRPr lang="de-DE" altLang="zh-CN" sz="1200">
                <a:ea typeface="微软雅黑" pitchFamily="34" charset="-122"/>
              </a:endParaRPr>
            </a:p>
          </p:txBody>
        </p:sp>
      </p:gr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4"/>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defTabSz="457200"/>
            <a:fld id="{4ECC4B73-B1D6-4E1F-BBBB-FCACF28A8840}" type="slidenum">
              <a:rPr lang="zh-CN" altLang="en-US" sz="1200">
                <a:solidFill>
                  <a:schemeClr val="bg1"/>
                </a:solidFill>
                <a:ea typeface="微软雅黑" pitchFamily="34" charset="-122"/>
              </a:rPr>
              <a:pPr algn="r" defTabSz="457200"/>
              <a:t>46</a:t>
            </a:fld>
            <a:endParaRPr lang="en-US" altLang="zh-CN" sz="1200" dirty="0">
              <a:solidFill>
                <a:schemeClr val="bg1"/>
              </a:solidFill>
              <a:ea typeface="微软雅黑" pitchFamily="34" charset="-122"/>
            </a:endParaRPr>
          </a:p>
        </p:txBody>
      </p:sp>
      <p:sp>
        <p:nvSpPr>
          <p:cNvPr id="3" name="Rectangle 2"/>
          <p:cNvSpPr>
            <a:spLocks/>
          </p:cNvSpPr>
          <p:nvPr/>
        </p:nvSpPr>
        <p:spPr bwMode="auto">
          <a:xfrm>
            <a:off x="457200" y="274638"/>
            <a:ext cx="8229600" cy="1143000"/>
          </a:xfrm>
          <a:prstGeom prst="rect">
            <a:avLst/>
          </a:prstGeom>
          <a:noFill/>
          <a:ln w="9525">
            <a:noFill/>
            <a:miter lim="800000"/>
            <a:headEnd/>
            <a:tailEnd/>
          </a:ln>
        </p:spPr>
        <p:txBody>
          <a:bodyPr anchor="ctr"/>
          <a:lstStyle/>
          <a:p>
            <a:pPr defTabSz="457200" eaLnBrk="0" hangingPunct="0"/>
            <a:r>
              <a:rPr lang="zh-CN" altLang="en-US" sz="2000" b="1">
                <a:ea typeface="微软雅黑" pitchFamily="34" charset="-122"/>
              </a:rPr>
              <a:t>一些客户对我们的评价</a:t>
            </a:r>
          </a:p>
        </p:txBody>
      </p:sp>
      <p:sp>
        <p:nvSpPr>
          <p:cNvPr id="4" name="AutoShape 3"/>
          <p:cNvSpPr>
            <a:spLocks noChangeArrowheads="1"/>
          </p:cNvSpPr>
          <p:nvPr/>
        </p:nvSpPr>
        <p:spPr bwMode="auto">
          <a:xfrm>
            <a:off x="611188" y="1558925"/>
            <a:ext cx="3708400" cy="2230438"/>
          </a:xfrm>
          <a:prstGeom prst="roundRect">
            <a:avLst>
              <a:gd name="adj" fmla="val 9093"/>
            </a:avLst>
          </a:prstGeom>
          <a:solidFill>
            <a:srgbClr val="FFFFFF"/>
          </a:solidFill>
          <a:ln w="3175">
            <a:solidFill>
              <a:srgbClr val="000000"/>
            </a:solidFill>
            <a:round/>
            <a:headEnd/>
            <a:tailEnd/>
          </a:ln>
        </p:spPr>
        <p:txBody>
          <a:bodyPr anchor="ctr">
            <a:spAutoFit/>
          </a:bodyPr>
          <a:lstStyle/>
          <a:p>
            <a:pPr defTabSz="182563">
              <a:lnSpc>
                <a:spcPct val="150000"/>
              </a:lnSpc>
              <a:spcBef>
                <a:spcPct val="50000"/>
              </a:spcBef>
            </a:pPr>
            <a:r>
              <a:rPr lang="zh-CN" altLang="en-US" sz="1400" dirty="0">
                <a:ea typeface="微软雅黑" pitchFamily="34" charset="-122"/>
              </a:rPr>
              <a:t>“深度了解的迅捷和高效是无可比拟的。从问卷设计、在线部署，到获取真实消费者的反馈，深度了解的速度让它成为我们营销团队的一个不可或缺的重要工具。”</a:t>
            </a:r>
            <a:r>
              <a:rPr lang="en-US" altLang="zh-CN" sz="1400" dirty="0">
                <a:ea typeface="微软雅黑" pitchFamily="34" charset="-122"/>
              </a:rPr>
              <a:t> </a:t>
            </a:r>
          </a:p>
          <a:p>
            <a:pPr defTabSz="182563">
              <a:lnSpc>
                <a:spcPct val="150000"/>
              </a:lnSpc>
              <a:spcBef>
                <a:spcPct val="50000"/>
              </a:spcBef>
              <a:buFontTx/>
              <a:buChar char="-"/>
            </a:pPr>
            <a:r>
              <a:rPr lang="zh-CN" altLang="en-US" sz="1400" dirty="0">
                <a:ea typeface="微软雅黑" pitchFamily="34" charset="-122"/>
              </a:rPr>
              <a:t> 潘刚，</a:t>
            </a:r>
            <a:r>
              <a:rPr lang="en-US" altLang="zh-CN" sz="1400" dirty="0">
                <a:ea typeface="微软雅黑" pitchFamily="34" charset="-122"/>
              </a:rPr>
              <a:t>CEO</a:t>
            </a:r>
          </a:p>
          <a:p>
            <a:pPr defTabSz="182563">
              <a:lnSpc>
                <a:spcPct val="150000"/>
              </a:lnSpc>
            </a:pPr>
            <a:r>
              <a:rPr lang="zh-CN" altLang="en-US" sz="1400" dirty="0">
                <a:ea typeface="微软雅黑" pitchFamily="34" charset="-122"/>
              </a:rPr>
              <a:t>	内蒙古伊利实业集团股份有限公司</a:t>
            </a:r>
            <a:endParaRPr lang="en-US" altLang="zh-CN" sz="1400" dirty="0">
              <a:ea typeface="微软雅黑" pitchFamily="34" charset="-122"/>
            </a:endParaRPr>
          </a:p>
        </p:txBody>
      </p:sp>
      <p:sp>
        <p:nvSpPr>
          <p:cNvPr id="5" name="AutoShape 4"/>
          <p:cNvSpPr>
            <a:spLocks noChangeArrowheads="1"/>
          </p:cNvSpPr>
          <p:nvPr/>
        </p:nvSpPr>
        <p:spPr bwMode="auto">
          <a:xfrm>
            <a:off x="4797425" y="1561397"/>
            <a:ext cx="3665538" cy="1415870"/>
          </a:xfrm>
          <a:prstGeom prst="roundRect">
            <a:avLst>
              <a:gd name="adj" fmla="val 9093"/>
            </a:avLst>
          </a:prstGeom>
          <a:solidFill>
            <a:srgbClr val="FFFFFF"/>
          </a:solidFill>
          <a:ln w="3175">
            <a:solidFill>
              <a:srgbClr val="000000"/>
            </a:solidFill>
            <a:round/>
            <a:headEnd/>
            <a:tailEnd/>
          </a:ln>
        </p:spPr>
        <p:txBody>
          <a:bodyPr anchor="ctr">
            <a:spAutoFit/>
          </a:bodyPr>
          <a:lstStyle/>
          <a:p>
            <a:pPr defTabSz="182563">
              <a:lnSpc>
                <a:spcPct val="150000"/>
              </a:lnSpc>
            </a:pPr>
            <a:r>
              <a:rPr lang="zh-CN" altLang="zh-CN" sz="1400" dirty="0">
                <a:ea typeface="微软雅黑" pitchFamily="34" charset="-122"/>
              </a:rPr>
              <a:t>“深度了解是一个快速到达目标人群并获取消费者洞察的创新途径。”</a:t>
            </a:r>
            <a:endParaRPr lang="zh-CN" altLang="en-US" sz="1400" dirty="0">
              <a:ea typeface="微软雅黑" pitchFamily="34" charset="-122"/>
            </a:endParaRPr>
          </a:p>
          <a:p>
            <a:pPr defTabSz="182563">
              <a:lnSpc>
                <a:spcPct val="150000"/>
              </a:lnSpc>
              <a:buFont typeface="Arial" pitchFamily="34" charset="0"/>
              <a:buNone/>
            </a:pPr>
            <a:r>
              <a:rPr lang="zh-CN" altLang="en-US" sz="1400" dirty="0">
                <a:ea typeface="微软雅黑" pitchFamily="34" charset="-122"/>
              </a:rPr>
              <a:t>- </a:t>
            </a:r>
            <a:r>
              <a:rPr lang="zh-CN" altLang="zh-CN" sz="1400" dirty="0">
                <a:ea typeface="微软雅黑" pitchFamily="34" charset="-122"/>
              </a:rPr>
              <a:t>Allen</a:t>
            </a:r>
            <a:r>
              <a:rPr lang="en-US" altLang="zh-CN" sz="1400" dirty="0">
                <a:ea typeface="微软雅黑" pitchFamily="34" charset="-122"/>
              </a:rPr>
              <a:t> Dam</a:t>
            </a:r>
            <a:r>
              <a:rPr lang="zh-CN" altLang="zh-CN" sz="1400" dirty="0">
                <a:ea typeface="微软雅黑" pitchFamily="34" charset="-122"/>
              </a:rPr>
              <a:t>, 总裁、制片人</a:t>
            </a:r>
            <a:endParaRPr lang="en-US" altLang="zh-CN" sz="1400" dirty="0">
              <a:ea typeface="微软雅黑" pitchFamily="34" charset="-122"/>
            </a:endParaRPr>
          </a:p>
          <a:p>
            <a:pPr defTabSz="182563">
              <a:lnSpc>
                <a:spcPct val="150000"/>
              </a:lnSpc>
            </a:pPr>
            <a:r>
              <a:rPr lang="zh-CN" altLang="en-US" sz="1400" dirty="0">
                <a:ea typeface="微软雅黑" pitchFamily="34" charset="-122"/>
              </a:rPr>
              <a:t>  上海罂盎动画制作有限公司（</a:t>
            </a:r>
            <a:r>
              <a:rPr lang="zh-CN" altLang="zh-CN" sz="1400" dirty="0">
                <a:ea typeface="微软雅黑" pitchFamily="34" charset="-122"/>
              </a:rPr>
              <a:t>Yian</a:t>
            </a:r>
            <a:r>
              <a:rPr lang="en-US" altLang="zh-CN" sz="1400" dirty="0">
                <a:ea typeface="微软雅黑" pitchFamily="34" charset="-122"/>
              </a:rPr>
              <a:t> Studios</a:t>
            </a:r>
            <a:r>
              <a:rPr lang="zh-CN" altLang="en-US" sz="1400" dirty="0">
                <a:ea typeface="微软雅黑" pitchFamily="34" charset="-122"/>
              </a:rPr>
              <a:t>）</a:t>
            </a:r>
            <a:r>
              <a:rPr lang="zh-CN" altLang="zh-CN" sz="1400" dirty="0">
                <a:ea typeface="微软雅黑" pitchFamily="34" charset="-122"/>
              </a:rPr>
              <a:t> </a:t>
            </a:r>
            <a:r>
              <a:rPr lang="en-US" altLang="zh-CN" sz="1400" dirty="0">
                <a:ea typeface="微软雅黑" pitchFamily="34" charset="-122"/>
              </a:rPr>
              <a:t> </a:t>
            </a:r>
          </a:p>
        </p:txBody>
      </p:sp>
      <p:sp>
        <p:nvSpPr>
          <p:cNvPr id="6" name="AutoShape 5"/>
          <p:cNvSpPr>
            <a:spLocks noChangeArrowheads="1"/>
          </p:cNvSpPr>
          <p:nvPr/>
        </p:nvSpPr>
        <p:spPr bwMode="auto">
          <a:xfrm>
            <a:off x="617538" y="4013200"/>
            <a:ext cx="3678237" cy="1668463"/>
          </a:xfrm>
          <a:prstGeom prst="roundRect">
            <a:avLst>
              <a:gd name="adj" fmla="val 9093"/>
            </a:avLst>
          </a:prstGeom>
          <a:solidFill>
            <a:srgbClr val="FFFFFF"/>
          </a:solidFill>
          <a:ln w="3175">
            <a:solidFill>
              <a:srgbClr val="000000"/>
            </a:solidFill>
            <a:round/>
            <a:headEnd/>
            <a:tailEnd/>
          </a:ln>
        </p:spPr>
        <p:txBody>
          <a:bodyPr anchor="ctr">
            <a:spAutoFit/>
          </a:bodyPr>
          <a:lstStyle/>
          <a:p>
            <a:pPr defTabSz="182563">
              <a:lnSpc>
                <a:spcPct val="150000"/>
              </a:lnSpc>
              <a:spcBef>
                <a:spcPct val="100000"/>
              </a:spcBef>
            </a:pPr>
            <a:r>
              <a:rPr lang="zh-CN" altLang="zh-CN" sz="1400" dirty="0">
                <a:ea typeface="微软雅黑" pitchFamily="34" charset="-122"/>
              </a:rPr>
              <a:t>“我们对深度了解所提供的调查及其所获得的数据非常满意。”</a:t>
            </a:r>
            <a:endParaRPr lang="zh-CN" altLang="en-US" sz="1400" dirty="0">
              <a:ea typeface="微软雅黑" pitchFamily="34" charset="-122"/>
            </a:endParaRPr>
          </a:p>
          <a:p>
            <a:pPr defTabSz="182563">
              <a:lnSpc>
                <a:spcPct val="150000"/>
              </a:lnSpc>
              <a:spcBef>
                <a:spcPct val="100000"/>
              </a:spcBef>
              <a:buFont typeface="Arial" pitchFamily="34" charset="0"/>
              <a:buNone/>
            </a:pPr>
            <a:r>
              <a:rPr lang="zh-CN" altLang="en-US" sz="1400" dirty="0">
                <a:ea typeface="微软雅黑" pitchFamily="34" charset="-122"/>
              </a:rPr>
              <a:t>- 陈瑜，创意总监</a:t>
            </a:r>
            <a:endParaRPr lang="en-US" altLang="zh-CN" sz="1400" dirty="0">
              <a:ea typeface="微软雅黑" pitchFamily="34" charset="-122"/>
            </a:endParaRPr>
          </a:p>
          <a:p>
            <a:pPr defTabSz="182563">
              <a:lnSpc>
                <a:spcPct val="150000"/>
              </a:lnSpc>
            </a:pPr>
            <a:r>
              <a:rPr lang="zh-CN" altLang="en-US" sz="1400" dirty="0">
                <a:ea typeface="微软雅黑" pitchFamily="34" charset="-122"/>
              </a:rPr>
              <a:t>  上海天润广告公司</a:t>
            </a:r>
            <a:r>
              <a:rPr lang="zh-CN" altLang="zh-CN" sz="1400" dirty="0">
                <a:ea typeface="微软雅黑" pitchFamily="34" charset="-122"/>
              </a:rPr>
              <a:t> </a:t>
            </a:r>
            <a:r>
              <a:rPr lang="en-US" altLang="zh-CN" sz="1400" dirty="0">
                <a:ea typeface="微软雅黑" pitchFamily="34" charset="-122"/>
              </a:rPr>
              <a:t> </a:t>
            </a:r>
          </a:p>
        </p:txBody>
      </p:sp>
      <p:sp>
        <p:nvSpPr>
          <p:cNvPr id="7" name="AutoShape 4"/>
          <p:cNvSpPr>
            <a:spLocks noChangeArrowheads="1"/>
          </p:cNvSpPr>
          <p:nvPr/>
        </p:nvSpPr>
        <p:spPr bwMode="auto">
          <a:xfrm>
            <a:off x="4805363" y="3227388"/>
            <a:ext cx="3646487" cy="2454275"/>
          </a:xfrm>
          <a:prstGeom prst="roundRect">
            <a:avLst>
              <a:gd name="adj" fmla="val 9093"/>
            </a:avLst>
          </a:prstGeom>
          <a:solidFill>
            <a:srgbClr val="FFFFFF"/>
          </a:solidFill>
          <a:ln w="3175">
            <a:solidFill>
              <a:srgbClr val="000000"/>
            </a:solidFill>
            <a:round/>
            <a:headEnd/>
            <a:tailEnd/>
          </a:ln>
        </p:spPr>
        <p:txBody>
          <a:bodyPr anchor="ctr">
            <a:spAutoFit/>
          </a:bodyPr>
          <a:lstStyle/>
          <a:p>
            <a:pPr defTabSz="182563">
              <a:lnSpc>
                <a:spcPct val="150000"/>
              </a:lnSpc>
            </a:pPr>
            <a:r>
              <a:rPr lang="en-US" altLang="zh-CN" sz="1400" dirty="0">
                <a:ea typeface="微软雅黑" pitchFamily="34" charset="-122"/>
              </a:rPr>
              <a:t>“</a:t>
            </a:r>
            <a:r>
              <a:rPr lang="zh-CN" altLang="en-US" sz="1400" dirty="0">
                <a:ea typeface="微软雅黑" pitchFamily="34" charset="-122"/>
              </a:rPr>
              <a:t>您们的研究为我们了解爱尔兰在中国的形象提供了有价值的洞察，且收费合理。我们接下来将在中国展开爱尔兰的推广宣传，在这方面，我们将一定会借助您们的服务为我们提供持续的战略咨询。”</a:t>
            </a:r>
            <a:endParaRPr lang="en-US" altLang="zh-CN" sz="1400" dirty="0">
              <a:ea typeface="微软雅黑" pitchFamily="34" charset="-122"/>
            </a:endParaRPr>
          </a:p>
          <a:p>
            <a:pPr defTabSz="182563">
              <a:lnSpc>
                <a:spcPct val="150000"/>
              </a:lnSpc>
            </a:pPr>
            <a:r>
              <a:rPr lang="zh-CN" altLang="en-US" sz="1400" dirty="0">
                <a:ea typeface="微软雅黑" pitchFamily="34" charset="-122"/>
              </a:rPr>
              <a:t>- </a:t>
            </a:r>
            <a:r>
              <a:rPr lang="en-US" altLang="zh-CN" sz="1400" dirty="0">
                <a:ea typeface="微软雅黑" pitchFamily="34" charset="-122"/>
              </a:rPr>
              <a:t>Austin </a:t>
            </a:r>
            <a:r>
              <a:rPr lang="en-US" altLang="zh-CN" sz="1400" dirty="0" err="1">
                <a:ea typeface="微软雅黑" pitchFamily="34" charset="-122"/>
              </a:rPr>
              <a:t>Gormley</a:t>
            </a:r>
            <a:r>
              <a:rPr lang="en-US" altLang="zh-CN" sz="1400" dirty="0">
                <a:ea typeface="微软雅黑" pitchFamily="34" charset="-122"/>
              </a:rPr>
              <a:t>, </a:t>
            </a:r>
            <a:r>
              <a:rPr lang="zh-CN" altLang="en-US" sz="1400" dirty="0">
                <a:ea typeface="微软雅黑" pitchFamily="34" charset="-122"/>
              </a:rPr>
              <a:t>总领事</a:t>
            </a:r>
            <a:endParaRPr lang="en-US" altLang="zh-CN" sz="1400" dirty="0">
              <a:ea typeface="微软雅黑" pitchFamily="34" charset="-122"/>
            </a:endParaRPr>
          </a:p>
          <a:p>
            <a:pPr defTabSz="182563">
              <a:lnSpc>
                <a:spcPct val="150000"/>
              </a:lnSpc>
            </a:pPr>
            <a:r>
              <a:rPr lang="zh-CN" altLang="en-US" sz="1400" dirty="0">
                <a:ea typeface="微软雅黑" pitchFamily="34" charset="-122"/>
              </a:rPr>
              <a:t>  爱尔兰驻华总领事馆</a:t>
            </a:r>
            <a:endParaRPr lang="en-US" altLang="zh-CN" sz="1400" dirty="0">
              <a:ea typeface="微软雅黑" pitchFamily="34" charset="-122"/>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9"/>
          <p:cNvSpPr txBox="1">
            <a:spLocks/>
          </p:cNvSpPr>
          <p:nvPr/>
        </p:nvSpPr>
        <p:spPr>
          <a:xfrm>
            <a:off x="876300" y="4767263"/>
            <a:ext cx="1960563" cy="274637"/>
          </a:xfrm>
          <a:prstGeom prst="rect">
            <a:avLst/>
          </a:prstGeom>
          <a:solidFill>
            <a:srgbClr val="FFFFFF"/>
          </a:solidFill>
        </p:spPr>
        <p:txBody>
          <a:bodyPr vert="horz" lIns="91440" tIns="45720" rIns="91440" bIns="45720" rtlCol="0">
            <a:sp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altLang="zh-CN" sz="1200" b="1" i="0" u="none" strike="noStrike" kern="1200" cap="none" spc="0" normalizeH="0" baseline="0" noProof="0" smtClean="0">
                <a:ln>
                  <a:noFill/>
                </a:ln>
                <a:solidFill>
                  <a:schemeClr val="tx1"/>
                </a:solidFill>
                <a:effectLst/>
                <a:uLnTx/>
                <a:uFillTx/>
                <a:ea typeface="微软雅黑" pitchFamily="34" charset="-122"/>
              </a:rPr>
              <a:t>contact@findoout.com</a:t>
            </a:r>
          </a:p>
        </p:txBody>
      </p:sp>
      <p:sp>
        <p:nvSpPr>
          <p:cNvPr id="3" name="Rectangle 9"/>
          <p:cNvSpPr>
            <a:spLocks/>
          </p:cNvSpPr>
          <p:nvPr/>
        </p:nvSpPr>
        <p:spPr bwMode="auto">
          <a:xfrm>
            <a:off x="2857500" y="4219575"/>
            <a:ext cx="3886200" cy="1384995"/>
          </a:xfrm>
          <a:prstGeom prst="rect">
            <a:avLst/>
          </a:prstGeom>
          <a:solidFill>
            <a:srgbClr val="FFFFFF"/>
          </a:solidFill>
          <a:ln w="9525">
            <a:noFill/>
            <a:miter lim="800000"/>
            <a:headEnd/>
            <a:tailEnd/>
          </a:ln>
        </p:spPr>
        <p:txBody>
          <a:bodyPr>
            <a:spAutoFit/>
          </a:bodyPr>
          <a:lstStyle/>
          <a:p>
            <a:pPr defTabSz="457200">
              <a:buFont typeface="Arial" pitchFamily="34" charset="0"/>
              <a:buNone/>
            </a:pPr>
            <a:r>
              <a:rPr lang="zh-CN" altLang="en-US" sz="1200" dirty="0">
                <a:ea typeface="微软雅黑" pitchFamily="34" charset="-122"/>
              </a:rPr>
              <a:t>上海市杨浦区国定路</a:t>
            </a:r>
            <a:r>
              <a:rPr lang="en-US" altLang="zh-CN" sz="1200" dirty="0">
                <a:ea typeface="微软雅黑" pitchFamily="34" charset="-122"/>
              </a:rPr>
              <a:t>335</a:t>
            </a:r>
            <a:r>
              <a:rPr lang="zh-CN" altLang="en-US" sz="1200" dirty="0">
                <a:ea typeface="微软雅黑" pitchFamily="34" charset="-122"/>
              </a:rPr>
              <a:t>号</a:t>
            </a:r>
            <a:r>
              <a:rPr lang="en-US" altLang="zh-CN" sz="1200" dirty="0">
                <a:ea typeface="微软雅黑" pitchFamily="34" charset="-122"/>
              </a:rPr>
              <a:t>2</a:t>
            </a:r>
            <a:r>
              <a:rPr lang="zh-CN" altLang="en-US" sz="1200" dirty="0">
                <a:ea typeface="微软雅黑" pitchFamily="34" charset="-122"/>
              </a:rPr>
              <a:t>号楼</a:t>
            </a:r>
            <a:r>
              <a:rPr lang="en-US" altLang="zh-CN" sz="1200" dirty="0">
                <a:ea typeface="微软雅黑" pitchFamily="34" charset="-122"/>
              </a:rPr>
              <a:t>1003</a:t>
            </a:r>
            <a:r>
              <a:rPr lang="zh-CN" altLang="en-US" sz="1200" dirty="0">
                <a:ea typeface="微软雅黑" pitchFamily="34" charset="-122"/>
              </a:rPr>
              <a:t>室（邮编：</a:t>
            </a:r>
            <a:r>
              <a:rPr lang="en-US" altLang="zh-CN" sz="1200" dirty="0">
                <a:ea typeface="微软雅黑" pitchFamily="34" charset="-122"/>
              </a:rPr>
              <a:t>200433</a:t>
            </a:r>
            <a:r>
              <a:rPr lang="zh-CN" altLang="en-US" sz="1200" dirty="0">
                <a:ea typeface="微软雅黑" pitchFamily="34" charset="-122"/>
              </a:rPr>
              <a:t>）公司网页：</a:t>
            </a:r>
            <a:r>
              <a:rPr lang="en-US" altLang="zh-CN" sz="1200" dirty="0">
                <a:ea typeface="微软雅黑" pitchFamily="34" charset="-122"/>
              </a:rPr>
              <a:t>www.findoout.cn</a:t>
            </a:r>
          </a:p>
          <a:p>
            <a:pPr defTabSz="457200">
              <a:buFont typeface="Arial" pitchFamily="34" charset="0"/>
              <a:buNone/>
            </a:pPr>
            <a:r>
              <a:rPr lang="zh-CN" altLang="en-US" sz="1200" dirty="0">
                <a:ea typeface="微软雅黑" pitchFamily="34" charset="-122"/>
              </a:rPr>
              <a:t>深度了解：</a:t>
            </a:r>
            <a:r>
              <a:rPr lang="en-US" altLang="zh-CN" sz="1200" dirty="0">
                <a:ea typeface="微软雅黑" pitchFamily="34" charset="-122"/>
              </a:rPr>
              <a:t>www.findoout.com</a:t>
            </a:r>
          </a:p>
          <a:p>
            <a:pPr defTabSz="457200">
              <a:buFont typeface="Arial" pitchFamily="34" charset="0"/>
              <a:buNone/>
            </a:pPr>
            <a:r>
              <a:rPr lang="zh-CN" altLang="en-US" sz="1200" dirty="0">
                <a:ea typeface="微软雅黑" pitchFamily="34" charset="-122"/>
              </a:rPr>
              <a:t>客服邮箱：</a:t>
            </a:r>
            <a:r>
              <a:rPr lang="en-US" altLang="zh-CN" sz="1200" dirty="0">
                <a:ea typeface="微软雅黑" pitchFamily="34" charset="-122"/>
              </a:rPr>
              <a:t>support@findoout.com </a:t>
            </a:r>
            <a:endParaRPr lang="zh-CN" altLang="zh-CN" sz="1200" dirty="0">
              <a:ea typeface="微软雅黑" pitchFamily="34" charset="-122"/>
            </a:endParaRPr>
          </a:p>
          <a:p>
            <a:pPr defTabSz="457200">
              <a:buFont typeface="Arial" pitchFamily="34" charset="0"/>
              <a:buNone/>
            </a:pPr>
            <a:r>
              <a:rPr lang="zh-CN" altLang="en-US" sz="1200" dirty="0">
                <a:ea typeface="微软雅黑" pitchFamily="34" charset="-122"/>
              </a:rPr>
              <a:t>公司电话：</a:t>
            </a:r>
            <a:r>
              <a:rPr lang="en-US" altLang="zh-CN" sz="1200" dirty="0">
                <a:ea typeface="微软雅黑" pitchFamily="34" charset="-122"/>
              </a:rPr>
              <a:t>+8621/26613883</a:t>
            </a:r>
          </a:p>
          <a:p>
            <a:pPr defTabSz="457200">
              <a:buFont typeface="Arial" pitchFamily="34" charset="0"/>
              <a:buNone/>
            </a:pPr>
            <a:r>
              <a:rPr lang="zh-CN" altLang="en-US" sz="1200" dirty="0">
                <a:ea typeface="微软雅黑" pitchFamily="34" charset="-122"/>
              </a:rPr>
              <a:t>公司传真：</a:t>
            </a:r>
            <a:r>
              <a:rPr lang="en-US" altLang="zh-CN" sz="1200" dirty="0">
                <a:ea typeface="微软雅黑" pitchFamily="34" charset="-122"/>
              </a:rPr>
              <a:t>+8621/26613883</a:t>
            </a:r>
          </a:p>
          <a:p>
            <a:pPr defTabSz="457200">
              <a:buFont typeface="Arial" pitchFamily="34" charset="0"/>
              <a:buNone/>
            </a:pPr>
            <a:r>
              <a:rPr lang="en-US" altLang="zh-CN" sz="1200" dirty="0">
                <a:ea typeface="微软雅黑" pitchFamily="34" charset="-122"/>
              </a:rPr>
              <a:t>Q      </a:t>
            </a:r>
            <a:r>
              <a:rPr lang="en-US" altLang="zh-CN" sz="1200" dirty="0" err="1">
                <a:ea typeface="微软雅黑" pitchFamily="34" charset="-122"/>
              </a:rPr>
              <a:t>Q</a:t>
            </a:r>
            <a:r>
              <a:rPr lang="zh-CN" altLang="en-US" sz="1200" dirty="0">
                <a:ea typeface="微软雅黑" pitchFamily="34" charset="-122"/>
              </a:rPr>
              <a:t>：</a:t>
            </a:r>
            <a:r>
              <a:rPr lang="en-US" altLang="zh-CN" sz="1200" dirty="0">
                <a:ea typeface="微软雅黑" pitchFamily="34" charset="-122"/>
              </a:rPr>
              <a:t>1240492179</a:t>
            </a:r>
            <a:endParaRPr lang="zh-CN" altLang="en-US" sz="1200" dirty="0">
              <a:ea typeface="微软雅黑" pitchFamily="34" charset="-122"/>
            </a:endParaRPr>
          </a:p>
        </p:txBody>
      </p:sp>
      <p:grpSp>
        <p:nvGrpSpPr>
          <p:cNvPr id="4" name="Group 22"/>
          <p:cNvGrpSpPr>
            <a:grpSpLocks/>
          </p:cNvGrpSpPr>
          <p:nvPr/>
        </p:nvGrpSpPr>
        <p:grpSpPr bwMode="auto">
          <a:xfrm>
            <a:off x="5902325" y="127000"/>
            <a:ext cx="2973388" cy="3201988"/>
            <a:chOff x="3718" y="80"/>
            <a:chExt cx="1873" cy="2017"/>
          </a:xfrm>
        </p:grpSpPr>
        <p:grpSp>
          <p:nvGrpSpPr>
            <p:cNvPr id="5" name="Group 9"/>
            <p:cNvGrpSpPr>
              <a:grpSpLocks/>
            </p:cNvGrpSpPr>
            <p:nvPr/>
          </p:nvGrpSpPr>
          <p:grpSpPr bwMode="auto">
            <a:xfrm>
              <a:off x="3718" y="799"/>
              <a:ext cx="1251" cy="1298"/>
              <a:chOff x="2432" y="2599"/>
              <a:chExt cx="1251" cy="1298"/>
            </a:xfrm>
          </p:grpSpPr>
          <p:sp>
            <p:nvSpPr>
              <p:cNvPr id="18" name="Freeform 10"/>
              <p:cNvSpPr>
                <a:spLocks/>
              </p:cNvSpPr>
              <p:nvPr/>
            </p:nvSpPr>
            <p:spPr bwMode="auto">
              <a:xfrm>
                <a:off x="2757" y="2970"/>
                <a:ext cx="192" cy="101"/>
              </a:xfrm>
              <a:custGeom>
                <a:avLst/>
                <a:gdLst>
                  <a:gd name="T0" fmla="*/ 0 w 192"/>
                  <a:gd name="T1" fmla="*/ 14 h 101"/>
                  <a:gd name="T2" fmla="*/ 21 w 192"/>
                  <a:gd name="T3" fmla="*/ 0 h 101"/>
                  <a:gd name="T4" fmla="*/ 49 w 192"/>
                  <a:gd name="T5" fmla="*/ 0 h 101"/>
                  <a:gd name="T6" fmla="*/ 106 w 192"/>
                  <a:gd name="T7" fmla="*/ 0 h 101"/>
                  <a:gd name="T8" fmla="*/ 155 w 192"/>
                  <a:gd name="T9" fmla="*/ 0 h 101"/>
                  <a:gd name="T10" fmla="*/ 191 w 192"/>
                  <a:gd name="T11" fmla="*/ 43 h 101"/>
                  <a:gd name="T12" fmla="*/ 134 w 192"/>
                  <a:gd name="T13" fmla="*/ 57 h 101"/>
                  <a:gd name="T14" fmla="*/ 71 w 192"/>
                  <a:gd name="T15" fmla="*/ 100 h 101"/>
                  <a:gd name="T16" fmla="*/ 49 w 192"/>
                  <a:gd name="T17" fmla="*/ 78 h 101"/>
                  <a:gd name="T18" fmla="*/ 49 w 192"/>
                  <a:gd name="T19" fmla="*/ 64 h 101"/>
                  <a:gd name="T20" fmla="*/ 42 w 192"/>
                  <a:gd name="T21" fmla="*/ 64 h 101"/>
                  <a:gd name="T22" fmla="*/ 35 w 192"/>
                  <a:gd name="T23" fmla="*/ 71 h 101"/>
                  <a:gd name="T24" fmla="*/ 35 w 192"/>
                  <a:gd name="T25" fmla="*/ 71 h 101"/>
                  <a:gd name="T26" fmla="*/ 0 w 192"/>
                  <a:gd name="T27" fmla="*/ 14 h 101"/>
                  <a:gd name="T28" fmla="*/ 0 w 192"/>
                  <a:gd name="T29" fmla="*/ 14 h 10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92"/>
                  <a:gd name="T46" fmla="*/ 0 h 101"/>
                  <a:gd name="T47" fmla="*/ 192 w 192"/>
                  <a:gd name="T48" fmla="*/ 101 h 10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92" h="101">
                    <a:moveTo>
                      <a:pt x="0" y="14"/>
                    </a:moveTo>
                    <a:lnTo>
                      <a:pt x="21" y="0"/>
                    </a:lnTo>
                    <a:lnTo>
                      <a:pt x="49" y="0"/>
                    </a:lnTo>
                    <a:lnTo>
                      <a:pt x="106" y="0"/>
                    </a:lnTo>
                    <a:lnTo>
                      <a:pt x="155" y="0"/>
                    </a:lnTo>
                    <a:lnTo>
                      <a:pt x="191" y="43"/>
                    </a:lnTo>
                    <a:lnTo>
                      <a:pt x="134" y="57"/>
                    </a:lnTo>
                    <a:lnTo>
                      <a:pt x="71" y="100"/>
                    </a:lnTo>
                    <a:lnTo>
                      <a:pt x="49" y="78"/>
                    </a:lnTo>
                    <a:lnTo>
                      <a:pt x="49" y="64"/>
                    </a:lnTo>
                    <a:lnTo>
                      <a:pt x="42" y="64"/>
                    </a:lnTo>
                    <a:lnTo>
                      <a:pt x="35" y="71"/>
                    </a:lnTo>
                    <a:lnTo>
                      <a:pt x="0" y="14"/>
                    </a:lnTo>
                    <a:close/>
                  </a:path>
                </a:pathLst>
              </a:custGeom>
              <a:solidFill>
                <a:srgbClr val="EEEEEE"/>
              </a:solidFill>
              <a:ln w="6350">
                <a:solidFill>
                  <a:srgbClr val="000000"/>
                </a:solidFill>
                <a:round/>
                <a:headEnd/>
                <a:tailEnd/>
              </a:ln>
            </p:spPr>
            <p:txBody>
              <a:bodyPr wrap="none" anchor="ctr">
                <a:spAutoFit/>
              </a:bodyPr>
              <a:lstStyle/>
              <a:p>
                <a:endParaRPr lang="zh-CN" altLang="en-US"/>
              </a:p>
            </p:txBody>
          </p:sp>
          <p:sp>
            <p:nvSpPr>
              <p:cNvPr id="19" name="Freeform 11"/>
              <p:cNvSpPr>
                <a:spLocks/>
              </p:cNvSpPr>
              <p:nvPr/>
            </p:nvSpPr>
            <p:spPr bwMode="auto">
              <a:xfrm>
                <a:off x="2467" y="2599"/>
                <a:ext cx="326" cy="514"/>
              </a:xfrm>
              <a:custGeom>
                <a:avLst/>
                <a:gdLst>
                  <a:gd name="T0" fmla="*/ 149 w 326"/>
                  <a:gd name="T1" fmla="*/ 478 h 514"/>
                  <a:gd name="T2" fmla="*/ 0 w 326"/>
                  <a:gd name="T3" fmla="*/ 93 h 514"/>
                  <a:gd name="T4" fmla="*/ 0 w 326"/>
                  <a:gd name="T5" fmla="*/ 65 h 514"/>
                  <a:gd name="T6" fmla="*/ 0 w 326"/>
                  <a:gd name="T7" fmla="*/ 43 h 514"/>
                  <a:gd name="T8" fmla="*/ 22 w 326"/>
                  <a:gd name="T9" fmla="*/ 15 h 514"/>
                  <a:gd name="T10" fmla="*/ 50 w 326"/>
                  <a:gd name="T11" fmla="*/ 0 h 514"/>
                  <a:gd name="T12" fmla="*/ 78 w 326"/>
                  <a:gd name="T13" fmla="*/ 0 h 514"/>
                  <a:gd name="T14" fmla="*/ 106 w 326"/>
                  <a:gd name="T15" fmla="*/ 15 h 514"/>
                  <a:gd name="T16" fmla="*/ 127 w 326"/>
                  <a:gd name="T17" fmla="*/ 43 h 514"/>
                  <a:gd name="T18" fmla="*/ 142 w 326"/>
                  <a:gd name="T19" fmla="*/ 79 h 514"/>
                  <a:gd name="T20" fmla="*/ 325 w 326"/>
                  <a:gd name="T21" fmla="*/ 442 h 514"/>
                  <a:gd name="T22" fmla="*/ 325 w 326"/>
                  <a:gd name="T23" fmla="*/ 471 h 514"/>
                  <a:gd name="T24" fmla="*/ 304 w 326"/>
                  <a:gd name="T25" fmla="*/ 492 h 514"/>
                  <a:gd name="T26" fmla="*/ 290 w 326"/>
                  <a:gd name="T27" fmla="*/ 513 h 514"/>
                  <a:gd name="T28" fmla="*/ 226 w 326"/>
                  <a:gd name="T29" fmla="*/ 513 h 514"/>
                  <a:gd name="T30" fmla="*/ 149 w 326"/>
                  <a:gd name="T31" fmla="*/ 478 h 514"/>
                  <a:gd name="T32" fmla="*/ 149 w 326"/>
                  <a:gd name="T33" fmla="*/ 478 h 5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26"/>
                  <a:gd name="T52" fmla="*/ 0 h 514"/>
                  <a:gd name="T53" fmla="*/ 326 w 326"/>
                  <a:gd name="T54" fmla="*/ 514 h 51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26" h="514">
                    <a:moveTo>
                      <a:pt x="149" y="478"/>
                    </a:moveTo>
                    <a:lnTo>
                      <a:pt x="0" y="93"/>
                    </a:lnTo>
                    <a:lnTo>
                      <a:pt x="0" y="65"/>
                    </a:lnTo>
                    <a:lnTo>
                      <a:pt x="0" y="43"/>
                    </a:lnTo>
                    <a:lnTo>
                      <a:pt x="22" y="15"/>
                    </a:lnTo>
                    <a:lnTo>
                      <a:pt x="50" y="0"/>
                    </a:lnTo>
                    <a:lnTo>
                      <a:pt x="78" y="0"/>
                    </a:lnTo>
                    <a:lnTo>
                      <a:pt x="106" y="15"/>
                    </a:lnTo>
                    <a:lnTo>
                      <a:pt x="127" y="43"/>
                    </a:lnTo>
                    <a:lnTo>
                      <a:pt x="142" y="79"/>
                    </a:lnTo>
                    <a:lnTo>
                      <a:pt x="325" y="442"/>
                    </a:lnTo>
                    <a:lnTo>
                      <a:pt x="325" y="471"/>
                    </a:lnTo>
                    <a:lnTo>
                      <a:pt x="304" y="492"/>
                    </a:lnTo>
                    <a:lnTo>
                      <a:pt x="290" y="513"/>
                    </a:lnTo>
                    <a:lnTo>
                      <a:pt x="226" y="513"/>
                    </a:lnTo>
                    <a:lnTo>
                      <a:pt x="149" y="478"/>
                    </a:lnTo>
                    <a:close/>
                  </a:path>
                </a:pathLst>
              </a:custGeom>
              <a:solidFill>
                <a:srgbClr val="FFFFCC"/>
              </a:solidFill>
              <a:ln w="6350">
                <a:solidFill>
                  <a:srgbClr val="000000"/>
                </a:solidFill>
                <a:round/>
                <a:headEnd/>
                <a:tailEnd/>
              </a:ln>
            </p:spPr>
            <p:txBody>
              <a:bodyPr wrap="none" anchor="ctr">
                <a:spAutoFit/>
              </a:bodyPr>
              <a:lstStyle/>
              <a:p>
                <a:endParaRPr lang="zh-CN" altLang="en-US"/>
              </a:p>
            </p:txBody>
          </p:sp>
          <p:sp>
            <p:nvSpPr>
              <p:cNvPr id="20" name="Freeform 12"/>
              <p:cNvSpPr>
                <a:spLocks/>
              </p:cNvSpPr>
              <p:nvPr/>
            </p:nvSpPr>
            <p:spPr bwMode="auto">
              <a:xfrm>
                <a:off x="2432" y="3084"/>
                <a:ext cx="1251" cy="813"/>
              </a:xfrm>
              <a:custGeom>
                <a:avLst/>
                <a:gdLst>
                  <a:gd name="T0" fmla="*/ 261 w 1251"/>
                  <a:gd name="T1" fmla="*/ 812 h 813"/>
                  <a:gd name="T2" fmla="*/ 191 w 1251"/>
                  <a:gd name="T3" fmla="*/ 727 h 813"/>
                  <a:gd name="T4" fmla="*/ 155 w 1251"/>
                  <a:gd name="T5" fmla="*/ 648 h 813"/>
                  <a:gd name="T6" fmla="*/ 141 w 1251"/>
                  <a:gd name="T7" fmla="*/ 541 h 813"/>
                  <a:gd name="T8" fmla="*/ 106 w 1251"/>
                  <a:gd name="T9" fmla="*/ 456 h 813"/>
                  <a:gd name="T10" fmla="*/ 71 w 1251"/>
                  <a:gd name="T11" fmla="*/ 377 h 813"/>
                  <a:gd name="T12" fmla="*/ 0 w 1251"/>
                  <a:gd name="T13" fmla="*/ 306 h 813"/>
                  <a:gd name="T14" fmla="*/ 21 w 1251"/>
                  <a:gd name="T15" fmla="*/ 292 h 813"/>
                  <a:gd name="T16" fmla="*/ 42 w 1251"/>
                  <a:gd name="T17" fmla="*/ 278 h 813"/>
                  <a:gd name="T18" fmla="*/ 64 w 1251"/>
                  <a:gd name="T19" fmla="*/ 263 h 813"/>
                  <a:gd name="T20" fmla="*/ 99 w 1251"/>
                  <a:gd name="T21" fmla="*/ 263 h 813"/>
                  <a:gd name="T22" fmla="*/ 120 w 1251"/>
                  <a:gd name="T23" fmla="*/ 278 h 813"/>
                  <a:gd name="T24" fmla="*/ 148 w 1251"/>
                  <a:gd name="T25" fmla="*/ 292 h 813"/>
                  <a:gd name="T26" fmla="*/ 184 w 1251"/>
                  <a:gd name="T27" fmla="*/ 328 h 813"/>
                  <a:gd name="T28" fmla="*/ 198 w 1251"/>
                  <a:gd name="T29" fmla="*/ 342 h 813"/>
                  <a:gd name="T30" fmla="*/ 219 w 1251"/>
                  <a:gd name="T31" fmla="*/ 385 h 813"/>
                  <a:gd name="T32" fmla="*/ 240 w 1251"/>
                  <a:gd name="T33" fmla="*/ 406 h 813"/>
                  <a:gd name="T34" fmla="*/ 261 w 1251"/>
                  <a:gd name="T35" fmla="*/ 406 h 813"/>
                  <a:gd name="T36" fmla="*/ 233 w 1251"/>
                  <a:gd name="T37" fmla="*/ 263 h 813"/>
                  <a:gd name="T38" fmla="*/ 226 w 1251"/>
                  <a:gd name="T39" fmla="*/ 135 h 813"/>
                  <a:gd name="T40" fmla="*/ 247 w 1251"/>
                  <a:gd name="T41" fmla="*/ 121 h 813"/>
                  <a:gd name="T42" fmla="*/ 276 w 1251"/>
                  <a:gd name="T43" fmla="*/ 93 h 813"/>
                  <a:gd name="T44" fmla="*/ 283 w 1251"/>
                  <a:gd name="T45" fmla="*/ 93 h 813"/>
                  <a:gd name="T46" fmla="*/ 290 w 1251"/>
                  <a:gd name="T47" fmla="*/ 93 h 813"/>
                  <a:gd name="T48" fmla="*/ 311 w 1251"/>
                  <a:gd name="T49" fmla="*/ 93 h 813"/>
                  <a:gd name="T50" fmla="*/ 318 w 1251"/>
                  <a:gd name="T51" fmla="*/ 85 h 813"/>
                  <a:gd name="T52" fmla="*/ 325 w 1251"/>
                  <a:gd name="T53" fmla="*/ 100 h 813"/>
                  <a:gd name="T54" fmla="*/ 431 w 1251"/>
                  <a:gd name="T55" fmla="*/ 185 h 813"/>
                  <a:gd name="T56" fmla="*/ 544 w 1251"/>
                  <a:gd name="T57" fmla="*/ 235 h 813"/>
                  <a:gd name="T58" fmla="*/ 565 w 1251"/>
                  <a:gd name="T59" fmla="*/ 199 h 813"/>
                  <a:gd name="T60" fmla="*/ 544 w 1251"/>
                  <a:gd name="T61" fmla="*/ 199 h 813"/>
                  <a:gd name="T62" fmla="*/ 473 w 1251"/>
                  <a:gd name="T63" fmla="*/ 171 h 813"/>
                  <a:gd name="T64" fmla="*/ 403 w 1251"/>
                  <a:gd name="T65" fmla="*/ 128 h 813"/>
                  <a:gd name="T66" fmla="*/ 374 w 1251"/>
                  <a:gd name="T67" fmla="*/ 114 h 813"/>
                  <a:gd name="T68" fmla="*/ 346 w 1251"/>
                  <a:gd name="T69" fmla="*/ 78 h 813"/>
                  <a:gd name="T70" fmla="*/ 487 w 1251"/>
                  <a:gd name="T71" fmla="*/ 114 h 813"/>
                  <a:gd name="T72" fmla="*/ 579 w 1251"/>
                  <a:gd name="T73" fmla="*/ 107 h 813"/>
                  <a:gd name="T74" fmla="*/ 608 w 1251"/>
                  <a:gd name="T75" fmla="*/ 43 h 813"/>
                  <a:gd name="T76" fmla="*/ 622 w 1251"/>
                  <a:gd name="T77" fmla="*/ 14 h 813"/>
                  <a:gd name="T78" fmla="*/ 657 w 1251"/>
                  <a:gd name="T79" fmla="*/ 0 h 813"/>
                  <a:gd name="T80" fmla="*/ 699 w 1251"/>
                  <a:gd name="T81" fmla="*/ 14 h 813"/>
                  <a:gd name="T82" fmla="*/ 735 w 1251"/>
                  <a:gd name="T83" fmla="*/ 43 h 813"/>
                  <a:gd name="T84" fmla="*/ 834 w 1251"/>
                  <a:gd name="T85" fmla="*/ 128 h 813"/>
                  <a:gd name="T86" fmla="*/ 890 w 1251"/>
                  <a:gd name="T87" fmla="*/ 128 h 813"/>
                  <a:gd name="T88" fmla="*/ 925 w 1251"/>
                  <a:gd name="T89" fmla="*/ 135 h 813"/>
                  <a:gd name="T90" fmla="*/ 940 w 1251"/>
                  <a:gd name="T91" fmla="*/ 142 h 813"/>
                  <a:gd name="T92" fmla="*/ 968 w 1251"/>
                  <a:gd name="T93" fmla="*/ 164 h 813"/>
                  <a:gd name="T94" fmla="*/ 1067 w 1251"/>
                  <a:gd name="T95" fmla="*/ 249 h 813"/>
                  <a:gd name="T96" fmla="*/ 1250 w 1251"/>
                  <a:gd name="T97" fmla="*/ 812 h 813"/>
                  <a:gd name="T98" fmla="*/ 261 w 1251"/>
                  <a:gd name="T99" fmla="*/ 812 h 813"/>
                  <a:gd name="T100" fmla="*/ 261 w 1251"/>
                  <a:gd name="T101" fmla="*/ 812 h 81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251"/>
                  <a:gd name="T154" fmla="*/ 0 h 813"/>
                  <a:gd name="T155" fmla="*/ 1251 w 1251"/>
                  <a:gd name="T156" fmla="*/ 813 h 81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251" h="813">
                    <a:moveTo>
                      <a:pt x="261" y="812"/>
                    </a:moveTo>
                    <a:lnTo>
                      <a:pt x="191" y="727"/>
                    </a:lnTo>
                    <a:lnTo>
                      <a:pt x="155" y="648"/>
                    </a:lnTo>
                    <a:lnTo>
                      <a:pt x="141" y="541"/>
                    </a:lnTo>
                    <a:lnTo>
                      <a:pt x="106" y="456"/>
                    </a:lnTo>
                    <a:lnTo>
                      <a:pt x="71" y="377"/>
                    </a:lnTo>
                    <a:lnTo>
                      <a:pt x="0" y="306"/>
                    </a:lnTo>
                    <a:lnTo>
                      <a:pt x="21" y="292"/>
                    </a:lnTo>
                    <a:lnTo>
                      <a:pt x="42" y="278"/>
                    </a:lnTo>
                    <a:lnTo>
                      <a:pt x="64" y="263"/>
                    </a:lnTo>
                    <a:lnTo>
                      <a:pt x="99" y="263"/>
                    </a:lnTo>
                    <a:lnTo>
                      <a:pt x="120" y="278"/>
                    </a:lnTo>
                    <a:lnTo>
                      <a:pt x="148" y="292"/>
                    </a:lnTo>
                    <a:lnTo>
                      <a:pt x="184" y="328"/>
                    </a:lnTo>
                    <a:lnTo>
                      <a:pt x="198" y="342"/>
                    </a:lnTo>
                    <a:lnTo>
                      <a:pt x="219" y="385"/>
                    </a:lnTo>
                    <a:lnTo>
                      <a:pt x="240" y="406"/>
                    </a:lnTo>
                    <a:lnTo>
                      <a:pt x="261" y="406"/>
                    </a:lnTo>
                    <a:lnTo>
                      <a:pt x="233" y="263"/>
                    </a:lnTo>
                    <a:lnTo>
                      <a:pt x="226" y="135"/>
                    </a:lnTo>
                    <a:lnTo>
                      <a:pt x="247" y="121"/>
                    </a:lnTo>
                    <a:lnTo>
                      <a:pt x="276" y="93"/>
                    </a:lnTo>
                    <a:lnTo>
                      <a:pt x="283" y="93"/>
                    </a:lnTo>
                    <a:lnTo>
                      <a:pt x="290" y="93"/>
                    </a:lnTo>
                    <a:lnTo>
                      <a:pt x="311" y="93"/>
                    </a:lnTo>
                    <a:lnTo>
                      <a:pt x="318" y="85"/>
                    </a:lnTo>
                    <a:lnTo>
                      <a:pt x="325" y="100"/>
                    </a:lnTo>
                    <a:lnTo>
                      <a:pt x="431" y="185"/>
                    </a:lnTo>
                    <a:lnTo>
                      <a:pt x="544" y="235"/>
                    </a:lnTo>
                    <a:lnTo>
                      <a:pt x="565" y="199"/>
                    </a:lnTo>
                    <a:lnTo>
                      <a:pt x="544" y="199"/>
                    </a:lnTo>
                    <a:lnTo>
                      <a:pt x="473" y="171"/>
                    </a:lnTo>
                    <a:lnTo>
                      <a:pt x="403" y="128"/>
                    </a:lnTo>
                    <a:lnTo>
                      <a:pt x="374" y="114"/>
                    </a:lnTo>
                    <a:lnTo>
                      <a:pt x="346" y="78"/>
                    </a:lnTo>
                    <a:lnTo>
                      <a:pt x="487" y="114"/>
                    </a:lnTo>
                    <a:lnTo>
                      <a:pt x="579" y="107"/>
                    </a:lnTo>
                    <a:lnTo>
                      <a:pt x="608" y="43"/>
                    </a:lnTo>
                    <a:lnTo>
                      <a:pt x="622" y="14"/>
                    </a:lnTo>
                    <a:lnTo>
                      <a:pt x="657" y="0"/>
                    </a:lnTo>
                    <a:lnTo>
                      <a:pt x="699" y="14"/>
                    </a:lnTo>
                    <a:lnTo>
                      <a:pt x="735" y="43"/>
                    </a:lnTo>
                    <a:lnTo>
                      <a:pt x="834" y="128"/>
                    </a:lnTo>
                    <a:lnTo>
                      <a:pt x="890" y="128"/>
                    </a:lnTo>
                    <a:lnTo>
                      <a:pt x="925" y="135"/>
                    </a:lnTo>
                    <a:lnTo>
                      <a:pt x="940" y="142"/>
                    </a:lnTo>
                    <a:lnTo>
                      <a:pt x="968" y="164"/>
                    </a:lnTo>
                    <a:lnTo>
                      <a:pt x="1067" y="249"/>
                    </a:lnTo>
                    <a:lnTo>
                      <a:pt x="1250" y="812"/>
                    </a:lnTo>
                    <a:lnTo>
                      <a:pt x="261" y="812"/>
                    </a:lnTo>
                    <a:close/>
                  </a:path>
                </a:pathLst>
              </a:custGeom>
              <a:solidFill>
                <a:srgbClr val="FFFFCC"/>
              </a:solidFill>
              <a:ln w="6350">
                <a:solidFill>
                  <a:srgbClr val="000000"/>
                </a:solidFill>
                <a:round/>
                <a:headEnd/>
                <a:tailEnd/>
              </a:ln>
            </p:spPr>
            <p:txBody>
              <a:bodyPr wrap="none" anchor="ctr">
                <a:spAutoFit/>
              </a:bodyPr>
              <a:lstStyle/>
              <a:p>
                <a:endParaRPr lang="zh-CN" altLang="en-US"/>
              </a:p>
            </p:txBody>
          </p:sp>
          <p:sp>
            <p:nvSpPr>
              <p:cNvPr id="21" name="Freeform 13"/>
              <p:cNvSpPr>
                <a:spLocks/>
              </p:cNvSpPr>
              <p:nvPr/>
            </p:nvSpPr>
            <p:spPr bwMode="auto">
              <a:xfrm>
                <a:off x="2785" y="3048"/>
                <a:ext cx="241" cy="122"/>
              </a:xfrm>
              <a:custGeom>
                <a:avLst/>
                <a:gdLst>
                  <a:gd name="T0" fmla="*/ 0 w 241"/>
                  <a:gd name="T1" fmla="*/ 86 h 122"/>
                  <a:gd name="T2" fmla="*/ 120 w 241"/>
                  <a:gd name="T3" fmla="*/ 10 h 122"/>
                  <a:gd name="T4" fmla="*/ 160 w 241"/>
                  <a:gd name="T5" fmla="*/ 0 h 122"/>
                  <a:gd name="T6" fmla="*/ 191 w 241"/>
                  <a:gd name="T7" fmla="*/ 7 h 122"/>
                  <a:gd name="T8" fmla="*/ 212 w 241"/>
                  <a:gd name="T9" fmla="*/ 7 h 122"/>
                  <a:gd name="T10" fmla="*/ 226 w 241"/>
                  <a:gd name="T11" fmla="*/ 22 h 122"/>
                  <a:gd name="T12" fmla="*/ 240 w 241"/>
                  <a:gd name="T13" fmla="*/ 50 h 122"/>
                  <a:gd name="T14" fmla="*/ 240 w 241"/>
                  <a:gd name="T15" fmla="*/ 86 h 122"/>
                  <a:gd name="T16" fmla="*/ 233 w 241"/>
                  <a:gd name="T17" fmla="*/ 100 h 122"/>
                  <a:gd name="T18" fmla="*/ 212 w 241"/>
                  <a:gd name="T19" fmla="*/ 114 h 122"/>
                  <a:gd name="T20" fmla="*/ 177 w 241"/>
                  <a:gd name="T21" fmla="*/ 121 h 122"/>
                  <a:gd name="T22" fmla="*/ 149 w 241"/>
                  <a:gd name="T23" fmla="*/ 121 h 122"/>
                  <a:gd name="T24" fmla="*/ 0 w 241"/>
                  <a:gd name="T25" fmla="*/ 86 h 122"/>
                  <a:gd name="T26" fmla="*/ 0 w 241"/>
                  <a:gd name="T27" fmla="*/ 86 h 12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41"/>
                  <a:gd name="T43" fmla="*/ 0 h 122"/>
                  <a:gd name="T44" fmla="*/ 241 w 241"/>
                  <a:gd name="T45" fmla="*/ 122 h 12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41" h="122">
                    <a:moveTo>
                      <a:pt x="0" y="86"/>
                    </a:moveTo>
                    <a:lnTo>
                      <a:pt x="120" y="10"/>
                    </a:lnTo>
                    <a:lnTo>
                      <a:pt x="160" y="0"/>
                    </a:lnTo>
                    <a:lnTo>
                      <a:pt x="191" y="7"/>
                    </a:lnTo>
                    <a:lnTo>
                      <a:pt x="212" y="7"/>
                    </a:lnTo>
                    <a:lnTo>
                      <a:pt x="226" y="22"/>
                    </a:lnTo>
                    <a:lnTo>
                      <a:pt x="240" y="50"/>
                    </a:lnTo>
                    <a:lnTo>
                      <a:pt x="240" y="86"/>
                    </a:lnTo>
                    <a:lnTo>
                      <a:pt x="233" y="100"/>
                    </a:lnTo>
                    <a:lnTo>
                      <a:pt x="212" y="114"/>
                    </a:lnTo>
                    <a:lnTo>
                      <a:pt x="177" y="121"/>
                    </a:lnTo>
                    <a:lnTo>
                      <a:pt x="149" y="121"/>
                    </a:lnTo>
                    <a:lnTo>
                      <a:pt x="0" y="86"/>
                    </a:lnTo>
                    <a:close/>
                  </a:path>
                </a:pathLst>
              </a:custGeom>
              <a:solidFill>
                <a:srgbClr val="EEEEEE"/>
              </a:solidFill>
              <a:ln w="6350">
                <a:solidFill>
                  <a:srgbClr val="000000"/>
                </a:solidFill>
                <a:round/>
                <a:headEnd/>
                <a:tailEnd/>
              </a:ln>
            </p:spPr>
            <p:txBody>
              <a:bodyPr wrap="none" anchor="ctr">
                <a:spAutoFit/>
              </a:bodyPr>
              <a:lstStyle/>
              <a:p>
                <a:endParaRPr lang="zh-CN" altLang="en-US"/>
              </a:p>
            </p:txBody>
          </p:sp>
        </p:grpSp>
        <p:sp>
          <p:nvSpPr>
            <p:cNvPr id="6" name="Freeform 14"/>
            <p:cNvSpPr>
              <a:spLocks/>
            </p:cNvSpPr>
            <p:nvPr/>
          </p:nvSpPr>
          <p:spPr bwMode="auto">
            <a:xfrm>
              <a:off x="3979" y="1690"/>
              <a:ext cx="58" cy="350"/>
            </a:xfrm>
            <a:custGeom>
              <a:avLst/>
              <a:gdLst>
                <a:gd name="T0" fmla="*/ 0 w 58"/>
                <a:gd name="T1" fmla="*/ 0 h 350"/>
                <a:gd name="T2" fmla="*/ 0 w 58"/>
                <a:gd name="T3" fmla="*/ 107 h 350"/>
                <a:gd name="T4" fmla="*/ 57 w 58"/>
                <a:gd name="T5" fmla="*/ 349 h 350"/>
                <a:gd name="T6" fmla="*/ 0 60000 65536"/>
                <a:gd name="T7" fmla="*/ 0 60000 65536"/>
                <a:gd name="T8" fmla="*/ 0 60000 65536"/>
                <a:gd name="T9" fmla="*/ 0 w 58"/>
                <a:gd name="T10" fmla="*/ 0 h 350"/>
                <a:gd name="T11" fmla="*/ 58 w 58"/>
                <a:gd name="T12" fmla="*/ 350 h 350"/>
              </a:gdLst>
              <a:ahLst/>
              <a:cxnLst>
                <a:cxn ang="T6">
                  <a:pos x="T0" y="T1"/>
                </a:cxn>
                <a:cxn ang="T7">
                  <a:pos x="T2" y="T3"/>
                </a:cxn>
                <a:cxn ang="T8">
                  <a:pos x="T4" y="T5"/>
                </a:cxn>
              </a:cxnLst>
              <a:rect l="T9" t="T10" r="T11" b="T12"/>
              <a:pathLst>
                <a:path w="58" h="350">
                  <a:moveTo>
                    <a:pt x="0" y="0"/>
                  </a:moveTo>
                  <a:lnTo>
                    <a:pt x="0" y="107"/>
                  </a:lnTo>
                  <a:lnTo>
                    <a:pt x="57" y="349"/>
                  </a:lnTo>
                </a:path>
              </a:pathLst>
            </a:custGeom>
            <a:noFill/>
            <a:ln w="6350">
              <a:solidFill>
                <a:srgbClr val="000000"/>
              </a:solidFill>
              <a:round/>
              <a:headEnd/>
              <a:tailEnd/>
            </a:ln>
          </p:spPr>
          <p:txBody>
            <a:bodyPr wrap="none" anchor="ctr">
              <a:spAutoFit/>
            </a:bodyPr>
            <a:lstStyle/>
            <a:p>
              <a:endParaRPr lang="zh-CN" altLang="en-US"/>
            </a:p>
          </p:txBody>
        </p:sp>
        <p:sp>
          <p:nvSpPr>
            <p:cNvPr id="7" name="Freeform 15"/>
            <p:cNvSpPr>
              <a:spLocks/>
            </p:cNvSpPr>
            <p:nvPr/>
          </p:nvSpPr>
          <p:spPr bwMode="auto">
            <a:xfrm>
              <a:off x="4333" y="1362"/>
              <a:ext cx="71" cy="115"/>
            </a:xfrm>
            <a:custGeom>
              <a:avLst/>
              <a:gdLst>
                <a:gd name="T0" fmla="*/ 0 w 71"/>
                <a:gd name="T1" fmla="*/ 0 h 115"/>
                <a:gd name="T2" fmla="*/ 70 w 71"/>
                <a:gd name="T3" fmla="*/ 114 h 115"/>
                <a:gd name="T4" fmla="*/ 0 60000 65536"/>
                <a:gd name="T5" fmla="*/ 0 60000 65536"/>
                <a:gd name="T6" fmla="*/ 0 w 71"/>
                <a:gd name="T7" fmla="*/ 0 h 115"/>
                <a:gd name="T8" fmla="*/ 71 w 71"/>
                <a:gd name="T9" fmla="*/ 115 h 115"/>
              </a:gdLst>
              <a:ahLst/>
              <a:cxnLst>
                <a:cxn ang="T4">
                  <a:pos x="T0" y="T1"/>
                </a:cxn>
                <a:cxn ang="T5">
                  <a:pos x="T2" y="T3"/>
                </a:cxn>
              </a:cxnLst>
              <a:rect l="T6" t="T7" r="T8" b="T9"/>
              <a:pathLst>
                <a:path w="71" h="115">
                  <a:moveTo>
                    <a:pt x="0" y="0"/>
                  </a:moveTo>
                  <a:lnTo>
                    <a:pt x="70" y="114"/>
                  </a:lnTo>
                </a:path>
              </a:pathLst>
            </a:custGeom>
            <a:noFill/>
            <a:ln w="6350">
              <a:solidFill>
                <a:srgbClr val="000000"/>
              </a:solidFill>
              <a:round/>
              <a:headEnd/>
              <a:tailEnd/>
            </a:ln>
          </p:spPr>
          <p:txBody>
            <a:bodyPr wrap="none" anchor="ctr">
              <a:spAutoFit/>
            </a:bodyPr>
            <a:lstStyle/>
            <a:p>
              <a:endParaRPr lang="zh-CN" altLang="en-US"/>
            </a:p>
          </p:txBody>
        </p:sp>
        <p:sp>
          <p:nvSpPr>
            <p:cNvPr id="8" name="Freeform 16"/>
            <p:cNvSpPr>
              <a:spLocks/>
            </p:cNvSpPr>
            <p:nvPr/>
          </p:nvSpPr>
          <p:spPr bwMode="auto">
            <a:xfrm>
              <a:off x="4552" y="1412"/>
              <a:ext cx="107" cy="101"/>
            </a:xfrm>
            <a:custGeom>
              <a:avLst/>
              <a:gdLst>
                <a:gd name="T0" fmla="*/ 0 w 107"/>
                <a:gd name="T1" fmla="*/ 0 h 101"/>
                <a:gd name="T2" fmla="*/ 106 w 107"/>
                <a:gd name="T3" fmla="*/ 100 h 101"/>
                <a:gd name="T4" fmla="*/ 0 60000 65536"/>
                <a:gd name="T5" fmla="*/ 0 60000 65536"/>
                <a:gd name="T6" fmla="*/ 0 w 107"/>
                <a:gd name="T7" fmla="*/ 0 h 101"/>
                <a:gd name="T8" fmla="*/ 107 w 107"/>
                <a:gd name="T9" fmla="*/ 101 h 101"/>
              </a:gdLst>
              <a:ahLst/>
              <a:cxnLst>
                <a:cxn ang="T4">
                  <a:pos x="T0" y="T1"/>
                </a:cxn>
                <a:cxn ang="T5">
                  <a:pos x="T2" y="T3"/>
                </a:cxn>
              </a:cxnLst>
              <a:rect l="T6" t="T7" r="T8" b="T9"/>
              <a:pathLst>
                <a:path w="107" h="101">
                  <a:moveTo>
                    <a:pt x="0" y="0"/>
                  </a:moveTo>
                  <a:lnTo>
                    <a:pt x="106" y="100"/>
                  </a:lnTo>
                </a:path>
              </a:pathLst>
            </a:custGeom>
            <a:noFill/>
            <a:ln w="6350">
              <a:solidFill>
                <a:srgbClr val="000000"/>
              </a:solidFill>
              <a:round/>
              <a:headEnd/>
              <a:tailEnd/>
            </a:ln>
          </p:spPr>
          <p:txBody>
            <a:bodyPr wrap="none" anchor="ctr">
              <a:spAutoFit/>
            </a:bodyPr>
            <a:lstStyle/>
            <a:p>
              <a:endParaRPr lang="zh-CN" altLang="en-US"/>
            </a:p>
          </p:txBody>
        </p:sp>
        <p:sp>
          <p:nvSpPr>
            <p:cNvPr id="9" name="Freeform 17"/>
            <p:cNvSpPr>
              <a:spLocks/>
            </p:cNvSpPr>
            <p:nvPr/>
          </p:nvSpPr>
          <p:spPr bwMode="auto">
            <a:xfrm>
              <a:off x="4036" y="80"/>
              <a:ext cx="1555" cy="1176"/>
            </a:xfrm>
            <a:custGeom>
              <a:avLst/>
              <a:gdLst>
                <a:gd name="T0" fmla="*/ 56 w 1555"/>
                <a:gd name="T1" fmla="*/ 898 h 1176"/>
                <a:gd name="T2" fmla="*/ 134 w 1555"/>
                <a:gd name="T3" fmla="*/ 883 h 1176"/>
                <a:gd name="T4" fmla="*/ 134 w 1555"/>
                <a:gd name="T5" fmla="*/ 869 h 1176"/>
                <a:gd name="T6" fmla="*/ 141 w 1555"/>
                <a:gd name="T7" fmla="*/ 848 h 1176"/>
                <a:gd name="T8" fmla="*/ 155 w 1555"/>
                <a:gd name="T9" fmla="*/ 833 h 1176"/>
                <a:gd name="T10" fmla="*/ 177 w 1555"/>
                <a:gd name="T11" fmla="*/ 833 h 1176"/>
                <a:gd name="T12" fmla="*/ 198 w 1555"/>
                <a:gd name="T13" fmla="*/ 833 h 1176"/>
                <a:gd name="T14" fmla="*/ 212 w 1555"/>
                <a:gd name="T15" fmla="*/ 848 h 1176"/>
                <a:gd name="T16" fmla="*/ 226 w 1555"/>
                <a:gd name="T17" fmla="*/ 862 h 1176"/>
                <a:gd name="T18" fmla="*/ 233 w 1555"/>
                <a:gd name="T19" fmla="*/ 890 h 1176"/>
                <a:gd name="T20" fmla="*/ 233 w 1555"/>
                <a:gd name="T21" fmla="*/ 919 h 1176"/>
                <a:gd name="T22" fmla="*/ 226 w 1555"/>
                <a:gd name="T23" fmla="*/ 940 h 1176"/>
                <a:gd name="T24" fmla="*/ 205 w 1555"/>
                <a:gd name="T25" fmla="*/ 947 h 1176"/>
                <a:gd name="T26" fmla="*/ 191 w 1555"/>
                <a:gd name="T27" fmla="*/ 947 h 1176"/>
                <a:gd name="T28" fmla="*/ 169 w 1555"/>
                <a:gd name="T29" fmla="*/ 947 h 1176"/>
                <a:gd name="T30" fmla="*/ 169 w 1555"/>
                <a:gd name="T31" fmla="*/ 940 h 1176"/>
                <a:gd name="T32" fmla="*/ 155 w 1555"/>
                <a:gd name="T33" fmla="*/ 940 h 1176"/>
                <a:gd name="T34" fmla="*/ 85 w 1555"/>
                <a:gd name="T35" fmla="*/ 962 h 1176"/>
                <a:gd name="T36" fmla="*/ 92 w 1555"/>
                <a:gd name="T37" fmla="*/ 983 h 1176"/>
                <a:gd name="T38" fmla="*/ 127 w 1555"/>
                <a:gd name="T39" fmla="*/ 1061 h 1176"/>
                <a:gd name="T40" fmla="*/ 388 w 1555"/>
                <a:gd name="T41" fmla="*/ 1175 h 1176"/>
                <a:gd name="T42" fmla="*/ 1554 w 1555"/>
                <a:gd name="T43" fmla="*/ 741 h 1176"/>
                <a:gd name="T44" fmla="*/ 1278 w 1555"/>
                <a:gd name="T45" fmla="*/ 0 h 1176"/>
                <a:gd name="T46" fmla="*/ 127 w 1555"/>
                <a:gd name="T47" fmla="*/ 463 h 1176"/>
                <a:gd name="T48" fmla="*/ 0 w 1555"/>
                <a:gd name="T49" fmla="*/ 798 h 1176"/>
                <a:gd name="T50" fmla="*/ 56 w 1555"/>
                <a:gd name="T51" fmla="*/ 898 h 1176"/>
                <a:gd name="T52" fmla="*/ 56 w 1555"/>
                <a:gd name="T53" fmla="*/ 898 h 117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555"/>
                <a:gd name="T82" fmla="*/ 0 h 1176"/>
                <a:gd name="T83" fmla="*/ 1555 w 1555"/>
                <a:gd name="T84" fmla="*/ 1176 h 117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555" h="1176">
                  <a:moveTo>
                    <a:pt x="56" y="898"/>
                  </a:moveTo>
                  <a:lnTo>
                    <a:pt x="134" y="883"/>
                  </a:lnTo>
                  <a:lnTo>
                    <a:pt x="134" y="869"/>
                  </a:lnTo>
                  <a:lnTo>
                    <a:pt x="141" y="848"/>
                  </a:lnTo>
                  <a:lnTo>
                    <a:pt x="155" y="833"/>
                  </a:lnTo>
                  <a:lnTo>
                    <a:pt x="177" y="833"/>
                  </a:lnTo>
                  <a:lnTo>
                    <a:pt x="198" y="833"/>
                  </a:lnTo>
                  <a:lnTo>
                    <a:pt x="212" y="848"/>
                  </a:lnTo>
                  <a:lnTo>
                    <a:pt x="226" y="862"/>
                  </a:lnTo>
                  <a:lnTo>
                    <a:pt x="233" y="890"/>
                  </a:lnTo>
                  <a:lnTo>
                    <a:pt x="233" y="919"/>
                  </a:lnTo>
                  <a:lnTo>
                    <a:pt x="226" y="940"/>
                  </a:lnTo>
                  <a:lnTo>
                    <a:pt x="205" y="947"/>
                  </a:lnTo>
                  <a:lnTo>
                    <a:pt x="191" y="947"/>
                  </a:lnTo>
                  <a:lnTo>
                    <a:pt x="169" y="947"/>
                  </a:lnTo>
                  <a:lnTo>
                    <a:pt x="169" y="940"/>
                  </a:lnTo>
                  <a:lnTo>
                    <a:pt x="155" y="940"/>
                  </a:lnTo>
                  <a:lnTo>
                    <a:pt x="85" y="962"/>
                  </a:lnTo>
                  <a:lnTo>
                    <a:pt x="92" y="983"/>
                  </a:lnTo>
                  <a:lnTo>
                    <a:pt x="127" y="1061"/>
                  </a:lnTo>
                  <a:lnTo>
                    <a:pt x="388" y="1175"/>
                  </a:lnTo>
                  <a:lnTo>
                    <a:pt x="1554" y="741"/>
                  </a:lnTo>
                  <a:lnTo>
                    <a:pt x="1278" y="0"/>
                  </a:lnTo>
                  <a:lnTo>
                    <a:pt x="127" y="463"/>
                  </a:lnTo>
                  <a:lnTo>
                    <a:pt x="0" y="798"/>
                  </a:lnTo>
                  <a:lnTo>
                    <a:pt x="56" y="898"/>
                  </a:lnTo>
                  <a:close/>
                </a:path>
              </a:pathLst>
            </a:custGeom>
            <a:solidFill>
              <a:srgbClr val="FFCC00"/>
            </a:solidFill>
            <a:ln w="6350">
              <a:solidFill>
                <a:srgbClr val="FFCC00"/>
              </a:solidFill>
              <a:round/>
              <a:headEnd/>
              <a:tailEnd/>
            </a:ln>
          </p:spPr>
          <p:txBody>
            <a:bodyPr wrap="none" anchor="ctr">
              <a:spAutoFit/>
            </a:bodyPr>
            <a:lstStyle/>
            <a:p>
              <a:endParaRPr lang="zh-CN" altLang="en-US"/>
            </a:p>
          </p:txBody>
        </p:sp>
        <p:grpSp>
          <p:nvGrpSpPr>
            <p:cNvPr id="10" name="Group 18"/>
            <p:cNvGrpSpPr>
              <a:grpSpLocks/>
            </p:cNvGrpSpPr>
            <p:nvPr/>
          </p:nvGrpSpPr>
          <p:grpSpPr bwMode="auto">
            <a:xfrm>
              <a:off x="3732" y="1184"/>
              <a:ext cx="609" cy="336"/>
              <a:chOff x="2446" y="2984"/>
              <a:chExt cx="609" cy="336"/>
            </a:xfrm>
          </p:grpSpPr>
          <p:sp>
            <p:nvSpPr>
              <p:cNvPr id="16" name="Freeform 19"/>
              <p:cNvSpPr>
                <a:spLocks/>
              </p:cNvSpPr>
              <p:nvPr/>
            </p:nvSpPr>
            <p:spPr bwMode="auto">
              <a:xfrm>
                <a:off x="2750" y="3034"/>
                <a:ext cx="79" cy="79"/>
              </a:xfrm>
              <a:custGeom>
                <a:avLst/>
                <a:gdLst>
                  <a:gd name="T0" fmla="*/ 21 w 79"/>
                  <a:gd name="T1" fmla="*/ 57 h 79"/>
                  <a:gd name="T2" fmla="*/ 28 w 79"/>
                  <a:gd name="T3" fmla="*/ 50 h 79"/>
                  <a:gd name="T4" fmla="*/ 42 w 79"/>
                  <a:gd name="T5" fmla="*/ 36 h 79"/>
                  <a:gd name="T6" fmla="*/ 42 w 79"/>
                  <a:gd name="T7" fmla="*/ 7 h 79"/>
                  <a:gd name="T8" fmla="*/ 42 w 79"/>
                  <a:gd name="T9" fmla="*/ 7 h 79"/>
                  <a:gd name="T10" fmla="*/ 49 w 79"/>
                  <a:gd name="T11" fmla="*/ 0 h 79"/>
                  <a:gd name="T12" fmla="*/ 56 w 79"/>
                  <a:gd name="T13" fmla="*/ 0 h 79"/>
                  <a:gd name="T14" fmla="*/ 63 w 79"/>
                  <a:gd name="T15" fmla="*/ 14 h 79"/>
                  <a:gd name="T16" fmla="*/ 78 w 79"/>
                  <a:gd name="T17" fmla="*/ 36 h 79"/>
                  <a:gd name="T18" fmla="*/ 63 w 79"/>
                  <a:gd name="T19" fmla="*/ 43 h 79"/>
                  <a:gd name="T20" fmla="*/ 14 w 79"/>
                  <a:gd name="T21" fmla="*/ 78 h 79"/>
                  <a:gd name="T22" fmla="*/ 0 w 79"/>
                  <a:gd name="T23" fmla="*/ 71 h 79"/>
                  <a:gd name="T24" fmla="*/ 21 w 79"/>
                  <a:gd name="T25" fmla="*/ 57 h 79"/>
                  <a:gd name="T26" fmla="*/ 21 w 79"/>
                  <a:gd name="T27" fmla="*/ 57 h 7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9"/>
                  <a:gd name="T43" fmla="*/ 0 h 79"/>
                  <a:gd name="T44" fmla="*/ 79 w 79"/>
                  <a:gd name="T45" fmla="*/ 79 h 7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9" h="79">
                    <a:moveTo>
                      <a:pt x="21" y="57"/>
                    </a:moveTo>
                    <a:lnTo>
                      <a:pt x="28" y="50"/>
                    </a:lnTo>
                    <a:lnTo>
                      <a:pt x="42" y="36"/>
                    </a:lnTo>
                    <a:lnTo>
                      <a:pt x="42" y="7"/>
                    </a:lnTo>
                    <a:lnTo>
                      <a:pt x="49" y="0"/>
                    </a:lnTo>
                    <a:lnTo>
                      <a:pt x="56" y="0"/>
                    </a:lnTo>
                    <a:lnTo>
                      <a:pt x="63" y="14"/>
                    </a:lnTo>
                    <a:lnTo>
                      <a:pt x="78" y="36"/>
                    </a:lnTo>
                    <a:lnTo>
                      <a:pt x="63" y="43"/>
                    </a:lnTo>
                    <a:lnTo>
                      <a:pt x="14" y="78"/>
                    </a:lnTo>
                    <a:lnTo>
                      <a:pt x="0" y="71"/>
                    </a:lnTo>
                    <a:lnTo>
                      <a:pt x="21" y="57"/>
                    </a:lnTo>
                    <a:close/>
                  </a:path>
                </a:pathLst>
              </a:custGeom>
              <a:solidFill>
                <a:srgbClr val="888888"/>
              </a:solidFill>
              <a:ln w="6350">
                <a:solidFill>
                  <a:srgbClr val="000000"/>
                </a:solidFill>
                <a:round/>
                <a:headEnd/>
                <a:tailEnd/>
              </a:ln>
            </p:spPr>
            <p:txBody>
              <a:bodyPr wrap="none" anchor="ctr">
                <a:spAutoFit/>
              </a:bodyPr>
              <a:lstStyle/>
              <a:p>
                <a:endParaRPr lang="zh-CN" altLang="en-US"/>
              </a:p>
            </p:txBody>
          </p:sp>
          <p:sp>
            <p:nvSpPr>
              <p:cNvPr id="17" name="Freeform 20"/>
              <p:cNvSpPr>
                <a:spLocks/>
              </p:cNvSpPr>
              <p:nvPr/>
            </p:nvSpPr>
            <p:spPr bwMode="auto">
              <a:xfrm>
                <a:off x="2446" y="2984"/>
                <a:ext cx="609" cy="336"/>
              </a:xfrm>
              <a:custGeom>
                <a:avLst/>
                <a:gdLst>
                  <a:gd name="T0" fmla="*/ 92 w 609"/>
                  <a:gd name="T1" fmla="*/ 14 h 336"/>
                  <a:gd name="T2" fmla="*/ 113 w 609"/>
                  <a:gd name="T3" fmla="*/ 43 h 336"/>
                  <a:gd name="T4" fmla="*/ 247 w 609"/>
                  <a:gd name="T5" fmla="*/ 128 h 336"/>
                  <a:gd name="T6" fmla="*/ 304 w 609"/>
                  <a:gd name="T7" fmla="*/ 121 h 336"/>
                  <a:gd name="T8" fmla="*/ 339 w 609"/>
                  <a:gd name="T9" fmla="*/ 150 h 336"/>
                  <a:gd name="T10" fmla="*/ 537 w 609"/>
                  <a:gd name="T11" fmla="*/ 178 h 336"/>
                  <a:gd name="T12" fmla="*/ 572 w 609"/>
                  <a:gd name="T13" fmla="*/ 136 h 336"/>
                  <a:gd name="T14" fmla="*/ 558 w 609"/>
                  <a:gd name="T15" fmla="*/ 86 h 336"/>
                  <a:gd name="T16" fmla="*/ 502 w 609"/>
                  <a:gd name="T17" fmla="*/ 71 h 336"/>
                  <a:gd name="T18" fmla="*/ 339 w 609"/>
                  <a:gd name="T19" fmla="*/ 150 h 336"/>
                  <a:gd name="T20" fmla="*/ 332 w 609"/>
                  <a:gd name="T21" fmla="*/ 121 h 336"/>
                  <a:gd name="T22" fmla="*/ 367 w 609"/>
                  <a:gd name="T23" fmla="*/ 93 h 336"/>
                  <a:gd name="T24" fmla="*/ 438 w 609"/>
                  <a:gd name="T25" fmla="*/ 43 h 336"/>
                  <a:gd name="T26" fmla="*/ 516 w 609"/>
                  <a:gd name="T27" fmla="*/ 29 h 336"/>
                  <a:gd name="T28" fmla="*/ 579 w 609"/>
                  <a:gd name="T29" fmla="*/ 50 h 336"/>
                  <a:gd name="T30" fmla="*/ 608 w 609"/>
                  <a:gd name="T31" fmla="*/ 114 h 336"/>
                  <a:gd name="T32" fmla="*/ 601 w 609"/>
                  <a:gd name="T33" fmla="*/ 157 h 336"/>
                  <a:gd name="T34" fmla="*/ 565 w 609"/>
                  <a:gd name="T35" fmla="*/ 207 h 336"/>
                  <a:gd name="T36" fmla="*/ 502 w 609"/>
                  <a:gd name="T37" fmla="*/ 214 h 336"/>
                  <a:gd name="T38" fmla="*/ 346 w 609"/>
                  <a:gd name="T39" fmla="*/ 185 h 336"/>
                  <a:gd name="T40" fmla="*/ 389 w 609"/>
                  <a:gd name="T41" fmla="*/ 228 h 336"/>
                  <a:gd name="T42" fmla="*/ 530 w 609"/>
                  <a:gd name="T43" fmla="*/ 299 h 336"/>
                  <a:gd name="T44" fmla="*/ 530 w 609"/>
                  <a:gd name="T45" fmla="*/ 335 h 336"/>
                  <a:gd name="T46" fmla="*/ 360 w 609"/>
                  <a:gd name="T47" fmla="*/ 257 h 336"/>
                  <a:gd name="T48" fmla="*/ 304 w 609"/>
                  <a:gd name="T49" fmla="*/ 185 h 336"/>
                  <a:gd name="T50" fmla="*/ 262 w 609"/>
                  <a:gd name="T51" fmla="*/ 193 h 336"/>
                  <a:gd name="T52" fmla="*/ 163 w 609"/>
                  <a:gd name="T53" fmla="*/ 171 h 336"/>
                  <a:gd name="T54" fmla="*/ 85 w 609"/>
                  <a:gd name="T55" fmla="*/ 157 h 336"/>
                  <a:gd name="T56" fmla="*/ 64 w 609"/>
                  <a:gd name="T57" fmla="*/ 164 h 336"/>
                  <a:gd name="T58" fmla="*/ 43 w 609"/>
                  <a:gd name="T59" fmla="*/ 207 h 336"/>
                  <a:gd name="T60" fmla="*/ 71 w 609"/>
                  <a:gd name="T61" fmla="*/ 264 h 336"/>
                  <a:gd name="T62" fmla="*/ 134 w 609"/>
                  <a:gd name="T63" fmla="*/ 249 h 336"/>
                  <a:gd name="T64" fmla="*/ 262 w 609"/>
                  <a:gd name="T65" fmla="*/ 193 h 336"/>
                  <a:gd name="T66" fmla="*/ 219 w 609"/>
                  <a:gd name="T67" fmla="*/ 235 h 336"/>
                  <a:gd name="T68" fmla="*/ 134 w 609"/>
                  <a:gd name="T69" fmla="*/ 292 h 336"/>
                  <a:gd name="T70" fmla="*/ 50 w 609"/>
                  <a:gd name="T71" fmla="*/ 299 h 336"/>
                  <a:gd name="T72" fmla="*/ 0 w 609"/>
                  <a:gd name="T73" fmla="*/ 228 h 336"/>
                  <a:gd name="T74" fmla="*/ 21 w 609"/>
                  <a:gd name="T75" fmla="*/ 157 h 336"/>
                  <a:gd name="T76" fmla="*/ 85 w 609"/>
                  <a:gd name="T77" fmla="*/ 114 h 336"/>
                  <a:gd name="T78" fmla="*/ 212 w 609"/>
                  <a:gd name="T79" fmla="*/ 143 h 336"/>
                  <a:gd name="T80" fmla="*/ 127 w 609"/>
                  <a:gd name="T81" fmla="*/ 100 h 336"/>
                  <a:gd name="T82" fmla="*/ 78 w 609"/>
                  <a:gd name="T83" fmla="*/ 14 h 336"/>
                  <a:gd name="T84" fmla="*/ 78 w 609"/>
                  <a:gd name="T85" fmla="*/ 0 h 3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609"/>
                  <a:gd name="T130" fmla="*/ 0 h 336"/>
                  <a:gd name="T131" fmla="*/ 609 w 609"/>
                  <a:gd name="T132" fmla="*/ 336 h 3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609" h="336">
                    <a:moveTo>
                      <a:pt x="78" y="0"/>
                    </a:moveTo>
                    <a:lnTo>
                      <a:pt x="92" y="14"/>
                    </a:lnTo>
                    <a:lnTo>
                      <a:pt x="106" y="36"/>
                    </a:lnTo>
                    <a:lnTo>
                      <a:pt x="113" y="43"/>
                    </a:lnTo>
                    <a:lnTo>
                      <a:pt x="177" y="93"/>
                    </a:lnTo>
                    <a:lnTo>
                      <a:pt x="247" y="128"/>
                    </a:lnTo>
                    <a:lnTo>
                      <a:pt x="276" y="121"/>
                    </a:lnTo>
                    <a:lnTo>
                      <a:pt x="304" y="121"/>
                    </a:lnTo>
                    <a:lnTo>
                      <a:pt x="325" y="136"/>
                    </a:lnTo>
                    <a:lnTo>
                      <a:pt x="339" y="150"/>
                    </a:lnTo>
                    <a:lnTo>
                      <a:pt x="488" y="185"/>
                    </a:lnTo>
                    <a:lnTo>
                      <a:pt x="537" y="178"/>
                    </a:lnTo>
                    <a:lnTo>
                      <a:pt x="565" y="157"/>
                    </a:lnTo>
                    <a:lnTo>
                      <a:pt x="572" y="136"/>
                    </a:lnTo>
                    <a:lnTo>
                      <a:pt x="572" y="114"/>
                    </a:lnTo>
                    <a:lnTo>
                      <a:pt x="558" y="86"/>
                    </a:lnTo>
                    <a:lnTo>
                      <a:pt x="530" y="71"/>
                    </a:lnTo>
                    <a:lnTo>
                      <a:pt x="502" y="71"/>
                    </a:lnTo>
                    <a:lnTo>
                      <a:pt x="473" y="71"/>
                    </a:lnTo>
                    <a:lnTo>
                      <a:pt x="339" y="150"/>
                    </a:lnTo>
                    <a:lnTo>
                      <a:pt x="318" y="128"/>
                    </a:lnTo>
                    <a:lnTo>
                      <a:pt x="332" y="121"/>
                    </a:lnTo>
                    <a:lnTo>
                      <a:pt x="339" y="114"/>
                    </a:lnTo>
                    <a:lnTo>
                      <a:pt x="367" y="93"/>
                    </a:lnTo>
                    <a:lnTo>
                      <a:pt x="403" y="64"/>
                    </a:lnTo>
                    <a:lnTo>
                      <a:pt x="438" y="43"/>
                    </a:lnTo>
                    <a:lnTo>
                      <a:pt x="481" y="29"/>
                    </a:lnTo>
                    <a:lnTo>
                      <a:pt x="516" y="29"/>
                    </a:lnTo>
                    <a:lnTo>
                      <a:pt x="551" y="36"/>
                    </a:lnTo>
                    <a:lnTo>
                      <a:pt x="579" y="50"/>
                    </a:lnTo>
                    <a:lnTo>
                      <a:pt x="601" y="93"/>
                    </a:lnTo>
                    <a:lnTo>
                      <a:pt x="608" y="114"/>
                    </a:lnTo>
                    <a:lnTo>
                      <a:pt x="608" y="128"/>
                    </a:lnTo>
                    <a:lnTo>
                      <a:pt x="601" y="157"/>
                    </a:lnTo>
                    <a:lnTo>
                      <a:pt x="586" y="185"/>
                    </a:lnTo>
                    <a:lnTo>
                      <a:pt x="565" y="207"/>
                    </a:lnTo>
                    <a:lnTo>
                      <a:pt x="537" y="214"/>
                    </a:lnTo>
                    <a:lnTo>
                      <a:pt x="502" y="214"/>
                    </a:lnTo>
                    <a:lnTo>
                      <a:pt x="473" y="214"/>
                    </a:lnTo>
                    <a:lnTo>
                      <a:pt x="346" y="185"/>
                    </a:lnTo>
                    <a:lnTo>
                      <a:pt x="360" y="207"/>
                    </a:lnTo>
                    <a:lnTo>
                      <a:pt x="389" y="228"/>
                    </a:lnTo>
                    <a:lnTo>
                      <a:pt x="459" y="271"/>
                    </a:lnTo>
                    <a:lnTo>
                      <a:pt x="530" y="299"/>
                    </a:lnTo>
                    <a:lnTo>
                      <a:pt x="551" y="299"/>
                    </a:lnTo>
                    <a:lnTo>
                      <a:pt x="530" y="335"/>
                    </a:lnTo>
                    <a:lnTo>
                      <a:pt x="445" y="299"/>
                    </a:lnTo>
                    <a:lnTo>
                      <a:pt x="360" y="257"/>
                    </a:lnTo>
                    <a:lnTo>
                      <a:pt x="332" y="228"/>
                    </a:lnTo>
                    <a:lnTo>
                      <a:pt x="304" y="185"/>
                    </a:lnTo>
                    <a:lnTo>
                      <a:pt x="297" y="193"/>
                    </a:lnTo>
                    <a:lnTo>
                      <a:pt x="262" y="193"/>
                    </a:lnTo>
                    <a:lnTo>
                      <a:pt x="233" y="178"/>
                    </a:lnTo>
                    <a:lnTo>
                      <a:pt x="163" y="171"/>
                    </a:lnTo>
                    <a:lnTo>
                      <a:pt x="99" y="157"/>
                    </a:lnTo>
                    <a:lnTo>
                      <a:pt x="85" y="157"/>
                    </a:lnTo>
                    <a:lnTo>
                      <a:pt x="78" y="157"/>
                    </a:lnTo>
                    <a:lnTo>
                      <a:pt x="64" y="164"/>
                    </a:lnTo>
                    <a:lnTo>
                      <a:pt x="50" y="178"/>
                    </a:lnTo>
                    <a:lnTo>
                      <a:pt x="43" y="207"/>
                    </a:lnTo>
                    <a:lnTo>
                      <a:pt x="50" y="242"/>
                    </a:lnTo>
                    <a:lnTo>
                      <a:pt x="71" y="264"/>
                    </a:lnTo>
                    <a:lnTo>
                      <a:pt x="92" y="271"/>
                    </a:lnTo>
                    <a:lnTo>
                      <a:pt x="134" y="249"/>
                    </a:lnTo>
                    <a:lnTo>
                      <a:pt x="233" y="178"/>
                    </a:lnTo>
                    <a:lnTo>
                      <a:pt x="262" y="193"/>
                    </a:lnTo>
                    <a:lnTo>
                      <a:pt x="254" y="200"/>
                    </a:lnTo>
                    <a:lnTo>
                      <a:pt x="219" y="235"/>
                    </a:lnTo>
                    <a:lnTo>
                      <a:pt x="170" y="271"/>
                    </a:lnTo>
                    <a:lnTo>
                      <a:pt x="134" y="292"/>
                    </a:lnTo>
                    <a:lnTo>
                      <a:pt x="85" y="299"/>
                    </a:lnTo>
                    <a:lnTo>
                      <a:pt x="50" y="299"/>
                    </a:lnTo>
                    <a:lnTo>
                      <a:pt x="14" y="271"/>
                    </a:lnTo>
                    <a:lnTo>
                      <a:pt x="0" y="228"/>
                    </a:lnTo>
                    <a:lnTo>
                      <a:pt x="0" y="185"/>
                    </a:lnTo>
                    <a:lnTo>
                      <a:pt x="21" y="157"/>
                    </a:lnTo>
                    <a:lnTo>
                      <a:pt x="50" y="128"/>
                    </a:lnTo>
                    <a:lnTo>
                      <a:pt x="85" y="114"/>
                    </a:lnTo>
                    <a:lnTo>
                      <a:pt x="120" y="121"/>
                    </a:lnTo>
                    <a:lnTo>
                      <a:pt x="212" y="143"/>
                    </a:lnTo>
                    <a:lnTo>
                      <a:pt x="191" y="136"/>
                    </a:lnTo>
                    <a:lnTo>
                      <a:pt x="127" y="100"/>
                    </a:lnTo>
                    <a:lnTo>
                      <a:pt x="78" y="43"/>
                    </a:lnTo>
                    <a:lnTo>
                      <a:pt x="78" y="14"/>
                    </a:lnTo>
                    <a:lnTo>
                      <a:pt x="78" y="0"/>
                    </a:lnTo>
                    <a:close/>
                  </a:path>
                </a:pathLst>
              </a:custGeom>
              <a:solidFill>
                <a:srgbClr val="888888"/>
              </a:solidFill>
              <a:ln w="6350">
                <a:solidFill>
                  <a:srgbClr val="000000"/>
                </a:solidFill>
                <a:round/>
                <a:headEnd/>
                <a:tailEnd/>
              </a:ln>
            </p:spPr>
            <p:txBody>
              <a:bodyPr wrap="none" anchor="ctr">
                <a:spAutoFit/>
              </a:bodyPr>
              <a:lstStyle/>
              <a:p>
                <a:endParaRPr lang="zh-CN" altLang="en-US"/>
              </a:p>
            </p:txBody>
          </p:sp>
        </p:grpSp>
        <p:grpSp>
          <p:nvGrpSpPr>
            <p:cNvPr id="11" name="Group 21"/>
            <p:cNvGrpSpPr>
              <a:grpSpLocks/>
            </p:cNvGrpSpPr>
            <p:nvPr/>
          </p:nvGrpSpPr>
          <p:grpSpPr bwMode="auto">
            <a:xfrm>
              <a:off x="4029" y="956"/>
              <a:ext cx="185" cy="215"/>
              <a:chOff x="2743" y="2756"/>
              <a:chExt cx="185" cy="215"/>
            </a:xfrm>
          </p:grpSpPr>
          <p:sp>
            <p:nvSpPr>
              <p:cNvPr id="14" name="Freeform 22"/>
              <p:cNvSpPr>
                <a:spLocks/>
              </p:cNvSpPr>
              <p:nvPr/>
            </p:nvSpPr>
            <p:spPr bwMode="auto">
              <a:xfrm>
                <a:off x="2743" y="2842"/>
                <a:ext cx="100" cy="129"/>
              </a:xfrm>
              <a:custGeom>
                <a:avLst/>
                <a:gdLst>
                  <a:gd name="T0" fmla="*/ 7 w 100"/>
                  <a:gd name="T1" fmla="*/ 78 h 129"/>
                  <a:gd name="T2" fmla="*/ 21 w 100"/>
                  <a:gd name="T3" fmla="*/ 50 h 129"/>
                  <a:gd name="T4" fmla="*/ 42 w 100"/>
                  <a:gd name="T5" fmla="*/ 28 h 129"/>
                  <a:gd name="T6" fmla="*/ 70 w 100"/>
                  <a:gd name="T7" fmla="*/ 0 h 129"/>
                  <a:gd name="T8" fmla="*/ 92 w 100"/>
                  <a:gd name="T9" fmla="*/ 0 h 129"/>
                  <a:gd name="T10" fmla="*/ 99 w 100"/>
                  <a:gd name="T11" fmla="*/ 21 h 129"/>
                  <a:gd name="T12" fmla="*/ 78 w 100"/>
                  <a:gd name="T13" fmla="*/ 35 h 129"/>
                  <a:gd name="T14" fmla="*/ 49 w 100"/>
                  <a:gd name="T15" fmla="*/ 57 h 129"/>
                  <a:gd name="T16" fmla="*/ 21 w 100"/>
                  <a:gd name="T17" fmla="*/ 99 h 129"/>
                  <a:gd name="T18" fmla="*/ 14 w 100"/>
                  <a:gd name="T19" fmla="*/ 107 h 129"/>
                  <a:gd name="T20" fmla="*/ 7 w 100"/>
                  <a:gd name="T21" fmla="*/ 128 h 129"/>
                  <a:gd name="T22" fmla="*/ 0 w 100"/>
                  <a:gd name="T23" fmla="*/ 99 h 129"/>
                  <a:gd name="T24" fmla="*/ 0 w 100"/>
                  <a:gd name="T25" fmla="*/ 99 h 129"/>
                  <a:gd name="T26" fmla="*/ 7 w 100"/>
                  <a:gd name="T27" fmla="*/ 78 h 129"/>
                  <a:gd name="T28" fmla="*/ 7 w 100"/>
                  <a:gd name="T29" fmla="*/ 78 h 12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00"/>
                  <a:gd name="T46" fmla="*/ 0 h 129"/>
                  <a:gd name="T47" fmla="*/ 100 w 100"/>
                  <a:gd name="T48" fmla="*/ 129 h 12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00" h="129">
                    <a:moveTo>
                      <a:pt x="7" y="78"/>
                    </a:moveTo>
                    <a:lnTo>
                      <a:pt x="21" y="50"/>
                    </a:lnTo>
                    <a:lnTo>
                      <a:pt x="42" y="28"/>
                    </a:lnTo>
                    <a:lnTo>
                      <a:pt x="70" y="0"/>
                    </a:lnTo>
                    <a:lnTo>
                      <a:pt x="92" y="0"/>
                    </a:lnTo>
                    <a:lnTo>
                      <a:pt x="99" y="21"/>
                    </a:lnTo>
                    <a:lnTo>
                      <a:pt x="78" y="35"/>
                    </a:lnTo>
                    <a:lnTo>
                      <a:pt x="49" y="57"/>
                    </a:lnTo>
                    <a:lnTo>
                      <a:pt x="21" y="99"/>
                    </a:lnTo>
                    <a:lnTo>
                      <a:pt x="14" y="107"/>
                    </a:lnTo>
                    <a:lnTo>
                      <a:pt x="7" y="128"/>
                    </a:lnTo>
                    <a:lnTo>
                      <a:pt x="0" y="99"/>
                    </a:lnTo>
                    <a:lnTo>
                      <a:pt x="7" y="78"/>
                    </a:lnTo>
                    <a:close/>
                  </a:path>
                </a:pathLst>
              </a:custGeom>
              <a:solidFill>
                <a:srgbClr val="888888"/>
              </a:solidFill>
              <a:ln w="6350">
                <a:solidFill>
                  <a:srgbClr val="000000"/>
                </a:solidFill>
                <a:round/>
                <a:headEnd/>
                <a:tailEnd/>
              </a:ln>
            </p:spPr>
            <p:txBody>
              <a:bodyPr wrap="none" anchor="ctr">
                <a:spAutoFit/>
              </a:bodyPr>
              <a:lstStyle/>
              <a:p>
                <a:endParaRPr lang="zh-CN" altLang="en-US"/>
              </a:p>
            </p:txBody>
          </p:sp>
          <p:sp>
            <p:nvSpPr>
              <p:cNvPr id="15" name="Freeform 23"/>
              <p:cNvSpPr>
                <a:spLocks/>
              </p:cNvSpPr>
              <p:nvPr/>
            </p:nvSpPr>
            <p:spPr bwMode="auto">
              <a:xfrm>
                <a:off x="2778" y="2756"/>
                <a:ext cx="150" cy="94"/>
              </a:xfrm>
              <a:custGeom>
                <a:avLst/>
                <a:gdLst>
                  <a:gd name="T0" fmla="*/ 141 w 150"/>
                  <a:gd name="T1" fmla="*/ 36 h 94"/>
                  <a:gd name="T2" fmla="*/ 149 w 150"/>
                  <a:gd name="T3" fmla="*/ 50 h 94"/>
                  <a:gd name="T4" fmla="*/ 141 w 150"/>
                  <a:gd name="T5" fmla="*/ 57 h 94"/>
                  <a:gd name="T6" fmla="*/ 141 w 150"/>
                  <a:gd name="T7" fmla="*/ 57 h 94"/>
                  <a:gd name="T8" fmla="*/ 127 w 150"/>
                  <a:gd name="T9" fmla="*/ 64 h 94"/>
                  <a:gd name="T10" fmla="*/ 57 w 150"/>
                  <a:gd name="T11" fmla="*/ 86 h 94"/>
                  <a:gd name="T12" fmla="*/ 35 w 150"/>
                  <a:gd name="T13" fmla="*/ 93 h 94"/>
                  <a:gd name="T14" fmla="*/ 21 w 150"/>
                  <a:gd name="T15" fmla="*/ 93 h 94"/>
                  <a:gd name="T16" fmla="*/ 14 w 150"/>
                  <a:gd name="T17" fmla="*/ 79 h 94"/>
                  <a:gd name="T18" fmla="*/ 14 w 150"/>
                  <a:gd name="T19" fmla="*/ 79 h 94"/>
                  <a:gd name="T20" fmla="*/ 14 w 150"/>
                  <a:gd name="T21" fmla="*/ 64 h 94"/>
                  <a:gd name="T22" fmla="*/ 28 w 150"/>
                  <a:gd name="T23" fmla="*/ 57 h 94"/>
                  <a:gd name="T24" fmla="*/ 7 w 150"/>
                  <a:gd name="T25" fmla="*/ 57 h 94"/>
                  <a:gd name="T26" fmla="*/ 0 w 150"/>
                  <a:gd name="T27" fmla="*/ 43 h 94"/>
                  <a:gd name="T28" fmla="*/ 0 w 150"/>
                  <a:gd name="T29" fmla="*/ 36 h 94"/>
                  <a:gd name="T30" fmla="*/ 0 w 150"/>
                  <a:gd name="T31" fmla="*/ 29 h 94"/>
                  <a:gd name="T32" fmla="*/ 28 w 150"/>
                  <a:gd name="T33" fmla="*/ 22 h 94"/>
                  <a:gd name="T34" fmla="*/ 127 w 150"/>
                  <a:gd name="T35" fmla="*/ 0 h 94"/>
                  <a:gd name="T36" fmla="*/ 134 w 150"/>
                  <a:gd name="T37" fmla="*/ 7 h 94"/>
                  <a:gd name="T38" fmla="*/ 134 w 150"/>
                  <a:gd name="T39" fmla="*/ 7 h 94"/>
                  <a:gd name="T40" fmla="*/ 141 w 150"/>
                  <a:gd name="T41" fmla="*/ 14 h 94"/>
                  <a:gd name="T42" fmla="*/ 141 w 150"/>
                  <a:gd name="T43" fmla="*/ 22 h 94"/>
                  <a:gd name="T44" fmla="*/ 134 w 150"/>
                  <a:gd name="T45" fmla="*/ 29 h 94"/>
                  <a:gd name="T46" fmla="*/ 127 w 150"/>
                  <a:gd name="T47" fmla="*/ 29 h 94"/>
                  <a:gd name="T48" fmla="*/ 134 w 150"/>
                  <a:gd name="T49" fmla="*/ 29 h 94"/>
                  <a:gd name="T50" fmla="*/ 141 w 150"/>
                  <a:gd name="T51" fmla="*/ 36 h 94"/>
                  <a:gd name="T52" fmla="*/ 141 w 150"/>
                  <a:gd name="T53" fmla="*/ 36 h 9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50"/>
                  <a:gd name="T82" fmla="*/ 0 h 94"/>
                  <a:gd name="T83" fmla="*/ 150 w 150"/>
                  <a:gd name="T84" fmla="*/ 94 h 9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50" h="94">
                    <a:moveTo>
                      <a:pt x="141" y="36"/>
                    </a:moveTo>
                    <a:lnTo>
                      <a:pt x="149" y="50"/>
                    </a:lnTo>
                    <a:lnTo>
                      <a:pt x="141" y="57"/>
                    </a:lnTo>
                    <a:lnTo>
                      <a:pt x="127" y="64"/>
                    </a:lnTo>
                    <a:lnTo>
                      <a:pt x="57" y="86"/>
                    </a:lnTo>
                    <a:lnTo>
                      <a:pt x="35" y="93"/>
                    </a:lnTo>
                    <a:lnTo>
                      <a:pt x="21" y="93"/>
                    </a:lnTo>
                    <a:lnTo>
                      <a:pt x="14" y="79"/>
                    </a:lnTo>
                    <a:lnTo>
                      <a:pt x="14" y="64"/>
                    </a:lnTo>
                    <a:lnTo>
                      <a:pt x="28" y="57"/>
                    </a:lnTo>
                    <a:lnTo>
                      <a:pt x="7" y="57"/>
                    </a:lnTo>
                    <a:lnTo>
                      <a:pt x="0" y="43"/>
                    </a:lnTo>
                    <a:lnTo>
                      <a:pt x="0" y="36"/>
                    </a:lnTo>
                    <a:lnTo>
                      <a:pt x="0" y="29"/>
                    </a:lnTo>
                    <a:lnTo>
                      <a:pt x="28" y="22"/>
                    </a:lnTo>
                    <a:lnTo>
                      <a:pt x="127" y="0"/>
                    </a:lnTo>
                    <a:lnTo>
                      <a:pt x="134" y="7"/>
                    </a:lnTo>
                    <a:lnTo>
                      <a:pt x="141" y="14"/>
                    </a:lnTo>
                    <a:lnTo>
                      <a:pt x="141" y="22"/>
                    </a:lnTo>
                    <a:lnTo>
                      <a:pt x="134" y="29"/>
                    </a:lnTo>
                    <a:lnTo>
                      <a:pt x="127" y="29"/>
                    </a:lnTo>
                    <a:lnTo>
                      <a:pt x="134" y="29"/>
                    </a:lnTo>
                    <a:lnTo>
                      <a:pt x="141" y="36"/>
                    </a:lnTo>
                    <a:close/>
                  </a:path>
                </a:pathLst>
              </a:custGeom>
              <a:solidFill>
                <a:srgbClr val="888888"/>
              </a:solidFill>
              <a:ln w="6350">
                <a:solidFill>
                  <a:srgbClr val="000000"/>
                </a:solidFill>
                <a:round/>
                <a:headEnd/>
                <a:tailEnd/>
              </a:ln>
            </p:spPr>
            <p:txBody>
              <a:bodyPr wrap="none" anchor="ctr">
                <a:spAutoFit/>
              </a:bodyPr>
              <a:lstStyle/>
              <a:p>
                <a:endParaRPr lang="zh-CN" altLang="en-US"/>
              </a:p>
            </p:txBody>
          </p:sp>
        </p:grpSp>
        <p:sp>
          <p:nvSpPr>
            <p:cNvPr id="12" name="Freeform 24"/>
            <p:cNvSpPr>
              <a:spLocks/>
            </p:cNvSpPr>
            <p:nvPr/>
          </p:nvSpPr>
          <p:spPr bwMode="auto">
            <a:xfrm>
              <a:off x="4092" y="985"/>
              <a:ext cx="100" cy="29"/>
            </a:xfrm>
            <a:custGeom>
              <a:avLst/>
              <a:gdLst>
                <a:gd name="T0" fmla="*/ 0 w 100"/>
                <a:gd name="T1" fmla="*/ 28 h 29"/>
                <a:gd name="T2" fmla="*/ 99 w 100"/>
                <a:gd name="T3" fmla="*/ 0 h 29"/>
                <a:gd name="T4" fmla="*/ 0 60000 65536"/>
                <a:gd name="T5" fmla="*/ 0 60000 65536"/>
                <a:gd name="T6" fmla="*/ 0 w 100"/>
                <a:gd name="T7" fmla="*/ 0 h 29"/>
                <a:gd name="T8" fmla="*/ 100 w 100"/>
                <a:gd name="T9" fmla="*/ 29 h 29"/>
              </a:gdLst>
              <a:ahLst/>
              <a:cxnLst>
                <a:cxn ang="T4">
                  <a:pos x="T0" y="T1"/>
                </a:cxn>
                <a:cxn ang="T5">
                  <a:pos x="T2" y="T3"/>
                </a:cxn>
              </a:cxnLst>
              <a:rect l="T6" t="T7" r="T8" b="T9"/>
              <a:pathLst>
                <a:path w="100" h="29">
                  <a:moveTo>
                    <a:pt x="0" y="28"/>
                  </a:moveTo>
                  <a:lnTo>
                    <a:pt x="99" y="0"/>
                  </a:lnTo>
                </a:path>
              </a:pathLst>
            </a:custGeom>
            <a:solidFill>
              <a:srgbClr val="FFFFFF"/>
            </a:solidFill>
            <a:ln w="6350">
              <a:solidFill>
                <a:srgbClr val="000000"/>
              </a:solidFill>
              <a:round/>
              <a:headEnd/>
              <a:tailEnd/>
            </a:ln>
          </p:spPr>
          <p:txBody>
            <a:bodyPr wrap="none" anchor="ctr">
              <a:spAutoFit/>
            </a:bodyPr>
            <a:lstStyle/>
            <a:p>
              <a:endParaRPr lang="zh-CN" altLang="en-US"/>
            </a:p>
          </p:txBody>
        </p:sp>
        <p:sp>
          <p:nvSpPr>
            <p:cNvPr id="13" name="Text Box 25"/>
            <p:cNvSpPr txBox="1">
              <a:spLocks noChangeArrowheads="1"/>
            </p:cNvSpPr>
            <p:nvPr/>
          </p:nvSpPr>
          <p:spPr bwMode="auto">
            <a:xfrm rot="-1260000">
              <a:off x="4285" y="511"/>
              <a:ext cx="1233" cy="443"/>
            </a:xfrm>
            <a:prstGeom prst="rect">
              <a:avLst/>
            </a:prstGeom>
            <a:noFill/>
            <a:ln w="6350">
              <a:noFill/>
              <a:miter lim="800000"/>
              <a:headEnd/>
              <a:tailEnd/>
            </a:ln>
          </p:spPr>
          <p:txBody>
            <a:bodyPr lIns="45720" rIns="45720">
              <a:spAutoFit/>
            </a:bodyPr>
            <a:lstStyle/>
            <a:p>
              <a:pPr>
                <a:spcBef>
                  <a:spcPct val="50000"/>
                </a:spcBef>
              </a:pPr>
              <a:r>
                <a:rPr lang="en-US" altLang="zh-CN" sz="1600" b="1" dirty="0">
                  <a:solidFill>
                    <a:schemeClr val="bg1"/>
                  </a:solidFill>
                  <a:latin typeface="Bradley Hand ITC" pitchFamily="66" charset="0"/>
                  <a:ea typeface="SoloBFnt"/>
                  <a:cs typeface="Arial" pitchFamily="34" charset="0"/>
                </a:rPr>
                <a:t>Let’s </a:t>
              </a:r>
              <a:r>
                <a:rPr lang="en-US" altLang="zh-CN" sz="1600" b="1" dirty="0" err="1">
                  <a:solidFill>
                    <a:schemeClr val="bg1"/>
                  </a:solidFill>
                  <a:latin typeface="Bradley Hand ITC" pitchFamily="66" charset="0"/>
                  <a:ea typeface="SoloBFnt"/>
                  <a:cs typeface="Arial" pitchFamily="34" charset="0"/>
                </a:rPr>
                <a:t>findoout</a:t>
              </a:r>
              <a:r>
                <a:rPr lang="en-US" altLang="zh-CN" sz="1600" b="1" dirty="0">
                  <a:solidFill>
                    <a:schemeClr val="bg1"/>
                  </a:solidFill>
                  <a:latin typeface="Bradley Hand ITC" pitchFamily="66" charset="0"/>
                  <a:ea typeface="SoloBFnt"/>
                  <a:cs typeface="Arial" pitchFamily="34" charset="0"/>
                </a:rPr>
                <a:t>, </a:t>
              </a:r>
            </a:p>
            <a:p>
              <a:pPr>
                <a:spcBef>
                  <a:spcPct val="50000"/>
                </a:spcBef>
              </a:pPr>
              <a:r>
                <a:rPr lang="en-US" altLang="zh-CN" sz="1600" b="1" dirty="0">
                  <a:solidFill>
                    <a:schemeClr val="bg1"/>
                  </a:solidFill>
                  <a:latin typeface="Bradley Hand ITC" pitchFamily="66" charset="0"/>
                  <a:ea typeface="SoloBFnt"/>
                  <a:cs typeface="Arial" pitchFamily="34" charset="0"/>
                </a:rPr>
                <a:t>                    for YOU!</a:t>
              </a:r>
              <a:endParaRPr lang="en-US" altLang="zh-CN" sz="1000" dirty="0">
                <a:solidFill>
                  <a:schemeClr val="bg1"/>
                </a:solidFill>
                <a:latin typeface="Calibri" pitchFamily="34" charset="0"/>
                <a:ea typeface="SoloBFnt"/>
                <a:cs typeface="Arial" pitchFamily="34" charset="0"/>
              </a:endParaRPr>
            </a:p>
          </p:txBody>
        </p:sp>
      </p:grpSp>
      <p:sp>
        <p:nvSpPr>
          <p:cNvPr id="22" name="Rectangle 8"/>
          <p:cNvSpPr>
            <a:spLocks/>
          </p:cNvSpPr>
          <p:nvPr/>
        </p:nvSpPr>
        <p:spPr bwMode="auto">
          <a:xfrm>
            <a:off x="2825750" y="3232150"/>
            <a:ext cx="5319713" cy="396875"/>
          </a:xfrm>
          <a:prstGeom prst="rect">
            <a:avLst/>
          </a:prstGeom>
          <a:noFill/>
          <a:ln w="9525">
            <a:noFill/>
            <a:miter lim="800000"/>
            <a:headEnd/>
            <a:tailEnd/>
          </a:ln>
        </p:spPr>
        <p:txBody>
          <a:bodyPr anchor="ctr">
            <a:spAutoFit/>
          </a:bodyPr>
          <a:lstStyle/>
          <a:p>
            <a:pPr defTabSz="457200" eaLnBrk="0" hangingPunct="0"/>
            <a:r>
              <a:rPr lang="zh-CN" altLang="en-US" sz="2000" b="1">
                <a:ea typeface="微软雅黑" pitchFamily="34" charset="-122"/>
              </a:rPr>
              <a:t>不是意见领袖，是调查意见的领袖</a:t>
            </a:r>
            <a:endParaRPr lang="en-US" altLang="zh-CN" sz="2000" b="1">
              <a:ea typeface="微软雅黑" pitchFamily="34" charset="-122"/>
            </a:endParaRPr>
          </a:p>
        </p:txBody>
      </p:sp>
      <p:pic>
        <p:nvPicPr>
          <p:cNvPr id="23" name="Picture 7" descr="logo-findoout.png"/>
          <p:cNvPicPr>
            <a:picLocks noChangeAspect="1"/>
          </p:cNvPicPr>
          <p:nvPr/>
        </p:nvPicPr>
        <p:blipFill>
          <a:blip r:embed="rId2" cstate="print"/>
          <a:srcRect/>
          <a:stretch>
            <a:fillRect/>
          </a:stretch>
        </p:blipFill>
        <p:spPr bwMode="auto">
          <a:xfrm>
            <a:off x="969963" y="3219450"/>
            <a:ext cx="1265237" cy="4222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2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p:cNvSpPr>
          <p:nvPr/>
        </p:nvSpPr>
        <p:spPr bwMode="auto">
          <a:xfrm>
            <a:off x="457200" y="274638"/>
            <a:ext cx="8229600" cy="1143000"/>
          </a:xfrm>
          <a:prstGeom prst="rect">
            <a:avLst/>
          </a:prstGeom>
          <a:noFill/>
          <a:ln>
            <a:miter lim="800000"/>
            <a:headEnd/>
            <a:tailEnd/>
          </a:ln>
        </p:spPr>
        <p:txBody>
          <a:bodyPr anchor="ct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zh-CN" altLang="en-US" sz="2000" b="1" i="0" u="none" strike="noStrike" kern="1200" cap="none" spc="0" normalizeH="0" baseline="0" noProof="0" dirty="0" smtClean="0">
                <a:ln>
                  <a:noFill/>
                </a:ln>
                <a:solidFill>
                  <a:sysClr val="windowText" lastClr="000000"/>
                </a:solidFill>
                <a:effectLst/>
                <a:uLnTx/>
                <a:uFillTx/>
                <a:latin typeface="微软雅黑" pitchFamily="34" charset="-122"/>
                <a:ea typeface="微软雅黑" pitchFamily="34" charset="-122"/>
                <a:cs typeface="+mj-cs"/>
              </a:rPr>
              <a:t>受访者背景</a:t>
            </a:r>
          </a:p>
        </p:txBody>
      </p:sp>
      <p:sp>
        <p:nvSpPr>
          <p:cNvPr id="8" name="灯片编号占位符 4"/>
          <p:cNvSpPr>
            <a:spLocks noGrp="1"/>
          </p:cNvSpPr>
          <p:nvPr>
            <p:ph type="sldNum" sz="quarter" idx="12"/>
          </p:nvPr>
        </p:nvSpPr>
        <p:spPr>
          <a:xfrm>
            <a:off x="6553200" y="6356350"/>
            <a:ext cx="2133600" cy="365125"/>
          </a:xfrm>
        </p:spPr>
        <p:txBody>
          <a:bodyPr/>
          <a:lstStyle/>
          <a:p>
            <a:fld id="{5CACE9EB-67D8-402F-84DE-7914361DB2B9}" type="slidenum">
              <a:rPr lang="zh-CN" altLang="en-US" smtClean="0"/>
              <a:pPr/>
              <a:t>5</a:t>
            </a:fld>
            <a:endParaRPr lang="zh-CN" altLang="en-US"/>
          </a:p>
        </p:txBody>
      </p:sp>
      <p:graphicFrame>
        <p:nvGraphicFramePr>
          <p:cNvPr id="4" name="图表 3"/>
          <p:cNvGraphicFramePr/>
          <p:nvPr/>
        </p:nvGraphicFramePr>
        <p:xfrm>
          <a:off x="0" y="1285860"/>
          <a:ext cx="3476628" cy="231775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图表 9"/>
          <p:cNvGraphicFramePr/>
          <p:nvPr/>
        </p:nvGraphicFramePr>
        <p:xfrm>
          <a:off x="5643538" y="1285860"/>
          <a:ext cx="3500462" cy="233364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图表 5"/>
          <p:cNvGraphicFramePr/>
          <p:nvPr/>
        </p:nvGraphicFramePr>
        <p:xfrm>
          <a:off x="1000100" y="3714752"/>
          <a:ext cx="3500462" cy="2333641"/>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 name="图表 6"/>
          <p:cNvGraphicFramePr/>
          <p:nvPr/>
        </p:nvGraphicFramePr>
        <p:xfrm>
          <a:off x="5000628" y="3714752"/>
          <a:ext cx="3500462" cy="2333641"/>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9" name="图表 8"/>
          <p:cNvGraphicFramePr/>
          <p:nvPr/>
        </p:nvGraphicFramePr>
        <p:xfrm>
          <a:off x="2714612" y="1357298"/>
          <a:ext cx="3500462" cy="2333641"/>
        </p:xfrm>
        <a:graphic>
          <a:graphicData uri="http://schemas.openxmlformats.org/drawingml/2006/chart">
            <c:chart xmlns:c="http://schemas.openxmlformats.org/drawingml/2006/chart" xmlns:r="http://schemas.openxmlformats.org/officeDocument/2006/relationships" r:id="rId7"/>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灯片编号占位符 10"/>
          <p:cNvSpPr>
            <a:spLocks noGrp="1"/>
          </p:cNvSpPr>
          <p:nvPr>
            <p:ph type="sldNum" sz="quarter" idx="12"/>
          </p:nvPr>
        </p:nvSpPr>
        <p:spPr/>
        <p:txBody>
          <a:bodyPr/>
          <a:lstStyle/>
          <a:p>
            <a:fld id="{5CACE9EB-67D8-402F-84DE-7914361DB2B9}" type="slidenum">
              <a:rPr lang="zh-CN" altLang="en-US" smtClean="0">
                <a:latin typeface="微软雅黑" pitchFamily="34" charset="-122"/>
                <a:ea typeface="微软雅黑" pitchFamily="34" charset="-122"/>
              </a:rPr>
              <a:pPr/>
              <a:t>6</a:t>
            </a:fld>
            <a:endParaRPr lang="zh-CN" altLang="en-US">
              <a:latin typeface="微软雅黑" pitchFamily="34" charset="-122"/>
              <a:ea typeface="微软雅黑" pitchFamily="34" charset="-122"/>
            </a:endParaRPr>
          </a:p>
        </p:txBody>
      </p:sp>
      <p:sp>
        <p:nvSpPr>
          <p:cNvPr id="9" name="Content Placeholder 4"/>
          <p:cNvSpPr>
            <a:spLocks/>
          </p:cNvSpPr>
          <p:nvPr/>
        </p:nvSpPr>
        <p:spPr bwMode="auto">
          <a:xfrm>
            <a:off x="5580063" y="2393950"/>
            <a:ext cx="2592387" cy="347663"/>
          </a:xfrm>
          <a:prstGeom prst="rect">
            <a:avLst/>
          </a:prstGeom>
          <a:solidFill>
            <a:srgbClr val="FFFFFF"/>
          </a:solidFill>
          <a:ln w="9525">
            <a:noFill/>
            <a:miter lim="800000"/>
            <a:headEnd/>
            <a:tailEnd/>
          </a:ln>
        </p:spPr>
        <p:txBody>
          <a:bodyPr anchor="ctr"/>
          <a:lstStyle/>
          <a:p>
            <a:pPr>
              <a:spcBef>
                <a:spcPct val="20000"/>
              </a:spcBef>
              <a:buFont typeface="Arial" charset="0"/>
              <a:buNone/>
            </a:pPr>
            <a:r>
              <a:rPr lang="zh-CN" altLang="en-US" b="1" dirty="0" smtClean="0">
                <a:solidFill>
                  <a:schemeClr val="bg1">
                    <a:lumMod val="75000"/>
                  </a:schemeClr>
                </a:solidFill>
                <a:latin typeface="微软雅黑" pitchFamily="34" charset="-122"/>
                <a:ea typeface="微软雅黑" pitchFamily="34" charset="-122"/>
              </a:rPr>
              <a:t>背景</a:t>
            </a:r>
            <a:endParaRPr lang="zh-CN" altLang="en-US" b="1" dirty="0">
              <a:solidFill>
                <a:schemeClr val="bg1">
                  <a:lumMod val="75000"/>
                </a:schemeClr>
              </a:solidFill>
              <a:latin typeface="微软雅黑" pitchFamily="34" charset="-122"/>
              <a:ea typeface="微软雅黑" pitchFamily="34" charset="-122"/>
            </a:endParaRPr>
          </a:p>
        </p:txBody>
      </p:sp>
      <p:pic>
        <p:nvPicPr>
          <p:cNvPr id="15" name="图片 14" descr="101505cJ1.png"/>
          <p:cNvPicPr>
            <a:picLocks noChangeAspect="1"/>
          </p:cNvPicPr>
          <p:nvPr/>
        </p:nvPicPr>
        <p:blipFill>
          <a:blip r:embed="rId2" cstate="print"/>
          <a:stretch>
            <a:fillRect/>
          </a:stretch>
        </p:blipFill>
        <p:spPr>
          <a:xfrm>
            <a:off x="1500166" y="2160588"/>
            <a:ext cx="2438400" cy="2438400"/>
          </a:xfrm>
          <a:prstGeom prst="rect">
            <a:avLst/>
          </a:prstGeom>
        </p:spPr>
      </p:pic>
      <p:sp>
        <p:nvSpPr>
          <p:cNvPr id="8" name="Content Placeholder 4"/>
          <p:cNvSpPr>
            <a:spLocks/>
          </p:cNvSpPr>
          <p:nvPr/>
        </p:nvSpPr>
        <p:spPr bwMode="auto">
          <a:xfrm>
            <a:off x="5580063" y="2393950"/>
            <a:ext cx="2592387" cy="347663"/>
          </a:xfrm>
          <a:prstGeom prst="rect">
            <a:avLst/>
          </a:prstGeom>
          <a:solidFill>
            <a:srgbClr val="FFFFFF"/>
          </a:solidFill>
          <a:ln w="9525">
            <a:noFill/>
            <a:miter lim="800000"/>
            <a:headEnd/>
            <a:tailEnd/>
          </a:ln>
        </p:spPr>
        <p:txBody>
          <a:bodyPr anchor="ctr"/>
          <a:lstStyle/>
          <a:p>
            <a:pPr>
              <a:spcBef>
                <a:spcPct val="20000"/>
              </a:spcBef>
              <a:buFont typeface="Arial" charset="0"/>
              <a:buNone/>
            </a:pPr>
            <a:r>
              <a:rPr lang="zh-CN" altLang="en-US" b="1" dirty="0" smtClean="0">
                <a:solidFill>
                  <a:srgbClr val="C0C0C0"/>
                </a:solidFill>
                <a:latin typeface="微软雅黑" pitchFamily="34" charset="-122"/>
                <a:ea typeface="微软雅黑" pitchFamily="34" charset="-122"/>
              </a:rPr>
              <a:t>背景</a:t>
            </a:r>
            <a:endParaRPr lang="zh-CN" altLang="en-US" b="1" dirty="0">
              <a:solidFill>
                <a:srgbClr val="C0C0C0"/>
              </a:solidFill>
              <a:latin typeface="微软雅黑" pitchFamily="34" charset="-122"/>
              <a:ea typeface="微软雅黑" pitchFamily="34" charset="-122"/>
            </a:endParaRPr>
          </a:p>
        </p:txBody>
      </p:sp>
      <p:sp>
        <p:nvSpPr>
          <p:cNvPr id="10" name="Content Placeholder 4"/>
          <p:cNvSpPr>
            <a:spLocks/>
          </p:cNvSpPr>
          <p:nvPr/>
        </p:nvSpPr>
        <p:spPr bwMode="auto">
          <a:xfrm>
            <a:off x="5580063" y="3032125"/>
            <a:ext cx="2592387" cy="347663"/>
          </a:xfrm>
          <a:prstGeom prst="rect">
            <a:avLst/>
          </a:prstGeom>
          <a:noFill/>
          <a:ln w="9525">
            <a:noFill/>
            <a:miter lim="800000"/>
            <a:headEnd/>
            <a:tailEnd/>
          </a:ln>
        </p:spPr>
        <p:txBody>
          <a:bodyPr anchor="ctr"/>
          <a:lstStyle/>
          <a:p>
            <a:pPr>
              <a:spcBef>
                <a:spcPct val="20000"/>
              </a:spcBef>
              <a:buFont typeface="Arial" charset="0"/>
              <a:buNone/>
            </a:pPr>
            <a:r>
              <a:rPr lang="zh-CN" altLang="en-US" b="1" dirty="0" smtClean="0">
                <a:latin typeface="微软雅黑" pitchFamily="34" charset="-122"/>
                <a:ea typeface="微软雅黑" pitchFamily="34" charset="-122"/>
              </a:rPr>
              <a:t>发现</a:t>
            </a:r>
            <a:endParaRPr lang="zh-CN" altLang="en-US" b="1" dirty="0">
              <a:latin typeface="微软雅黑" pitchFamily="34" charset="-122"/>
              <a:ea typeface="微软雅黑" pitchFamily="34" charset="-122"/>
            </a:endParaRPr>
          </a:p>
        </p:txBody>
      </p:sp>
      <p:sp>
        <p:nvSpPr>
          <p:cNvPr id="16" name="Content Placeholder 4"/>
          <p:cNvSpPr>
            <a:spLocks/>
          </p:cNvSpPr>
          <p:nvPr/>
        </p:nvSpPr>
        <p:spPr bwMode="auto">
          <a:xfrm>
            <a:off x="5580063" y="3670300"/>
            <a:ext cx="2592387" cy="347663"/>
          </a:xfrm>
          <a:prstGeom prst="rect">
            <a:avLst/>
          </a:prstGeom>
          <a:noFill/>
          <a:ln w="9525">
            <a:noFill/>
            <a:miter lim="800000"/>
            <a:headEnd/>
            <a:tailEnd/>
          </a:ln>
        </p:spPr>
        <p:txBody>
          <a:bodyPr anchor="ctr"/>
          <a:lstStyle/>
          <a:p>
            <a:pPr>
              <a:spcBef>
                <a:spcPct val="20000"/>
              </a:spcBef>
              <a:buFont typeface="Arial" charset="0"/>
              <a:buNone/>
            </a:pPr>
            <a:r>
              <a:rPr lang="zh-CN" altLang="en-US" b="1" dirty="0" smtClean="0">
                <a:solidFill>
                  <a:schemeClr val="bg1">
                    <a:lumMod val="75000"/>
                  </a:schemeClr>
                </a:solidFill>
                <a:latin typeface="微软雅黑" pitchFamily="34" charset="-122"/>
                <a:ea typeface="微软雅黑" pitchFamily="34" charset="-122"/>
              </a:rPr>
              <a:t>启发</a:t>
            </a:r>
            <a:endParaRPr lang="zh-CN" altLang="en-US" b="1" dirty="0">
              <a:solidFill>
                <a:schemeClr val="bg1">
                  <a:lumMod val="75000"/>
                </a:schemeClr>
              </a:solidFill>
              <a:latin typeface="微软雅黑" pitchFamily="34" charset="-122"/>
              <a:ea typeface="微软雅黑" pitchFamily="34" charset="-122"/>
            </a:endParaRPr>
          </a:p>
        </p:txBody>
      </p:sp>
      <p:sp>
        <p:nvSpPr>
          <p:cNvPr id="17" name="Content Placeholder 4"/>
          <p:cNvSpPr>
            <a:spLocks/>
          </p:cNvSpPr>
          <p:nvPr/>
        </p:nvSpPr>
        <p:spPr bwMode="auto">
          <a:xfrm>
            <a:off x="5580063" y="4269865"/>
            <a:ext cx="3302000" cy="369332"/>
          </a:xfrm>
          <a:prstGeom prst="rect">
            <a:avLst/>
          </a:prstGeom>
          <a:noFill/>
          <a:ln w="9525">
            <a:noFill/>
            <a:miter lim="800000"/>
            <a:headEnd/>
            <a:tailEnd/>
          </a:ln>
        </p:spPr>
        <p:txBody>
          <a:bodyPr anchor="ctr">
            <a:spAutoFit/>
          </a:bodyPr>
          <a:lstStyle/>
          <a:p>
            <a:pPr>
              <a:buFont typeface="Arial" charset="0"/>
              <a:buNone/>
            </a:pPr>
            <a:r>
              <a:rPr lang="zh-CN" altLang="en-US" b="1" dirty="0" smtClean="0">
                <a:solidFill>
                  <a:srgbClr val="B2B2B2"/>
                </a:solidFill>
                <a:latin typeface="微软雅黑" pitchFamily="34" charset="-122"/>
                <a:ea typeface="微软雅黑" pitchFamily="34" charset="-122"/>
              </a:rPr>
              <a:t>附件</a:t>
            </a:r>
            <a:endParaRPr lang="zh-CN" altLang="en-US" b="1" dirty="0">
              <a:solidFill>
                <a:srgbClr val="B2B2B2"/>
              </a:solidFill>
              <a:latin typeface="微软雅黑" pitchFamily="34" charset="-122"/>
              <a:ea typeface="微软雅黑" pitchFamily="34" charset="-122"/>
            </a:endParaRPr>
          </a:p>
        </p:txBody>
      </p:sp>
      <p:sp>
        <p:nvSpPr>
          <p:cNvPr id="18" name="Content Placeholder 4"/>
          <p:cNvSpPr>
            <a:spLocks/>
          </p:cNvSpPr>
          <p:nvPr/>
        </p:nvSpPr>
        <p:spPr bwMode="auto">
          <a:xfrm>
            <a:off x="5580063" y="4756841"/>
            <a:ext cx="3302000" cy="646331"/>
          </a:xfrm>
          <a:prstGeom prst="rect">
            <a:avLst/>
          </a:prstGeom>
          <a:noFill/>
          <a:ln w="9525">
            <a:noFill/>
            <a:miter lim="800000"/>
            <a:headEnd/>
            <a:tailEnd/>
          </a:ln>
        </p:spPr>
        <p:txBody>
          <a:bodyPr anchor="ctr">
            <a:spAutoFit/>
          </a:bodyPr>
          <a:lstStyle/>
          <a:p>
            <a:pPr>
              <a:buFont typeface="Arial" charset="0"/>
              <a:buNone/>
            </a:pPr>
            <a:r>
              <a:rPr lang="en-US" altLang="zh-CN" b="1" dirty="0">
                <a:solidFill>
                  <a:srgbClr val="B2B2B2"/>
                </a:solidFill>
                <a:latin typeface="微软雅黑" pitchFamily="34" charset="-122"/>
                <a:ea typeface="微软雅黑" pitchFamily="34" charset="-122"/>
              </a:rPr>
              <a:t>	</a:t>
            </a:r>
            <a:r>
              <a:rPr lang="zh-CN" altLang="en-US" b="1" dirty="0">
                <a:solidFill>
                  <a:srgbClr val="B2B2B2"/>
                </a:solidFill>
                <a:latin typeface="微软雅黑" pitchFamily="34" charset="-122"/>
                <a:ea typeface="微软雅黑" pitchFamily="34" charset="-122"/>
              </a:rPr>
              <a:t>调查问卷</a:t>
            </a:r>
          </a:p>
          <a:p>
            <a:pPr>
              <a:buFont typeface="Arial" charset="0"/>
              <a:buNone/>
            </a:pPr>
            <a:r>
              <a:rPr lang="en-US" altLang="zh-CN" b="1" dirty="0">
                <a:solidFill>
                  <a:srgbClr val="B2B2B2"/>
                </a:solidFill>
                <a:latin typeface="微软雅黑" pitchFamily="34" charset="-122"/>
                <a:ea typeface="微软雅黑" pitchFamily="34" charset="-122"/>
              </a:rPr>
              <a:t>	</a:t>
            </a:r>
            <a:r>
              <a:rPr lang="zh-CN" altLang="en-US" b="1" dirty="0">
                <a:solidFill>
                  <a:srgbClr val="B2B2B2"/>
                </a:solidFill>
                <a:latin typeface="微软雅黑" pitchFamily="34" charset="-122"/>
                <a:ea typeface="微软雅黑" pitchFamily="34" charset="-122"/>
              </a:rPr>
              <a:t>关于我们</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17"/>
          <p:cNvSpPr txBox="1">
            <a:spLocks/>
          </p:cNvSpPr>
          <p:nvPr/>
        </p:nvSpPr>
        <p:spPr bwMode="auto">
          <a:xfrm>
            <a:off x="457200" y="274638"/>
            <a:ext cx="8229600" cy="1143000"/>
          </a:xfrm>
          <a:prstGeom prst="rect">
            <a:avLst/>
          </a:prstGeom>
          <a:noFill/>
          <a:ln>
            <a:miter lim="800000"/>
            <a:headEnd/>
            <a:tailEnd/>
          </a:ln>
        </p:spPr>
        <p:txBody>
          <a:bodyPr anchor="ct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zh-CN" altLang="en-US" sz="2000" b="1" i="0" u="none" strike="noStrike" kern="1200" cap="none" spc="0" normalizeH="0" baseline="0" noProof="0" dirty="0" smtClean="0">
                <a:ln>
                  <a:noFill/>
                </a:ln>
                <a:solidFill>
                  <a:sysClr val="windowText" lastClr="000000"/>
                </a:solidFill>
                <a:effectLst/>
                <a:uLnTx/>
                <a:uFillTx/>
                <a:ea typeface="微软雅黑" pitchFamily="34" charset="-122"/>
                <a:cs typeface="+mj-cs"/>
              </a:rPr>
              <a:t>如何阅读本调查报告中的图表</a:t>
            </a:r>
          </a:p>
        </p:txBody>
      </p:sp>
      <p:sp>
        <p:nvSpPr>
          <p:cNvPr id="36" name="TextBox 13"/>
          <p:cNvSpPr txBox="1">
            <a:spLocks noChangeArrowheads="1"/>
          </p:cNvSpPr>
          <p:nvPr/>
        </p:nvSpPr>
        <p:spPr bwMode="auto">
          <a:xfrm>
            <a:off x="468313" y="1352550"/>
            <a:ext cx="8075612" cy="274638"/>
          </a:xfrm>
          <a:prstGeom prst="rect">
            <a:avLst/>
          </a:prstGeom>
          <a:noFill/>
          <a:ln w="9525">
            <a:noFill/>
            <a:miter lim="800000"/>
            <a:headEnd/>
            <a:tailEnd/>
          </a:ln>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200" b="1" i="0" u="none" strike="noStrike" kern="0" cap="none" spc="0" normalizeH="0" baseline="0" noProof="0" dirty="0">
                <a:ln>
                  <a:noFill/>
                </a:ln>
                <a:solidFill>
                  <a:sysClr val="windowText" lastClr="000000"/>
                </a:solidFill>
                <a:effectLst/>
                <a:uLnTx/>
                <a:uFillTx/>
                <a:ea typeface="微软雅黑" pitchFamily="34" charset="-122"/>
              </a:rPr>
              <a:t>示例问题： 您知道中国国家副主席习近平于</a:t>
            </a:r>
            <a:r>
              <a:rPr kumimoji="0" lang="en-US" altLang="zh-CN" sz="1200" b="1" i="0" u="none" strike="noStrike" kern="0" cap="none" spc="0" normalizeH="0" baseline="0" noProof="0" dirty="0">
                <a:ln>
                  <a:noFill/>
                </a:ln>
                <a:solidFill>
                  <a:sysClr val="windowText" lastClr="000000"/>
                </a:solidFill>
                <a:effectLst/>
                <a:uLnTx/>
                <a:uFillTx/>
                <a:ea typeface="微软雅黑" pitchFamily="34" charset="-122"/>
              </a:rPr>
              <a:t>2012</a:t>
            </a:r>
            <a:r>
              <a:rPr kumimoji="0" lang="zh-CN" altLang="en-US" sz="1200" b="1" i="0" u="none" strike="noStrike" kern="0" cap="none" spc="0" normalizeH="0" baseline="0" noProof="0" dirty="0">
                <a:ln>
                  <a:noFill/>
                </a:ln>
                <a:solidFill>
                  <a:sysClr val="windowText" lastClr="000000"/>
                </a:solidFill>
                <a:effectLst/>
                <a:uLnTx/>
                <a:uFillTx/>
                <a:ea typeface="微软雅黑" pitchFamily="34" charset="-122"/>
              </a:rPr>
              <a:t>年</a:t>
            </a:r>
            <a:r>
              <a:rPr kumimoji="0" lang="en-US" altLang="zh-CN" sz="1200" b="1" i="0" u="none" strike="noStrike" kern="0" cap="none" spc="0" normalizeH="0" baseline="0" noProof="0" dirty="0">
                <a:ln>
                  <a:noFill/>
                </a:ln>
                <a:solidFill>
                  <a:sysClr val="windowText" lastClr="000000"/>
                </a:solidFill>
                <a:effectLst/>
                <a:uLnTx/>
                <a:uFillTx/>
                <a:ea typeface="微软雅黑" pitchFamily="34" charset="-122"/>
              </a:rPr>
              <a:t>2</a:t>
            </a:r>
            <a:r>
              <a:rPr kumimoji="0" lang="zh-CN" altLang="en-US" sz="1200" b="1" i="0" u="none" strike="noStrike" kern="0" cap="none" spc="0" normalizeH="0" baseline="0" noProof="0" dirty="0">
                <a:ln>
                  <a:noFill/>
                </a:ln>
                <a:solidFill>
                  <a:sysClr val="windowText" lastClr="000000"/>
                </a:solidFill>
                <a:effectLst/>
                <a:uLnTx/>
                <a:uFillTx/>
                <a:ea typeface="微软雅黑" pitchFamily="34" charset="-122"/>
              </a:rPr>
              <a:t>月出访了爱尔兰吗？</a:t>
            </a:r>
            <a:endParaRPr kumimoji="0" lang="en-US" altLang="zh-CN" sz="1200" b="1" i="0" u="none" strike="noStrike" kern="0" cap="none" spc="0" normalizeH="0" baseline="0" noProof="0" dirty="0">
              <a:ln>
                <a:noFill/>
              </a:ln>
              <a:solidFill>
                <a:sysClr val="windowText" lastClr="000000"/>
              </a:solidFill>
              <a:effectLst/>
              <a:uLnTx/>
              <a:uFillTx/>
              <a:ea typeface="微软雅黑" pitchFamily="34" charset="-122"/>
            </a:endParaRPr>
          </a:p>
        </p:txBody>
      </p:sp>
      <p:sp>
        <p:nvSpPr>
          <p:cNvPr id="37" name="内容占位符 8"/>
          <p:cNvSpPr>
            <a:spLocks/>
          </p:cNvSpPr>
          <p:nvPr/>
        </p:nvSpPr>
        <p:spPr bwMode="auto">
          <a:xfrm>
            <a:off x="827088" y="1741488"/>
            <a:ext cx="7921625" cy="274637"/>
          </a:xfrm>
          <a:prstGeom prst="rect">
            <a:avLst/>
          </a:prstGeom>
          <a:noFill/>
          <a:ln w="9525">
            <a:noFill/>
            <a:miter lim="800000"/>
            <a:headEnd/>
            <a:tailEnd/>
          </a:ln>
        </p:spPr>
        <p:txBody>
          <a:bodyPr>
            <a:spAutoFit/>
          </a:bodyPr>
          <a:lstStyle/>
          <a:p>
            <a:pPr defTabSz="914400" eaLnBrk="0" hangingPunct="0">
              <a:spcBef>
                <a:spcPct val="20000"/>
              </a:spcBef>
              <a:buFont typeface="Wingdings" pitchFamily="2" charset="2"/>
              <a:buNone/>
            </a:pPr>
            <a:r>
              <a:rPr lang="zh-CN" altLang="en-US" sz="1200" dirty="0">
                <a:ea typeface="微软雅黑" pitchFamily="34" charset="-122"/>
              </a:rPr>
              <a:t>是指占总体的比例值。以本示例为例，即知道的人占</a:t>
            </a:r>
            <a:r>
              <a:rPr lang="en-US" altLang="zh-CN" sz="1200" dirty="0">
                <a:ea typeface="微软雅黑" pitchFamily="34" charset="-122"/>
              </a:rPr>
              <a:t> 29%</a:t>
            </a:r>
            <a:r>
              <a:rPr lang="zh-CN" altLang="en-US" sz="1200" dirty="0">
                <a:ea typeface="微软雅黑" pitchFamily="34" charset="-122"/>
              </a:rPr>
              <a:t>，不知道的占</a:t>
            </a:r>
            <a:r>
              <a:rPr lang="en-US" altLang="zh-CN" sz="1200" dirty="0">
                <a:ea typeface="微软雅黑" pitchFamily="34" charset="-122"/>
              </a:rPr>
              <a:t> 71% </a:t>
            </a:r>
            <a:r>
              <a:rPr lang="zh-CN" altLang="en-US" sz="1200" dirty="0">
                <a:ea typeface="微软雅黑" pitchFamily="34" charset="-122"/>
              </a:rPr>
              <a:t>；</a:t>
            </a:r>
          </a:p>
        </p:txBody>
      </p:sp>
      <p:sp>
        <p:nvSpPr>
          <p:cNvPr id="38" name="椭圆 37"/>
          <p:cNvSpPr/>
          <p:nvPr/>
        </p:nvSpPr>
        <p:spPr>
          <a:xfrm>
            <a:off x="468313" y="1698625"/>
            <a:ext cx="358775" cy="360363"/>
          </a:xfrm>
          <a:prstGeom prst="ellipse">
            <a:avLst/>
          </a:prstGeom>
          <a:solidFill>
            <a:srgbClr val="35579C"/>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1" i="0" u="none" strike="noStrike" kern="0" cap="none" spc="0" normalizeH="0" baseline="0" noProof="0" dirty="0">
                <a:ln>
                  <a:noFill/>
                </a:ln>
                <a:solidFill>
                  <a:sysClr val="window" lastClr="FFFFFF"/>
                </a:solidFill>
                <a:effectLst/>
                <a:uLnTx/>
                <a:uFillTx/>
                <a:ea typeface="微软雅黑" pitchFamily="34" charset="-122"/>
              </a:rPr>
              <a:t>1</a:t>
            </a:r>
            <a:endParaRPr kumimoji="0" lang="zh-CN" altLang="en-US" sz="1800" b="1" i="0" u="none" strike="noStrike" kern="0" cap="none" spc="0" normalizeH="0" baseline="0" noProof="0" dirty="0">
              <a:ln>
                <a:noFill/>
              </a:ln>
              <a:solidFill>
                <a:sysClr val="window" lastClr="FFFFFF"/>
              </a:solidFill>
              <a:effectLst/>
              <a:uLnTx/>
              <a:uFillTx/>
              <a:ea typeface="微软雅黑" pitchFamily="34" charset="-122"/>
            </a:endParaRPr>
          </a:p>
        </p:txBody>
      </p:sp>
      <p:sp>
        <p:nvSpPr>
          <p:cNvPr id="39" name="椭圆 38"/>
          <p:cNvSpPr/>
          <p:nvPr/>
        </p:nvSpPr>
        <p:spPr>
          <a:xfrm>
            <a:off x="468313" y="3140075"/>
            <a:ext cx="358775" cy="360363"/>
          </a:xfrm>
          <a:prstGeom prst="ellipse">
            <a:avLst/>
          </a:prstGeom>
          <a:solidFill>
            <a:srgbClr val="35579C"/>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1" i="0" u="none" strike="noStrike" kern="0" cap="none" spc="0" normalizeH="0" baseline="0" noProof="0" dirty="0">
                <a:ln>
                  <a:noFill/>
                </a:ln>
                <a:solidFill>
                  <a:sysClr val="window" lastClr="FFFFFF"/>
                </a:solidFill>
                <a:effectLst/>
                <a:uLnTx/>
                <a:uFillTx/>
                <a:ea typeface="微软雅黑" pitchFamily="34" charset="-122"/>
              </a:rPr>
              <a:t>5</a:t>
            </a:r>
            <a:endParaRPr kumimoji="0" lang="zh-CN" altLang="en-US" sz="1800" b="1" i="0" u="none" strike="noStrike" kern="0" cap="none" spc="0" normalizeH="0" baseline="0" noProof="0" dirty="0">
              <a:ln>
                <a:noFill/>
              </a:ln>
              <a:solidFill>
                <a:sysClr val="window" lastClr="FFFFFF"/>
              </a:solidFill>
              <a:effectLst/>
              <a:uLnTx/>
              <a:uFillTx/>
              <a:ea typeface="微软雅黑" pitchFamily="34" charset="-122"/>
            </a:endParaRPr>
          </a:p>
        </p:txBody>
      </p:sp>
      <p:sp>
        <p:nvSpPr>
          <p:cNvPr id="40" name="内容占位符 8"/>
          <p:cNvSpPr>
            <a:spLocks/>
          </p:cNvSpPr>
          <p:nvPr/>
        </p:nvSpPr>
        <p:spPr bwMode="auto">
          <a:xfrm>
            <a:off x="1547813" y="3154363"/>
            <a:ext cx="6769100" cy="274637"/>
          </a:xfrm>
          <a:prstGeom prst="rect">
            <a:avLst/>
          </a:prstGeom>
          <a:noFill/>
          <a:ln w="9525">
            <a:noFill/>
            <a:miter lim="800000"/>
            <a:headEnd/>
            <a:tailEnd/>
          </a:ln>
        </p:spPr>
        <p:txBody>
          <a:bodyPr>
            <a:spAutoFit/>
          </a:bodyPr>
          <a:lstStyle/>
          <a:p>
            <a:pPr marL="342900" marR="0" lvl="0" indent="-342900" defTabSz="914400" eaLnBrk="1" fontAlgn="auto" latinLnBrk="0" hangingPunct="1">
              <a:lnSpc>
                <a:spcPct val="100000"/>
              </a:lnSpc>
              <a:spcBef>
                <a:spcPts val="0"/>
              </a:spcBef>
              <a:spcAft>
                <a:spcPts val="0"/>
              </a:spcAft>
              <a:buClrTx/>
              <a:buSzTx/>
              <a:buFontTx/>
              <a:buNone/>
              <a:tabLst/>
              <a:defRPr/>
            </a:pPr>
            <a:r>
              <a:rPr kumimoji="0" lang="zh-CN" altLang="en-US" sz="1200" b="0" i="0" u="none" strike="noStrike" kern="0" cap="none" spc="0" normalizeH="0" baseline="0" noProof="0">
                <a:ln>
                  <a:noFill/>
                </a:ln>
                <a:solidFill>
                  <a:srgbClr val="0000FF"/>
                </a:solidFill>
                <a:effectLst/>
                <a:uLnTx/>
                <a:uFillTx/>
                <a:ea typeface="微软雅黑" pitchFamily="34" charset="-122"/>
              </a:rPr>
              <a:t>底色为蓝色的值是指比总体的百分比小</a:t>
            </a:r>
            <a:r>
              <a:rPr kumimoji="0" lang="en-US" altLang="zh-CN" sz="1200" b="0" i="0" u="none" strike="noStrike" kern="0" cap="none" spc="0" normalizeH="0" baseline="0" noProof="0">
                <a:ln>
                  <a:noFill/>
                </a:ln>
                <a:solidFill>
                  <a:srgbClr val="0000FF"/>
                </a:solidFill>
                <a:effectLst/>
                <a:uLnTx/>
                <a:uFillTx/>
                <a:ea typeface="微软雅黑" pitchFamily="34" charset="-122"/>
              </a:rPr>
              <a:t>10%</a:t>
            </a:r>
            <a:r>
              <a:rPr kumimoji="0" lang="zh-CN" altLang="en-US" sz="1200" b="0" i="0" u="none" strike="noStrike" kern="0" cap="none" spc="0" normalizeH="0" baseline="0" noProof="0">
                <a:ln>
                  <a:noFill/>
                </a:ln>
                <a:solidFill>
                  <a:srgbClr val="0000FF"/>
                </a:solidFill>
                <a:effectLst/>
                <a:uLnTx/>
                <a:uFillTx/>
                <a:ea typeface="微软雅黑" pitchFamily="34" charset="-122"/>
              </a:rPr>
              <a:t>或更多</a:t>
            </a:r>
            <a:r>
              <a:rPr kumimoji="0" lang="zh-CN" altLang="en-US" sz="1200" b="0" i="0" u="none" strike="noStrike" kern="0" cap="none" spc="0" normalizeH="0" baseline="0" noProof="0">
                <a:ln>
                  <a:noFill/>
                </a:ln>
                <a:solidFill>
                  <a:srgbClr val="0000FF"/>
                </a:solidFill>
                <a:effectLst/>
                <a:uLnTx/>
                <a:uFillTx/>
                <a:ea typeface="微软雅黑" pitchFamily="34" charset="-122"/>
                <a:cs typeface="微软雅黑"/>
              </a:rPr>
              <a:t>。</a:t>
            </a:r>
          </a:p>
        </p:txBody>
      </p:sp>
      <p:sp>
        <p:nvSpPr>
          <p:cNvPr id="41" name="椭圆 40"/>
          <p:cNvSpPr/>
          <p:nvPr/>
        </p:nvSpPr>
        <p:spPr>
          <a:xfrm>
            <a:off x="468313" y="2058988"/>
            <a:ext cx="358775" cy="360362"/>
          </a:xfrm>
          <a:prstGeom prst="ellipse">
            <a:avLst/>
          </a:prstGeom>
          <a:solidFill>
            <a:srgbClr val="35579C"/>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1" i="0" u="none" strike="noStrike" kern="0" cap="none" spc="0" normalizeH="0" baseline="0" noProof="0" dirty="0">
                <a:ln>
                  <a:noFill/>
                </a:ln>
                <a:solidFill>
                  <a:sysClr val="window" lastClr="FFFFFF"/>
                </a:solidFill>
                <a:effectLst/>
                <a:uLnTx/>
                <a:uFillTx/>
                <a:ea typeface="微软雅黑" pitchFamily="34" charset="-122"/>
              </a:rPr>
              <a:t>2</a:t>
            </a:r>
            <a:endParaRPr kumimoji="0" lang="zh-CN" altLang="en-US" sz="1800" b="1" i="0" u="none" strike="noStrike" kern="0" cap="none" spc="0" normalizeH="0" baseline="0" noProof="0" dirty="0">
              <a:ln>
                <a:noFill/>
              </a:ln>
              <a:solidFill>
                <a:sysClr val="window" lastClr="FFFFFF"/>
              </a:solidFill>
              <a:effectLst/>
              <a:uLnTx/>
              <a:uFillTx/>
              <a:ea typeface="微软雅黑" pitchFamily="34" charset="-122"/>
            </a:endParaRPr>
          </a:p>
        </p:txBody>
      </p:sp>
      <p:sp>
        <p:nvSpPr>
          <p:cNvPr id="42" name="内容占位符 8"/>
          <p:cNvSpPr>
            <a:spLocks/>
          </p:cNvSpPr>
          <p:nvPr/>
        </p:nvSpPr>
        <p:spPr bwMode="auto">
          <a:xfrm>
            <a:off x="1547813" y="2035175"/>
            <a:ext cx="7199312" cy="457200"/>
          </a:xfrm>
          <a:prstGeom prst="rect">
            <a:avLst/>
          </a:prstGeom>
          <a:noFill/>
          <a:ln w="9525">
            <a:noFill/>
            <a:miter lim="800000"/>
            <a:headEnd/>
            <a:tailEnd/>
          </a:ln>
        </p:spPr>
        <p:txBody>
          <a:bodyPr>
            <a:spAutoFit/>
          </a:bodyPr>
          <a:lstStyle/>
          <a:p>
            <a:pPr defTabSz="914400" eaLnBrk="0" hangingPunct="0">
              <a:spcBef>
                <a:spcPct val="20000"/>
              </a:spcBef>
            </a:pPr>
            <a:r>
              <a:rPr lang="zh-CN" altLang="en-US" sz="1200">
                <a:solidFill>
                  <a:srgbClr val="FF0000"/>
                </a:solidFill>
                <a:ea typeface="微软雅黑" pitchFamily="34" charset="-122"/>
              </a:rPr>
              <a:t>底色为红色的值指比总体的百分比大</a:t>
            </a:r>
            <a:r>
              <a:rPr lang="en-US" altLang="zh-CN" sz="1200">
                <a:solidFill>
                  <a:srgbClr val="FF0000"/>
                </a:solidFill>
                <a:ea typeface="微软雅黑" pitchFamily="34" charset="-122"/>
              </a:rPr>
              <a:t>10%</a:t>
            </a:r>
            <a:r>
              <a:rPr lang="zh-CN" altLang="en-US" sz="1200">
                <a:solidFill>
                  <a:srgbClr val="FF0000"/>
                </a:solidFill>
                <a:ea typeface="微软雅黑" pitchFamily="34" charset="-122"/>
              </a:rPr>
              <a:t>或更多。</a:t>
            </a:r>
            <a:r>
              <a:rPr lang="zh-CN" altLang="en-US" sz="1200">
                <a:solidFill>
                  <a:srgbClr val="FF0000"/>
                </a:solidFill>
                <a:ea typeface="微软雅黑" pitchFamily="34" charset="-122"/>
                <a:cs typeface="微软雅黑"/>
              </a:rPr>
              <a:t>在本示例中，</a:t>
            </a:r>
            <a:r>
              <a:rPr lang="en-US" altLang="zh-CN" sz="1200">
                <a:solidFill>
                  <a:srgbClr val="FF0000"/>
                </a:solidFill>
                <a:ea typeface="微软雅黑" pitchFamily="34" charset="-122"/>
              </a:rPr>
              <a:t>36</a:t>
            </a:r>
            <a:r>
              <a:rPr lang="zh-CN" altLang="en-US" sz="1200">
                <a:solidFill>
                  <a:srgbClr val="FF0000"/>
                </a:solidFill>
                <a:ea typeface="微软雅黑" pitchFamily="34" charset="-122"/>
              </a:rPr>
              <a:t>岁以上者（</a:t>
            </a:r>
            <a:r>
              <a:rPr lang="en-US" altLang="zh-CN" sz="1200">
                <a:solidFill>
                  <a:srgbClr val="FF0000"/>
                </a:solidFill>
                <a:ea typeface="微软雅黑" pitchFamily="34" charset="-122"/>
              </a:rPr>
              <a:t>51%</a:t>
            </a:r>
            <a:r>
              <a:rPr lang="zh-CN" altLang="en-US" sz="1200">
                <a:solidFill>
                  <a:srgbClr val="FF0000"/>
                </a:solidFill>
                <a:ea typeface="微软雅黑" pitchFamily="34" charset="-122"/>
              </a:rPr>
              <a:t>）知道此事的比例高于总体（</a:t>
            </a:r>
            <a:r>
              <a:rPr lang="en-US" altLang="zh-CN" sz="1200">
                <a:solidFill>
                  <a:srgbClr val="FF0000"/>
                </a:solidFill>
                <a:ea typeface="微软雅黑" pitchFamily="34" charset="-122"/>
              </a:rPr>
              <a:t>29%</a:t>
            </a:r>
            <a:r>
              <a:rPr lang="zh-CN" altLang="en-US" sz="1200">
                <a:solidFill>
                  <a:srgbClr val="FF0000"/>
                </a:solidFill>
                <a:ea typeface="微软雅黑" pitchFamily="34" charset="-122"/>
              </a:rPr>
              <a:t>）</a:t>
            </a:r>
            <a:r>
              <a:rPr lang="en-US" altLang="zh-CN" sz="1200">
                <a:solidFill>
                  <a:srgbClr val="FF0000"/>
                </a:solidFill>
                <a:ea typeface="微软雅黑" pitchFamily="34" charset="-122"/>
              </a:rPr>
              <a:t>10%</a:t>
            </a:r>
            <a:r>
              <a:rPr lang="zh-CN" altLang="en-US" sz="1200">
                <a:solidFill>
                  <a:srgbClr val="FF0000"/>
                </a:solidFill>
                <a:ea typeface="微软雅黑" pitchFamily="34" charset="-122"/>
              </a:rPr>
              <a:t>或以上</a:t>
            </a:r>
            <a:r>
              <a:rPr lang="zh-CN" altLang="en-US" sz="1200">
                <a:solidFill>
                  <a:srgbClr val="FF0000"/>
                </a:solidFill>
                <a:ea typeface="微软雅黑" pitchFamily="34" charset="-122"/>
                <a:cs typeface="微软雅黑"/>
              </a:rPr>
              <a:t>；</a:t>
            </a:r>
          </a:p>
        </p:txBody>
      </p:sp>
      <p:sp>
        <p:nvSpPr>
          <p:cNvPr id="43" name="椭圆 42"/>
          <p:cNvSpPr/>
          <p:nvPr/>
        </p:nvSpPr>
        <p:spPr>
          <a:xfrm>
            <a:off x="468313" y="2419350"/>
            <a:ext cx="358775" cy="360363"/>
          </a:xfrm>
          <a:prstGeom prst="ellipse">
            <a:avLst/>
          </a:prstGeom>
          <a:solidFill>
            <a:srgbClr val="35579C"/>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1" i="0" u="none" strike="noStrike" kern="0" cap="none" spc="0" normalizeH="0" baseline="0" noProof="0" dirty="0">
                <a:ln>
                  <a:noFill/>
                </a:ln>
                <a:solidFill>
                  <a:sysClr val="window" lastClr="FFFFFF"/>
                </a:solidFill>
                <a:effectLst/>
                <a:uLnTx/>
                <a:uFillTx/>
                <a:ea typeface="微软雅黑" pitchFamily="34" charset="-122"/>
              </a:rPr>
              <a:t>3</a:t>
            </a:r>
            <a:endParaRPr kumimoji="0" lang="zh-CN" altLang="en-US" sz="1800" b="1" i="0" u="none" strike="noStrike" kern="0" cap="none" spc="0" normalizeH="0" baseline="0" noProof="0" dirty="0">
              <a:ln>
                <a:noFill/>
              </a:ln>
              <a:solidFill>
                <a:sysClr val="window" lastClr="FFFFFF"/>
              </a:solidFill>
              <a:effectLst/>
              <a:uLnTx/>
              <a:uFillTx/>
              <a:ea typeface="微软雅黑" pitchFamily="34" charset="-122"/>
            </a:endParaRPr>
          </a:p>
        </p:txBody>
      </p:sp>
      <p:sp>
        <p:nvSpPr>
          <p:cNvPr id="44" name="内容占位符 8"/>
          <p:cNvSpPr>
            <a:spLocks/>
          </p:cNvSpPr>
          <p:nvPr/>
        </p:nvSpPr>
        <p:spPr bwMode="auto">
          <a:xfrm>
            <a:off x="1547813" y="2462213"/>
            <a:ext cx="6769100" cy="274637"/>
          </a:xfrm>
          <a:prstGeom prst="rect">
            <a:avLst/>
          </a:prstGeom>
          <a:noFill/>
          <a:ln w="9525">
            <a:noFill/>
            <a:miter lim="800000"/>
            <a:headEnd/>
            <a:tailEnd/>
          </a:ln>
        </p:spPr>
        <p:txBody>
          <a:bodyPr>
            <a:spAutoFit/>
          </a:bodyPr>
          <a:lstStyle/>
          <a:p>
            <a:pPr defTabSz="914400" eaLnBrk="0" hangingPunct="0">
              <a:spcBef>
                <a:spcPct val="20000"/>
              </a:spcBef>
            </a:pPr>
            <a:r>
              <a:rPr lang="zh-CN" altLang="en-US" sz="1200">
                <a:solidFill>
                  <a:srgbClr val="FF9933"/>
                </a:solidFill>
                <a:ea typeface="微软雅黑" pitchFamily="34" charset="-122"/>
              </a:rPr>
              <a:t>底色为橙色的值是指比总体的百分比大</a:t>
            </a:r>
            <a:r>
              <a:rPr lang="en-US" altLang="zh-CN" sz="1200">
                <a:solidFill>
                  <a:srgbClr val="FF9933"/>
                </a:solidFill>
                <a:ea typeface="微软雅黑" pitchFamily="34" charset="-122"/>
              </a:rPr>
              <a:t>5-9%</a:t>
            </a:r>
            <a:r>
              <a:rPr lang="zh-CN" altLang="en-US" sz="1200">
                <a:solidFill>
                  <a:srgbClr val="FF9933"/>
                </a:solidFill>
                <a:ea typeface="微软雅黑" pitchFamily="34" charset="-122"/>
              </a:rPr>
              <a:t>之间</a:t>
            </a:r>
            <a:r>
              <a:rPr lang="zh-CN" altLang="en-US" sz="1200" b="1">
                <a:solidFill>
                  <a:srgbClr val="FF9933"/>
                </a:solidFill>
                <a:ea typeface="微软雅黑" pitchFamily="34" charset="-122"/>
                <a:cs typeface="微软雅黑"/>
              </a:rPr>
              <a:t>； </a:t>
            </a:r>
          </a:p>
        </p:txBody>
      </p:sp>
      <p:sp>
        <p:nvSpPr>
          <p:cNvPr id="46" name="椭圆 45"/>
          <p:cNvSpPr/>
          <p:nvPr/>
        </p:nvSpPr>
        <p:spPr>
          <a:xfrm>
            <a:off x="468313" y="2779713"/>
            <a:ext cx="358775" cy="360362"/>
          </a:xfrm>
          <a:prstGeom prst="ellipse">
            <a:avLst/>
          </a:prstGeom>
          <a:solidFill>
            <a:srgbClr val="35579C"/>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1" i="0" u="none" strike="noStrike" kern="0" cap="none" spc="0" normalizeH="0" baseline="0" noProof="0" dirty="0">
                <a:ln>
                  <a:noFill/>
                </a:ln>
                <a:solidFill>
                  <a:sysClr val="window" lastClr="FFFFFF"/>
                </a:solidFill>
                <a:effectLst/>
                <a:uLnTx/>
                <a:uFillTx/>
                <a:ea typeface="微软雅黑" pitchFamily="34" charset="-122"/>
              </a:rPr>
              <a:t>4</a:t>
            </a:r>
            <a:endParaRPr kumimoji="0" lang="zh-CN" altLang="en-US" sz="1800" b="1" i="0" u="none" strike="noStrike" kern="0" cap="none" spc="0" normalizeH="0" baseline="0" noProof="0" dirty="0">
              <a:ln>
                <a:noFill/>
              </a:ln>
              <a:solidFill>
                <a:sysClr val="window" lastClr="FFFFFF"/>
              </a:solidFill>
              <a:effectLst/>
              <a:uLnTx/>
              <a:uFillTx/>
              <a:ea typeface="微软雅黑" pitchFamily="34" charset="-122"/>
            </a:endParaRPr>
          </a:p>
        </p:txBody>
      </p:sp>
      <p:sp>
        <p:nvSpPr>
          <p:cNvPr id="47" name="内容占位符 8"/>
          <p:cNvSpPr>
            <a:spLocks/>
          </p:cNvSpPr>
          <p:nvPr/>
        </p:nvSpPr>
        <p:spPr bwMode="auto">
          <a:xfrm>
            <a:off x="1547813" y="2794000"/>
            <a:ext cx="6769100" cy="274638"/>
          </a:xfrm>
          <a:prstGeom prst="rect">
            <a:avLst/>
          </a:prstGeom>
          <a:noFill/>
          <a:ln w="9525">
            <a:noFill/>
            <a:miter lim="800000"/>
            <a:headEnd/>
            <a:tailEnd/>
          </a:ln>
        </p:spPr>
        <p:txBody>
          <a:bodyPr>
            <a:spAutoFit/>
          </a:bodyPr>
          <a:lstStyle/>
          <a:p>
            <a:pPr defTabSz="914400" eaLnBrk="0" hangingPunct="0">
              <a:spcBef>
                <a:spcPct val="20000"/>
              </a:spcBef>
            </a:pPr>
            <a:r>
              <a:rPr lang="zh-CN" altLang="en-US" sz="1200">
                <a:solidFill>
                  <a:srgbClr val="3399FF"/>
                </a:solidFill>
                <a:ea typeface="微软雅黑" pitchFamily="34" charset="-122"/>
              </a:rPr>
              <a:t>底色为浅蓝色的值是指比总体的百分比小</a:t>
            </a:r>
            <a:r>
              <a:rPr lang="en-US" altLang="zh-CN" sz="1200">
                <a:solidFill>
                  <a:srgbClr val="3399FF"/>
                </a:solidFill>
                <a:ea typeface="微软雅黑" pitchFamily="34" charset="-122"/>
              </a:rPr>
              <a:t>5-9%</a:t>
            </a:r>
            <a:r>
              <a:rPr lang="zh-CN" altLang="en-US" sz="1200">
                <a:solidFill>
                  <a:srgbClr val="3399FF"/>
                </a:solidFill>
                <a:ea typeface="微软雅黑" pitchFamily="34" charset="-122"/>
              </a:rPr>
              <a:t>之间</a:t>
            </a:r>
            <a:r>
              <a:rPr lang="zh-CN" altLang="en-US" sz="1200" b="1">
                <a:solidFill>
                  <a:srgbClr val="3399FF"/>
                </a:solidFill>
                <a:ea typeface="微软雅黑" pitchFamily="34" charset="-122"/>
                <a:cs typeface="微软雅黑"/>
              </a:rPr>
              <a:t>； </a:t>
            </a:r>
          </a:p>
        </p:txBody>
      </p:sp>
      <p:graphicFrame>
        <p:nvGraphicFramePr>
          <p:cNvPr id="48" name="Group 206"/>
          <p:cNvGraphicFramePr>
            <a:graphicFrameLocks noGrp="1"/>
          </p:cNvGraphicFramePr>
          <p:nvPr/>
        </p:nvGraphicFramePr>
        <p:xfrm>
          <a:off x="2771775" y="3717925"/>
          <a:ext cx="6048375" cy="2447926"/>
        </p:xfrm>
        <a:graphic>
          <a:graphicData uri="http://schemas.openxmlformats.org/drawingml/2006/table">
            <a:tbl>
              <a:tblPr/>
              <a:tblGrid>
                <a:gridCol w="1489075"/>
                <a:gridCol w="781050"/>
                <a:gridCol w="1906588"/>
                <a:gridCol w="1871662"/>
              </a:tblGrid>
              <a:tr h="239713">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arn-CL" sz="1000" b="0" i="0" u="none" strike="noStrike" cap="none" normalizeH="0" baseline="0" smtClean="0">
                          <a:ln>
                            <a:noFill/>
                          </a:ln>
                          <a:solidFill>
                            <a:srgbClr val="000000"/>
                          </a:solidFill>
                          <a:effectLst/>
                          <a:latin typeface="Calibri" pitchFamily="34" charset="0"/>
                          <a:ea typeface="宋体" charset="-122"/>
                        </a:rPr>
                        <a:t>总体</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833</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29%</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71%</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r>
              <a:tr h="184150">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arn-CL" sz="1000" b="0" i="0" u="none" strike="noStrike" cap="none" normalizeH="0" baseline="0" smtClean="0">
                          <a:ln>
                            <a:noFill/>
                          </a:ln>
                          <a:solidFill>
                            <a:srgbClr val="000000"/>
                          </a:solidFill>
                          <a:effectLst/>
                          <a:latin typeface="Calibri" pitchFamily="34" charset="0"/>
                          <a:ea typeface="宋体" charset="-122"/>
                        </a:rPr>
                        <a:t>男性</a:t>
                      </a:r>
                    </a:p>
                  </a:txBody>
                  <a:tcPr marL="9525" marR="9525" marT="9525"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318</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38%</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solidFill>
                      <a:srgbClr val="FF9933"/>
                    </a:solid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62%</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solidFill>
                      <a:srgbClr val="99CCFF"/>
                    </a:solidFill>
                  </a:tcPr>
                </a:tc>
              </a:tr>
              <a:tr h="184150">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arn-CL" sz="1000" b="0" i="0" u="none" strike="noStrike" cap="none" normalizeH="0" baseline="0" smtClean="0">
                          <a:ln>
                            <a:noFill/>
                          </a:ln>
                          <a:solidFill>
                            <a:srgbClr val="000000"/>
                          </a:solidFill>
                          <a:effectLst/>
                          <a:latin typeface="Calibri" pitchFamily="34" charset="0"/>
                          <a:ea typeface="宋体" charset="-122"/>
                        </a:rPr>
                        <a:t>女性</a:t>
                      </a:r>
                    </a:p>
                  </a:txBody>
                  <a:tcPr marL="9525" marR="9525" marT="9525"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515</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23%</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solidFill>
                      <a:srgbClr val="99CCFF"/>
                    </a:solid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77%</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solidFill>
                      <a:srgbClr val="FF9933"/>
                    </a:solidFill>
                  </a:tcPr>
                </a:tc>
              </a:tr>
              <a:tr h="184150">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arn-CL" altLang="zh-CN" sz="1000" b="0" i="0" u="none" strike="noStrike" cap="none" normalizeH="0" baseline="0" smtClean="0">
                          <a:ln>
                            <a:noFill/>
                          </a:ln>
                          <a:solidFill>
                            <a:srgbClr val="000000"/>
                          </a:solidFill>
                          <a:effectLst/>
                          <a:latin typeface="Calibri" pitchFamily="34" charset="0"/>
                          <a:ea typeface="宋体" charset="-122"/>
                        </a:rPr>
                        <a:t>18 </a:t>
                      </a:r>
                      <a:r>
                        <a:rPr kumimoji="0" lang="zh-CN" altLang="arn-CL" sz="1000" b="0" i="0" u="none" strike="noStrike" cap="none" normalizeH="0" baseline="0" smtClean="0">
                          <a:ln>
                            <a:noFill/>
                          </a:ln>
                          <a:solidFill>
                            <a:srgbClr val="000000"/>
                          </a:solidFill>
                          <a:effectLst/>
                          <a:latin typeface="Calibri" pitchFamily="34" charset="0"/>
                          <a:ea typeface="宋体" charset="-122"/>
                        </a:rPr>
                        <a:t>岁及以下</a:t>
                      </a:r>
                      <a:endParaRPr kumimoji="0" lang="arn-CL" altLang="zh-CN" sz="1000" b="0" i="0" u="none" strike="noStrike" cap="none" normalizeH="0" baseline="0" smtClean="0">
                        <a:ln>
                          <a:noFill/>
                        </a:ln>
                        <a:solidFill>
                          <a:srgbClr val="000000"/>
                        </a:solidFill>
                        <a:effectLst/>
                        <a:latin typeface="Calibri" pitchFamily="34" charset="0"/>
                        <a:ea typeface="宋体" charset="-122"/>
                      </a:endParaRPr>
                    </a:p>
                  </a:txBody>
                  <a:tcPr marL="9525" marR="9525" marT="9525"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87</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20%</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solidFill>
                      <a:srgbClr val="99CCFF"/>
                    </a:solid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81%</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solidFill>
                      <a:srgbClr val="FF0000"/>
                    </a:solidFill>
                  </a:tcPr>
                </a:tc>
              </a:tr>
              <a:tr h="184150">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18-25 </a:t>
                      </a:r>
                      <a:r>
                        <a:rPr kumimoji="0" lang="zh-CN" altLang="en-US" sz="1000" b="0" i="0" u="none" strike="noStrike" cap="none" normalizeH="0" baseline="0" smtClean="0">
                          <a:ln>
                            <a:noFill/>
                          </a:ln>
                          <a:solidFill>
                            <a:srgbClr val="000000"/>
                          </a:solidFill>
                          <a:effectLst/>
                          <a:latin typeface="Calibri" pitchFamily="34" charset="0"/>
                          <a:ea typeface="宋体" charset="-122"/>
                        </a:rPr>
                        <a:t>岁</a:t>
                      </a:r>
                    </a:p>
                  </a:txBody>
                  <a:tcPr marL="9525" marR="9525" marT="9525"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451</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23%</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solidFill>
                      <a:srgbClr val="99CCFF"/>
                    </a:solid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77%</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solidFill>
                      <a:srgbClr val="FF9933"/>
                    </a:solidFill>
                  </a:tcPr>
                </a:tc>
              </a:tr>
              <a:tr h="184150">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26-35 </a:t>
                      </a:r>
                      <a:r>
                        <a:rPr kumimoji="0" lang="zh-CN" altLang="en-US" sz="1000" b="0" i="0" u="none" strike="noStrike" cap="none" normalizeH="0" baseline="0" smtClean="0">
                          <a:ln>
                            <a:noFill/>
                          </a:ln>
                          <a:solidFill>
                            <a:srgbClr val="000000"/>
                          </a:solidFill>
                          <a:effectLst/>
                          <a:latin typeface="Calibri" pitchFamily="34" charset="0"/>
                          <a:ea typeface="宋体" charset="-122"/>
                        </a:rPr>
                        <a:t>岁</a:t>
                      </a:r>
                    </a:p>
                  </a:txBody>
                  <a:tcPr marL="9525" marR="9525" marT="9525"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228</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38%</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solidFill>
                      <a:srgbClr val="FF9933"/>
                    </a:solid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62%</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solidFill>
                      <a:srgbClr val="99CCFF"/>
                    </a:solidFill>
                  </a:tcPr>
                </a:tc>
              </a:tr>
              <a:tr h="184150">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arn-CL" altLang="zh-CN" sz="1000" b="0" i="0" u="none" strike="noStrike" cap="none" normalizeH="0" baseline="0" smtClean="0">
                          <a:ln>
                            <a:noFill/>
                          </a:ln>
                          <a:solidFill>
                            <a:srgbClr val="000000"/>
                          </a:solidFill>
                          <a:effectLst/>
                          <a:latin typeface="Calibri" pitchFamily="34" charset="0"/>
                          <a:ea typeface="宋体" charset="-122"/>
                        </a:rPr>
                        <a:t>36 </a:t>
                      </a:r>
                      <a:r>
                        <a:rPr kumimoji="0" lang="zh-CN" altLang="arn-CL" sz="1000" b="0" i="0" u="none" strike="noStrike" cap="none" normalizeH="0" baseline="0" smtClean="0">
                          <a:ln>
                            <a:noFill/>
                          </a:ln>
                          <a:solidFill>
                            <a:srgbClr val="000000"/>
                          </a:solidFill>
                          <a:effectLst/>
                          <a:latin typeface="Calibri" pitchFamily="34" charset="0"/>
                          <a:ea typeface="宋体" charset="-122"/>
                        </a:rPr>
                        <a:t>岁及以上</a:t>
                      </a:r>
                      <a:endParaRPr kumimoji="0" lang="arn-CL" altLang="zh-CN" sz="1000" b="0" i="0" u="none" strike="noStrike" cap="none" normalizeH="0" baseline="0" smtClean="0">
                        <a:ln>
                          <a:noFill/>
                        </a:ln>
                        <a:solidFill>
                          <a:srgbClr val="000000"/>
                        </a:solidFill>
                        <a:effectLst/>
                        <a:latin typeface="Calibri" pitchFamily="34" charset="0"/>
                        <a:ea typeface="宋体" charset="-122"/>
                      </a:endParaRPr>
                    </a:p>
                  </a:txBody>
                  <a:tcPr marL="9525" marR="9525" marT="9525"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67</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51%</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solidFill>
                      <a:srgbClr val="FF0000"/>
                    </a:solid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49%</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solidFill>
                      <a:srgbClr val="0066FF"/>
                    </a:solidFill>
                  </a:tcPr>
                </a:tc>
              </a:tr>
              <a:tr h="184150">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arn-CL" sz="1000" b="0" i="0" u="none" strike="noStrike" cap="none" normalizeH="0" baseline="0" smtClean="0">
                          <a:ln>
                            <a:noFill/>
                          </a:ln>
                          <a:solidFill>
                            <a:srgbClr val="000000"/>
                          </a:solidFill>
                          <a:effectLst/>
                          <a:latin typeface="Calibri" pitchFamily="34" charset="0"/>
                          <a:ea typeface="宋体" charset="-122"/>
                        </a:rPr>
                        <a:t>上海</a:t>
                      </a:r>
                      <a:endParaRPr kumimoji="0" lang="arn-CL" altLang="zh-CN" sz="1000" b="0" i="0" u="none" strike="noStrike" cap="none" normalizeH="0" baseline="0" smtClean="0">
                        <a:ln>
                          <a:noFill/>
                        </a:ln>
                        <a:solidFill>
                          <a:srgbClr val="000000"/>
                        </a:solidFill>
                        <a:effectLst/>
                        <a:latin typeface="Calibri" pitchFamily="34" charset="0"/>
                        <a:ea typeface="宋体" charset="-122"/>
                      </a:endParaRPr>
                    </a:p>
                  </a:txBody>
                  <a:tcPr marL="9525" marR="9525" marT="9525"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117</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38%</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solidFill>
                      <a:srgbClr val="FF9933"/>
                    </a:solid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62%</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solidFill>
                      <a:srgbClr val="99CCFF"/>
                    </a:solidFill>
                  </a:tcPr>
                </a:tc>
              </a:tr>
              <a:tr h="184150">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arn-CL" sz="1000" b="0" i="0" u="none" strike="noStrike" cap="none" normalizeH="0" baseline="0" smtClean="0">
                          <a:ln>
                            <a:noFill/>
                          </a:ln>
                          <a:solidFill>
                            <a:srgbClr val="000000"/>
                          </a:solidFill>
                          <a:effectLst/>
                          <a:latin typeface="Calibri" pitchFamily="34" charset="0"/>
                          <a:ea typeface="宋体" charset="-122"/>
                        </a:rPr>
                        <a:t>北京</a:t>
                      </a:r>
                    </a:p>
                  </a:txBody>
                  <a:tcPr marL="9525" marR="9525" marT="9525"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62</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27%</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73%</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r>
              <a:tr h="182563">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arn-CL" sz="1000" b="0" i="0" u="none" strike="noStrike" cap="none" normalizeH="0" baseline="0" smtClean="0">
                          <a:ln>
                            <a:noFill/>
                          </a:ln>
                          <a:solidFill>
                            <a:srgbClr val="000000"/>
                          </a:solidFill>
                          <a:effectLst/>
                          <a:latin typeface="Calibri" pitchFamily="34" charset="0"/>
                          <a:ea typeface="宋体" charset="-122"/>
                        </a:rPr>
                        <a:t>广州</a:t>
                      </a:r>
                    </a:p>
                  </a:txBody>
                  <a:tcPr marL="9525" marR="9525" marT="9525"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61</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33%</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67%</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r>
              <a:tr h="184150">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arn-CL" sz="1000" b="0" i="0" u="none" strike="noStrike" cap="none" normalizeH="0" baseline="0" smtClean="0">
                          <a:ln>
                            <a:noFill/>
                          </a:ln>
                          <a:solidFill>
                            <a:srgbClr val="000000"/>
                          </a:solidFill>
                          <a:effectLst/>
                          <a:latin typeface="Calibri" pitchFamily="34" charset="0"/>
                          <a:ea typeface="宋体" charset="-122"/>
                        </a:rPr>
                        <a:t>省会城市</a:t>
                      </a:r>
                      <a:endParaRPr kumimoji="0" lang="arn-CL" altLang="zh-CN" sz="1000" b="0" i="0" u="none" strike="noStrike" cap="none" normalizeH="0" baseline="0" smtClean="0">
                        <a:ln>
                          <a:noFill/>
                        </a:ln>
                        <a:solidFill>
                          <a:srgbClr val="000000"/>
                        </a:solidFill>
                        <a:effectLst/>
                        <a:latin typeface="Calibri" pitchFamily="34" charset="0"/>
                        <a:ea typeface="宋体" charset="-122"/>
                      </a:endParaRPr>
                    </a:p>
                  </a:txBody>
                  <a:tcPr marL="9525" marR="9525" marT="9525"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377</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27%</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74%</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r>
              <a:tr h="184150">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arn-CL" sz="1000" b="0" i="0" u="none" strike="noStrike" cap="none" normalizeH="0" baseline="0" smtClean="0">
                          <a:ln>
                            <a:noFill/>
                          </a:ln>
                          <a:solidFill>
                            <a:srgbClr val="000000"/>
                          </a:solidFill>
                          <a:effectLst/>
                          <a:latin typeface="Calibri" pitchFamily="34" charset="0"/>
                          <a:ea typeface="宋体" charset="-122"/>
                        </a:rPr>
                        <a:t>县级市</a:t>
                      </a:r>
                      <a:endParaRPr kumimoji="0" lang="arn-CL" altLang="zh-CN" sz="1000" b="0" i="0" u="none" strike="noStrike" cap="none" normalizeH="0" baseline="0" smtClean="0">
                        <a:ln>
                          <a:noFill/>
                        </a:ln>
                        <a:solidFill>
                          <a:srgbClr val="000000"/>
                        </a:solidFill>
                        <a:effectLst/>
                        <a:latin typeface="Calibri" pitchFamily="34" charset="0"/>
                        <a:ea typeface="宋体" charset="-122"/>
                      </a:endParaRPr>
                    </a:p>
                  </a:txBody>
                  <a:tcPr marL="9525" marR="9525" marT="9525"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147</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31%</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69%</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r>
              <a:tr h="184150">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arn-CL" sz="1000" b="0" i="0" u="none" strike="noStrike" cap="none" normalizeH="0" baseline="0" smtClean="0">
                          <a:ln>
                            <a:noFill/>
                          </a:ln>
                          <a:solidFill>
                            <a:srgbClr val="000000"/>
                          </a:solidFill>
                          <a:effectLst/>
                          <a:latin typeface="Calibri" pitchFamily="34" charset="0"/>
                          <a:ea typeface="宋体" charset="-122"/>
                        </a:rPr>
                        <a:t>非城镇</a:t>
                      </a:r>
                      <a:endParaRPr kumimoji="0" lang="arn-CL" altLang="zh-CN" sz="1000" b="0" i="0" u="none" strike="noStrike" cap="none" normalizeH="0" baseline="0" smtClean="0">
                        <a:ln>
                          <a:noFill/>
                        </a:ln>
                        <a:solidFill>
                          <a:srgbClr val="000000"/>
                        </a:solidFill>
                        <a:effectLst/>
                        <a:latin typeface="Calibri" pitchFamily="34" charset="0"/>
                        <a:ea typeface="宋体" charset="-122"/>
                      </a:endParaRPr>
                    </a:p>
                  </a:txBody>
                  <a:tcPr marL="9525" marR="9525" marT="9525"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69</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no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20%</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solidFill>
                      <a:srgbClr val="99CCFF"/>
                    </a:solidFill>
                  </a:tcPr>
                </a:tc>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000" b="0" i="0" u="none" strike="noStrike" cap="none" normalizeH="0" baseline="0" smtClean="0">
                          <a:ln>
                            <a:noFill/>
                          </a:ln>
                          <a:solidFill>
                            <a:srgbClr val="000000"/>
                          </a:solidFill>
                          <a:effectLst/>
                          <a:latin typeface="Calibri" pitchFamily="34" charset="0"/>
                          <a:ea typeface="宋体" charset="-122"/>
                        </a:rPr>
                        <a:t>80%</a:t>
                      </a:r>
                    </a:p>
                  </a:txBody>
                  <a:tcPr marL="0" marR="0" marT="0" marB="0" anchor="ctr" horzOverflow="overflow">
                    <a:lnL w="12700" cap="flat" cmpd="sng" algn="ctr">
                      <a:solidFill>
                        <a:sysClr val="windowText" lastClr="000000"/>
                      </a:solidFill>
                      <a:prstDash val="sysDot"/>
                      <a:round/>
                      <a:headEnd type="none" w="med" len="med"/>
                      <a:tailEnd type="none" w="med" len="med"/>
                    </a:lnL>
                    <a:lnR w="12700" cap="flat" cmpd="sng" algn="ctr">
                      <a:solidFill>
                        <a:sysClr val="windowText" lastClr="000000"/>
                      </a:solidFill>
                      <a:prstDash val="sysDot"/>
                      <a:round/>
                      <a:headEnd type="none" w="med" len="med"/>
                      <a:tailEnd type="none" w="med" len="med"/>
                    </a:lnR>
                    <a:lnT w="12700" cap="flat" cmpd="sng" algn="ctr">
                      <a:solidFill>
                        <a:sysClr val="windowText" lastClr="000000"/>
                      </a:solidFill>
                      <a:prstDash val="sysDot"/>
                      <a:round/>
                      <a:headEnd type="none" w="med" len="med"/>
                      <a:tailEnd type="none" w="med" len="med"/>
                    </a:lnT>
                    <a:lnB w="12700" cap="flat" cmpd="sng" algn="ctr">
                      <a:solidFill>
                        <a:sysClr val="windowText" lastClr="000000"/>
                      </a:solidFill>
                      <a:prstDash val="sysDot"/>
                      <a:round/>
                      <a:headEnd type="none" w="med" len="med"/>
                      <a:tailEnd type="none" w="med" len="med"/>
                    </a:lnB>
                    <a:lnTlToBr>
                      <a:noFill/>
                    </a:lnTlToBr>
                    <a:lnBlToTr>
                      <a:noFill/>
                    </a:lnBlToTr>
                    <a:solidFill>
                      <a:srgbClr val="FF9933"/>
                    </a:solidFill>
                  </a:tcPr>
                </a:tc>
              </a:tr>
            </a:tbl>
          </a:graphicData>
        </a:graphic>
      </p:graphicFrame>
      <p:sp>
        <p:nvSpPr>
          <p:cNvPr id="49" name="圆角矩形 48"/>
          <p:cNvSpPr/>
          <p:nvPr/>
        </p:nvSpPr>
        <p:spPr>
          <a:xfrm>
            <a:off x="2555875" y="3644900"/>
            <a:ext cx="6264275" cy="288925"/>
          </a:xfrm>
          <a:prstGeom prst="roundRect">
            <a:avLst/>
          </a:prstGeom>
          <a:solidFill>
            <a:srgbClr val="35579C">
              <a:alpha val="40000"/>
            </a:srgbClr>
          </a:solidFill>
          <a:ln w="25400" cap="flat" cmpd="sng" algn="ctr">
            <a:solidFill>
              <a:sysClr val="window" lastClr="FFFFFF"/>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FF0000"/>
              </a:solidFill>
              <a:effectLst/>
              <a:uLnTx/>
              <a:uFillTx/>
              <a:ea typeface="微软雅黑" pitchFamily="34" charset="-122"/>
            </a:endParaRPr>
          </a:p>
        </p:txBody>
      </p:sp>
      <p:sp>
        <p:nvSpPr>
          <p:cNvPr id="50" name="圆角矩形 49"/>
          <p:cNvSpPr/>
          <p:nvPr/>
        </p:nvSpPr>
        <p:spPr>
          <a:xfrm>
            <a:off x="4859338" y="4870450"/>
            <a:ext cx="1368425" cy="215900"/>
          </a:xfrm>
          <a:prstGeom prst="roundRect">
            <a:avLst/>
          </a:prstGeom>
          <a:solidFill>
            <a:srgbClr val="35579C">
              <a:alpha val="40000"/>
            </a:srgbClr>
          </a:solidFill>
          <a:ln w="25400" cap="flat" cmpd="sng" algn="ctr">
            <a:solidFill>
              <a:sysClr val="window" lastClr="FFFFFF"/>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FF0000"/>
              </a:solidFill>
              <a:effectLst/>
              <a:uLnTx/>
              <a:uFillTx/>
              <a:ea typeface="微软雅黑" pitchFamily="34" charset="-122"/>
            </a:endParaRPr>
          </a:p>
        </p:txBody>
      </p:sp>
      <p:sp>
        <p:nvSpPr>
          <p:cNvPr id="51" name="椭圆 50"/>
          <p:cNvSpPr/>
          <p:nvPr/>
        </p:nvSpPr>
        <p:spPr>
          <a:xfrm>
            <a:off x="5076825" y="4799013"/>
            <a:ext cx="358775" cy="360362"/>
          </a:xfrm>
          <a:prstGeom prst="ellipse">
            <a:avLst/>
          </a:prstGeom>
          <a:solidFill>
            <a:srgbClr val="35579C"/>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1" i="0" u="none" strike="noStrike" kern="0" cap="none" spc="0" normalizeH="0" baseline="0" noProof="0">
                <a:ln>
                  <a:noFill/>
                </a:ln>
                <a:solidFill>
                  <a:sysClr val="window" lastClr="FFFFFF"/>
                </a:solidFill>
                <a:effectLst/>
                <a:uLnTx/>
                <a:uFillTx/>
                <a:ea typeface="微软雅黑" pitchFamily="34" charset="-122"/>
              </a:rPr>
              <a:t>2</a:t>
            </a:r>
            <a:endParaRPr kumimoji="0" lang="zh-CN" altLang="en-US" sz="1800" b="1" i="0" u="none" strike="noStrike" kern="0" cap="none" spc="0" normalizeH="0" baseline="0" noProof="0">
              <a:ln>
                <a:noFill/>
              </a:ln>
              <a:solidFill>
                <a:sysClr val="window" lastClr="FFFFFF"/>
              </a:solidFill>
              <a:effectLst/>
              <a:uLnTx/>
              <a:uFillTx/>
              <a:ea typeface="微软雅黑" pitchFamily="34" charset="-122"/>
            </a:endParaRPr>
          </a:p>
        </p:txBody>
      </p:sp>
      <p:sp>
        <p:nvSpPr>
          <p:cNvPr id="52" name="圆角矩形 51"/>
          <p:cNvSpPr/>
          <p:nvPr/>
        </p:nvSpPr>
        <p:spPr>
          <a:xfrm>
            <a:off x="7596188" y="4510088"/>
            <a:ext cx="1368425" cy="215900"/>
          </a:xfrm>
          <a:prstGeom prst="roundRect">
            <a:avLst/>
          </a:prstGeom>
          <a:solidFill>
            <a:srgbClr val="35579C">
              <a:alpha val="40000"/>
            </a:srgbClr>
          </a:solidFill>
          <a:ln w="25400" cap="flat" cmpd="sng" algn="ctr">
            <a:solidFill>
              <a:sysClr val="window" lastClr="FFFFFF"/>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FF0000"/>
              </a:solidFill>
              <a:effectLst/>
              <a:uLnTx/>
              <a:uFillTx/>
              <a:ea typeface="微软雅黑" pitchFamily="34" charset="-122"/>
            </a:endParaRPr>
          </a:p>
        </p:txBody>
      </p:sp>
      <p:sp>
        <p:nvSpPr>
          <p:cNvPr id="53" name="椭圆 52"/>
          <p:cNvSpPr/>
          <p:nvPr/>
        </p:nvSpPr>
        <p:spPr>
          <a:xfrm>
            <a:off x="8388350" y="4438650"/>
            <a:ext cx="358775" cy="358775"/>
          </a:xfrm>
          <a:prstGeom prst="ellipse">
            <a:avLst/>
          </a:prstGeom>
          <a:solidFill>
            <a:srgbClr val="35579C"/>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1" i="0" u="none" strike="noStrike" kern="0" cap="none" spc="0" normalizeH="0" baseline="0" noProof="0">
                <a:ln>
                  <a:noFill/>
                </a:ln>
                <a:solidFill>
                  <a:sysClr val="window" lastClr="FFFFFF"/>
                </a:solidFill>
                <a:effectLst/>
                <a:uLnTx/>
                <a:uFillTx/>
                <a:ea typeface="微软雅黑" pitchFamily="34" charset="-122"/>
              </a:rPr>
              <a:t>3</a:t>
            </a:r>
            <a:endParaRPr kumimoji="0" lang="zh-CN" altLang="en-US" sz="1800" b="1" i="0" u="none" strike="noStrike" kern="0" cap="none" spc="0" normalizeH="0" baseline="0" noProof="0">
              <a:ln>
                <a:noFill/>
              </a:ln>
              <a:solidFill>
                <a:sysClr val="window" lastClr="FFFFFF"/>
              </a:solidFill>
              <a:effectLst/>
              <a:uLnTx/>
              <a:uFillTx/>
              <a:ea typeface="微软雅黑" pitchFamily="34" charset="-122"/>
            </a:endParaRPr>
          </a:p>
        </p:txBody>
      </p:sp>
      <p:sp>
        <p:nvSpPr>
          <p:cNvPr id="54" name="圆角矩形 53"/>
          <p:cNvSpPr/>
          <p:nvPr/>
        </p:nvSpPr>
        <p:spPr>
          <a:xfrm>
            <a:off x="4932363" y="5951538"/>
            <a:ext cx="1368425" cy="215900"/>
          </a:xfrm>
          <a:prstGeom prst="roundRect">
            <a:avLst/>
          </a:prstGeom>
          <a:solidFill>
            <a:srgbClr val="35579C">
              <a:alpha val="40000"/>
            </a:srgbClr>
          </a:solidFill>
          <a:ln w="25400" cap="flat" cmpd="sng" algn="ctr">
            <a:solidFill>
              <a:sysClr val="window" lastClr="FFFFFF"/>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FF0000"/>
              </a:solidFill>
              <a:effectLst/>
              <a:uLnTx/>
              <a:uFillTx/>
              <a:ea typeface="微软雅黑" pitchFamily="34" charset="-122"/>
            </a:endParaRPr>
          </a:p>
        </p:txBody>
      </p:sp>
      <p:sp>
        <p:nvSpPr>
          <p:cNvPr id="55" name="圆角矩形 54"/>
          <p:cNvSpPr/>
          <p:nvPr/>
        </p:nvSpPr>
        <p:spPr>
          <a:xfrm>
            <a:off x="6875463" y="4870450"/>
            <a:ext cx="1368425" cy="215900"/>
          </a:xfrm>
          <a:prstGeom prst="roundRect">
            <a:avLst/>
          </a:prstGeom>
          <a:solidFill>
            <a:srgbClr val="35579C">
              <a:alpha val="40000"/>
            </a:srgbClr>
          </a:solidFill>
          <a:ln w="25400" cap="flat" cmpd="sng" algn="ctr">
            <a:solidFill>
              <a:sysClr val="window" lastClr="FFFFFF"/>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rgbClr val="FF0000"/>
              </a:solidFill>
              <a:effectLst/>
              <a:uLnTx/>
              <a:uFillTx/>
              <a:ea typeface="微软雅黑" pitchFamily="34" charset="-122"/>
            </a:endParaRPr>
          </a:p>
        </p:txBody>
      </p:sp>
      <p:sp>
        <p:nvSpPr>
          <p:cNvPr id="56" name="椭圆 55"/>
          <p:cNvSpPr/>
          <p:nvPr/>
        </p:nvSpPr>
        <p:spPr>
          <a:xfrm>
            <a:off x="7019925" y="4799013"/>
            <a:ext cx="360363" cy="360362"/>
          </a:xfrm>
          <a:prstGeom prst="ellipse">
            <a:avLst/>
          </a:prstGeom>
          <a:solidFill>
            <a:srgbClr val="35579C"/>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1" i="0" u="none" strike="noStrike" kern="0" cap="none" spc="0" normalizeH="0" baseline="0" noProof="0">
                <a:ln>
                  <a:noFill/>
                </a:ln>
                <a:solidFill>
                  <a:sysClr val="window" lastClr="FFFFFF"/>
                </a:solidFill>
                <a:effectLst/>
                <a:uLnTx/>
                <a:uFillTx/>
                <a:ea typeface="微软雅黑" pitchFamily="34" charset="-122"/>
              </a:rPr>
              <a:t>5</a:t>
            </a:r>
            <a:endParaRPr kumimoji="0" lang="zh-CN" altLang="en-US" sz="1800" b="1" i="0" u="none" strike="noStrike" kern="0" cap="none" spc="0" normalizeH="0" baseline="0" noProof="0">
              <a:ln>
                <a:noFill/>
              </a:ln>
              <a:solidFill>
                <a:sysClr val="window" lastClr="FFFFFF"/>
              </a:solidFill>
              <a:effectLst/>
              <a:uLnTx/>
              <a:uFillTx/>
              <a:ea typeface="微软雅黑" pitchFamily="34" charset="-122"/>
            </a:endParaRPr>
          </a:p>
        </p:txBody>
      </p:sp>
      <p:sp>
        <p:nvSpPr>
          <p:cNvPr id="57" name="椭圆 56"/>
          <p:cNvSpPr/>
          <p:nvPr/>
        </p:nvSpPr>
        <p:spPr>
          <a:xfrm>
            <a:off x="2771775" y="3646488"/>
            <a:ext cx="360363" cy="360362"/>
          </a:xfrm>
          <a:prstGeom prst="ellipse">
            <a:avLst/>
          </a:prstGeom>
          <a:solidFill>
            <a:srgbClr val="35579C"/>
          </a:solidFill>
          <a:ln w="25400"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zh-CN" sz="1800" b="1" i="0" u="none" strike="noStrike" kern="0" cap="none" spc="0" normalizeH="0" baseline="0" noProof="0">
                <a:ln>
                  <a:noFill/>
                </a:ln>
                <a:solidFill>
                  <a:sysClr val="window" lastClr="FFFFFF"/>
                </a:solidFill>
                <a:effectLst/>
                <a:uLnTx/>
                <a:uFillTx/>
                <a:ea typeface="微软雅黑" pitchFamily="34" charset="-122"/>
              </a:rPr>
              <a:t>1</a:t>
            </a:r>
            <a:endParaRPr kumimoji="0" lang="zh-CN" altLang="en-US" sz="1800" b="1" i="0" u="none" strike="noStrike" kern="0" cap="none" spc="0" normalizeH="0" baseline="0" noProof="0">
              <a:ln>
                <a:noFill/>
              </a:ln>
              <a:solidFill>
                <a:sysClr val="window" lastClr="FFFFFF"/>
              </a:solidFill>
              <a:effectLst/>
              <a:uLnTx/>
              <a:uFillTx/>
              <a:ea typeface="微软雅黑" pitchFamily="34" charset="-122"/>
            </a:endParaRPr>
          </a:p>
        </p:txBody>
      </p:sp>
      <p:graphicFrame>
        <p:nvGraphicFramePr>
          <p:cNvPr id="58" name="Group 254"/>
          <p:cNvGraphicFramePr>
            <a:graphicFrameLocks noGrp="1"/>
          </p:cNvGraphicFramePr>
          <p:nvPr/>
        </p:nvGraphicFramePr>
        <p:xfrm>
          <a:off x="935038" y="2155825"/>
          <a:ext cx="576262" cy="1240155"/>
        </p:xfrm>
        <a:graphic>
          <a:graphicData uri="http://schemas.openxmlformats.org/drawingml/2006/table">
            <a:tbl>
              <a:tblPr/>
              <a:tblGrid>
                <a:gridCol w="576262"/>
              </a:tblGrid>
              <a:tr h="165100">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1100" b="0" i="0" u="none" strike="noStrike" cap="none" normalizeH="0" baseline="0" smtClean="0">
                          <a:ln>
                            <a:noFill/>
                          </a:ln>
                          <a:solidFill>
                            <a:schemeClr val="tx1"/>
                          </a:solidFill>
                          <a:effectLst/>
                          <a:latin typeface="Arial" charset="0"/>
                          <a:ea typeface="宋体" charset="-122"/>
                          <a:cs typeface="Arial" charset="0"/>
                        </a:rPr>
                        <a:t>　</a:t>
                      </a:r>
                    </a:p>
                  </a:txBody>
                  <a:tcPr marL="9525" marR="9525" marT="9525" marB="0" anchor="b" horzOverflow="overflow">
                    <a:lnL>
                      <a:noFill/>
                    </a:lnL>
                    <a:lnR>
                      <a:noFill/>
                    </a:lnR>
                    <a:lnT>
                      <a:noFill/>
                    </a:lnT>
                    <a:lnB>
                      <a:noFill/>
                    </a:lnB>
                    <a:lnTlToBr>
                      <a:noFill/>
                    </a:lnTlToBr>
                    <a:lnBlToTr>
                      <a:noFill/>
                    </a:lnBlToTr>
                    <a:solidFill>
                      <a:srgbClr val="FF0000"/>
                    </a:solidFill>
                  </a:tcPr>
                </a:tc>
              </a:tr>
              <a:tr h="163513">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Arial" charset="0"/>
                        <a:ea typeface="宋体" charset="-122"/>
                        <a:cs typeface="Arial" charset="0"/>
                      </a:endParaRPr>
                    </a:p>
                  </a:txBody>
                  <a:tcPr marL="9525" marR="9525" marT="9525" marB="0" anchor="b" horzOverflow="overflow">
                    <a:lnL>
                      <a:noFill/>
                    </a:lnL>
                    <a:lnR>
                      <a:noFill/>
                    </a:lnR>
                    <a:lnT>
                      <a:noFill/>
                    </a:lnT>
                    <a:lnB>
                      <a:noFill/>
                    </a:lnB>
                    <a:lnTlToBr>
                      <a:noFill/>
                    </a:lnTlToBr>
                    <a:lnBlToTr>
                      <a:noFill/>
                    </a:lnBlToTr>
                    <a:noFill/>
                  </a:tcPr>
                </a:tc>
              </a:tr>
              <a:tr h="165100">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Arial" charset="0"/>
                        <a:ea typeface="宋体" charset="-122"/>
                        <a:cs typeface="Arial" charset="0"/>
                      </a:endParaRPr>
                    </a:p>
                  </a:txBody>
                  <a:tcPr marL="9525" marR="9525" marT="9525" marB="0" anchor="b" horzOverflow="overflow">
                    <a:lnL>
                      <a:noFill/>
                    </a:lnL>
                    <a:lnR>
                      <a:noFill/>
                    </a:lnR>
                    <a:lnT>
                      <a:noFill/>
                    </a:lnT>
                    <a:lnB>
                      <a:noFill/>
                    </a:lnB>
                    <a:lnTlToBr>
                      <a:noFill/>
                    </a:lnTlToBr>
                    <a:lnBlToTr>
                      <a:noFill/>
                    </a:lnBlToTr>
                    <a:solidFill>
                      <a:srgbClr val="FF9933"/>
                    </a:solidFill>
                  </a:tcPr>
                </a:tc>
              </a:tr>
              <a:tr h="165100">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Arial" charset="0"/>
                        <a:ea typeface="宋体" charset="-122"/>
                        <a:cs typeface="Arial" charset="0"/>
                      </a:endParaRPr>
                    </a:p>
                  </a:txBody>
                  <a:tcPr marL="9525" marR="9525" marT="9525" marB="0" anchor="b" horzOverflow="overflow">
                    <a:lnL>
                      <a:noFill/>
                    </a:lnL>
                    <a:lnR>
                      <a:noFill/>
                    </a:lnR>
                    <a:lnT>
                      <a:noFill/>
                    </a:lnT>
                    <a:lnB>
                      <a:noFill/>
                    </a:lnB>
                    <a:lnTlToBr>
                      <a:noFill/>
                    </a:lnTlToBr>
                    <a:lnBlToTr>
                      <a:noFill/>
                    </a:lnBlToTr>
                    <a:noFill/>
                  </a:tcPr>
                </a:tc>
              </a:tr>
              <a:tr h="165100">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Arial" charset="0"/>
                        <a:ea typeface="宋体" charset="-122"/>
                        <a:cs typeface="Arial" charset="0"/>
                      </a:endParaRPr>
                    </a:p>
                  </a:txBody>
                  <a:tcPr marL="9525" marR="9525" marT="9525" marB="0" anchor="b" horzOverflow="overflow">
                    <a:lnL>
                      <a:noFill/>
                    </a:lnL>
                    <a:lnR>
                      <a:noFill/>
                    </a:lnR>
                    <a:lnT>
                      <a:noFill/>
                    </a:lnT>
                    <a:lnB>
                      <a:noFill/>
                    </a:lnB>
                    <a:lnTlToBr>
                      <a:noFill/>
                    </a:lnTlToBr>
                    <a:lnBlToTr>
                      <a:noFill/>
                    </a:lnBlToTr>
                    <a:solidFill>
                      <a:srgbClr val="99CCFF"/>
                    </a:solidFill>
                  </a:tcPr>
                </a:tc>
              </a:tr>
              <a:tr h="163513">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en-US" sz="1100" b="0" i="0" u="none" strike="noStrike" cap="none" normalizeH="0" baseline="0" smtClean="0">
                        <a:ln>
                          <a:noFill/>
                        </a:ln>
                        <a:solidFill>
                          <a:schemeClr val="tx1"/>
                        </a:solidFill>
                        <a:effectLst/>
                        <a:latin typeface="Arial" charset="0"/>
                        <a:ea typeface="宋体" charset="-122"/>
                        <a:cs typeface="Arial" charset="0"/>
                      </a:endParaRPr>
                    </a:p>
                  </a:txBody>
                  <a:tcPr marL="9525" marR="9525" marT="9525" marB="0" anchor="b" horzOverflow="overflow">
                    <a:lnL>
                      <a:noFill/>
                    </a:lnL>
                    <a:lnR>
                      <a:noFill/>
                    </a:lnR>
                    <a:lnT>
                      <a:noFill/>
                    </a:lnT>
                    <a:lnB>
                      <a:noFill/>
                    </a:lnB>
                    <a:lnTlToBr>
                      <a:noFill/>
                    </a:lnTlToBr>
                    <a:lnBlToTr>
                      <a:noFill/>
                    </a:lnBlToTr>
                    <a:noFill/>
                  </a:tcPr>
                </a:tc>
              </a:tr>
              <a:tr h="165100">
                <a:tc>
                  <a: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zh-CN" altLang="en-US" sz="1100" b="0" i="0" u="none" strike="noStrike" cap="none" normalizeH="0" baseline="0" smtClean="0">
                          <a:ln>
                            <a:noFill/>
                          </a:ln>
                          <a:solidFill>
                            <a:schemeClr val="tx1"/>
                          </a:solidFill>
                          <a:effectLst/>
                          <a:latin typeface="Arial" charset="0"/>
                          <a:ea typeface="宋体" charset="-122"/>
                          <a:cs typeface="Arial" charset="0"/>
                        </a:rPr>
                        <a:t>　</a:t>
                      </a:r>
                    </a:p>
                  </a:txBody>
                  <a:tcPr marL="9525" marR="9525" marT="9525" marB="0" anchor="b" horzOverflow="overflow">
                    <a:lnL>
                      <a:noFill/>
                    </a:lnL>
                    <a:lnR>
                      <a:noFill/>
                    </a:lnR>
                    <a:lnT>
                      <a:noFill/>
                    </a:lnT>
                    <a:lnB>
                      <a:noFill/>
                    </a:lnB>
                    <a:lnTlToBr>
                      <a:noFill/>
                    </a:lnTlToBr>
                    <a:lnBlToTr>
                      <a:noFill/>
                    </a:lnBlToTr>
                    <a:solidFill>
                      <a:srgbClr val="0066FF"/>
                    </a:solidFill>
                  </a:tcPr>
                </a:tc>
              </a:tr>
            </a:tbl>
          </a:graphicData>
        </a:graphic>
      </p:graphicFrame>
      <p:pic>
        <p:nvPicPr>
          <p:cNvPr id="59" name="Picture 3"/>
          <p:cNvPicPr>
            <a:picLocks noChangeAspect="1" noChangeArrowheads="1"/>
          </p:cNvPicPr>
          <p:nvPr/>
        </p:nvPicPr>
        <p:blipFill>
          <a:blip r:embed="rId2" cstate="print"/>
          <a:srcRect/>
          <a:stretch>
            <a:fillRect/>
          </a:stretch>
        </p:blipFill>
        <p:spPr bwMode="auto">
          <a:xfrm>
            <a:off x="571472" y="3702050"/>
            <a:ext cx="990600" cy="1095375"/>
          </a:xfrm>
          <a:prstGeom prst="rect">
            <a:avLst/>
          </a:prstGeom>
          <a:noFill/>
          <a:ln w="9525">
            <a:noFill/>
            <a:miter lim="800000"/>
            <a:headEnd/>
            <a:tailEnd/>
          </a:ln>
          <a:effectLst/>
        </p:spPr>
      </p:pic>
      <p:sp>
        <p:nvSpPr>
          <p:cNvPr id="60" name="椭圆 59"/>
          <p:cNvSpPr/>
          <p:nvPr/>
        </p:nvSpPr>
        <p:spPr>
          <a:xfrm>
            <a:off x="5076825" y="5878513"/>
            <a:ext cx="358775" cy="358775"/>
          </a:xfrm>
          <a:prstGeom prst="ellipse">
            <a:avLst/>
          </a:prstGeom>
          <a:solidFill>
            <a:srgbClr val="35579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r>
              <a:rPr lang="en-US" altLang="zh-CN" b="1">
                <a:solidFill>
                  <a:schemeClr val="bg1"/>
                </a:solidFill>
                <a:ea typeface="微软雅黑" pitchFamily="34" charset="-122"/>
              </a:rPr>
              <a:t>4</a:t>
            </a:r>
            <a:endParaRPr lang="zh-CN" altLang="en-US" b="1">
              <a:solidFill>
                <a:schemeClr val="bg1"/>
              </a:solidFill>
              <a:ea typeface="微软雅黑" pitchFamily="34" charset="-122"/>
            </a:endParaRPr>
          </a:p>
        </p:txBody>
      </p:sp>
      <p:sp>
        <p:nvSpPr>
          <p:cNvPr id="61" name="TextBox 60"/>
          <p:cNvSpPr txBox="1"/>
          <p:nvPr/>
        </p:nvSpPr>
        <p:spPr>
          <a:xfrm>
            <a:off x="8457548" y="6457292"/>
            <a:ext cx="642910" cy="276999"/>
          </a:xfrm>
          <a:prstGeom prst="rect">
            <a:avLst/>
          </a:prstGeom>
          <a:noFill/>
        </p:spPr>
        <p:txBody>
          <a:bodyPr wrap="square" rtlCol="0">
            <a:spAutoFit/>
          </a:bodyPr>
          <a:lstStyle/>
          <a:p>
            <a:r>
              <a:rPr lang="en-US" altLang="zh-CN" sz="1200" dirty="0" smtClean="0">
                <a:solidFill>
                  <a:schemeClr val="bg1"/>
                </a:solidFill>
                <a:ea typeface="微软雅黑" pitchFamily="34" charset="-122"/>
              </a:rPr>
              <a:t>7</a:t>
            </a:r>
            <a:endParaRPr lang="zh-CN" altLang="en-US" sz="1200" dirty="0">
              <a:solidFill>
                <a:schemeClr val="bg1"/>
              </a:solidFill>
              <a:ea typeface="微软雅黑" pitchFamily="34"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灯片编号占位符 4"/>
          <p:cNvSpPr>
            <a:spLocks noGrp="1"/>
          </p:cNvSpPr>
          <p:nvPr>
            <p:ph type="sldNum" sz="quarter" idx="12"/>
          </p:nvPr>
        </p:nvSpPr>
        <p:spPr>
          <a:xfrm>
            <a:off x="6553200" y="6356350"/>
            <a:ext cx="2133600" cy="365125"/>
          </a:xfrm>
        </p:spPr>
        <p:txBody>
          <a:bodyPr/>
          <a:lstStyle/>
          <a:p>
            <a:fld id="{5CACE9EB-67D8-402F-84DE-7914361DB2B9}" type="slidenum">
              <a:rPr lang="zh-CN" altLang="en-US" smtClean="0"/>
              <a:pPr/>
              <a:t>8</a:t>
            </a:fld>
            <a:endParaRPr lang="zh-CN" altLang="en-US" dirty="0"/>
          </a:p>
        </p:txBody>
      </p:sp>
      <p:pic>
        <p:nvPicPr>
          <p:cNvPr id="7" name="图片 6" descr="1.png"/>
          <p:cNvPicPr>
            <a:picLocks noChangeAspect="1"/>
          </p:cNvPicPr>
          <p:nvPr/>
        </p:nvPicPr>
        <p:blipFill>
          <a:blip r:embed="rId2" cstate="print"/>
          <a:stretch>
            <a:fillRect/>
          </a:stretch>
        </p:blipFill>
        <p:spPr>
          <a:xfrm>
            <a:off x="173778" y="2333304"/>
            <a:ext cx="8280000" cy="2046024"/>
          </a:xfrm>
          <a:prstGeom prst="rect">
            <a:avLst/>
          </a:prstGeom>
        </p:spPr>
      </p:pic>
      <p:graphicFrame>
        <p:nvGraphicFramePr>
          <p:cNvPr id="10" name="表格 9"/>
          <p:cNvGraphicFramePr>
            <a:graphicFrameLocks noGrp="1"/>
          </p:cNvGraphicFramePr>
          <p:nvPr/>
        </p:nvGraphicFramePr>
        <p:xfrm>
          <a:off x="2226985" y="4543499"/>
          <a:ext cx="4716000" cy="504825"/>
        </p:xfrm>
        <a:graphic>
          <a:graphicData uri="http://schemas.openxmlformats.org/drawingml/2006/table">
            <a:tbl>
              <a:tblPr/>
              <a:tblGrid>
                <a:gridCol w="1800000"/>
                <a:gridCol w="324000"/>
                <a:gridCol w="648000"/>
                <a:gridCol w="648000"/>
                <a:gridCol w="648000"/>
                <a:gridCol w="648000"/>
              </a:tblGrid>
              <a:tr h="314325">
                <a:tc>
                  <a:txBody>
                    <a:bodyPr/>
                    <a:lstStyle/>
                    <a:p>
                      <a:pPr algn="ctr" fontAlgn="ctr"/>
                      <a:r>
                        <a:rPr lang="zh-CN" altLang="en-US" sz="900" b="1" i="0" u="none" strike="noStrike" dirty="0">
                          <a:solidFill>
                            <a:srgbClr val="333333"/>
                          </a:solidFill>
                          <a:latin typeface="+mn-lt"/>
                          <a:ea typeface="微软雅黑" pitchFamily="34" charset="-122"/>
                        </a:rPr>
                        <a:t>请问您平常有配戴眼镜的习惯</a:t>
                      </a:r>
                      <a:r>
                        <a:rPr lang="zh-CN" altLang="en-US" sz="900" b="1" i="0" u="none" strike="noStrike" dirty="0" smtClean="0">
                          <a:solidFill>
                            <a:srgbClr val="333333"/>
                          </a:solidFill>
                          <a:latin typeface="+mn-lt"/>
                          <a:ea typeface="微软雅黑" pitchFamily="34" charset="-122"/>
                        </a:rPr>
                        <a:t>吗？</a:t>
                      </a:r>
                      <a:endParaRPr lang="zh-CN" altLang="en-US" sz="900" b="1" i="0" u="none" strike="noStrike" dirty="0">
                        <a:solidFill>
                          <a:srgbClr val="333333"/>
                        </a:solidFill>
                        <a:latin typeface="+mn-lt"/>
                        <a:ea typeface="微软雅黑" pitchFamily="34" charset="-122"/>
                      </a:endParaRP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sz="900" b="1" i="0" u="none" strike="noStrike" dirty="0">
                          <a:solidFill>
                            <a:srgbClr val="333333"/>
                          </a:solidFill>
                          <a:latin typeface="+mn-lt"/>
                          <a:ea typeface="微软雅黑" pitchFamily="34" charset="-122"/>
                        </a:rPr>
                        <a:t>N</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zh-CN" altLang="en-US" sz="900" b="0" i="0" u="none" strike="noStrike" dirty="0">
                          <a:solidFill>
                            <a:srgbClr val="333333"/>
                          </a:solidFill>
                          <a:latin typeface="+mn-lt"/>
                          <a:ea typeface="微软雅黑" pitchFamily="34" charset="-122"/>
                        </a:rPr>
                        <a:t>每天配戴</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dirty="0">
                          <a:solidFill>
                            <a:srgbClr val="333333"/>
                          </a:solidFill>
                          <a:latin typeface="+mn-lt"/>
                          <a:ea typeface="微软雅黑" pitchFamily="34" charset="-122"/>
                        </a:rPr>
                        <a:t>经常配戴</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偶尔配戴</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从不配戴</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90500">
                <a:tc>
                  <a:txBody>
                    <a:bodyPr/>
                    <a:lstStyle/>
                    <a:p>
                      <a:pPr algn="ctr" fontAlgn="ctr"/>
                      <a:r>
                        <a:rPr lang="en-US" sz="900" b="1" i="0" u="none" strike="noStrike">
                          <a:solidFill>
                            <a:srgbClr val="333333"/>
                          </a:solidFill>
                          <a:latin typeface="+mn-lt"/>
                          <a:ea typeface="微软雅黑" pitchFamily="34" charset="-122"/>
                        </a:rPr>
                        <a:t>Total</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492</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42%</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7%</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26%</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25%</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bl>
          </a:graphicData>
        </a:graphic>
      </p:graphicFrame>
      <p:sp>
        <p:nvSpPr>
          <p:cNvPr id="15" name="Rectangle 17"/>
          <p:cNvSpPr txBox="1">
            <a:spLocks/>
          </p:cNvSpPr>
          <p:nvPr/>
        </p:nvSpPr>
        <p:spPr bwMode="auto">
          <a:xfrm>
            <a:off x="457200" y="274638"/>
            <a:ext cx="8229600" cy="1143000"/>
          </a:xfrm>
          <a:prstGeom prst="rect">
            <a:avLst/>
          </a:prstGeom>
          <a:noFill/>
          <a:ln w="9525">
            <a:noFill/>
            <a:miter lim="800000"/>
            <a:headEnd/>
            <a:tailEnd/>
          </a:ln>
        </p:spPr>
        <p:txBody>
          <a:bodyPr anchor="ctr"/>
          <a:lstStyle/>
          <a:p>
            <a:pPr lvl="0" defTabSz="457200" eaLnBrk="0" hangingPunct="0"/>
            <a:r>
              <a:rPr lang="zh-CN" altLang="en-US" sz="2000" b="1" kern="0" dirty="0" smtClean="0">
                <a:solidFill>
                  <a:sysClr val="windowText" lastClr="000000"/>
                </a:solidFill>
                <a:ea typeface="微软雅黑" pitchFamily="34" charset="-122"/>
              </a:rPr>
              <a:t>请问您平常有配戴眼镜的习惯吗</a:t>
            </a:r>
            <a:r>
              <a:rPr lang="zh-CN" altLang="en-US" sz="2000" b="1" kern="0" dirty="0" smtClean="0">
                <a:solidFill>
                  <a:sysClr val="windowText" lastClr="000000"/>
                </a:solidFill>
                <a:ea typeface="微软雅黑" pitchFamily="34" charset="-122"/>
              </a:rPr>
              <a:t>？</a:t>
            </a:r>
            <a:r>
              <a:rPr lang="zh-CN" altLang="en-US" sz="2000" b="1" dirty="0" smtClean="0">
                <a:solidFill>
                  <a:srgbClr val="000000"/>
                </a:solidFill>
                <a:ea typeface="微软雅黑" pitchFamily="34" charset="-122"/>
              </a:rPr>
              <a:t> </a:t>
            </a:r>
            <a:endParaRPr lang="en-US" altLang="zh-CN" sz="2000" b="1" dirty="0">
              <a:solidFill>
                <a:srgbClr val="000000"/>
              </a:solidFill>
              <a:ea typeface="微软雅黑" pitchFamily="34" charset="-122"/>
            </a:endParaRPr>
          </a:p>
          <a:p>
            <a:pPr defTabSz="457200" eaLnBrk="0" hangingPunct="0"/>
            <a:r>
              <a:rPr lang="zh-CN" altLang="en-US" sz="900" i="1" dirty="0">
                <a:ea typeface="微软雅黑" pitchFamily="34" charset="-122"/>
              </a:rPr>
              <a:t>单选 （</a:t>
            </a:r>
            <a:r>
              <a:rPr lang="en-US" altLang="zh-CN" sz="900" i="1" dirty="0" smtClean="0">
                <a:ea typeface="微软雅黑" pitchFamily="34" charset="-122"/>
              </a:rPr>
              <a:t>n=492 </a:t>
            </a:r>
            <a:r>
              <a:rPr lang="zh-CN" altLang="en-US" sz="900" i="1" dirty="0" smtClean="0">
                <a:ea typeface="微软雅黑" pitchFamily="34" charset="-122"/>
              </a:rPr>
              <a:t>）</a:t>
            </a:r>
            <a:endParaRPr lang="zh-CN" altLang="en-US" sz="900" i="1" dirty="0">
              <a:ea typeface="微软雅黑" pitchFamily="34" charset="-122"/>
            </a:endParaRPr>
          </a:p>
        </p:txBody>
      </p:sp>
      <p:sp>
        <p:nvSpPr>
          <p:cNvPr id="16" name="TextBox 13"/>
          <p:cNvSpPr txBox="1">
            <a:spLocks noChangeArrowheads="1"/>
          </p:cNvSpPr>
          <p:nvPr/>
        </p:nvSpPr>
        <p:spPr bwMode="auto">
          <a:xfrm>
            <a:off x="468313" y="1352550"/>
            <a:ext cx="8075612" cy="276999"/>
          </a:xfrm>
          <a:prstGeom prst="rect">
            <a:avLst/>
          </a:prstGeom>
          <a:noFill/>
          <a:ln w="9525">
            <a:noFill/>
            <a:miter lim="800000"/>
            <a:headEnd/>
            <a:tailEnd/>
          </a:ln>
        </p:spPr>
        <p:txBody>
          <a:bodyPr>
            <a:spAutoFit/>
          </a:bodyPr>
          <a:lstStyle/>
          <a:p>
            <a:pPr marL="182563" indent="-182563">
              <a:buFontTx/>
              <a:buChar char="•"/>
            </a:pPr>
            <a:r>
              <a:rPr lang="en-US" altLang="zh-CN" sz="1200" dirty="0" smtClean="0">
                <a:solidFill>
                  <a:srgbClr val="000000"/>
                </a:solidFill>
                <a:ea typeface="微软雅黑" pitchFamily="34" charset="-122"/>
              </a:rPr>
              <a:t>42%</a:t>
            </a:r>
            <a:r>
              <a:rPr lang="zh-CN" altLang="en-US" sz="1200" dirty="0" smtClean="0">
                <a:solidFill>
                  <a:srgbClr val="000000"/>
                </a:solidFill>
                <a:ea typeface="微软雅黑" pitchFamily="34" charset="-122"/>
              </a:rPr>
              <a:t>的消费者每天都要配戴</a:t>
            </a:r>
            <a:r>
              <a:rPr lang="zh-CN" altLang="en-US" sz="1200" dirty="0" smtClean="0">
                <a:solidFill>
                  <a:srgbClr val="000000"/>
                </a:solidFill>
                <a:ea typeface="微软雅黑" pitchFamily="34" charset="-122"/>
              </a:rPr>
              <a:t>眼镜。</a:t>
            </a:r>
            <a:endParaRPr lang="zh-CN" altLang="en-US" sz="1200" dirty="0" smtClean="0">
              <a:solidFill>
                <a:srgbClr val="000000"/>
              </a:solidFill>
              <a:ea typeface="微软雅黑" pitchFamily="34" charset="-122"/>
            </a:endParaRPr>
          </a:p>
        </p:txBody>
      </p:sp>
      <p:sp>
        <p:nvSpPr>
          <p:cNvPr id="17" name="Text Box 63"/>
          <p:cNvSpPr txBox="1">
            <a:spLocks noChangeArrowheads="1"/>
          </p:cNvSpPr>
          <p:nvPr/>
        </p:nvSpPr>
        <p:spPr bwMode="auto">
          <a:xfrm>
            <a:off x="7380288" y="765175"/>
            <a:ext cx="1439862" cy="304800"/>
          </a:xfrm>
          <a:prstGeom prst="rect">
            <a:avLst/>
          </a:prstGeom>
          <a:noFill/>
          <a:ln w="9525">
            <a:noFill/>
            <a:miter lim="800000"/>
            <a:headEnd/>
            <a:tailEnd/>
          </a:ln>
        </p:spPr>
        <p:txBody>
          <a:bodyPr>
            <a:spAutoFit/>
          </a:bodyPr>
          <a:lstStyle/>
          <a:p>
            <a:pPr algn="r">
              <a:spcBef>
                <a:spcPct val="50000"/>
              </a:spcBef>
            </a:pPr>
            <a:r>
              <a:rPr lang="zh-CN" altLang="en-US" sz="1400" u="sng" dirty="0" smtClean="0">
                <a:ea typeface="微软雅黑" pitchFamily="34" charset="-122"/>
              </a:rPr>
              <a:t>眼镜消费者</a:t>
            </a:r>
            <a:r>
              <a:rPr lang="zh-CN" altLang="en-US" sz="1400" u="sng" dirty="0">
                <a:ea typeface="微软雅黑" pitchFamily="34" charset="-122"/>
              </a:rPr>
              <a:t>描述</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5CACE9EB-67D8-402F-84DE-7914361DB2B9}" type="slidenum">
              <a:rPr lang="zh-CN" altLang="en-US" smtClean="0"/>
              <a:pPr/>
              <a:t>9</a:t>
            </a:fld>
            <a:endParaRPr lang="zh-CN" altLang="en-US"/>
          </a:p>
        </p:txBody>
      </p:sp>
      <p:graphicFrame>
        <p:nvGraphicFramePr>
          <p:cNvPr id="5" name="表格 4"/>
          <p:cNvGraphicFramePr>
            <a:graphicFrameLocks noGrp="1"/>
          </p:cNvGraphicFramePr>
          <p:nvPr/>
        </p:nvGraphicFramePr>
        <p:xfrm>
          <a:off x="2226797" y="4548070"/>
          <a:ext cx="4716000" cy="884700"/>
        </p:xfrm>
        <a:graphic>
          <a:graphicData uri="http://schemas.openxmlformats.org/drawingml/2006/table">
            <a:tbl>
              <a:tblPr/>
              <a:tblGrid>
                <a:gridCol w="1800000"/>
                <a:gridCol w="324000"/>
                <a:gridCol w="648000"/>
                <a:gridCol w="648000"/>
                <a:gridCol w="648000"/>
                <a:gridCol w="648000"/>
              </a:tblGrid>
              <a:tr h="313200">
                <a:tc>
                  <a:txBody>
                    <a:bodyPr/>
                    <a:lstStyle/>
                    <a:p>
                      <a:pPr algn="ctr" fontAlgn="ctr"/>
                      <a:r>
                        <a:rPr lang="zh-CN" altLang="en-US" sz="900" b="1" i="0" u="none" strike="noStrike" dirty="0">
                          <a:solidFill>
                            <a:srgbClr val="333333"/>
                          </a:solidFill>
                          <a:latin typeface="+mn-lt"/>
                          <a:ea typeface="微软雅黑" pitchFamily="34" charset="-122"/>
                        </a:rPr>
                        <a:t>请问您平常有配戴眼镜的习惯吗？</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sz="900" b="1" i="0" u="none" strike="noStrike" dirty="0">
                          <a:solidFill>
                            <a:srgbClr val="333333"/>
                          </a:solidFill>
                          <a:latin typeface="+mn-lt"/>
                          <a:ea typeface="微软雅黑" pitchFamily="34" charset="-122"/>
                        </a:rPr>
                        <a:t>N</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zh-CN" altLang="en-US" sz="900" b="0" i="0" u="none" strike="noStrike" dirty="0">
                          <a:solidFill>
                            <a:srgbClr val="333333"/>
                          </a:solidFill>
                          <a:latin typeface="+mn-lt"/>
                          <a:ea typeface="微软雅黑" pitchFamily="34" charset="-122"/>
                        </a:rPr>
                        <a:t>每天配戴</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经常配戴</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偶尔配戴</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zh-CN" altLang="en-US" sz="900" b="0" i="0" u="none" strike="noStrike">
                          <a:solidFill>
                            <a:srgbClr val="333333"/>
                          </a:solidFill>
                          <a:latin typeface="+mn-lt"/>
                          <a:ea typeface="微软雅黑" pitchFamily="34" charset="-122"/>
                        </a:rPr>
                        <a:t>从不配戴</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9CB8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90500">
                <a:tc>
                  <a:txBody>
                    <a:bodyPr/>
                    <a:lstStyle/>
                    <a:p>
                      <a:pPr algn="ctr" fontAlgn="ctr"/>
                      <a:r>
                        <a:rPr lang="en-US" sz="900" b="1" i="0" u="none" strike="noStrike">
                          <a:solidFill>
                            <a:srgbClr val="333333"/>
                          </a:solidFill>
                          <a:latin typeface="+mn-lt"/>
                          <a:ea typeface="微软雅黑" pitchFamily="34" charset="-122"/>
                        </a:rPr>
                        <a:t>Total</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492</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42%</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7%</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26%</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25%</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90500">
                <a:tc>
                  <a:txBody>
                    <a:bodyPr/>
                    <a:lstStyle/>
                    <a:p>
                      <a:pPr algn="ctr" fontAlgn="ctr"/>
                      <a:r>
                        <a:rPr lang="zh-CN" altLang="en-US" sz="900" b="1" i="0" u="none" strike="noStrike">
                          <a:solidFill>
                            <a:srgbClr val="333333"/>
                          </a:solidFill>
                          <a:latin typeface="+mn-lt"/>
                          <a:ea typeface="微软雅黑" pitchFamily="34" charset="-122"/>
                        </a:rPr>
                        <a:t>男性</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243</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47%</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a:solidFill>
                            <a:srgbClr val="333333"/>
                          </a:solidFill>
                          <a:latin typeface="+mn-lt"/>
                          <a:ea typeface="微软雅黑" pitchFamily="34" charset="-122"/>
                        </a:rPr>
                        <a:t>6%</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dirty="0">
                          <a:solidFill>
                            <a:srgbClr val="333333"/>
                          </a:solidFill>
                          <a:latin typeface="+mn-lt"/>
                          <a:ea typeface="微软雅黑" pitchFamily="34" charset="-122"/>
                        </a:rPr>
                        <a:t>20%</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900" b="0" i="0" u="none" strike="noStrike" dirty="0">
                          <a:solidFill>
                            <a:srgbClr val="333333"/>
                          </a:solidFill>
                          <a:latin typeface="+mn-lt"/>
                          <a:ea typeface="微软雅黑" pitchFamily="34" charset="-122"/>
                        </a:rPr>
                        <a:t>27%</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r h="190500">
                <a:tc>
                  <a:txBody>
                    <a:bodyPr/>
                    <a:lstStyle/>
                    <a:p>
                      <a:pPr algn="ctr" fontAlgn="ctr"/>
                      <a:r>
                        <a:rPr lang="zh-CN" altLang="en-US" sz="900" b="1" i="0" u="none" strike="noStrike">
                          <a:solidFill>
                            <a:srgbClr val="333333"/>
                          </a:solidFill>
                          <a:latin typeface="+mn-lt"/>
                          <a:ea typeface="微软雅黑" pitchFamily="34" charset="-122"/>
                        </a:rPr>
                        <a:t>女性</a:t>
                      </a:r>
                    </a:p>
                  </a:txBody>
                  <a:tcPr marL="9525" marR="9525" marT="9525" marB="0" anchor="ctr">
                    <a:lnL>
                      <a:noFill/>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1" i="0" u="none" strike="noStrike">
                          <a:solidFill>
                            <a:srgbClr val="333333"/>
                          </a:solidFill>
                          <a:latin typeface="+mn-lt"/>
                          <a:ea typeface="微软雅黑" pitchFamily="34" charset="-122"/>
                        </a:rPr>
                        <a:t>249</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D9E9F5"/>
                      </a:solidFill>
                      <a:prstDash val="solid"/>
                      <a:round/>
                      <a:headEnd type="none" w="med" len="med"/>
                      <a:tailEnd type="none" w="med" len="med"/>
                    </a:lnR>
                    <a:lnT w="12700" cap="flat" cmpd="sng" algn="ctr">
                      <a:solidFill>
                        <a:srgbClr val="81A3BC"/>
                      </a:solidFill>
                      <a:prstDash val="solid"/>
                      <a:round/>
                      <a:headEnd type="none" w="med" len="med"/>
                      <a:tailEnd type="none" w="med" len="med"/>
                    </a:lnT>
                    <a:lnB w="12700" cap="flat" cmpd="sng" algn="ctr">
                      <a:solidFill>
                        <a:srgbClr val="81A3BC"/>
                      </a:solidFill>
                      <a:prstDash val="solid"/>
                      <a:round/>
                      <a:headEnd type="none" w="med" len="med"/>
                      <a:tailEnd type="none" w="med" len="med"/>
                    </a:lnB>
                    <a:solidFill>
                      <a:srgbClr val="D9E9F5"/>
                    </a:solidFill>
                  </a:tcPr>
                </a:tc>
                <a:tc>
                  <a:txBody>
                    <a:bodyPr/>
                    <a:lstStyle/>
                    <a:p>
                      <a:pPr algn="ctr" fontAlgn="ctr"/>
                      <a:r>
                        <a:rPr lang="en-US" altLang="zh-CN" sz="900" b="0" i="0" u="none" strike="noStrike">
                          <a:solidFill>
                            <a:srgbClr val="333333"/>
                          </a:solidFill>
                          <a:latin typeface="+mn-lt"/>
                          <a:ea typeface="微软雅黑" pitchFamily="34" charset="-122"/>
                        </a:rPr>
                        <a:t>37%</a:t>
                      </a:r>
                    </a:p>
                  </a:txBody>
                  <a:tcPr marL="9525" marR="9525" marT="9525" marB="0" anchor="ctr">
                    <a:lnL w="12700" cap="flat" cmpd="sng" algn="ctr">
                      <a:solidFill>
                        <a:srgbClr val="D9E9F5"/>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95D0FC"/>
                    </a:solidFill>
                  </a:tcPr>
                </a:tc>
                <a:tc>
                  <a:txBody>
                    <a:bodyPr/>
                    <a:lstStyle/>
                    <a:p>
                      <a:pPr algn="ctr" fontAlgn="ctr"/>
                      <a:r>
                        <a:rPr lang="en-US" altLang="zh-CN" sz="900" b="0" i="0" u="none" strike="noStrike">
                          <a:solidFill>
                            <a:srgbClr val="333333"/>
                          </a:solidFill>
                          <a:latin typeface="+mn-lt"/>
                          <a:ea typeface="微软雅黑" pitchFamily="34" charset="-122"/>
                        </a:rPr>
                        <a:t>8%</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c>
                  <a:txBody>
                    <a:bodyPr/>
                    <a:lstStyle/>
                    <a:p>
                      <a:pPr algn="ctr" fontAlgn="ctr"/>
                      <a:r>
                        <a:rPr lang="en-US" altLang="zh-CN" sz="900" b="0" i="0" u="none" strike="noStrike">
                          <a:solidFill>
                            <a:srgbClr val="333333"/>
                          </a:solidFill>
                          <a:latin typeface="+mn-lt"/>
                          <a:ea typeface="微软雅黑" pitchFamily="34" charset="-122"/>
                        </a:rPr>
                        <a:t>32%</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9A38"/>
                    </a:solidFill>
                  </a:tcPr>
                </a:tc>
                <a:tc>
                  <a:txBody>
                    <a:bodyPr/>
                    <a:lstStyle/>
                    <a:p>
                      <a:pPr algn="ctr" fontAlgn="ctr"/>
                      <a:r>
                        <a:rPr lang="en-US" altLang="zh-CN" sz="900" b="0" i="0" u="none" strike="noStrike" dirty="0">
                          <a:solidFill>
                            <a:srgbClr val="333333"/>
                          </a:solidFill>
                          <a:latin typeface="+mn-lt"/>
                          <a:ea typeface="微软雅黑" pitchFamily="34" charset="-122"/>
                        </a:rPr>
                        <a:t>23%</a:t>
                      </a:r>
                    </a:p>
                  </a:txBody>
                  <a:tcPr marL="9525" marR="9525" marT="9525" marB="0" anchor="ctr">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solidFill>
                      <a:srgbClr val="FFFFFF"/>
                    </a:solidFill>
                  </a:tcPr>
                </a:tc>
              </a:tr>
            </a:tbl>
          </a:graphicData>
        </a:graphic>
      </p:graphicFrame>
      <p:pic>
        <p:nvPicPr>
          <p:cNvPr id="6" name="图片 5" descr="1.1.png"/>
          <p:cNvPicPr>
            <a:picLocks noChangeAspect="1"/>
          </p:cNvPicPr>
          <p:nvPr/>
        </p:nvPicPr>
        <p:blipFill>
          <a:blip r:embed="rId2" cstate="print"/>
          <a:stretch>
            <a:fillRect/>
          </a:stretch>
        </p:blipFill>
        <p:spPr>
          <a:xfrm>
            <a:off x="197340" y="1956121"/>
            <a:ext cx="8280000" cy="2425323"/>
          </a:xfrm>
          <a:prstGeom prst="rect">
            <a:avLst/>
          </a:prstGeom>
        </p:spPr>
      </p:pic>
      <p:sp>
        <p:nvSpPr>
          <p:cNvPr id="10" name="Rectangle 17"/>
          <p:cNvSpPr txBox="1">
            <a:spLocks/>
          </p:cNvSpPr>
          <p:nvPr/>
        </p:nvSpPr>
        <p:spPr bwMode="auto">
          <a:xfrm>
            <a:off x="457200" y="274638"/>
            <a:ext cx="8229600" cy="1143000"/>
          </a:xfrm>
          <a:prstGeom prst="rect">
            <a:avLst/>
          </a:prstGeom>
          <a:noFill/>
          <a:ln w="9525">
            <a:noFill/>
            <a:miter lim="800000"/>
            <a:headEnd/>
            <a:tailEnd/>
          </a:ln>
        </p:spPr>
        <p:txBody>
          <a:bodyPr anchor="ctr"/>
          <a:lstStyle/>
          <a:p>
            <a:pPr lvl="0" defTabSz="457200" eaLnBrk="0" hangingPunct="0"/>
            <a:r>
              <a:rPr lang="zh-CN" altLang="en-US" sz="2000" b="1" kern="0" dirty="0" smtClean="0">
                <a:solidFill>
                  <a:sysClr val="windowText" lastClr="000000"/>
                </a:solidFill>
                <a:ea typeface="微软雅黑" pitchFamily="34" charset="-122"/>
              </a:rPr>
              <a:t>请问您平常有配戴眼镜的习惯吗</a:t>
            </a:r>
            <a:r>
              <a:rPr lang="zh-CN" altLang="en-US" sz="2000" b="1" kern="0" dirty="0" smtClean="0">
                <a:solidFill>
                  <a:sysClr val="windowText" lastClr="000000"/>
                </a:solidFill>
                <a:ea typeface="微软雅黑" pitchFamily="34" charset="-122"/>
              </a:rPr>
              <a:t>？</a:t>
            </a:r>
            <a:r>
              <a:rPr lang="zh-CN" altLang="en-US" sz="2000" b="1" dirty="0" smtClean="0">
                <a:solidFill>
                  <a:srgbClr val="000000"/>
                </a:solidFill>
                <a:ea typeface="微软雅黑" pitchFamily="34" charset="-122"/>
              </a:rPr>
              <a:t> </a:t>
            </a:r>
            <a:endParaRPr lang="en-US" altLang="zh-CN" sz="2000" b="1" dirty="0">
              <a:solidFill>
                <a:srgbClr val="000000"/>
              </a:solidFill>
              <a:ea typeface="微软雅黑" pitchFamily="34" charset="-122"/>
            </a:endParaRPr>
          </a:p>
          <a:p>
            <a:pPr defTabSz="457200" eaLnBrk="0" hangingPunct="0"/>
            <a:r>
              <a:rPr lang="zh-CN" altLang="en-US" sz="900" i="1" dirty="0">
                <a:ea typeface="微软雅黑" pitchFamily="34" charset="-122"/>
              </a:rPr>
              <a:t>单选 （</a:t>
            </a:r>
            <a:r>
              <a:rPr lang="en-US" altLang="zh-CN" sz="900" i="1" dirty="0" smtClean="0">
                <a:ea typeface="微软雅黑" pitchFamily="34" charset="-122"/>
              </a:rPr>
              <a:t>n=492 </a:t>
            </a:r>
            <a:r>
              <a:rPr lang="zh-CN" altLang="en-US" sz="900" i="1" dirty="0" smtClean="0">
                <a:ea typeface="微软雅黑" pitchFamily="34" charset="-122"/>
              </a:rPr>
              <a:t>）</a:t>
            </a:r>
            <a:r>
              <a:rPr lang="en-US" altLang="zh-CN" sz="900" i="1" dirty="0" smtClean="0">
                <a:ea typeface="微软雅黑" pitchFamily="34" charset="-122"/>
              </a:rPr>
              <a:t>—</a:t>
            </a:r>
            <a:r>
              <a:rPr lang="zh-CN" altLang="en-US" sz="900" i="1" dirty="0" smtClean="0">
                <a:ea typeface="微软雅黑" pitchFamily="34" charset="-122"/>
              </a:rPr>
              <a:t>控制项：性别</a:t>
            </a:r>
            <a:endParaRPr lang="zh-CN" altLang="en-US" sz="900" i="1" dirty="0">
              <a:ea typeface="微软雅黑" pitchFamily="34" charset="-122"/>
            </a:endParaRPr>
          </a:p>
        </p:txBody>
      </p:sp>
      <p:sp>
        <p:nvSpPr>
          <p:cNvPr id="11" name="Text Box 63"/>
          <p:cNvSpPr txBox="1">
            <a:spLocks noChangeArrowheads="1"/>
          </p:cNvSpPr>
          <p:nvPr/>
        </p:nvSpPr>
        <p:spPr bwMode="auto">
          <a:xfrm>
            <a:off x="7380288" y="765175"/>
            <a:ext cx="1439862" cy="304800"/>
          </a:xfrm>
          <a:prstGeom prst="rect">
            <a:avLst/>
          </a:prstGeom>
          <a:noFill/>
          <a:ln w="9525">
            <a:noFill/>
            <a:miter lim="800000"/>
            <a:headEnd/>
            <a:tailEnd/>
          </a:ln>
        </p:spPr>
        <p:txBody>
          <a:bodyPr>
            <a:spAutoFit/>
          </a:bodyPr>
          <a:lstStyle/>
          <a:p>
            <a:pPr algn="r">
              <a:spcBef>
                <a:spcPct val="50000"/>
              </a:spcBef>
            </a:pPr>
            <a:r>
              <a:rPr lang="zh-CN" altLang="en-US" sz="1400" u="sng" dirty="0" smtClean="0">
                <a:ea typeface="微软雅黑" pitchFamily="34" charset="-122"/>
              </a:rPr>
              <a:t>眼镜消费者</a:t>
            </a:r>
            <a:r>
              <a:rPr lang="zh-CN" altLang="en-US" sz="1400" u="sng" dirty="0">
                <a:ea typeface="微软雅黑" pitchFamily="34" charset="-122"/>
              </a:rPr>
              <a:t>描述</a:t>
            </a:r>
          </a:p>
        </p:txBody>
      </p:sp>
      <p:sp>
        <p:nvSpPr>
          <p:cNvPr id="12" name="TextBox 13"/>
          <p:cNvSpPr txBox="1">
            <a:spLocks noChangeArrowheads="1"/>
          </p:cNvSpPr>
          <p:nvPr/>
        </p:nvSpPr>
        <p:spPr bwMode="auto">
          <a:xfrm>
            <a:off x="468313" y="1352550"/>
            <a:ext cx="8075612" cy="461665"/>
          </a:xfrm>
          <a:prstGeom prst="rect">
            <a:avLst/>
          </a:prstGeom>
          <a:noFill/>
          <a:ln w="9525">
            <a:noFill/>
            <a:miter lim="800000"/>
            <a:headEnd/>
            <a:tailEnd/>
          </a:ln>
        </p:spPr>
        <p:txBody>
          <a:bodyPr>
            <a:spAutoFit/>
          </a:bodyPr>
          <a:lstStyle/>
          <a:p>
            <a:pPr marL="182563" lvl="0" indent="-182563">
              <a:buFontTx/>
              <a:buChar char="•"/>
            </a:pPr>
            <a:r>
              <a:rPr lang="zh-CN" altLang="en-US" sz="1200" dirty="0" smtClean="0">
                <a:solidFill>
                  <a:sysClr val="windowText" lastClr="000000"/>
                </a:solidFill>
                <a:ea typeface="微软雅黑" pitchFamily="34" charset="-122"/>
              </a:rPr>
              <a:t>相对于女性（</a:t>
            </a:r>
            <a:r>
              <a:rPr lang="en-US" altLang="zh-CN" sz="1200" dirty="0" smtClean="0">
                <a:solidFill>
                  <a:sysClr val="windowText" lastClr="000000"/>
                </a:solidFill>
                <a:ea typeface="微软雅黑" pitchFamily="34" charset="-122"/>
              </a:rPr>
              <a:t>37%</a:t>
            </a:r>
            <a:r>
              <a:rPr lang="zh-CN" altLang="en-US" sz="1200" dirty="0" smtClean="0">
                <a:solidFill>
                  <a:sysClr val="windowText" lastClr="000000"/>
                </a:solidFill>
                <a:ea typeface="微软雅黑" pitchFamily="34" charset="-122"/>
              </a:rPr>
              <a:t>），更多的男性（</a:t>
            </a:r>
            <a:r>
              <a:rPr lang="en-US" altLang="zh-CN" sz="1200" dirty="0" smtClean="0">
                <a:solidFill>
                  <a:sysClr val="windowText" lastClr="000000"/>
                </a:solidFill>
                <a:ea typeface="微软雅黑" pitchFamily="34" charset="-122"/>
              </a:rPr>
              <a:t>47%</a:t>
            </a:r>
            <a:r>
              <a:rPr lang="zh-CN" altLang="en-US" sz="1200" dirty="0" smtClean="0">
                <a:solidFill>
                  <a:sysClr val="windowText" lastClr="000000"/>
                </a:solidFill>
                <a:ea typeface="微软雅黑" pitchFamily="34" charset="-122"/>
              </a:rPr>
              <a:t>）每天要配戴</a:t>
            </a:r>
            <a:r>
              <a:rPr lang="zh-CN" altLang="en-US" sz="1200" dirty="0" smtClean="0">
                <a:solidFill>
                  <a:sysClr val="windowText" lastClr="000000"/>
                </a:solidFill>
                <a:ea typeface="微软雅黑" pitchFamily="34" charset="-122"/>
              </a:rPr>
              <a:t>眼镜；</a:t>
            </a:r>
            <a:endParaRPr lang="en-US" altLang="zh-CN" sz="1200" dirty="0" smtClean="0">
              <a:ea typeface="微软雅黑" pitchFamily="34" charset="-122"/>
            </a:endParaRPr>
          </a:p>
          <a:p>
            <a:pPr marL="182563" indent="-182563">
              <a:buFontTx/>
              <a:buChar char="•"/>
            </a:pPr>
            <a:r>
              <a:rPr lang="zh-CN" altLang="en-US" sz="1200" dirty="0" smtClean="0">
                <a:ea typeface="微软雅黑" pitchFamily="34" charset="-122"/>
              </a:rPr>
              <a:t>偶尔</a:t>
            </a:r>
            <a:r>
              <a:rPr lang="zh-CN" altLang="en-US" sz="1200" dirty="0" smtClean="0">
                <a:ea typeface="微软雅黑" pitchFamily="34" charset="-122"/>
              </a:rPr>
              <a:t>配戴眼镜的消费者中，女性（</a:t>
            </a:r>
            <a:r>
              <a:rPr lang="en-US" altLang="zh-CN" sz="1200" dirty="0" smtClean="0">
                <a:ea typeface="微软雅黑" pitchFamily="34" charset="-122"/>
              </a:rPr>
              <a:t>32%</a:t>
            </a:r>
            <a:r>
              <a:rPr lang="zh-CN" altLang="en-US" sz="1200" dirty="0" smtClean="0">
                <a:ea typeface="微软雅黑" pitchFamily="34" charset="-122"/>
              </a:rPr>
              <a:t>）比男性（</a:t>
            </a:r>
            <a:r>
              <a:rPr lang="en-US" altLang="zh-CN" sz="1200" dirty="0" smtClean="0">
                <a:ea typeface="微软雅黑" pitchFamily="34" charset="-122"/>
              </a:rPr>
              <a:t>20%</a:t>
            </a:r>
            <a:r>
              <a:rPr lang="zh-CN" altLang="en-US" sz="1200" dirty="0" smtClean="0">
                <a:ea typeface="微软雅黑" pitchFamily="34" charset="-122"/>
              </a:rPr>
              <a:t>）</a:t>
            </a:r>
            <a:r>
              <a:rPr lang="zh-CN" altLang="en-US" sz="1200" dirty="0" smtClean="0">
                <a:ea typeface="微软雅黑" pitchFamily="34" charset="-122"/>
              </a:rPr>
              <a:t>多</a:t>
            </a:r>
            <a:r>
              <a:rPr lang="zh-CN" altLang="en-US" sz="1200" dirty="0" smtClean="0">
                <a:solidFill>
                  <a:srgbClr val="000000"/>
                </a:solidFill>
                <a:ea typeface="微软雅黑" pitchFamily="34" charset="-122"/>
              </a:rPr>
              <a:t>。</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AME" val="SingleBoat"/>
</p:tagLst>
</file>

<file path=ppt/tags/tag2.xml><?xml version="1.0" encoding="utf-8"?>
<p:tagLst xmlns:a="http://schemas.openxmlformats.org/drawingml/2006/main" xmlns:r="http://schemas.openxmlformats.org/officeDocument/2006/relationships" xmlns:p="http://schemas.openxmlformats.org/presentationml/2006/main">
  <p:tag name="NAME" val="SingleBoat"/>
</p:tagLst>
</file>

<file path=ppt/tags/tag3.xml><?xml version="1.0" encoding="utf-8"?>
<p:tagLst xmlns:a="http://schemas.openxmlformats.org/drawingml/2006/main" xmlns:r="http://schemas.openxmlformats.org/officeDocument/2006/relationships" xmlns:p="http://schemas.openxmlformats.org/presentationml/2006/main">
  <p:tag name="NAME" val="SingleBoat"/>
</p:tagLst>
</file>

<file path=ppt/tags/tag4.xml><?xml version="1.0" encoding="utf-8"?>
<p:tagLst xmlns:a="http://schemas.openxmlformats.org/drawingml/2006/main" xmlns:r="http://schemas.openxmlformats.org/officeDocument/2006/relationships" xmlns:p="http://schemas.openxmlformats.org/presentationml/2006/main">
  <p:tag name="NAME" val="SingleBoatShape"/>
</p:tagLst>
</file>

<file path=ppt/tags/tag5.xml><?xml version="1.0" encoding="utf-8"?>
<p:tagLst xmlns:a="http://schemas.openxmlformats.org/drawingml/2006/main" xmlns:r="http://schemas.openxmlformats.org/officeDocument/2006/relationships" xmlns:p="http://schemas.openxmlformats.org/presentationml/2006/main">
  <p:tag name="NAME" val="SingleBoatText"/>
</p:tagLst>
</file>

<file path=ppt/tags/tag6.xml><?xml version="1.0" encoding="utf-8"?>
<p:tagLst xmlns:a="http://schemas.openxmlformats.org/drawingml/2006/main" xmlns:r="http://schemas.openxmlformats.org/officeDocument/2006/relationships" xmlns:p="http://schemas.openxmlformats.org/presentationml/2006/main">
  <p:tag name="NAME" val="SingleBoatShape"/>
</p:tagLst>
</file>

<file path=ppt/tags/tag7.xml><?xml version="1.0" encoding="utf-8"?>
<p:tagLst xmlns:a="http://schemas.openxmlformats.org/drawingml/2006/main" xmlns:r="http://schemas.openxmlformats.org/officeDocument/2006/relationships" xmlns:p="http://schemas.openxmlformats.org/presentationml/2006/main">
  <p:tag name="NAME" val="SingleBoatText"/>
</p:tagLst>
</file>

<file path=ppt/tags/tag8.xml><?xml version="1.0" encoding="utf-8"?>
<p:tagLst xmlns:a="http://schemas.openxmlformats.org/drawingml/2006/main" xmlns:r="http://schemas.openxmlformats.org/officeDocument/2006/relationships" xmlns:p="http://schemas.openxmlformats.org/presentationml/2006/main">
  <p:tag name="NAME" val="SingleBoatShape"/>
</p:tagLst>
</file>

<file path=ppt/tags/tag9.xml><?xml version="1.0" encoding="utf-8"?>
<p:tagLst xmlns:a="http://schemas.openxmlformats.org/drawingml/2006/main" xmlns:r="http://schemas.openxmlformats.org/officeDocument/2006/relationships" xmlns:p="http://schemas.openxmlformats.org/presentationml/2006/main">
  <p:tag name="NAME" val="SingleBoatText"/>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3285</TotalTime>
  <Words>6214</Words>
  <Application>Microsoft Office PowerPoint</Application>
  <PresentationFormat>全屏显示(4:3)</PresentationFormat>
  <Paragraphs>1679</Paragraphs>
  <Slides>47</Slides>
  <Notes>3</Notes>
  <HiddenSlides>0</HiddenSlides>
  <MMClips>0</MMClips>
  <ScaleCrop>false</ScaleCrop>
  <HeadingPairs>
    <vt:vector size="4" baseType="variant">
      <vt:variant>
        <vt:lpstr>主题</vt:lpstr>
      </vt:variant>
      <vt:variant>
        <vt:i4>1</vt:i4>
      </vt:variant>
      <vt:variant>
        <vt:lpstr>幻灯片标题</vt:lpstr>
      </vt:variant>
      <vt:variant>
        <vt:i4>47</vt:i4>
      </vt:variant>
    </vt:vector>
  </HeadingPairs>
  <TitlesOfParts>
    <vt:vector size="48" baseType="lpstr">
      <vt:lpstr>Office 主题</vt:lpstr>
      <vt:lpstr>幻灯片 1</vt:lpstr>
      <vt:lpstr>幻灯片 2</vt:lpstr>
      <vt:lpstr>幻灯片 3</vt:lpstr>
      <vt:lpstr>背景</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lpstr>幻灯片 40</vt:lpstr>
      <vt:lpstr>深度了解（findoout.com）</vt:lpstr>
      <vt:lpstr>深度了解网站（findoout.com）：基本信息</vt:lpstr>
      <vt:lpstr>深度了解（findoout.com）：在线调查路径图</vt:lpstr>
      <vt:lpstr>          findQUICK© - 多快好省</vt:lpstr>
      <vt:lpstr>我们的在线调查服务范围与行业</vt:lpstr>
      <vt:lpstr>幻灯片 46</vt:lpstr>
      <vt:lpstr>幻灯片 47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Winnerlyf</dc:creator>
  <cp:lastModifiedBy>user</cp:lastModifiedBy>
  <cp:revision>425</cp:revision>
  <dcterms:created xsi:type="dcterms:W3CDTF">2012-07-01T02:15:32Z</dcterms:created>
  <dcterms:modified xsi:type="dcterms:W3CDTF">2012-09-14T09:40:06Z</dcterms:modified>
</cp:coreProperties>
</file>