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theme/themeOverride7.xml" ContentType="application/vnd.openxmlformats-officedocument.themeOverr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Override5.xml" ContentType="application/vnd.openxmlformats-officedocument.themeOverride+xml"/>
  <Override PartName="/ppt/theme/themeOverride10.xml" ContentType="application/vnd.openxmlformats-officedocument.themeOverrid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charts/chart11.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theme/themeOverride9.xml" ContentType="application/vnd.openxmlformats-officedocument.themeOverride+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theme/themeOverride8.xml" ContentType="application/vnd.openxmlformats-officedocument.themeOverride+xml"/>
  <Override PartName="/ppt/notesSlides/notesSlide3.xml" ContentType="application/vnd.openxmlformats-officedocument.presentationml.notesSlide+xml"/>
  <Override PartName="/ppt/theme/themeOverride11.xml" ContentType="application/vnd.openxmlformats-officedocument.themeOverr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heme/themeOverride6.xml" ContentType="application/vnd.openxmlformats-officedocument.themeOverr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theme/themeOverride4.xml" ContentType="application/vnd.openxmlformats-officedocument.themeOverr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sldIdLst>
    <p:sldId id="256" r:id="rId2"/>
    <p:sldId id="280" r:id="rId3"/>
    <p:sldId id="257" r:id="rId4"/>
    <p:sldId id="269" r:id="rId5"/>
    <p:sldId id="281" r:id="rId6"/>
    <p:sldId id="282" r:id="rId7"/>
    <p:sldId id="272" r:id="rId8"/>
    <p:sldId id="274" r:id="rId9"/>
    <p:sldId id="286" r:id="rId10"/>
    <p:sldId id="275" r:id="rId11"/>
    <p:sldId id="283" r:id="rId12"/>
    <p:sldId id="284" r:id="rId13"/>
    <p:sldId id="285" r:id="rId14"/>
    <p:sldId id="277" r:id="rId15"/>
    <p:sldId id="287" r:id="rId16"/>
    <p:sldId id="288" r:id="rId17"/>
    <p:sldId id="291" r:id="rId18"/>
    <p:sldId id="289" r:id="rId19"/>
    <p:sldId id="290" r:id="rId20"/>
    <p:sldId id="259" r:id="rId21"/>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FF"/>
    <a:srgbClr val="99CCFF"/>
    <a:srgbClr val="FF9933"/>
    <a:srgbClr val="0066FF"/>
    <a:srgbClr val="9999FF"/>
    <a:srgbClr val="A2AA3C"/>
    <a:srgbClr val="F0F2F3"/>
    <a:srgbClr val="82B128"/>
    <a:srgbClr val="35579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2951" autoAdjust="0"/>
  </p:normalViewPr>
  <p:slideViewPr>
    <p:cSldViewPr>
      <p:cViewPr varScale="1">
        <p:scale>
          <a:sx n="71" d="100"/>
          <a:sy n="71" d="100"/>
        </p:scale>
        <p:origin x="-1056" y="-90"/>
      </p:cViewPr>
      <p:guideLst>
        <p:guide orient="horz" pos="2840"/>
        <p:guide pos="88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oleObject" Target="file:///D:\briefcase\!&#28145;&#24230;&#20102;&#35299;\&#39033;&#30446;\bowei\&#20234;&#21033;\&#32769;&#37240;&#22902;\laosuannai-muti-11.xls" TargetMode="External"/><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2" Type="http://schemas.openxmlformats.org/officeDocument/2006/relationships/oleObject" Target="file:///D:\briefcase\!&#28145;&#24230;&#20102;&#35299;\&#39033;&#30446;\bowei\&#20234;&#21033;\&#32769;&#37240;&#22902;\laosuannai.xls" TargetMode="External"/><Relationship Id="rId1" Type="http://schemas.openxmlformats.org/officeDocument/2006/relationships/themeOverride" Target="../theme/themeOverride10.xml"/></Relationships>
</file>

<file path=ppt/charts/_rels/chart11.xml.rels><?xml version="1.0" encoding="UTF-8" standalone="yes"?>
<Relationships xmlns="http://schemas.openxmlformats.org/package/2006/relationships"><Relationship Id="rId2" Type="http://schemas.openxmlformats.org/officeDocument/2006/relationships/oleObject" Target="file:///D:\briefcase\!&#28145;&#24230;&#20102;&#35299;\&#39033;&#30446;\bowei\&#20234;&#21033;\&#32769;&#37240;&#22902;\laosuannai.xls" TargetMode="External"/><Relationship Id="rId1" Type="http://schemas.openxmlformats.org/officeDocument/2006/relationships/themeOverride" Target="../theme/themeOverride11.xml"/></Relationships>
</file>

<file path=ppt/charts/_rels/chart2.xml.rels><?xml version="1.0" encoding="UTF-8" standalone="yes"?>
<Relationships xmlns="http://schemas.openxmlformats.org/package/2006/relationships"><Relationship Id="rId2" Type="http://schemas.openxmlformats.org/officeDocument/2006/relationships/oleObject" Target="file:///D:\briefcase\!&#28145;&#24230;&#20102;&#35299;\&#39033;&#30446;\bowei\&#20234;&#21033;\&#32769;&#37240;&#22902;\laosuannai.xls"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D:\briefcase\!&#28145;&#24230;&#20102;&#35299;\&#39033;&#30446;\bowei\&#20234;&#21033;\&#32769;&#37240;&#22902;\laosuannai.xls"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file:///D:\briefcase\!&#28145;&#24230;&#20102;&#35299;\&#39033;&#30446;\bowei\&#20234;&#21033;\&#32769;&#37240;&#22902;\laosuannai.xls"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oleObject" Target="file:///D:\briefcase\!&#28145;&#24230;&#20102;&#35299;\&#39033;&#30446;\bowei\&#20234;&#21033;\&#32769;&#37240;&#22902;\laosuannai.xls" TargetMode="External"/><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oleObject" Target="file:///D:\briefcase\!&#28145;&#24230;&#20102;&#35299;\&#39033;&#30446;\bowei\&#20234;&#21033;\&#32769;&#37240;&#22902;\laosuannai.xls" TargetMode="External"/><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oleObject" Target="file:///D:\briefcase\!&#28145;&#24230;&#20102;&#35299;\&#39033;&#30446;\bowei\&#20234;&#21033;\&#32769;&#37240;&#22902;\laosuannai.xls" TargetMode="External"/><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oleObject" Target="file:///D:\briefcase\!&#28145;&#24230;&#20102;&#35299;\&#39033;&#30446;\bowei\&#20234;&#21033;\&#32769;&#37240;&#22902;\laosuannai.xls" TargetMode="External"/><Relationship Id="rId1" Type="http://schemas.openxmlformats.org/officeDocument/2006/relationships/themeOverride" Target="../theme/themeOverride8.xml"/></Relationships>
</file>

<file path=ppt/charts/_rels/chart9.xml.rels><?xml version="1.0" encoding="UTF-8" standalone="yes"?>
<Relationships xmlns="http://schemas.openxmlformats.org/package/2006/relationships"><Relationship Id="rId2" Type="http://schemas.openxmlformats.org/officeDocument/2006/relationships/oleObject" Target="file:///D:\briefcase\!&#28145;&#24230;&#20102;&#35299;\&#39033;&#30446;\bowei\&#20234;&#21033;\&#32769;&#37240;&#22902;\laosuannai.xls" TargetMode="External"/><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c:lang val="zh-CN"/>
  <c:clrMapOvr bg1="lt1" tx1="dk1" bg2="lt2" tx2="dk2" accent1="accent1" accent2="accent2" accent3="accent3" accent4="accent4" accent5="accent5" accent6="accent6" hlink="hlink" folHlink="folHlink"/>
  <c:chart>
    <c:plotArea>
      <c:layout/>
      <c:barChart>
        <c:barDir val="col"/>
        <c:grouping val="clustered"/>
        <c:ser>
          <c:idx val="0"/>
          <c:order val="0"/>
          <c:tx>
            <c:strRef>
              <c:f>Sheet1!$B$7</c:f>
              <c:strCache>
                <c:ptCount val="1"/>
                <c:pt idx="0">
                  <c:v>18岁以下</c:v>
                </c:pt>
              </c:strCache>
            </c:strRef>
          </c:tx>
          <c:cat>
            <c:strRef>
              <c:f>Sheet1!$D$3:$M$3</c:f>
              <c:strCache>
                <c:ptCount val="10"/>
                <c:pt idx="0">
                  <c:v>蒙牛</c:v>
                </c:pt>
                <c:pt idx="1">
                  <c:v>伊利</c:v>
                </c:pt>
                <c:pt idx="2">
                  <c:v>光明</c:v>
                </c:pt>
                <c:pt idx="3">
                  <c:v>特仑苏</c:v>
                </c:pt>
                <c:pt idx="4">
                  <c:v>三元</c:v>
                </c:pt>
                <c:pt idx="5">
                  <c:v>三鹿</c:v>
                </c:pt>
                <c:pt idx="6">
                  <c:v>燕塘</c:v>
                </c:pt>
                <c:pt idx="7">
                  <c:v>雀巢</c:v>
                </c:pt>
                <c:pt idx="8">
                  <c:v>完达山</c:v>
                </c:pt>
                <c:pt idx="9">
                  <c:v>旺仔</c:v>
                </c:pt>
              </c:strCache>
            </c:strRef>
          </c:cat>
          <c:val>
            <c:numRef>
              <c:f>Sheet1!$D$7:$M$7</c:f>
              <c:numCache>
                <c:formatCode>0%</c:formatCode>
                <c:ptCount val="10"/>
                <c:pt idx="0">
                  <c:v>0.71700000000000008</c:v>
                </c:pt>
                <c:pt idx="1">
                  <c:v>0.65100000000000013</c:v>
                </c:pt>
                <c:pt idx="2">
                  <c:v>0.19800000000000001</c:v>
                </c:pt>
                <c:pt idx="3">
                  <c:v>0.113</c:v>
                </c:pt>
                <c:pt idx="4">
                  <c:v>4.7000000000000007E-2</c:v>
                </c:pt>
                <c:pt idx="5">
                  <c:v>1.9000000000000003E-2</c:v>
                </c:pt>
                <c:pt idx="6">
                  <c:v>1.9000000000000003E-2</c:v>
                </c:pt>
                <c:pt idx="7">
                  <c:v>9.0000000000000028E-3</c:v>
                </c:pt>
                <c:pt idx="8">
                  <c:v>9.0000000000000028E-3</c:v>
                </c:pt>
                <c:pt idx="9">
                  <c:v>4.7000000000000007E-2</c:v>
                </c:pt>
              </c:numCache>
            </c:numRef>
          </c:val>
        </c:ser>
        <c:ser>
          <c:idx val="1"/>
          <c:order val="1"/>
          <c:tx>
            <c:strRef>
              <c:f>Sheet1!$B$8</c:f>
              <c:strCache>
                <c:ptCount val="1"/>
                <c:pt idx="0">
                  <c:v>18-25岁</c:v>
                </c:pt>
              </c:strCache>
            </c:strRef>
          </c:tx>
          <c:cat>
            <c:strRef>
              <c:f>Sheet1!$D$3:$M$3</c:f>
              <c:strCache>
                <c:ptCount val="10"/>
                <c:pt idx="0">
                  <c:v>蒙牛</c:v>
                </c:pt>
                <c:pt idx="1">
                  <c:v>伊利</c:v>
                </c:pt>
                <c:pt idx="2">
                  <c:v>光明</c:v>
                </c:pt>
                <c:pt idx="3">
                  <c:v>特仑苏</c:v>
                </c:pt>
                <c:pt idx="4">
                  <c:v>三元</c:v>
                </c:pt>
                <c:pt idx="5">
                  <c:v>三鹿</c:v>
                </c:pt>
                <c:pt idx="6">
                  <c:v>燕塘</c:v>
                </c:pt>
                <c:pt idx="7">
                  <c:v>雀巢</c:v>
                </c:pt>
                <c:pt idx="8">
                  <c:v>完达山</c:v>
                </c:pt>
                <c:pt idx="9">
                  <c:v>旺仔</c:v>
                </c:pt>
              </c:strCache>
            </c:strRef>
          </c:cat>
          <c:val>
            <c:numRef>
              <c:f>Sheet1!$D$8:$M$8</c:f>
              <c:numCache>
                <c:formatCode>0%</c:formatCode>
                <c:ptCount val="10"/>
                <c:pt idx="0">
                  <c:v>0.76900000000000013</c:v>
                </c:pt>
                <c:pt idx="1">
                  <c:v>0.7360000000000001</c:v>
                </c:pt>
                <c:pt idx="2">
                  <c:v>0.2970000000000001</c:v>
                </c:pt>
                <c:pt idx="3">
                  <c:v>0.13200000000000001</c:v>
                </c:pt>
                <c:pt idx="4">
                  <c:v>4.8000000000000001E-2</c:v>
                </c:pt>
                <c:pt idx="5">
                  <c:v>9.6000000000000002E-2</c:v>
                </c:pt>
                <c:pt idx="6">
                  <c:v>5.1000000000000004E-2</c:v>
                </c:pt>
                <c:pt idx="7">
                  <c:v>3.9000000000000007E-2</c:v>
                </c:pt>
                <c:pt idx="8">
                  <c:v>2.4E-2</c:v>
                </c:pt>
                <c:pt idx="9">
                  <c:v>1.7999999999999999E-2</c:v>
                </c:pt>
              </c:numCache>
            </c:numRef>
          </c:val>
        </c:ser>
        <c:ser>
          <c:idx val="2"/>
          <c:order val="2"/>
          <c:tx>
            <c:strRef>
              <c:f>Sheet1!$B$9</c:f>
              <c:strCache>
                <c:ptCount val="1"/>
                <c:pt idx="0">
                  <c:v>26-35岁</c:v>
                </c:pt>
              </c:strCache>
            </c:strRef>
          </c:tx>
          <c:cat>
            <c:strRef>
              <c:f>Sheet1!$D$3:$M$3</c:f>
              <c:strCache>
                <c:ptCount val="10"/>
                <c:pt idx="0">
                  <c:v>蒙牛</c:v>
                </c:pt>
                <c:pt idx="1">
                  <c:v>伊利</c:v>
                </c:pt>
                <c:pt idx="2">
                  <c:v>光明</c:v>
                </c:pt>
                <c:pt idx="3">
                  <c:v>特仑苏</c:v>
                </c:pt>
                <c:pt idx="4">
                  <c:v>三元</c:v>
                </c:pt>
                <c:pt idx="5">
                  <c:v>三鹿</c:v>
                </c:pt>
                <c:pt idx="6">
                  <c:v>燕塘</c:v>
                </c:pt>
                <c:pt idx="7">
                  <c:v>雀巢</c:v>
                </c:pt>
                <c:pt idx="8">
                  <c:v>完达山</c:v>
                </c:pt>
                <c:pt idx="9">
                  <c:v>旺仔</c:v>
                </c:pt>
              </c:strCache>
            </c:strRef>
          </c:cat>
          <c:val>
            <c:numRef>
              <c:f>Sheet1!$D$9:$M$9</c:f>
              <c:numCache>
                <c:formatCode>0%</c:formatCode>
                <c:ptCount val="10"/>
                <c:pt idx="0">
                  <c:v>0.67100000000000015</c:v>
                </c:pt>
                <c:pt idx="1">
                  <c:v>0.63300000000000012</c:v>
                </c:pt>
                <c:pt idx="2">
                  <c:v>0.443</c:v>
                </c:pt>
                <c:pt idx="3">
                  <c:v>6.2000000000000006E-2</c:v>
                </c:pt>
                <c:pt idx="4">
                  <c:v>8.1000000000000003E-2</c:v>
                </c:pt>
                <c:pt idx="5">
                  <c:v>3.3000000000000002E-2</c:v>
                </c:pt>
                <c:pt idx="6">
                  <c:v>1.0000000000000002E-2</c:v>
                </c:pt>
                <c:pt idx="7">
                  <c:v>1.4E-2</c:v>
                </c:pt>
                <c:pt idx="8">
                  <c:v>2.9000000000000001E-2</c:v>
                </c:pt>
                <c:pt idx="9">
                  <c:v>5.000000000000001E-3</c:v>
                </c:pt>
              </c:numCache>
            </c:numRef>
          </c:val>
        </c:ser>
        <c:ser>
          <c:idx val="3"/>
          <c:order val="3"/>
          <c:tx>
            <c:strRef>
              <c:f>Sheet1!$B$10</c:f>
              <c:strCache>
                <c:ptCount val="1"/>
                <c:pt idx="0">
                  <c:v>36-45岁</c:v>
                </c:pt>
              </c:strCache>
            </c:strRef>
          </c:tx>
          <c:cat>
            <c:strRef>
              <c:f>Sheet1!$D$3:$M$3</c:f>
              <c:strCache>
                <c:ptCount val="10"/>
                <c:pt idx="0">
                  <c:v>蒙牛</c:v>
                </c:pt>
                <c:pt idx="1">
                  <c:v>伊利</c:v>
                </c:pt>
                <c:pt idx="2">
                  <c:v>光明</c:v>
                </c:pt>
                <c:pt idx="3">
                  <c:v>特仑苏</c:v>
                </c:pt>
                <c:pt idx="4">
                  <c:v>三元</c:v>
                </c:pt>
                <c:pt idx="5">
                  <c:v>三鹿</c:v>
                </c:pt>
                <c:pt idx="6">
                  <c:v>燕塘</c:v>
                </c:pt>
                <c:pt idx="7">
                  <c:v>雀巢</c:v>
                </c:pt>
                <c:pt idx="8">
                  <c:v>完达山</c:v>
                </c:pt>
                <c:pt idx="9">
                  <c:v>旺仔</c:v>
                </c:pt>
              </c:strCache>
            </c:strRef>
          </c:cat>
          <c:val>
            <c:numRef>
              <c:f>Sheet1!$D$10:$M$10</c:f>
              <c:numCache>
                <c:formatCode>0%</c:formatCode>
                <c:ptCount val="10"/>
                <c:pt idx="0">
                  <c:v>0.59299999999999997</c:v>
                </c:pt>
                <c:pt idx="1">
                  <c:v>0.45600000000000002</c:v>
                </c:pt>
                <c:pt idx="2">
                  <c:v>0.29100000000000004</c:v>
                </c:pt>
                <c:pt idx="3">
                  <c:v>2.7000000000000003E-2</c:v>
                </c:pt>
                <c:pt idx="4">
                  <c:v>6.0000000000000005E-2</c:v>
                </c:pt>
                <c:pt idx="5">
                  <c:v>3.3000000000000002E-2</c:v>
                </c:pt>
                <c:pt idx="6">
                  <c:v>5.000000000000001E-3</c:v>
                </c:pt>
                <c:pt idx="7">
                  <c:v>5.000000000000001E-3</c:v>
                </c:pt>
                <c:pt idx="8">
                  <c:v>1.6000000000000004E-2</c:v>
                </c:pt>
                <c:pt idx="9">
                  <c:v>5.000000000000001E-3</c:v>
                </c:pt>
              </c:numCache>
            </c:numRef>
          </c:val>
        </c:ser>
        <c:axId val="95259648"/>
        <c:axId val="95261440"/>
      </c:barChart>
      <c:catAx>
        <c:axId val="95259648"/>
        <c:scaling>
          <c:orientation val="minMax"/>
        </c:scaling>
        <c:axPos val="b"/>
        <c:numFmt formatCode="@" sourceLinked="1"/>
        <c:tickLblPos val="nextTo"/>
        <c:crossAx val="95261440"/>
        <c:crosses val="autoZero"/>
        <c:auto val="1"/>
        <c:lblAlgn val="ctr"/>
        <c:lblOffset val="100"/>
      </c:catAx>
      <c:valAx>
        <c:axId val="95261440"/>
        <c:scaling>
          <c:orientation val="minMax"/>
        </c:scaling>
        <c:axPos val="l"/>
        <c:majorGridlines/>
        <c:numFmt formatCode="0%" sourceLinked="1"/>
        <c:tickLblPos val="nextTo"/>
        <c:crossAx val="95259648"/>
        <c:crosses val="autoZero"/>
        <c:crossBetween val="between"/>
      </c:valAx>
    </c:plotArea>
    <c:legend>
      <c:legendPos val="t"/>
      <c:layout/>
    </c:legend>
    <c:plotVisOnly val="1"/>
    <c:dispBlanksAs val="gap"/>
  </c:chart>
  <c:externalData r:id="rId2"/>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zh-CN"/>
  <c:clrMapOvr bg1="lt1" tx1="dk1" bg2="lt2" tx2="dk2" accent1="accent1" accent2="accent2" accent3="accent3" accent4="accent4" accent5="accent5" accent6="accent6" hlink="hlink" folHlink="folHlink"/>
  <c:chart>
    <c:plotArea>
      <c:layout/>
      <c:lineChart>
        <c:grouping val="standard"/>
        <c:ser>
          <c:idx val="0"/>
          <c:order val="0"/>
          <c:tx>
            <c:strRef>
              <c:f>Sheet5!$B$1</c:f>
              <c:strCache>
                <c:ptCount val="1"/>
                <c:pt idx="0">
                  <c:v>伊利</c:v>
                </c:pt>
              </c:strCache>
            </c:strRef>
          </c:tx>
          <c:marker>
            <c:symbol val="none"/>
          </c:marker>
          <c:cat>
            <c:numRef>
              <c:f>Sheet5!$A$2:$A$4</c:f>
              <c:numCache>
                <c:formatCode>m"月"d"日"</c:formatCode>
                <c:ptCount val="3"/>
                <c:pt idx="0">
                  <c:v>40998</c:v>
                </c:pt>
                <c:pt idx="1">
                  <c:v>41005</c:v>
                </c:pt>
                <c:pt idx="2">
                  <c:v>41015</c:v>
                </c:pt>
              </c:numCache>
            </c:numRef>
          </c:cat>
          <c:val>
            <c:numRef>
              <c:f>Sheet5!$B$2:$B$4</c:f>
              <c:numCache>
                <c:formatCode>0%</c:formatCode>
                <c:ptCount val="3"/>
                <c:pt idx="0">
                  <c:v>0.25</c:v>
                </c:pt>
                <c:pt idx="1">
                  <c:v>0.26</c:v>
                </c:pt>
                <c:pt idx="2">
                  <c:v>0.22</c:v>
                </c:pt>
              </c:numCache>
            </c:numRef>
          </c:val>
        </c:ser>
        <c:ser>
          <c:idx val="1"/>
          <c:order val="1"/>
          <c:tx>
            <c:strRef>
              <c:f>Sheet5!$C$1</c:f>
              <c:strCache>
                <c:ptCount val="1"/>
                <c:pt idx="0">
                  <c:v>蒙牛</c:v>
                </c:pt>
              </c:strCache>
            </c:strRef>
          </c:tx>
          <c:marker>
            <c:symbol val="none"/>
          </c:marker>
          <c:cat>
            <c:numRef>
              <c:f>Sheet5!$A$2:$A$4</c:f>
              <c:numCache>
                <c:formatCode>m"月"d"日"</c:formatCode>
                <c:ptCount val="3"/>
                <c:pt idx="0">
                  <c:v>40998</c:v>
                </c:pt>
                <c:pt idx="1">
                  <c:v>41005</c:v>
                </c:pt>
                <c:pt idx="2">
                  <c:v>41015</c:v>
                </c:pt>
              </c:numCache>
            </c:numRef>
          </c:cat>
          <c:val>
            <c:numRef>
              <c:f>Sheet5!$C$2:$C$4</c:f>
              <c:numCache>
                <c:formatCode>0%</c:formatCode>
                <c:ptCount val="3"/>
                <c:pt idx="0">
                  <c:v>0.26</c:v>
                </c:pt>
                <c:pt idx="1">
                  <c:v>0.22</c:v>
                </c:pt>
                <c:pt idx="2">
                  <c:v>0.21000000000000008</c:v>
                </c:pt>
              </c:numCache>
            </c:numRef>
          </c:val>
        </c:ser>
        <c:ser>
          <c:idx val="2"/>
          <c:order val="2"/>
          <c:tx>
            <c:strRef>
              <c:f>Sheet5!$D$1</c:f>
              <c:strCache>
                <c:ptCount val="1"/>
                <c:pt idx="0">
                  <c:v>光明</c:v>
                </c:pt>
              </c:strCache>
            </c:strRef>
          </c:tx>
          <c:marker>
            <c:symbol val="none"/>
          </c:marker>
          <c:cat>
            <c:numRef>
              <c:f>Sheet5!$A$2:$A$4</c:f>
              <c:numCache>
                <c:formatCode>m"月"d"日"</c:formatCode>
                <c:ptCount val="3"/>
                <c:pt idx="0">
                  <c:v>40998</c:v>
                </c:pt>
                <c:pt idx="1">
                  <c:v>41005</c:v>
                </c:pt>
                <c:pt idx="2">
                  <c:v>41015</c:v>
                </c:pt>
              </c:numCache>
            </c:numRef>
          </c:cat>
          <c:val>
            <c:numRef>
              <c:f>Sheet5!$D$2:$D$4</c:f>
              <c:numCache>
                <c:formatCode>0%</c:formatCode>
                <c:ptCount val="3"/>
                <c:pt idx="0">
                  <c:v>0.19</c:v>
                </c:pt>
                <c:pt idx="1">
                  <c:v>0.18000000000000008</c:v>
                </c:pt>
                <c:pt idx="2">
                  <c:v>0.2</c:v>
                </c:pt>
              </c:numCache>
            </c:numRef>
          </c:val>
        </c:ser>
        <c:marker val="1"/>
        <c:axId val="162849152"/>
        <c:axId val="170527360"/>
      </c:lineChart>
      <c:catAx>
        <c:axId val="162849152"/>
        <c:scaling>
          <c:orientation val="minMax"/>
        </c:scaling>
        <c:axPos val="b"/>
        <c:numFmt formatCode="m&quot;月&quot;d&quot;日&quot;" sourceLinked="1"/>
        <c:tickLblPos val="nextTo"/>
        <c:crossAx val="170527360"/>
        <c:crosses val="autoZero"/>
        <c:lblAlgn val="ctr"/>
        <c:lblOffset val="100"/>
      </c:catAx>
      <c:valAx>
        <c:axId val="170527360"/>
        <c:scaling>
          <c:orientation val="minMax"/>
          <c:min val="0.15000000000000016"/>
        </c:scaling>
        <c:axPos val="l"/>
        <c:majorGridlines/>
        <c:numFmt formatCode="0%" sourceLinked="1"/>
        <c:tickLblPos val="nextTo"/>
        <c:crossAx val="162849152"/>
        <c:crosses val="autoZero"/>
        <c:crossBetween val="between"/>
      </c:valAx>
      <c:dTable>
        <c:showHorzBorder val="1"/>
        <c:showVertBorder val="1"/>
        <c:showOutline val="1"/>
        <c:showKeys val="1"/>
      </c:dTable>
    </c:plotArea>
    <c:plotVisOnly val="1"/>
  </c:chart>
  <c:externalData r:id="rId2"/>
</c:chartSpace>
</file>

<file path=ppt/charts/chart11.xml><?xml version="1.0" encoding="utf-8"?>
<c:chartSpace xmlns:c="http://schemas.openxmlformats.org/drawingml/2006/chart" xmlns:a="http://schemas.openxmlformats.org/drawingml/2006/main" xmlns:r="http://schemas.openxmlformats.org/officeDocument/2006/relationships">
  <c:lang val="zh-CN"/>
  <c:clrMapOvr bg1="lt1" tx1="dk1" bg2="lt2" tx2="dk2" accent1="accent1" accent2="accent2" accent3="accent3" accent4="accent4" accent5="accent5" accent6="accent6" hlink="hlink" folHlink="folHlink"/>
  <c:chart>
    <c:plotArea>
      <c:layout/>
      <c:lineChart>
        <c:grouping val="standard"/>
        <c:ser>
          <c:idx val="0"/>
          <c:order val="0"/>
          <c:tx>
            <c:strRef>
              <c:f>Sheet5!$B$6</c:f>
              <c:strCache>
                <c:ptCount val="1"/>
                <c:pt idx="0">
                  <c:v>伊利</c:v>
                </c:pt>
              </c:strCache>
            </c:strRef>
          </c:tx>
          <c:marker>
            <c:symbol val="none"/>
          </c:marker>
          <c:cat>
            <c:numRef>
              <c:f>Sheet5!$A$7:$A$9</c:f>
              <c:numCache>
                <c:formatCode>m"月"d"日"</c:formatCode>
                <c:ptCount val="3"/>
                <c:pt idx="0">
                  <c:v>40998</c:v>
                </c:pt>
                <c:pt idx="1">
                  <c:v>41005</c:v>
                </c:pt>
                <c:pt idx="2">
                  <c:v>41015</c:v>
                </c:pt>
              </c:numCache>
            </c:numRef>
          </c:cat>
          <c:val>
            <c:numRef>
              <c:f>Sheet5!$B$7:$B$9</c:f>
              <c:numCache>
                <c:formatCode>0%</c:formatCode>
                <c:ptCount val="3"/>
                <c:pt idx="0">
                  <c:v>0.19</c:v>
                </c:pt>
                <c:pt idx="1">
                  <c:v>0.2</c:v>
                </c:pt>
                <c:pt idx="2">
                  <c:v>0.17</c:v>
                </c:pt>
              </c:numCache>
            </c:numRef>
          </c:val>
        </c:ser>
        <c:ser>
          <c:idx val="1"/>
          <c:order val="1"/>
          <c:tx>
            <c:strRef>
              <c:f>Sheet5!$C$6</c:f>
              <c:strCache>
                <c:ptCount val="1"/>
                <c:pt idx="0">
                  <c:v>蒙牛</c:v>
                </c:pt>
              </c:strCache>
            </c:strRef>
          </c:tx>
          <c:marker>
            <c:symbol val="none"/>
          </c:marker>
          <c:cat>
            <c:numRef>
              <c:f>Sheet5!$A$7:$A$9</c:f>
              <c:numCache>
                <c:formatCode>m"月"d"日"</c:formatCode>
                <c:ptCount val="3"/>
                <c:pt idx="0">
                  <c:v>40998</c:v>
                </c:pt>
                <c:pt idx="1">
                  <c:v>41005</c:v>
                </c:pt>
                <c:pt idx="2">
                  <c:v>41015</c:v>
                </c:pt>
              </c:numCache>
            </c:numRef>
          </c:cat>
          <c:val>
            <c:numRef>
              <c:f>Sheet5!$C$7:$C$9</c:f>
              <c:numCache>
                <c:formatCode>0%</c:formatCode>
                <c:ptCount val="3"/>
                <c:pt idx="0">
                  <c:v>0.17</c:v>
                </c:pt>
                <c:pt idx="1">
                  <c:v>0.12000000000000002</c:v>
                </c:pt>
                <c:pt idx="2">
                  <c:v>0.16</c:v>
                </c:pt>
              </c:numCache>
            </c:numRef>
          </c:val>
        </c:ser>
        <c:ser>
          <c:idx val="2"/>
          <c:order val="2"/>
          <c:tx>
            <c:strRef>
              <c:f>Sheet5!$D$6</c:f>
              <c:strCache>
                <c:ptCount val="1"/>
                <c:pt idx="0">
                  <c:v>光明</c:v>
                </c:pt>
              </c:strCache>
            </c:strRef>
          </c:tx>
          <c:marker>
            <c:symbol val="none"/>
          </c:marker>
          <c:cat>
            <c:numRef>
              <c:f>Sheet5!$A$7:$A$9</c:f>
              <c:numCache>
                <c:formatCode>m"月"d"日"</c:formatCode>
                <c:ptCount val="3"/>
                <c:pt idx="0">
                  <c:v>40998</c:v>
                </c:pt>
                <c:pt idx="1">
                  <c:v>41005</c:v>
                </c:pt>
                <c:pt idx="2">
                  <c:v>41015</c:v>
                </c:pt>
              </c:numCache>
            </c:numRef>
          </c:cat>
          <c:val>
            <c:numRef>
              <c:f>Sheet5!$D$7:$D$9</c:f>
              <c:numCache>
                <c:formatCode>0%</c:formatCode>
                <c:ptCount val="3"/>
                <c:pt idx="0">
                  <c:v>0.22</c:v>
                </c:pt>
                <c:pt idx="1">
                  <c:v>0.23</c:v>
                </c:pt>
                <c:pt idx="2">
                  <c:v>0.22</c:v>
                </c:pt>
              </c:numCache>
            </c:numRef>
          </c:val>
        </c:ser>
        <c:marker val="1"/>
        <c:axId val="208164736"/>
        <c:axId val="208166272"/>
      </c:lineChart>
      <c:catAx>
        <c:axId val="208164736"/>
        <c:scaling>
          <c:orientation val="minMax"/>
        </c:scaling>
        <c:axPos val="b"/>
        <c:numFmt formatCode="m&quot;月&quot;d&quot;日&quot;" sourceLinked="1"/>
        <c:tickLblPos val="nextTo"/>
        <c:crossAx val="208166272"/>
        <c:crosses val="autoZero"/>
        <c:lblAlgn val="ctr"/>
        <c:lblOffset val="100"/>
      </c:catAx>
      <c:valAx>
        <c:axId val="208166272"/>
        <c:scaling>
          <c:orientation val="minMax"/>
          <c:min val="0.1"/>
        </c:scaling>
        <c:axPos val="l"/>
        <c:majorGridlines/>
        <c:numFmt formatCode="0%" sourceLinked="1"/>
        <c:tickLblPos val="nextTo"/>
        <c:crossAx val="208164736"/>
        <c:crosses val="autoZero"/>
        <c:crossBetween val="between"/>
      </c:valAx>
      <c:dTable>
        <c:showHorzBorder val="1"/>
        <c:showVertBorder val="1"/>
        <c:showOutline val="1"/>
        <c:showKeys val="1"/>
      </c:dTable>
    </c:plotArea>
    <c:plotVisOnly val="1"/>
  </c:chart>
  <c:externalData r:id="rId2"/>
</c:chartSpace>
</file>

<file path=ppt/charts/chart2.xml><?xml version="1.0" encoding="utf-8"?>
<c:chartSpace xmlns:c="http://schemas.openxmlformats.org/drawingml/2006/chart" xmlns:a="http://schemas.openxmlformats.org/drawingml/2006/main" xmlns:r="http://schemas.openxmlformats.org/officeDocument/2006/relationships">
  <c:lang val="zh-CN"/>
  <c:clrMapOvr bg1="lt1" tx1="dk1" bg2="lt2" tx2="dk2" accent1="accent1" accent2="accent2" accent3="accent3" accent4="accent4" accent5="accent5" accent6="accent6" hlink="hlink" folHlink="folHlink"/>
  <c:chart>
    <c:plotArea>
      <c:layout/>
      <c:barChart>
        <c:barDir val="col"/>
        <c:grouping val="clustered"/>
        <c:ser>
          <c:idx val="0"/>
          <c:order val="0"/>
          <c:tx>
            <c:strRef>
              <c:f>Sheet1!$B$25</c:f>
              <c:strCache>
                <c:ptCount val="1"/>
                <c:pt idx="0">
                  <c:v>18岁以下</c:v>
                </c:pt>
              </c:strCache>
            </c:strRef>
          </c:tx>
          <c:cat>
            <c:strRef>
              <c:f>Sheet1!$D$21:$L$21</c:f>
              <c:strCache>
                <c:ptCount val="9"/>
                <c:pt idx="0">
                  <c:v>伊利</c:v>
                </c:pt>
                <c:pt idx="1">
                  <c:v>蒙牛</c:v>
                </c:pt>
                <c:pt idx="2">
                  <c:v>光明</c:v>
                </c:pt>
                <c:pt idx="3">
                  <c:v>特仑苏</c:v>
                </c:pt>
                <c:pt idx="4">
                  <c:v>雀巢</c:v>
                </c:pt>
                <c:pt idx="5">
                  <c:v>三元</c:v>
                </c:pt>
                <c:pt idx="6">
                  <c:v>燕塘</c:v>
                </c:pt>
                <c:pt idx="7">
                  <c:v>辉山</c:v>
                </c:pt>
                <c:pt idx="8">
                  <c:v>其他</c:v>
                </c:pt>
              </c:strCache>
            </c:strRef>
          </c:cat>
          <c:val>
            <c:numRef>
              <c:f>Sheet1!$D$25:$L$25</c:f>
              <c:numCache>
                <c:formatCode>0%</c:formatCode>
                <c:ptCount val="9"/>
                <c:pt idx="0">
                  <c:v>0.25</c:v>
                </c:pt>
                <c:pt idx="1">
                  <c:v>0.27</c:v>
                </c:pt>
                <c:pt idx="2">
                  <c:v>8.0000000000000016E-2</c:v>
                </c:pt>
                <c:pt idx="3">
                  <c:v>0.21000000000000002</c:v>
                </c:pt>
                <c:pt idx="4">
                  <c:v>8.0000000000000016E-2</c:v>
                </c:pt>
                <c:pt idx="5">
                  <c:v>1.0000000000000002E-2</c:v>
                </c:pt>
                <c:pt idx="6">
                  <c:v>2.0000000000000004E-2</c:v>
                </c:pt>
                <c:pt idx="7">
                  <c:v>1.0000000000000002E-2</c:v>
                </c:pt>
                <c:pt idx="8">
                  <c:v>8.0000000000000016E-2</c:v>
                </c:pt>
              </c:numCache>
            </c:numRef>
          </c:val>
        </c:ser>
        <c:ser>
          <c:idx val="1"/>
          <c:order val="1"/>
          <c:tx>
            <c:strRef>
              <c:f>Sheet1!$B$26</c:f>
              <c:strCache>
                <c:ptCount val="1"/>
                <c:pt idx="0">
                  <c:v>18-25岁</c:v>
                </c:pt>
              </c:strCache>
            </c:strRef>
          </c:tx>
          <c:cat>
            <c:strRef>
              <c:f>Sheet1!$D$21:$L$21</c:f>
              <c:strCache>
                <c:ptCount val="9"/>
                <c:pt idx="0">
                  <c:v>伊利</c:v>
                </c:pt>
                <c:pt idx="1">
                  <c:v>蒙牛</c:v>
                </c:pt>
                <c:pt idx="2">
                  <c:v>光明</c:v>
                </c:pt>
                <c:pt idx="3">
                  <c:v>特仑苏</c:v>
                </c:pt>
                <c:pt idx="4">
                  <c:v>雀巢</c:v>
                </c:pt>
                <c:pt idx="5">
                  <c:v>三元</c:v>
                </c:pt>
                <c:pt idx="6">
                  <c:v>燕塘</c:v>
                </c:pt>
                <c:pt idx="7">
                  <c:v>辉山</c:v>
                </c:pt>
                <c:pt idx="8">
                  <c:v>其他</c:v>
                </c:pt>
              </c:strCache>
            </c:strRef>
          </c:cat>
          <c:val>
            <c:numRef>
              <c:f>Sheet1!$D$26:$L$26</c:f>
              <c:numCache>
                <c:formatCode>0%</c:formatCode>
                <c:ptCount val="9"/>
                <c:pt idx="0">
                  <c:v>0.19</c:v>
                </c:pt>
                <c:pt idx="1">
                  <c:v>0.2</c:v>
                </c:pt>
                <c:pt idx="2">
                  <c:v>0.19</c:v>
                </c:pt>
                <c:pt idx="3">
                  <c:v>0.19</c:v>
                </c:pt>
                <c:pt idx="4">
                  <c:v>9.0000000000000011E-2</c:v>
                </c:pt>
                <c:pt idx="5">
                  <c:v>2.0000000000000004E-2</c:v>
                </c:pt>
                <c:pt idx="6">
                  <c:v>0.05</c:v>
                </c:pt>
                <c:pt idx="7">
                  <c:v>1.0000000000000002E-2</c:v>
                </c:pt>
                <c:pt idx="8">
                  <c:v>6.0000000000000005E-2</c:v>
                </c:pt>
              </c:numCache>
            </c:numRef>
          </c:val>
        </c:ser>
        <c:ser>
          <c:idx val="2"/>
          <c:order val="2"/>
          <c:tx>
            <c:strRef>
              <c:f>Sheet1!$B$27</c:f>
              <c:strCache>
                <c:ptCount val="1"/>
                <c:pt idx="0">
                  <c:v>26-35岁</c:v>
                </c:pt>
              </c:strCache>
            </c:strRef>
          </c:tx>
          <c:cat>
            <c:strRef>
              <c:f>Sheet1!$D$21:$L$21</c:f>
              <c:strCache>
                <c:ptCount val="9"/>
                <c:pt idx="0">
                  <c:v>伊利</c:v>
                </c:pt>
                <c:pt idx="1">
                  <c:v>蒙牛</c:v>
                </c:pt>
                <c:pt idx="2">
                  <c:v>光明</c:v>
                </c:pt>
                <c:pt idx="3">
                  <c:v>特仑苏</c:v>
                </c:pt>
                <c:pt idx="4">
                  <c:v>雀巢</c:v>
                </c:pt>
                <c:pt idx="5">
                  <c:v>三元</c:v>
                </c:pt>
                <c:pt idx="6">
                  <c:v>燕塘</c:v>
                </c:pt>
                <c:pt idx="7">
                  <c:v>辉山</c:v>
                </c:pt>
                <c:pt idx="8">
                  <c:v>其他</c:v>
                </c:pt>
              </c:strCache>
            </c:strRef>
          </c:cat>
          <c:val>
            <c:numRef>
              <c:f>Sheet1!$D$27:$L$27</c:f>
              <c:numCache>
                <c:formatCode>0%</c:formatCode>
                <c:ptCount val="9"/>
                <c:pt idx="0">
                  <c:v>0.22</c:v>
                </c:pt>
                <c:pt idx="1">
                  <c:v>0.18000000000000002</c:v>
                </c:pt>
                <c:pt idx="2">
                  <c:v>0.30000000000000004</c:v>
                </c:pt>
                <c:pt idx="3">
                  <c:v>0.1</c:v>
                </c:pt>
                <c:pt idx="4">
                  <c:v>9.0000000000000011E-2</c:v>
                </c:pt>
                <c:pt idx="5">
                  <c:v>2.0000000000000004E-2</c:v>
                </c:pt>
                <c:pt idx="6">
                  <c:v>3.0000000000000002E-2</c:v>
                </c:pt>
                <c:pt idx="7">
                  <c:v>0</c:v>
                </c:pt>
                <c:pt idx="8">
                  <c:v>0.05</c:v>
                </c:pt>
              </c:numCache>
            </c:numRef>
          </c:val>
        </c:ser>
        <c:ser>
          <c:idx val="3"/>
          <c:order val="3"/>
          <c:tx>
            <c:strRef>
              <c:f>Sheet1!$B$28</c:f>
              <c:strCache>
                <c:ptCount val="1"/>
                <c:pt idx="0">
                  <c:v>36-45岁</c:v>
                </c:pt>
              </c:strCache>
            </c:strRef>
          </c:tx>
          <c:cat>
            <c:strRef>
              <c:f>Sheet1!$D$21:$L$21</c:f>
              <c:strCache>
                <c:ptCount val="9"/>
                <c:pt idx="0">
                  <c:v>伊利</c:v>
                </c:pt>
                <c:pt idx="1">
                  <c:v>蒙牛</c:v>
                </c:pt>
                <c:pt idx="2">
                  <c:v>光明</c:v>
                </c:pt>
                <c:pt idx="3">
                  <c:v>特仑苏</c:v>
                </c:pt>
                <c:pt idx="4">
                  <c:v>雀巢</c:v>
                </c:pt>
                <c:pt idx="5">
                  <c:v>三元</c:v>
                </c:pt>
                <c:pt idx="6">
                  <c:v>燕塘</c:v>
                </c:pt>
                <c:pt idx="7">
                  <c:v>辉山</c:v>
                </c:pt>
                <c:pt idx="8">
                  <c:v>其他</c:v>
                </c:pt>
              </c:strCache>
            </c:strRef>
          </c:cat>
          <c:val>
            <c:numRef>
              <c:f>Sheet1!$D$28:$L$28</c:f>
              <c:numCache>
                <c:formatCode>0%</c:formatCode>
                <c:ptCount val="9"/>
                <c:pt idx="0">
                  <c:v>0.28000000000000008</c:v>
                </c:pt>
                <c:pt idx="1">
                  <c:v>0.23</c:v>
                </c:pt>
                <c:pt idx="2">
                  <c:v>0.15000000000000002</c:v>
                </c:pt>
                <c:pt idx="3">
                  <c:v>0.15000000000000002</c:v>
                </c:pt>
                <c:pt idx="4">
                  <c:v>4.0000000000000008E-2</c:v>
                </c:pt>
                <c:pt idx="5">
                  <c:v>0.05</c:v>
                </c:pt>
                <c:pt idx="6">
                  <c:v>1.0000000000000002E-2</c:v>
                </c:pt>
                <c:pt idx="7">
                  <c:v>2.0000000000000004E-2</c:v>
                </c:pt>
                <c:pt idx="8">
                  <c:v>6.0000000000000005E-2</c:v>
                </c:pt>
              </c:numCache>
            </c:numRef>
          </c:val>
        </c:ser>
        <c:axId val="96145408"/>
        <c:axId val="96146944"/>
      </c:barChart>
      <c:catAx>
        <c:axId val="96145408"/>
        <c:scaling>
          <c:orientation val="minMax"/>
        </c:scaling>
        <c:axPos val="b"/>
        <c:numFmt formatCode="@" sourceLinked="1"/>
        <c:tickLblPos val="nextTo"/>
        <c:crossAx val="96146944"/>
        <c:crosses val="autoZero"/>
        <c:auto val="1"/>
        <c:lblAlgn val="ctr"/>
        <c:lblOffset val="100"/>
      </c:catAx>
      <c:valAx>
        <c:axId val="96146944"/>
        <c:scaling>
          <c:orientation val="minMax"/>
        </c:scaling>
        <c:axPos val="l"/>
        <c:majorGridlines/>
        <c:numFmt formatCode="0%" sourceLinked="1"/>
        <c:tickLblPos val="nextTo"/>
        <c:crossAx val="96145408"/>
        <c:crosses val="autoZero"/>
        <c:crossBetween val="between"/>
      </c:valAx>
    </c:plotArea>
    <c:legend>
      <c:legendPos val="t"/>
      <c:layout/>
    </c:legend>
    <c:plotVisOnly val="1"/>
    <c:dispBlanksAs val="gap"/>
  </c:chart>
  <c:externalData r:id="rId2"/>
</c:chartSpace>
</file>

<file path=ppt/charts/chart3.xml><?xml version="1.0" encoding="utf-8"?>
<c:chartSpace xmlns:c="http://schemas.openxmlformats.org/drawingml/2006/chart" xmlns:a="http://schemas.openxmlformats.org/drawingml/2006/main" xmlns:r="http://schemas.openxmlformats.org/officeDocument/2006/relationships">
  <c:lang val="zh-CN"/>
  <c:clrMapOvr bg1="lt1" tx1="dk1" bg2="lt2" tx2="dk2" accent1="accent1" accent2="accent2" accent3="accent3" accent4="accent4" accent5="accent5" accent6="accent6" hlink="hlink" folHlink="folHlink"/>
  <c:chart>
    <c:plotArea>
      <c:layout/>
      <c:barChart>
        <c:barDir val="col"/>
        <c:grouping val="clustered"/>
        <c:ser>
          <c:idx val="0"/>
          <c:order val="0"/>
          <c:tx>
            <c:strRef>
              <c:f>Sheet1!$B$55</c:f>
              <c:strCache>
                <c:ptCount val="1"/>
                <c:pt idx="0">
                  <c:v>特大城市：北京、上海</c:v>
                </c:pt>
              </c:strCache>
            </c:strRef>
          </c:tx>
          <c:cat>
            <c:strRef>
              <c:f>Sheet1!$D$44:$G$44</c:f>
              <c:strCache>
                <c:ptCount val="4"/>
                <c:pt idx="0">
                  <c:v>没有听说</c:v>
                </c:pt>
                <c:pt idx="1">
                  <c:v>只是听说了，没有在意</c:v>
                </c:pt>
                <c:pt idx="2">
                  <c:v>听说了，也去看了相关报道</c:v>
                </c:pt>
                <c:pt idx="3">
                  <c:v>深入了解了这个事件的各种细节</c:v>
                </c:pt>
              </c:strCache>
            </c:strRef>
          </c:cat>
          <c:val>
            <c:numRef>
              <c:f>Sheet1!$D$55:$G$55</c:f>
              <c:numCache>
                <c:formatCode>0%</c:formatCode>
                <c:ptCount val="4"/>
                <c:pt idx="0">
                  <c:v>0.25</c:v>
                </c:pt>
                <c:pt idx="1">
                  <c:v>0.39000000000000012</c:v>
                </c:pt>
                <c:pt idx="2">
                  <c:v>0.32000000000000012</c:v>
                </c:pt>
                <c:pt idx="3">
                  <c:v>4.0000000000000015E-2</c:v>
                </c:pt>
              </c:numCache>
            </c:numRef>
          </c:val>
        </c:ser>
        <c:ser>
          <c:idx val="1"/>
          <c:order val="1"/>
          <c:tx>
            <c:strRef>
              <c:f>Sheet1!$B$56</c:f>
              <c:strCache>
                <c:ptCount val="1"/>
                <c:pt idx="0">
                  <c:v>省会城市</c:v>
                </c:pt>
              </c:strCache>
            </c:strRef>
          </c:tx>
          <c:cat>
            <c:strRef>
              <c:f>Sheet1!$D$44:$G$44</c:f>
              <c:strCache>
                <c:ptCount val="4"/>
                <c:pt idx="0">
                  <c:v>没有听说</c:v>
                </c:pt>
                <c:pt idx="1">
                  <c:v>只是听说了，没有在意</c:v>
                </c:pt>
                <c:pt idx="2">
                  <c:v>听说了，也去看了相关报道</c:v>
                </c:pt>
                <c:pt idx="3">
                  <c:v>深入了解了这个事件的各种细节</c:v>
                </c:pt>
              </c:strCache>
            </c:strRef>
          </c:cat>
          <c:val>
            <c:numRef>
              <c:f>Sheet1!$D$56:$G$56</c:f>
              <c:numCache>
                <c:formatCode>0%</c:formatCode>
                <c:ptCount val="4"/>
                <c:pt idx="0">
                  <c:v>0.31000000000000011</c:v>
                </c:pt>
                <c:pt idx="1">
                  <c:v>0.39000000000000012</c:v>
                </c:pt>
                <c:pt idx="2">
                  <c:v>0.25</c:v>
                </c:pt>
                <c:pt idx="3">
                  <c:v>0.05</c:v>
                </c:pt>
              </c:numCache>
            </c:numRef>
          </c:val>
        </c:ser>
        <c:ser>
          <c:idx val="2"/>
          <c:order val="2"/>
          <c:tx>
            <c:strRef>
              <c:f>Sheet1!$B$57</c:f>
              <c:strCache>
                <c:ptCount val="1"/>
                <c:pt idx="0">
                  <c:v>非省会城市</c:v>
                </c:pt>
              </c:strCache>
            </c:strRef>
          </c:tx>
          <c:cat>
            <c:strRef>
              <c:f>Sheet1!$D$44:$G$44</c:f>
              <c:strCache>
                <c:ptCount val="4"/>
                <c:pt idx="0">
                  <c:v>没有听说</c:v>
                </c:pt>
                <c:pt idx="1">
                  <c:v>只是听说了，没有在意</c:v>
                </c:pt>
                <c:pt idx="2">
                  <c:v>听说了，也去看了相关报道</c:v>
                </c:pt>
                <c:pt idx="3">
                  <c:v>深入了解了这个事件的各种细节</c:v>
                </c:pt>
              </c:strCache>
            </c:strRef>
          </c:cat>
          <c:val>
            <c:numRef>
              <c:f>Sheet1!$D$57:$G$57</c:f>
              <c:numCache>
                <c:formatCode>0%</c:formatCode>
                <c:ptCount val="4"/>
                <c:pt idx="0">
                  <c:v>0.33000000000000013</c:v>
                </c:pt>
                <c:pt idx="1">
                  <c:v>0.37000000000000011</c:v>
                </c:pt>
                <c:pt idx="2">
                  <c:v>0.25</c:v>
                </c:pt>
                <c:pt idx="3">
                  <c:v>6.0000000000000019E-2</c:v>
                </c:pt>
              </c:numCache>
            </c:numRef>
          </c:val>
        </c:ser>
        <c:ser>
          <c:idx val="3"/>
          <c:order val="3"/>
          <c:tx>
            <c:strRef>
              <c:f>Sheet1!$B$58</c:f>
              <c:strCache>
                <c:ptCount val="1"/>
                <c:pt idx="0">
                  <c:v>集镇及农村</c:v>
                </c:pt>
              </c:strCache>
            </c:strRef>
          </c:tx>
          <c:cat>
            <c:strRef>
              <c:f>Sheet1!$D$44:$G$44</c:f>
              <c:strCache>
                <c:ptCount val="4"/>
                <c:pt idx="0">
                  <c:v>没有听说</c:v>
                </c:pt>
                <c:pt idx="1">
                  <c:v>只是听说了，没有在意</c:v>
                </c:pt>
                <c:pt idx="2">
                  <c:v>听说了，也去看了相关报道</c:v>
                </c:pt>
                <c:pt idx="3">
                  <c:v>深入了解了这个事件的各种细节</c:v>
                </c:pt>
              </c:strCache>
            </c:strRef>
          </c:cat>
          <c:val>
            <c:numRef>
              <c:f>Sheet1!$D$58:$G$58</c:f>
              <c:numCache>
                <c:formatCode>0%</c:formatCode>
                <c:ptCount val="4"/>
                <c:pt idx="0">
                  <c:v>0.47000000000000008</c:v>
                </c:pt>
                <c:pt idx="1">
                  <c:v>0.3000000000000001</c:v>
                </c:pt>
                <c:pt idx="2">
                  <c:v>0.19</c:v>
                </c:pt>
                <c:pt idx="3">
                  <c:v>4.0000000000000015E-2</c:v>
                </c:pt>
              </c:numCache>
            </c:numRef>
          </c:val>
        </c:ser>
        <c:axId val="95307264"/>
        <c:axId val="95308800"/>
      </c:barChart>
      <c:catAx>
        <c:axId val="95307264"/>
        <c:scaling>
          <c:orientation val="minMax"/>
        </c:scaling>
        <c:axPos val="b"/>
        <c:tickLblPos val="nextTo"/>
        <c:txPr>
          <a:bodyPr/>
          <a:lstStyle/>
          <a:p>
            <a:pPr>
              <a:defRPr sz="800"/>
            </a:pPr>
            <a:endParaRPr lang="zh-CN"/>
          </a:p>
        </c:txPr>
        <c:crossAx val="95308800"/>
        <c:crosses val="autoZero"/>
        <c:auto val="1"/>
        <c:lblAlgn val="ctr"/>
        <c:lblOffset val="100"/>
      </c:catAx>
      <c:valAx>
        <c:axId val="95308800"/>
        <c:scaling>
          <c:orientation val="minMax"/>
        </c:scaling>
        <c:axPos val="l"/>
        <c:majorGridlines/>
        <c:numFmt formatCode="0%" sourceLinked="1"/>
        <c:tickLblPos val="nextTo"/>
        <c:crossAx val="95307264"/>
        <c:crosses val="autoZero"/>
        <c:crossBetween val="between"/>
      </c:valAx>
    </c:plotArea>
    <c:legend>
      <c:legendPos val="t"/>
      <c:layout/>
    </c:legend>
    <c:plotVisOnly val="1"/>
  </c:chart>
  <c:externalData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zh-CN"/>
  <c:clrMapOvr bg1="lt1" tx1="dk1" bg2="lt2" tx2="dk2" accent1="accent1" accent2="accent2" accent3="accent3" accent4="accent4" accent5="accent5" accent6="accent6" hlink="hlink" folHlink="folHlink"/>
  <c:chart>
    <c:plotArea>
      <c:layout/>
      <c:barChart>
        <c:barDir val="col"/>
        <c:grouping val="clustered"/>
        <c:ser>
          <c:idx val="0"/>
          <c:order val="0"/>
          <c:tx>
            <c:strRef>
              <c:f>Sheet1!$B$380</c:f>
              <c:strCache>
                <c:ptCount val="1"/>
                <c:pt idx="0">
                  <c:v>蒙牛品牌得分</c:v>
                </c:pt>
              </c:strCache>
            </c:strRef>
          </c:tx>
          <c:cat>
            <c:strRef>
              <c:f>Sheet1!$A$381:$A$384</c:f>
              <c:strCache>
                <c:ptCount val="4"/>
                <c:pt idx="0">
                  <c:v>没有听说</c:v>
                </c:pt>
                <c:pt idx="1">
                  <c:v>只是听说了，没有在意</c:v>
                </c:pt>
                <c:pt idx="2">
                  <c:v>听说了，也去看了相关报道</c:v>
                </c:pt>
                <c:pt idx="3">
                  <c:v>深入了解了这个事件的各种细节</c:v>
                </c:pt>
              </c:strCache>
            </c:strRef>
          </c:cat>
          <c:val>
            <c:numRef>
              <c:f>Sheet1!$B$381:$B$384</c:f>
              <c:numCache>
                <c:formatCode>General</c:formatCode>
                <c:ptCount val="4"/>
                <c:pt idx="0">
                  <c:v>6.4</c:v>
                </c:pt>
                <c:pt idx="1">
                  <c:v>5.95</c:v>
                </c:pt>
                <c:pt idx="2">
                  <c:v>5.58</c:v>
                </c:pt>
                <c:pt idx="3">
                  <c:v>4.68</c:v>
                </c:pt>
              </c:numCache>
            </c:numRef>
          </c:val>
        </c:ser>
        <c:ser>
          <c:idx val="1"/>
          <c:order val="1"/>
          <c:tx>
            <c:strRef>
              <c:f>Sheet1!$C$380</c:f>
              <c:strCache>
                <c:ptCount val="1"/>
                <c:pt idx="0">
                  <c:v>伊利品牌得分</c:v>
                </c:pt>
              </c:strCache>
            </c:strRef>
          </c:tx>
          <c:cat>
            <c:strRef>
              <c:f>Sheet1!$A$381:$A$384</c:f>
              <c:strCache>
                <c:ptCount val="4"/>
                <c:pt idx="0">
                  <c:v>没有听说</c:v>
                </c:pt>
                <c:pt idx="1">
                  <c:v>只是听说了，没有在意</c:v>
                </c:pt>
                <c:pt idx="2">
                  <c:v>听说了，也去看了相关报道</c:v>
                </c:pt>
                <c:pt idx="3">
                  <c:v>深入了解了这个事件的各种细节</c:v>
                </c:pt>
              </c:strCache>
            </c:strRef>
          </c:cat>
          <c:val>
            <c:numRef>
              <c:f>Sheet1!$C$381:$C$384</c:f>
              <c:numCache>
                <c:formatCode>General</c:formatCode>
                <c:ptCount val="4"/>
                <c:pt idx="0">
                  <c:v>6.51</c:v>
                </c:pt>
                <c:pt idx="1">
                  <c:v>6.4</c:v>
                </c:pt>
                <c:pt idx="2">
                  <c:v>6.06</c:v>
                </c:pt>
                <c:pt idx="3">
                  <c:v>4.9000000000000004</c:v>
                </c:pt>
              </c:numCache>
            </c:numRef>
          </c:val>
        </c:ser>
        <c:axId val="97541504"/>
        <c:axId val="97612928"/>
      </c:barChart>
      <c:catAx>
        <c:axId val="97541504"/>
        <c:scaling>
          <c:orientation val="minMax"/>
        </c:scaling>
        <c:axPos val="b"/>
        <c:tickLblPos val="nextTo"/>
        <c:txPr>
          <a:bodyPr/>
          <a:lstStyle/>
          <a:p>
            <a:pPr>
              <a:defRPr sz="800"/>
            </a:pPr>
            <a:endParaRPr lang="zh-CN"/>
          </a:p>
        </c:txPr>
        <c:crossAx val="97612928"/>
        <c:crosses val="autoZero"/>
        <c:auto val="1"/>
        <c:lblAlgn val="ctr"/>
        <c:lblOffset val="100"/>
      </c:catAx>
      <c:valAx>
        <c:axId val="97612928"/>
        <c:scaling>
          <c:orientation val="minMax"/>
        </c:scaling>
        <c:axPos val="l"/>
        <c:majorGridlines/>
        <c:numFmt formatCode="General" sourceLinked="1"/>
        <c:tickLblPos val="nextTo"/>
        <c:crossAx val="97541504"/>
        <c:crosses val="autoZero"/>
        <c:crossBetween val="between"/>
      </c:valAx>
      <c:dTable>
        <c:showHorzBorder val="1"/>
        <c:showVertBorder val="1"/>
        <c:showOutline val="1"/>
        <c:showKeys val="1"/>
      </c:dTable>
    </c:plotArea>
    <c:plotVisOnly val="1"/>
  </c:chart>
  <c:externalData r:id="rId2"/>
</c:chartSpace>
</file>

<file path=ppt/charts/chart5.xml><?xml version="1.0" encoding="utf-8"?>
<c:chartSpace xmlns:c="http://schemas.openxmlformats.org/drawingml/2006/chart" xmlns:a="http://schemas.openxmlformats.org/drawingml/2006/main" xmlns:r="http://schemas.openxmlformats.org/officeDocument/2006/relationships">
  <c:lang val="zh-CN"/>
  <c:clrMapOvr bg1="lt1" tx1="dk1" bg2="lt2" tx2="dk2" accent1="accent1" accent2="accent2" accent3="accent3" accent4="accent4" accent5="accent5" accent6="accent6" hlink="hlink" folHlink="folHlink"/>
  <c:chart>
    <c:plotArea>
      <c:layout/>
      <c:barChart>
        <c:barDir val="col"/>
        <c:grouping val="clustered"/>
        <c:ser>
          <c:idx val="0"/>
          <c:order val="0"/>
          <c:tx>
            <c:strRef>
              <c:f>Sheet1!$A$391</c:f>
              <c:strCache>
                <c:ptCount val="1"/>
                <c:pt idx="0">
                  <c:v>没有听说该事件时</c:v>
                </c:pt>
              </c:strCache>
            </c:strRef>
          </c:tx>
          <c:cat>
            <c:strRef>
              <c:f>Sheet1!$B$390:$C$390</c:f>
              <c:strCache>
                <c:ptCount val="2"/>
                <c:pt idx="0">
                  <c:v>蒙牛品牌得分</c:v>
                </c:pt>
                <c:pt idx="1">
                  <c:v>伊利品牌得分</c:v>
                </c:pt>
              </c:strCache>
            </c:strRef>
          </c:cat>
          <c:val>
            <c:numRef>
              <c:f>Sheet1!$B$391:$C$391</c:f>
              <c:numCache>
                <c:formatCode>General</c:formatCode>
                <c:ptCount val="2"/>
                <c:pt idx="0">
                  <c:v>6.4</c:v>
                </c:pt>
                <c:pt idx="1">
                  <c:v>6.51</c:v>
                </c:pt>
              </c:numCache>
            </c:numRef>
          </c:val>
        </c:ser>
        <c:ser>
          <c:idx val="1"/>
          <c:order val="1"/>
          <c:tx>
            <c:strRef>
              <c:f>Sheet1!$A$392</c:f>
              <c:strCache>
                <c:ptCount val="1"/>
                <c:pt idx="0">
                  <c:v>经提示该事件后</c:v>
                </c:pt>
              </c:strCache>
            </c:strRef>
          </c:tx>
          <c:cat>
            <c:strRef>
              <c:f>Sheet1!$B$390:$C$390</c:f>
              <c:strCache>
                <c:ptCount val="2"/>
                <c:pt idx="0">
                  <c:v>蒙牛品牌得分</c:v>
                </c:pt>
                <c:pt idx="1">
                  <c:v>伊利品牌得分</c:v>
                </c:pt>
              </c:strCache>
            </c:strRef>
          </c:cat>
          <c:val>
            <c:numRef>
              <c:f>Sheet1!$B$392:$C$392</c:f>
              <c:numCache>
                <c:formatCode>General</c:formatCode>
                <c:ptCount val="2"/>
                <c:pt idx="0">
                  <c:v>4.18</c:v>
                </c:pt>
                <c:pt idx="1">
                  <c:v>4.8099999999999996</c:v>
                </c:pt>
              </c:numCache>
            </c:numRef>
          </c:val>
        </c:ser>
        <c:axId val="97662464"/>
        <c:axId val="97664000"/>
      </c:barChart>
      <c:catAx>
        <c:axId val="97662464"/>
        <c:scaling>
          <c:orientation val="minMax"/>
        </c:scaling>
        <c:axPos val="b"/>
        <c:tickLblPos val="nextTo"/>
        <c:crossAx val="97664000"/>
        <c:crosses val="autoZero"/>
        <c:auto val="1"/>
        <c:lblAlgn val="ctr"/>
        <c:lblOffset val="100"/>
      </c:catAx>
      <c:valAx>
        <c:axId val="97664000"/>
        <c:scaling>
          <c:orientation val="minMax"/>
        </c:scaling>
        <c:axPos val="l"/>
        <c:majorGridlines/>
        <c:numFmt formatCode="General" sourceLinked="1"/>
        <c:tickLblPos val="nextTo"/>
        <c:crossAx val="97662464"/>
        <c:crosses val="autoZero"/>
        <c:crossBetween val="between"/>
      </c:valAx>
      <c:dTable>
        <c:showHorzBorder val="1"/>
        <c:showVertBorder val="1"/>
        <c:showOutline val="1"/>
        <c:showKeys val="1"/>
      </c:dTable>
    </c:plotArea>
    <c:plotVisOnly val="1"/>
  </c:chart>
  <c:externalData r:id="rId2"/>
</c:chartSpace>
</file>

<file path=ppt/charts/chart6.xml><?xml version="1.0" encoding="utf-8"?>
<c:chartSpace xmlns:c="http://schemas.openxmlformats.org/drawingml/2006/chart" xmlns:a="http://schemas.openxmlformats.org/drawingml/2006/main" xmlns:r="http://schemas.openxmlformats.org/officeDocument/2006/relationships">
  <c:lang val="zh-CN"/>
  <c:clrMapOvr bg1="lt1" tx1="dk1" bg2="lt2" tx2="dk2" accent1="accent1" accent2="accent2" accent3="accent3" accent4="accent4" accent5="accent5" accent6="accent6" hlink="hlink" folHlink="folHlink"/>
  <c:chart>
    <c:plotArea>
      <c:layout/>
      <c:barChart>
        <c:barDir val="col"/>
        <c:grouping val="clustered"/>
        <c:ser>
          <c:idx val="0"/>
          <c:order val="0"/>
          <c:tx>
            <c:strRef>
              <c:f>Sheet1!$B$96</c:f>
              <c:strCache>
                <c:ptCount val="1"/>
                <c:pt idx="0">
                  <c:v>18岁以下</c:v>
                </c:pt>
              </c:strCache>
            </c:strRef>
          </c:tx>
          <c:cat>
            <c:strRef>
              <c:f>Sheet1!$D$92:$K$92</c:f>
              <c:strCache>
                <c:ptCount val="8"/>
                <c:pt idx="0">
                  <c:v>光明</c:v>
                </c:pt>
                <c:pt idx="1">
                  <c:v>伊利</c:v>
                </c:pt>
                <c:pt idx="2">
                  <c:v>特仑苏</c:v>
                </c:pt>
                <c:pt idx="3">
                  <c:v>蒙牛</c:v>
                </c:pt>
                <c:pt idx="4">
                  <c:v>雀巢</c:v>
                </c:pt>
                <c:pt idx="5">
                  <c:v>三元</c:v>
                </c:pt>
                <c:pt idx="6">
                  <c:v>燕塘</c:v>
                </c:pt>
                <c:pt idx="7">
                  <c:v>其他</c:v>
                </c:pt>
              </c:strCache>
            </c:strRef>
          </c:cat>
          <c:val>
            <c:numRef>
              <c:f>Sheet1!$D$96:$K$96</c:f>
              <c:numCache>
                <c:formatCode>0%</c:formatCode>
                <c:ptCount val="8"/>
                <c:pt idx="0">
                  <c:v>0.1</c:v>
                </c:pt>
                <c:pt idx="1">
                  <c:v>0.19</c:v>
                </c:pt>
                <c:pt idx="2">
                  <c:v>0.23</c:v>
                </c:pt>
                <c:pt idx="3">
                  <c:v>0.21000000000000002</c:v>
                </c:pt>
                <c:pt idx="4">
                  <c:v>9.0000000000000011E-2</c:v>
                </c:pt>
                <c:pt idx="5">
                  <c:v>1.0000000000000002E-2</c:v>
                </c:pt>
                <c:pt idx="6">
                  <c:v>4.0000000000000008E-2</c:v>
                </c:pt>
                <c:pt idx="7">
                  <c:v>8.0000000000000016E-2</c:v>
                </c:pt>
              </c:numCache>
            </c:numRef>
          </c:val>
        </c:ser>
        <c:ser>
          <c:idx val="1"/>
          <c:order val="1"/>
          <c:tx>
            <c:strRef>
              <c:f>Sheet1!$B$97</c:f>
              <c:strCache>
                <c:ptCount val="1"/>
                <c:pt idx="0">
                  <c:v>18-25岁</c:v>
                </c:pt>
              </c:strCache>
            </c:strRef>
          </c:tx>
          <c:cat>
            <c:strRef>
              <c:f>Sheet1!$D$92:$K$92</c:f>
              <c:strCache>
                <c:ptCount val="8"/>
                <c:pt idx="0">
                  <c:v>光明</c:v>
                </c:pt>
                <c:pt idx="1">
                  <c:v>伊利</c:v>
                </c:pt>
                <c:pt idx="2">
                  <c:v>特仑苏</c:v>
                </c:pt>
                <c:pt idx="3">
                  <c:v>蒙牛</c:v>
                </c:pt>
                <c:pt idx="4">
                  <c:v>雀巢</c:v>
                </c:pt>
                <c:pt idx="5">
                  <c:v>三元</c:v>
                </c:pt>
                <c:pt idx="6">
                  <c:v>燕塘</c:v>
                </c:pt>
                <c:pt idx="7">
                  <c:v>其他</c:v>
                </c:pt>
              </c:strCache>
            </c:strRef>
          </c:cat>
          <c:val>
            <c:numRef>
              <c:f>Sheet1!$D$97:$K$97</c:f>
              <c:numCache>
                <c:formatCode>0%</c:formatCode>
                <c:ptCount val="8"/>
                <c:pt idx="0">
                  <c:v>0.21000000000000002</c:v>
                </c:pt>
                <c:pt idx="1">
                  <c:v>0.15000000000000002</c:v>
                </c:pt>
                <c:pt idx="2">
                  <c:v>0.17</c:v>
                </c:pt>
                <c:pt idx="3">
                  <c:v>0.1</c:v>
                </c:pt>
                <c:pt idx="4">
                  <c:v>0.12000000000000001</c:v>
                </c:pt>
                <c:pt idx="5">
                  <c:v>4.0000000000000008E-2</c:v>
                </c:pt>
                <c:pt idx="6">
                  <c:v>8.0000000000000016E-2</c:v>
                </c:pt>
                <c:pt idx="7">
                  <c:v>0.1</c:v>
                </c:pt>
              </c:numCache>
            </c:numRef>
          </c:val>
        </c:ser>
        <c:ser>
          <c:idx val="2"/>
          <c:order val="2"/>
          <c:tx>
            <c:strRef>
              <c:f>Sheet1!$B$98</c:f>
              <c:strCache>
                <c:ptCount val="1"/>
                <c:pt idx="0">
                  <c:v>26-35岁</c:v>
                </c:pt>
              </c:strCache>
            </c:strRef>
          </c:tx>
          <c:cat>
            <c:strRef>
              <c:f>Sheet1!$D$92:$K$92</c:f>
              <c:strCache>
                <c:ptCount val="8"/>
                <c:pt idx="0">
                  <c:v>光明</c:v>
                </c:pt>
                <c:pt idx="1">
                  <c:v>伊利</c:v>
                </c:pt>
                <c:pt idx="2">
                  <c:v>特仑苏</c:v>
                </c:pt>
                <c:pt idx="3">
                  <c:v>蒙牛</c:v>
                </c:pt>
                <c:pt idx="4">
                  <c:v>雀巢</c:v>
                </c:pt>
                <c:pt idx="5">
                  <c:v>三元</c:v>
                </c:pt>
                <c:pt idx="6">
                  <c:v>燕塘</c:v>
                </c:pt>
                <c:pt idx="7">
                  <c:v>其他</c:v>
                </c:pt>
              </c:strCache>
            </c:strRef>
          </c:cat>
          <c:val>
            <c:numRef>
              <c:f>Sheet1!$D$98:$K$98</c:f>
              <c:numCache>
                <c:formatCode>0%</c:formatCode>
                <c:ptCount val="8"/>
                <c:pt idx="0">
                  <c:v>0.32000000000000006</c:v>
                </c:pt>
                <c:pt idx="1">
                  <c:v>0.16</c:v>
                </c:pt>
                <c:pt idx="2">
                  <c:v>0.1</c:v>
                </c:pt>
                <c:pt idx="3">
                  <c:v>9.0000000000000011E-2</c:v>
                </c:pt>
                <c:pt idx="4">
                  <c:v>0.1</c:v>
                </c:pt>
                <c:pt idx="5">
                  <c:v>7.0000000000000021E-2</c:v>
                </c:pt>
                <c:pt idx="6">
                  <c:v>4.0000000000000008E-2</c:v>
                </c:pt>
                <c:pt idx="7">
                  <c:v>9.0000000000000011E-2</c:v>
                </c:pt>
              </c:numCache>
            </c:numRef>
          </c:val>
        </c:ser>
        <c:ser>
          <c:idx val="3"/>
          <c:order val="3"/>
          <c:tx>
            <c:strRef>
              <c:f>Sheet1!$B$99</c:f>
              <c:strCache>
                <c:ptCount val="1"/>
                <c:pt idx="0">
                  <c:v>36-45岁</c:v>
                </c:pt>
              </c:strCache>
            </c:strRef>
          </c:tx>
          <c:cat>
            <c:strRef>
              <c:f>Sheet1!$D$92:$K$92</c:f>
              <c:strCache>
                <c:ptCount val="8"/>
                <c:pt idx="0">
                  <c:v>光明</c:v>
                </c:pt>
                <c:pt idx="1">
                  <c:v>伊利</c:v>
                </c:pt>
                <c:pt idx="2">
                  <c:v>特仑苏</c:v>
                </c:pt>
                <c:pt idx="3">
                  <c:v>蒙牛</c:v>
                </c:pt>
                <c:pt idx="4">
                  <c:v>雀巢</c:v>
                </c:pt>
                <c:pt idx="5">
                  <c:v>三元</c:v>
                </c:pt>
                <c:pt idx="6">
                  <c:v>燕塘</c:v>
                </c:pt>
                <c:pt idx="7">
                  <c:v>其他</c:v>
                </c:pt>
              </c:strCache>
            </c:strRef>
          </c:cat>
          <c:val>
            <c:numRef>
              <c:f>Sheet1!$D$99:$K$99</c:f>
              <c:numCache>
                <c:formatCode>0%</c:formatCode>
                <c:ptCount val="8"/>
                <c:pt idx="0">
                  <c:v>0.21000000000000002</c:v>
                </c:pt>
                <c:pt idx="1">
                  <c:v>0.19</c:v>
                </c:pt>
                <c:pt idx="2">
                  <c:v>0.15000000000000002</c:v>
                </c:pt>
                <c:pt idx="3">
                  <c:v>0.16</c:v>
                </c:pt>
                <c:pt idx="4">
                  <c:v>7.0000000000000021E-2</c:v>
                </c:pt>
                <c:pt idx="5">
                  <c:v>8.0000000000000016E-2</c:v>
                </c:pt>
                <c:pt idx="6">
                  <c:v>1.0000000000000002E-2</c:v>
                </c:pt>
                <c:pt idx="7">
                  <c:v>7.0000000000000021E-2</c:v>
                </c:pt>
              </c:numCache>
            </c:numRef>
          </c:val>
        </c:ser>
        <c:axId val="97792384"/>
        <c:axId val="97793920"/>
      </c:barChart>
      <c:catAx>
        <c:axId val="97792384"/>
        <c:scaling>
          <c:orientation val="minMax"/>
        </c:scaling>
        <c:axPos val="b"/>
        <c:numFmt formatCode="@" sourceLinked="1"/>
        <c:tickLblPos val="nextTo"/>
        <c:crossAx val="97793920"/>
        <c:crosses val="autoZero"/>
        <c:auto val="1"/>
        <c:lblAlgn val="ctr"/>
        <c:lblOffset val="100"/>
      </c:catAx>
      <c:valAx>
        <c:axId val="97793920"/>
        <c:scaling>
          <c:orientation val="minMax"/>
        </c:scaling>
        <c:axPos val="l"/>
        <c:majorGridlines/>
        <c:numFmt formatCode="0%" sourceLinked="1"/>
        <c:tickLblPos val="nextTo"/>
        <c:crossAx val="97792384"/>
        <c:crosses val="autoZero"/>
        <c:crossBetween val="between"/>
      </c:valAx>
    </c:plotArea>
    <c:legend>
      <c:legendPos val="t"/>
      <c:layout/>
    </c:legend>
    <c:plotVisOnly val="1"/>
    <c:dispBlanksAs val="gap"/>
  </c:chart>
  <c:externalData r:id="rId2"/>
</c:chartSpace>
</file>

<file path=ppt/charts/chart7.xml><?xml version="1.0" encoding="utf-8"?>
<c:chartSpace xmlns:c="http://schemas.openxmlformats.org/drawingml/2006/chart" xmlns:a="http://schemas.openxmlformats.org/drawingml/2006/main" xmlns:r="http://schemas.openxmlformats.org/officeDocument/2006/relationships">
  <c:lang val="zh-CN"/>
  <c:clrMapOvr bg1="lt1" tx1="dk1" bg2="lt2" tx2="dk2" accent1="accent1" accent2="accent2" accent3="accent3" accent4="accent4" accent5="accent5" accent6="accent6" hlink="hlink" folHlink="folHlink"/>
  <c:chart>
    <c:plotArea>
      <c:layout/>
      <c:barChart>
        <c:barDir val="col"/>
        <c:grouping val="clustered"/>
        <c:ser>
          <c:idx val="0"/>
          <c:order val="0"/>
          <c:tx>
            <c:strRef>
              <c:f>Sheet1!$B$193</c:f>
              <c:strCache>
                <c:ptCount val="1"/>
                <c:pt idx="0">
                  <c:v>18岁以下</c:v>
                </c:pt>
              </c:strCache>
            </c:strRef>
          </c:tx>
          <c:cat>
            <c:strRef>
              <c:f>Sheet1!$D$189:$G$189</c:f>
              <c:strCache>
                <c:ptCount val="4"/>
                <c:pt idx="0">
                  <c:v>小作坊、小工厂有可能使用</c:v>
                </c:pt>
                <c:pt idx="1">
                  <c:v>大企业、大品牌有可能使用</c:v>
                </c:pt>
                <c:pt idx="2">
                  <c:v>小工厂和大品牌都有可能使用</c:v>
                </c:pt>
                <c:pt idx="3">
                  <c:v>小工厂和大品牌都没有可能使用</c:v>
                </c:pt>
              </c:strCache>
            </c:strRef>
          </c:cat>
          <c:val>
            <c:numRef>
              <c:f>Sheet1!$D$193:$G$193</c:f>
              <c:numCache>
                <c:formatCode>0%</c:formatCode>
                <c:ptCount val="4"/>
                <c:pt idx="0">
                  <c:v>0.28000000000000008</c:v>
                </c:pt>
                <c:pt idx="1">
                  <c:v>0.14000000000000001</c:v>
                </c:pt>
                <c:pt idx="2">
                  <c:v>0.53</c:v>
                </c:pt>
                <c:pt idx="3">
                  <c:v>0.05</c:v>
                </c:pt>
              </c:numCache>
            </c:numRef>
          </c:val>
        </c:ser>
        <c:ser>
          <c:idx val="1"/>
          <c:order val="1"/>
          <c:tx>
            <c:strRef>
              <c:f>Sheet1!$B$194</c:f>
              <c:strCache>
                <c:ptCount val="1"/>
                <c:pt idx="0">
                  <c:v>18-25岁</c:v>
                </c:pt>
              </c:strCache>
            </c:strRef>
          </c:tx>
          <c:cat>
            <c:strRef>
              <c:f>Sheet1!$D$189:$G$189</c:f>
              <c:strCache>
                <c:ptCount val="4"/>
                <c:pt idx="0">
                  <c:v>小作坊、小工厂有可能使用</c:v>
                </c:pt>
                <c:pt idx="1">
                  <c:v>大企业、大品牌有可能使用</c:v>
                </c:pt>
                <c:pt idx="2">
                  <c:v>小工厂和大品牌都有可能使用</c:v>
                </c:pt>
                <c:pt idx="3">
                  <c:v>小工厂和大品牌都没有可能使用</c:v>
                </c:pt>
              </c:strCache>
            </c:strRef>
          </c:cat>
          <c:val>
            <c:numRef>
              <c:f>Sheet1!$D$194:$G$194</c:f>
              <c:numCache>
                <c:formatCode>0%</c:formatCode>
                <c:ptCount val="4"/>
                <c:pt idx="0">
                  <c:v>0.25</c:v>
                </c:pt>
                <c:pt idx="1">
                  <c:v>0.11</c:v>
                </c:pt>
                <c:pt idx="2">
                  <c:v>0.6000000000000002</c:v>
                </c:pt>
                <c:pt idx="3">
                  <c:v>0.05</c:v>
                </c:pt>
              </c:numCache>
            </c:numRef>
          </c:val>
        </c:ser>
        <c:ser>
          <c:idx val="2"/>
          <c:order val="2"/>
          <c:tx>
            <c:strRef>
              <c:f>Sheet1!$B$195</c:f>
              <c:strCache>
                <c:ptCount val="1"/>
                <c:pt idx="0">
                  <c:v>26-35岁</c:v>
                </c:pt>
              </c:strCache>
            </c:strRef>
          </c:tx>
          <c:cat>
            <c:strRef>
              <c:f>Sheet1!$D$189:$G$189</c:f>
              <c:strCache>
                <c:ptCount val="4"/>
                <c:pt idx="0">
                  <c:v>小作坊、小工厂有可能使用</c:v>
                </c:pt>
                <c:pt idx="1">
                  <c:v>大企业、大品牌有可能使用</c:v>
                </c:pt>
                <c:pt idx="2">
                  <c:v>小工厂和大品牌都有可能使用</c:v>
                </c:pt>
                <c:pt idx="3">
                  <c:v>小工厂和大品牌都没有可能使用</c:v>
                </c:pt>
              </c:strCache>
            </c:strRef>
          </c:cat>
          <c:val>
            <c:numRef>
              <c:f>Sheet1!$D$195:$G$195</c:f>
              <c:numCache>
                <c:formatCode>0%</c:formatCode>
                <c:ptCount val="4"/>
                <c:pt idx="0">
                  <c:v>0.17</c:v>
                </c:pt>
                <c:pt idx="1">
                  <c:v>9.0000000000000024E-2</c:v>
                </c:pt>
                <c:pt idx="2">
                  <c:v>0.70000000000000018</c:v>
                </c:pt>
                <c:pt idx="3">
                  <c:v>4.0000000000000015E-2</c:v>
                </c:pt>
              </c:numCache>
            </c:numRef>
          </c:val>
        </c:ser>
        <c:ser>
          <c:idx val="3"/>
          <c:order val="3"/>
          <c:tx>
            <c:strRef>
              <c:f>Sheet1!$B$196</c:f>
              <c:strCache>
                <c:ptCount val="1"/>
                <c:pt idx="0">
                  <c:v>36-45岁</c:v>
                </c:pt>
              </c:strCache>
            </c:strRef>
          </c:tx>
          <c:cat>
            <c:strRef>
              <c:f>Sheet1!$D$189:$G$189</c:f>
              <c:strCache>
                <c:ptCount val="4"/>
                <c:pt idx="0">
                  <c:v>小作坊、小工厂有可能使用</c:v>
                </c:pt>
                <c:pt idx="1">
                  <c:v>大企业、大品牌有可能使用</c:v>
                </c:pt>
                <c:pt idx="2">
                  <c:v>小工厂和大品牌都有可能使用</c:v>
                </c:pt>
                <c:pt idx="3">
                  <c:v>小工厂和大品牌都没有可能使用</c:v>
                </c:pt>
              </c:strCache>
            </c:strRef>
          </c:cat>
          <c:val>
            <c:numRef>
              <c:f>Sheet1!$D$196:$G$196</c:f>
              <c:numCache>
                <c:formatCode>0%</c:formatCode>
                <c:ptCount val="4"/>
                <c:pt idx="0">
                  <c:v>0.37000000000000011</c:v>
                </c:pt>
                <c:pt idx="1">
                  <c:v>6.0000000000000019E-2</c:v>
                </c:pt>
                <c:pt idx="2">
                  <c:v>0.4900000000000001</c:v>
                </c:pt>
                <c:pt idx="3">
                  <c:v>8.0000000000000029E-2</c:v>
                </c:pt>
              </c:numCache>
            </c:numRef>
          </c:val>
        </c:ser>
        <c:axId val="136451968"/>
        <c:axId val="136453504"/>
      </c:barChart>
      <c:catAx>
        <c:axId val="136451968"/>
        <c:scaling>
          <c:orientation val="minMax"/>
        </c:scaling>
        <c:axPos val="b"/>
        <c:tickLblPos val="nextTo"/>
        <c:txPr>
          <a:bodyPr rot="0" vert="horz"/>
          <a:lstStyle/>
          <a:p>
            <a:pPr>
              <a:defRPr sz="800"/>
            </a:pPr>
            <a:endParaRPr lang="zh-CN"/>
          </a:p>
        </c:txPr>
        <c:crossAx val="136453504"/>
        <c:crosses val="autoZero"/>
        <c:auto val="1"/>
        <c:lblAlgn val="ctr"/>
        <c:lblOffset val="100"/>
      </c:catAx>
      <c:valAx>
        <c:axId val="136453504"/>
        <c:scaling>
          <c:orientation val="minMax"/>
        </c:scaling>
        <c:axPos val="l"/>
        <c:majorGridlines/>
        <c:numFmt formatCode="0%" sourceLinked="1"/>
        <c:tickLblPos val="nextTo"/>
        <c:crossAx val="136451968"/>
        <c:crosses val="autoZero"/>
        <c:crossBetween val="between"/>
      </c:valAx>
    </c:plotArea>
    <c:legend>
      <c:legendPos val="t"/>
      <c:layout/>
    </c:legend>
    <c:plotVisOnly val="1"/>
  </c:chart>
  <c:externalData r:id="rId2"/>
</c:chartSpace>
</file>

<file path=ppt/charts/chart8.xml><?xml version="1.0" encoding="utf-8"?>
<c:chartSpace xmlns:c="http://schemas.openxmlformats.org/drawingml/2006/chart" xmlns:a="http://schemas.openxmlformats.org/drawingml/2006/main" xmlns:r="http://schemas.openxmlformats.org/officeDocument/2006/relationships">
  <c:lang val="zh-CN"/>
  <c:clrMapOvr bg1="lt1" tx1="dk1" bg2="lt2" tx2="dk2" accent1="accent1" accent2="accent2" accent3="accent3" accent4="accent4" accent5="accent5" accent6="accent6" hlink="hlink" folHlink="folHlink"/>
  <c:chart>
    <c:plotArea>
      <c:layout/>
      <c:barChart>
        <c:barDir val="col"/>
        <c:grouping val="clustered"/>
        <c:ser>
          <c:idx val="0"/>
          <c:order val="0"/>
          <c:tx>
            <c:strRef>
              <c:f>Sheet1!$B$248</c:f>
              <c:strCache>
                <c:ptCount val="1"/>
                <c:pt idx="0">
                  <c:v>特大城市：北京、上海</c:v>
                </c:pt>
              </c:strCache>
            </c:strRef>
          </c:tx>
          <c:cat>
            <c:strRef>
              <c:f>Sheet1!$D$237:$F$237</c:f>
              <c:strCache>
                <c:ptCount val="3"/>
                <c:pt idx="0">
                  <c:v>名人</c:v>
                </c:pt>
                <c:pt idx="1">
                  <c:v>专家</c:v>
                </c:pt>
                <c:pt idx="2">
                  <c:v>乳品企业</c:v>
                </c:pt>
              </c:strCache>
            </c:strRef>
          </c:cat>
          <c:val>
            <c:numRef>
              <c:f>Sheet1!$D$248:$F$248</c:f>
              <c:numCache>
                <c:formatCode>0%</c:formatCode>
                <c:ptCount val="3"/>
                <c:pt idx="0">
                  <c:v>0.3600000000000001</c:v>
                </c:pt>
                <c:pt idx="1">
                  <c:v>0.35000000000000009</c:v>
                </c:pt>
                <c:pt idx="2">
                  <c:v>0.29000000000000009</c:v>
                </c:pt>
              </c:numCache>
            </c:numRef>
          </c:val>
        </c:ser>
        <c:ser>
          <c:idx val="1"/>
          <c:order val="1"/>
          <c:tx>
            <c:strRef>
              <c:f>Sheet1!$B$249</c:f>
              <c:strCache>
                <c:ptCount val="1"/>
                <c:pt idx="0">
                  <c:v>省会城市</c:v>
                </c:pt>
              </c:strCache>
            </c:strRef>
          </c:tx>
          <c:cat>
            <c:strRef>
              <c:f>Sheet1!$D$237:$F$237</c:f>
              <c:strCache>
                <c:ptCount val="3"/>
                <c:pt idx="0">
                  <c:v>名人</c:v>
                </c:pt>
                <c:pt idx="1">
                  <c:v>专家</c:v>
                </c:pt>
                <c:pt idx="2">
                  <c:v>乳品企业</c:v>
                </c:pt>
              </c:strCache>
            </c:strRef>
          </c:cat>
          <c:val>
            <c:numRef>
              <c:f>Sheet1!$D$249:$F$249</c:f>
              <c:numCache>
                <c:formatCode>0%</c:formatCode>
                <c:ptCount val="3"/>
                <c:pt idx="0">
                  <c:v>0.27</c:v>
                </c:pt>
                <c:pt idx="1">
                  <c:v>0.53</c:v>
                </c:pt>
                <c:pt idx="2">
                  <c:v>0.21000000000000005</c:v>
                </c:pt>
              </c:numCache>
            </c:numRef>
          </c:val>
        </c:ser>
        <c:ser>
          <c:idx val="2"/>
          <c:order val="2"/>
          <c:tx>
            <c:strRef>
              <c:f>Sheet1!$B$250</c:f>
              <c:strCache>
                <c:ptCount val="1"/>
                <c:pt idx="0">
                  <c:v>非省会城市</c:v>
                </c:pt>
              </c:strCache>
            </c:strRef>
          </c:tx>
          <c:cat>
            <c:strRef>
              <c:f>Sheet1!$D$237:$F$237</c:f>
              <c:strCache>
                <c:ptCount val="3"/>
                <c:pt idx="0">
                  <c:v>名人</c:v>
                </c:pt>
                <c:pt idx="1">
                  <c:v>专家</c:v>
                </c:pt>
                <c:pt idx="2">
                  <c:v>乳品企业</c:v>
                </c:pt>
              </c:strCache>
            </c:strRef>
          </c:cat>
          <c:val>
            <c:numRef>
              <c:f>Sheet1!$D$250:$F$250</c:f>
              <c:numCache>
                <c:formatCode>0%</c:formatCode>
                <c:ptCount val="3"/>
                <c:pt idx="0">
                  <c:v>0.26</c:v>
                </c:pt>
                <c:pt idx="1">
                  <c:v>0.48000000000000009</c:v>
                </c:pt>
                <c:pt idx="2">
                  <c:v>0.26</c:v>
                </c:pt>
              </c:numCache>
            </c:numRef>
          </c:val>
        </c:ser>
        <c:ser>
          <c:idx val="3"/>
          <c:order val="3"/>
          <c:tx>
            <c:strRef>
              <c:f>Sheet1!$B$251</c:f>
              <c:strCache>
                <c:ptCount val="1"/>
                <c:pt idx="0">
                  <c:v>集镇及农村</c:v>
                </c:pt>
              </c:strCache>
            </c:strRef>
          </c:tx>
          <c:cat>
            <c:strRef>
              <c:f>Sheet1!$D$237:$F$237</c:f>
              <c:strCache>
                <c:ptCount val="3"/>
                <c:pt idx="0">
                  <c:v>名人</c:v>
                </c:pt>
                <c:pt idx="1">
                  <c:v>专家</c:v>
                </c:pt>
                <c:pt idx="2">
                  <c:v>乳品企业</c:v>
                </c:pt>
              </c:strCache>
            </c:strRef>
          </c:cat>
          <c:val>
            <c:numRef>
              <c:f>Sheet1!$D$251:$F$251</c:f>
              <c:numCache>
                <c:formatCode>0%</c:formatCode>
                <c:ptCount val="3"/>
                <c:pt idx="0">
                  <c:v>0.25</c:v>
                </c:pt>
                <c:pt idx="1">
                  <c:v>0.51</c:v>
                </c:pt>
                <c:pt idx="2">
                  <c:v>0.24000000000000005</c:v>
                </c:pt>
              </c:numCache>
            </c:numRef>
          </c:val>
        </c:ser>
        <c:axId val="136689152"/>
        <c:axId val="136690688"/>
      </c:barChart>
      <c:catAx>
        <c:axId val="136689152"/>
        <c:scaling>
          <c:orientation val="minMax"/>
        </c:scaling>
        <c:axPos val="b"/>
        <c:tickLblPos val="nextTo"/>
        <c:crossAx val="136690688"/>
        <c:crosses val="autoZero"/>
        <c:auto val="1"/>
        <c:lblAlgn val="ctr"/>
        <c:lblOffset val="100"/>
      </c:catAx>
      <c:valAx>
        <c:axId val="136690688"/>
        <c:scaling>
          <c:orientation val="minMax"/>
        </c:scaling>
        <c:axPos val="l"/>
        <c:majorGridlines/>
        <c:numFmt formatCode="0%" sourceLinked="1"/>
        <c:tickLblPos val="nextTo"/>
        <c:crossAx val="136689152"/>
        <c:crosses val="autoZero"/>
        <c:crossBetween val="between"/>
      </c:valAx>
    </c:plotArea>
    <c:legend>
      <c:legendPos val="t"/>
      <c:layout/>
    </c:legend>
    <c:plotVisOnly val="1"/>
  </c:chart>
  <c:externalData r:id="rId2"/>
</c:chartSpace>
</file>

<file path=ppt/charts/chart9.xml><?xml version="1.0" encoding="utf-8"?>
<c:chartSpace xmlns:c="http://schemas.openxmlformats.org/drawingml/2006/chart" xmlns:a="http://schemas.openxmlformats.org/drawingml/2006/main" xmlns:r="http://schemas.openxmlformats.org/officeDocument/2006/relationships">
  <c:lang val="zh-CN"/>
  <c:clrMapOvr bg1="lt1" tx1="dk1" bg2="lt2" tx2="dk2" accent1="accent1" accent2="accent2" accent3="accent3" accent4="accent4" accent5="accent5" accent6="accent6" hlink="hlink" folHlink="folHlink"/>
  <c:chart>
    <c:plotArea>
      <c:layout/>
      <c:barChart>
        <c:barDir val="col"/>
        <c:grouping val="clustered"/>
        <c:ser>
          <c:idx val="0"/>
          <c:order val="0"/>
          <c:tx>
            <c:strRef>
              <c:f>Sheet1!$B$289</c:f>
              <c:strCache>
                <c:ptCount val="1"/>
                <c:pt idx="0">
                  <c:v>18岁以下</c:v>
                </c:pt>
              </c:strCache>
            </c:strRef>
          </c:tx>
          <c:cat>
            <c:strRef>
              <c:f>Sheet1!$D$285:$G$285</c:f>
              <c:strCache>
                <c:ptCount val="4"/>
                <c:pt idx="0">
                  <c:v>还会继续购买</c:v>
                </c:pt>
                <c:pt idx="1">
                  <c:v>会买，但是较以前少</c:v>
                </c:pt>
                <c:pt idx="2">
                  <c:v>暂停购买，观望</c:v>
                </c:pt>
                <c:pt idx="3">
                  <c:v>从此不再会购买</c:v>
                </c:pt>
              </c:strCache>
            </c:strRef>
          </c:cat>
          <c:val>
            <c:numRef>
              <c:f>Sheet1!$D$289:$G$289</c:f>
              <c:numCache>
                <c:formatCode>0%</c:formatCode>
                <c:ptCount val="4"/>
                <c:pt idx="0">
                  <c:v>0.18000000000000005</c:v>
                </c:pt>
                <c:pt idx="1">
                  <c:v>0.32000000000000012</c:v>
                </c:pt>
                <c:pt idx="2">
                  <c:v>0.39000000000000012</c:v>
                </c:pt>
                <c:pt idx="3">
                  <c:v>0.12000000000000002</c:v>
                </c:pt>
              </c:numCache>
            </c:numRef>
          </c:val>
        </c:ser>
        <c:ser>
          <c:idx val="1"/>
          <c:order val="1"/>
          <c:tx>
            <c:strRef>
              <c:f>Sheet1!$B$290</c:f>
              <c:strCache>
                <c:ptCount val="1"/>
                <c:pt idx="0">
                  <c:v>18-25岁</c:v>
                </c:pt>
              </c:strCache>
            </c:strRef>
          </c:tx>
          <c:cat>
            <c:strRef>
              <c:f>Sheet1!$D$285:$G$285</c:f>
              <c:strCache>
                <c:ptCount val="4"/>
                <c:pt idx="0">
                  <c:v>还会继续购买</c:v>
                </c:pt>
                <c:pt idx="1">
                  <c:v>会买，但是较以前少</c:v>
                </c:pt>
                <c:pt idx="2">
                  <c:v>暂停购买，观望</c:v>
                </c:pt>
                <c:pt idx="3">
                  <c:v>从此不再会购买</c:v>
                </c:pt>
              </c:strCache>
            </c:strRef>
          </c:cat>
          <c:val>
            <c:numRef>
              <c:f>Sheet1!$D$290:$G$290</c:f>
              <c:numCache>
                <c:formatCode>0%</c:formatCode>
                <c:ptCount val="4"/>
                <c:pt idx="0">
                  <c:v>6.0000000000000019E-2</c:v>
                </c:pt>
                <c:pt idx="1">
                  <c:v>0.3000000000000001</c:v>
                </c:pt>
                <c:pt idx="2">
                  <c:v>0.48000000000000009</c:v>
                </c:pt>
                <c:pt idx="3">
                  <c:v>0.16</c:v>
                </c:pt>
              </c:numCache>
            </c:numRef>
          </c:val>
        </c:ser>
        <c:ser>
          <c:idx val="2"/>
          <c:order val="2"/>
          <c:tx>
            <c:strRef>
              <c:f>Sheet1!$B$291</c:f>
              <c:strCache>
                <c:ptCount val="1"/>
                <c:pt idx="0">
                  <c:v>26-35岁</c:v>
                </c:pt>
              </c:strCache>
            </c:strRef>
          </c:tx>
          <c:cat>
            <c:strRef>
              <c:f>Sheet1!$D$285:$G$285</c:f>
              <c:strCache>
                <c:ptCount val="4"/>
                <c:pt idx="0">
                  <c:v>还会继续购买</c:v>
                </c:pt>
                <c:pt idx="1">
                  <c:v>会买，但是较以前少</c:v>
                </c:pt>
                <c:pt idx="2">
                  <c:v>暂停购买，观望</c:v>
                </c:pt>
                <c:pt idx="3">
                  <c:v>从此不再会购买</c:v>
                </c:pt>
              </c:strCache>
            </c:strRef>
          </c:cat>
          <c:val>
            <c:numRef>
              <c:f>Sheet1!$D$291:$G$291</c:f>
              <c:numCache>
                <c:formatCode>0%</c:formatCode>
                <c:ptCount val="4"/>
                <c:pt idx="0">
                  <c:v>9.0000000000000024E-2</c:v>
                </c:pt>
                <c:pt idx="1">
                  <c:v>0.22</c:v>
                </c:pt>
                <c:pt idx="2">
                  <c:v>0.4200000000000001</c:v>
                </c:pt>
                <c:pt idx="3">
                  <c:v>0.26</c:v>
                </c:pt>
              </c:numCache>
            </c:numRef>
          </c:val>
        </c:ser>
        <c:ser>
          <c:idx val="3"/>
          <c:order val="3"/>
          <c:tx>
            <c:strRef>
              <c:f>Sheet1!$B$292</c:f>
              <c:strCache>
                <c:ptCount val="1"/>
                <c:pt idx="0">
                  <c:v>36-45岁</c:v>
                </c:pt>
              </c:strCache>
            </c:strRef>
          </c:tx>
          <c:cat>
            <c:strRef>
              <c:f>Sheet1!$D$285:$G$285</c:f>
              <c:strCache>
                <c:ptCount val="4"/>
                <c:pt idx="0">
                  <c:v>还会继续购买</c:v>
                </c:pt>
                <c:pt idx="1">
                  <c:v>会买，但是较以前少</c:v>
                </c:pt>
                <c:pt idx="2">
                  <c:v>暂停购买，观望</c:v>
                </c:pt>
                <c:pt idx="3">
                  <c:v>从此不再会购买</c:v>
                </c:pt>
              </c:strCache>
            </c:strRef>
          </c:cat>
          <c:val>
            <c:numRef>
              <c:f>Sheet1!$D$292:$G$292</c:f>
              <c:numCache>
                <c:formatCode>0%</c:formatCode>
                <c:ptCount val="4"/>
                <c:pt idx="0">
                  <c:v>0.13</c:v>
                </c:pt>
                <c:pt idx="1">
                  <c:v>0.33000000000000013</c:v>
                </c:pt>
                <c:pt idx="2">
                  <c:v>0.33000000000000013</c:v>
                </c:pt>
                <c:pt idx="3">
                  <c:v>0.2</c:v>
                </c:pt>
              </c:numCache>
            </c:numRef>
          </c:val>
        </c:ser>
        <c:axId val="138595712"/>
        <c:axId val="138597504"/>
      </c:barChart>
      <c:catAx>
        <c:axId val="138595712"/>
        <c:scaling>
          <c:orientation val="minMax"/>
        </c:scaling>
        <c:axPos val="b"/>
        <c:tickLblPos val="nextTo"/>
        <c:txPr>
          <a:bodyPr/>
          <a:lstStyle/>
          <a:p>
            <a:pPr>
              <a:defRPr sz="800"/>
            </a:pPr>
            <a:endParaRPr lang="zh-CN"/>
          </a:p>
        </c:txPr>
        <c:crossAx val="138597504"/>
        <c:crosses val="autoZero"/>
        <c:auto val="1"/>
        <c:lblAlgn val="ctr"/>
        <c:lblOffset val="100"/>
      </c:catAx>
      <c:valAx>
        <c:axId val="138597504"/>
        <c:scaling>
          <c:orientation val="minMax"/>
        </c:scaling>
        <c:axPos val="l"/>
        <c:majorGridlines/>
        <c:numFmt formatCode="0%" sourceLinked="1"/>
        <c:tickLblPos val="nextTo"/>
        <c:crossAx val="138595712"/>
        <c:crosses val="autoZero"/>
        <c:crossBetween val="between"/>
      </c:valAx>
    </c:plotArea>
    <c:legend>
      <c:legendPos val="t"/>
      <c:layout/>
    </c:legend>
    <c:plotVisOnly val="1"/>
  </c:chart>
  <c:externalData r:id="rId2"/>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FD2F2635-4DEF-4531-A807-4A0A31A45ACB}" type="datetimeFigureOut">
              <a:rPr lang="zh-CN" altLang="en-US"/>
              <a:pPr>
                <a:defRPr/>
              </a:pPr>
              <a:t>2012/4/18</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endParaRPr lang="zh-CN" altLang="en-US" noProof="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5833AF34-8565-43A3-8961-67BE21B445BB}"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幻灯片图像占位符 1"/>
          <p:cNvSpPr>
            <a:spLocks noGrp="1" noRot="1" noChangeAspect="1"/>
          </p:cNvSpPr>
          <p:nvPr>
            <p:ph type="sldImg"/>
          </p:nvPr>
        </p:nvSpPr>
        <p:spPr bwMode="auto">
          <a:noFill/>
          <a:ln>
            <a:solidFill>
              <a:srgbClr val="000000"/>
            </a:solidFill>
            <a:miter lim="800000"/>
            <a:headEnd/>
            <a:tailEnd/>
          </a:ln>
        </p:spPr>
      </p:sp>
      <p:sp>
        <p:nvSpPr>
          <p:cNvPr id="15362"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15363" name="灯片编号占位符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65A21A7-D51B-4A1C-878B-DA3F4BA09E0F}" type="slidenum">
              <a:rPr lang="zh-CN" altLang="en-US"/>
              <a:pPr fontAlgn="base">
                <a:spcBef>
                  <a:spcPct val="0"/>
                </a:spcBef>
                <a:spcAft>
                  <a:spcPct val="0"/>
                </a:spcAft>
                <a:defRPr/>
              </a:pPr>
              <a:t>1</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幻灯片图像占位符 1"/>
          <p:cNvSpPr>
            <a:spLocks noGrp="1" noRot="1" noChangeAspect="1"/>
          </p:cNvSpPr>
          <p:nvPr>
            <p:ph type="sldImg"/>
          </p:nvPr>
        </p:nvSpPr>
        <p:spPr bwMode="auto">
          <a:noFill/>
          <a:ln>
            <a:solidFill>
              <a:srgbClr val="000000"/>
            </a:solidFill>
            <a:miter lim="800000"/>
            <a:headEnd/>
            <a:tailEnd/>
          </a:ln>
        </p:spPr>
      </p:sp>
      <p:sp>
        <p:nvSpPr>
          <p:cNvPr id="3" name="备注占位符 2"/>
          <p:cNvSpPr>
            <a:spLocks noGrp="1"/>
          </p:cNvSpPr>
          <p:nvPr>
            <p:ph type="body" idx="1"/>
          </p:nvPr>
        </p:nvSpPr>
        <p:spPr/>
        <p:txBody>
          <a:bodyPr>
            <a:normAutofit fontScale="25000" lnSpcReduction="20000"/>
          </a:bodyPr>
          <a:lstStyle/>
          <a:p>
            <a:pPr eaLnBrk="1" hangingPunct="1">
              <a:defRPr/>
            </a:pPr>
            <a:r>
              <a:rPr lang="zh-CN" altLang="en-US" dirty="0" smtClean="0"/>
              <a:t>你对“老酸奶含工业明胶”事件有什么评论？</a:t>
            </a:r>
          </a:p>
          <a:p>
            <a:pPr eaLnBrk="1" hangingPunct="1">
              <a:defRPr/>
            </a:pPr>
            <a:endParaRPr lang="en-US" altLang="zh-CN" dirty="0" smtClean="0"/>
          </a:p>
          <a:p>
            <a:pPr eaLnBrk="1" hangingPunct="1">
              <a:defRPr/>
            </a:pPr>
            <a:r>
              <a:rPr lang="zh-CN" altLang="en-US" dirty="0" smtClean="0"/>
              <a:t>以前买过几次，现在中国食品安全越来越让人失望</a:t>
            </a:r>
          </a:p>
          <a:p>
            <a:pPr eaLnBrk="1" hangingPunct="1">
              <a:defRPr/>
            </a:pPr>
            <a:r>
              <a:rPr lang="zh-CN" altLang="en-US" dirty="0" smtClean="0"/>
              <a:t>既然能曝光，那么可定是有依有据的，不可能平白无时随随便便乱说什么的。</a:t>
            </a:r>
          </a:p>
          <a:p>
            <a:pPr eaLnBrk="1" hangingPunct="1">
              <a:defRPr/>
            </a:pPr>
            <a:r>
              <a:rPr lang="zh-CN" altLang="en-US" dirty="0" smtClean="0"/>
              <a:t>应该</a:t>
            </a:r>
          </a:p>
          <a:p>
            <a:pPr eaLnBrk="1" hangingPunct="1">
              <a:defRPr/>
            </a:pPr>
            <a:r>
              <a:rPr lang="zh-CN" altLang="en-US" dirty="0" smtClean="0"/>
              <a:t>挺好的</a:t>
            </a:r>
          </a:p>
          <a:p>
            <a:pPr eaLnBrk="1" hangingPunct="1">
              <a:defRPr/>
            </a:pPr>
            <a:r>
              <a:rPr lang="zh-CN" altLang="en-US" dirty="0" smtClean="0"/>
              <a:t>好像跟我没关系吧</a:t>
            </a:r>
          </a:p>
          <a:p>
            <a:pPr eaLnBrk="1" hangingPunct="1">
              <a:defRPr/>
            </a:pPr>
            <a:r>
              <a:rPr lang="zh-CN" altLang="en-US" dirty="0" smtClean="0"/>
              <a:t>也许是真的。</a:t>
            </a:r>
          </a:p>
          <a:p>
            <a:pPr eaLnBrk="1" hangingPunct="1">
              <a:defRPr/>
            </a:pPr>
            <a:r>
              <a:rPr lang="zh-CN" altLang="en-US" dirty="0" smtClean="0"/>
              <a:t>不知道谁是真的，谁是假的</a:t>
            </a:r>
          </a:p>
          <a:p>
            <a:pPr eaLnBrk="1" hangingPunct="1">
              <a:defRPr/>
            </a:pPr>
            <a:r>
              <a:rPr lang="zh-CN" altLang="en-US" dirty="0" smtClean="0"/>
              <a:t>有点相信</a:t>
            </a:r>
          </a:p>
          <a:p>
            <a:pPr eaLnBrk="1" hangingPunct="1">
              <a:defRPr/>
            </a:pPr>
            <a:r>
              <a:rPr lang="zh-CN" altLang="en-US" dirty="0" smtClean="0"/>
              <a:t>见事就说事，应该再认真考究，以避免造成过度</a:t>
            </a:r>
            <a:r>
              <a:rPr lang="en-US" altLang="zh-CN" dirty="0" smtClean="0"/>
              <a:t>"</a:t>
            </a:r>
            <a:r>
              <a:rPr lang="zh-CN" altLang="en-US" dirty="0" smtClean="0"/>
              <a:t>议论</a:t>
            </a:r>
            <a:r>
              <a:rPr lang="en-US" altLang="zh-CN" dirty="0" smtClean="0"/>
              <a:t>"</a:t>
            </a:r>
            <a:r>
              <a:rPr lang="zh-CN" altLang="en-US" dirty="0" smtClean="0"/>
              <a:t>。</a:t>
            </a:r>
          </a:p>
          <a:p>
            <a:pPr eaLnBrk="1" hangingPunct="1">
              <a:defRPr/>
            </a:pPr>
            <a:r>
              <a:rPr lang="zh-CN" altLang="en-US" dirty="0" smtClean="0"/>
              <a:t>世界上的畜生太多了</a:t>
            </a:r>
          </a:p>
          <a:p>
            <a:pPr eaLnBrk="1" hangingPunct="1">
              <a:defRPr/>
            </a:pPr>
            <a:r>
              <a:rPr lang="zh-CN" altLang="en-US" dirty="0" smtClean="0"/>
              <a:t>看看</a:t>
            </a:r>
          </a:p>
          <a:p>
            <a:pPr eaLnBrk="1" hangingPunct="1">
              <a:defRPr/>
            </a:pPr>
            <a:r>
              <a:rPr lang="zh-CN" altLang="en-US" dirty="0" smtClean="0"/>
              <a:t>无语</a:t>
            </a:r>
            <a:r>
              <a:rPr lang="en-US" altLang="zh-CN" dirty="0" smtClean="0"/>
              <a:t>……</a:t>
            </a:r>
          </a:p>
          <a:p>
            <a:pPr eaLnBrk="1" hangingPunct="1">
              <a:defRPr/>
            </a:pPr>
            <a:r>
              <a:rPr lang="zh-CN" altLang="en-US" dirty="0" smtClean="0"/>
              <a:t>现在商家为了利益，不惜造假损害人民健康，迫切需要谋体监督</a:t>
            </a:r>
            <a:r>
              <a:rPr lang="en-US" altLang="zh-CN" dirty="0" smtClean="0"/>
              <a:t>!</a:t>
            </a:r>
          </a:p>
          <a:p>
            <a:pPr eaLnBrk="1" hangingPunct="1">
              <a:defRPr/>
            </a:pPr>
            <a:r>
              <a:rPr lang="zh-CN" altLang="en-US" dirty="0" smtClean="0"/>
              <a:t>宁可信其有不可信其无</a:t>
            </a:r>
          </a:p>
          <a:p>
            <a:pPr eaLnBrk="1" hangingPunct="1">
              <a:defRPr/>
            </a:pPr>
            <a:r>
              <a:rPr lang="zh-CN" altLang="en-US" dirty="0" smtClean="0"/>
              <a:t>丑闻，内幕</a:t>
            </a:r>
          </a:p>
          <a:p>
            <a:pPr eaLnBrk="1" hangingPunct="1">
              <a:defRPr/>
            </a:pPr>
            <a:r>
              <a:rPr lang="en-US" altLang="zh-CN" dirty="0" smtClean="0"/>
              <a:t>xdm668@163.com</a:t>
            </a:r>
          </a:p>
          <a:p>
            <a:pPr eaLnBrk="1" hangingPunct="1">
              <a:defRPr/>
            </a:pPr>
            <a:r>
              <a:rPr lang="zh-CN" altLang="en-US" dirty="0" smtClean="0"/>
              <a:t>比较好，希望我们每个人都能继续监督类似的事件</a:t>
            </a:r>
          </a:p>
          <a:p>
            <a:pPr eaLnBrk="1" hangingPunct="1">
              <a:defRPr/>
            </a:pPr>
            <a:r>
              <a:rPr lang="zh-CN" altLang="en-US" dirty="0" smtClean="0"/>
              <a:t>是对广大群众负责的表现</a:t>
            </a:r>
          </a:p>
          <a:p>
            <a:pPr eaLnBrk="1" hangingPunct="1">
              <a:defRPr/>
            </a:pPr>
            <a:r>
              <a:rPr lang="zh-CN" altLang="en-US" dirty="0" smtClean="0"/>
              <a:t>观望中</a:t>
            </a:r>
            <a:r>
              <a:rPr lang="en-US" altLang="zh-CN" dirty="0" smtClean="0"/>
              <a:t>...</a:t>
            </a:r>
          </a:p>
          <a:p>
            <a:pPr eaLnBrk="1" hangingPunct="1">
              <a:defRPr/>
            </a:pPr>
            <a:r>
              <a:rPr lang="zh-CN" altLang="en-US" dirty="0" smtClean="0"/>
              <a:t>没评论</a:t>
            </a:r>
          </a:p>
          <a:p>
            <a:pPr eaLnBrk="1" hangingPunct="1">
              <a:defRPr/>
            </a:pPr>
            <a:r>
              <a:rPr lang="en-US" altLang="zh-CN" dirty="0" err="1" smtClean="0"/>
              <a:t>zhichi</a:t>
            </a:r>
            <a:endParaRPr lang="en-US" altLang="zh-CN" dirty="0" smtClean="0"/>
          </a:p>
          <a:p>
            <a:pPr eaLnBrk="1" hangingPunct="1">
              <a:defRPr/>
            </a:pPr>
            <a:r>
              <a:rPr lang="zh-CN" altLang="en-US" dirty="0" smtClean="0"/>
              <a:t>引起大家对食品行业的重视</a:t>
            </a:r>
          </a:p>
          <a:p>
            <a:pPr eaLnBrk="1" hangingPunct="1">
              <a:defRPr/>
            </a:pPr>
            <a:r>
              <a:rPr lang="zh-CN" altLang="en-US" dirty="0" smtClean="0"/>
              <a:t>最近比较忙，暂时没看报道，所以不是很清楚。</a:t>
            </a:r>
          </a:p>
          <a:p>
            <a:pPr eaLnBrk="1" hangingPunct="1">
              <a:defRPr/>
            </a:pPr>
            <a:r>
              <a:rPr lang="zh-CN" altLang="en-US" dirty="0" smtClean="0"/>
              <a:t>无</a:t>
            </a:r>
          </a:p>
          <a:p>
            <a:pPr eaLnBrk="1" hangingPunct="1">
              <a:defRPr/>
            </a:pPr>
            <a:r>
              <a:rPr lang="zh-CN" altLang="en-US" dirty="0" smtClean="0"/>
              <a:t>期待他能继续关注，并提供可信证据</a:t>
            </a:r>
          </a:p>
          <a:p>
            <a:pPr eaLnBrk="1" hangingPunct="1">
              <a:defRPr/>
            </a:pPr>
            <a:r>
              <a:rPr lang="zh-CN" altLang="en-US" dirty="0" smtClean="0"/>
              <a:t>炒作。都是没有良心的货色 </a:t>
            </a:r>
          </a:p>
          <a:p>
            <a:pPr eaLnBrk="1" hangingPunct="1">
              <a:defRPr/>
            </a:pPr>
            <a:r>
              <a:rPr lang="zh-CN" altLang="en-US" dirty="0" smtClean="0"/>
              <a:t>很好</a:t>
            </a:r>
          </a:p>
          <a:p>
            <a:pPr eaLnBrk="1" hangingPunct="1">
              <a:defRPr/>
            </a:pPr>
            <a:r>
              <a:rPr lang="zh-CN" altLang="en-US" dirty="0" smtClean="0"/>
              <a:t>有点夸张</a:t>
            </a:r>
          </a:p>
          <a:p>
            <a:pPr eaLnBrk="1" hangingPunct="1">
              <a:defRPr/>
            </a:pPr>
            <a:r>
              <a:rPr lang="zh-CN" altLang="en-US" dirty="0" smtClean="0"/>
              <a:t>作为一个名人，他有可能是在炒作自己，但是这件事情给我最大的印象是不管出自哪里的食品我都不会肯定的说没问题</a:t>
            </a:r>
          </a:p>
          <a:p>
            <a:pPr eaLnBrk="1" hangingPunct="1">
              <a:defRPr/>
            </a:pPr>
            <a:r>
              <a:rPr lang="zh-CN" altLang="en-US" dirty="0" smtClean="0"/>
              <a:t>食品工业必须谨慎自己的行为，他与企业的发展生死攸关。</a:t>
            </a:r>
          </a:p>
          <a:p>
            <a:pPr eaLnBrk="1" hangingPunct="1">
              <a:defRPr/>
            </a:pPr>
            <a:r>
              <a:rPr lang="zh-CN" altLang="en-US" dirty="0" smtClean="0"/>
              <a:t>不是空穴来风</a:t>
            </a:r>
          </a:p>
          <a:p>
            <a:pPr eaLnBrk="1" hangingPunct="1">
              <a:defRPr/>
            </a:pPr>
            <a:r>
              <a:rPr lang="zh-CN" altLang="en-US" dirty="0" smtClean="0"/>
              <a:t> </a:t>
            </a:r>
          </a:p>
          <a:p>
            <a:pPr eaLnBrk="1" hangingPunct="1">
              <a:defRPr/>
            </a:pPr>
            <a:r>
              <a:rPr lang="zh-CN" altLang="en-US" dirty="0" smtClean="0"/>
              <a:t>不知道</a:t>
            </a:r>
          </a:p>
          <a:p>
            <a:pPr eaLnBrk="1" hangingPunct="1">
              <a:defRPr/>
            </a:pPr>
            <a:r>
              <a:rPr lang="zh-CN" altLang="en-US" dirty="0" smtClean="0"/>
              <a:t>无</a:t>
            </a:r>
          </a:p>
          <a:p>
            <a:pPr eaLnBrk="1" hangingPunct="1">
              <a:defRPr/>
            </a:pPr>
            <a:r>
              <a:rPr lang="zh-CN" altLang="en-US" dirty="0" smtClean="0"/>
              <a:t>没有</a:t>
            </a:r>
          </a:p>
          <a:p>
            <a:pPr eaLnBrk="1" hangingPunct="1">
              <a:defRPr/>
            </a:pPr>
            <a:r>
              <a:rPr lang="zh-CN" altLang="en-US" dirty="0" smtClean="0"/>
              <a:t>没啥感觉</a:t>
            </a:r>
          </a:p>
          <a:p>
            <a:pPr eaLnBrk="1" hangingPunct="1">
              <a:defRPr/>
            </a:pPr>
            <a:r>
              <a:rPr lang="zh-CN" altLang="en-US" dirty="0" smtClean="0"/>
              <a:t>们么么么么么么么么么么么么么么么么么么么么么么么么么么么么</a:t>
            </a:r>
          </a:p>
          <a:p>
            <a:pPr eaLnBrk="1" hangingPunct="1">
              <a:defRPr/>
            </a:pPr>
            <a:r>
              <a:rPr lang="zh-CN" altLang="en-US" dirty="0" smtClean="0"/>
              <a:t>过于夸张，事实证据不足。</a:t>
            </a:r>
          </a:p>
          <a:p>
            <a:pPr eaLnBrk="1" hangingPunct="1">
              <a:defRPr/>
            </a:pPr>
            <a:r>
              <a:rPr lang="zh-CN" altLang="en-US" dirty="0" smtClean="0"/>
              <a:t>工业明胶是否真的可以代替使用明胶还有待讨论。与其信这些无聊的流言蜚语，不如好好考虑一下其科学依据。所谓的曝光也有可能是炒作，当然也不排除真实事件的可能性。不过说到底，还是要讲证据，将依据才行。</a:t>
            </a:r>
          </a:p>
          <a:p>
            <a:pPr eaLnBrk="1" hangingPunct="1">
              <a:defRPr/>
            </a:pPr>
            <a:r>
              <a:rPr lang="zh-CN" altLang="en-US" dirty="0" smtClean="0"/>
              <a:t>无</a:t>
            </a:r>
          </a:p>
          <a:p>
            <a:pPr eaLnBrk="1" hangingPunct="1">
              <a:defRPr/>
            </a:pPr>
            <a:r>
              <a:rPr lang="zh-CN" altLang="en-US" dirty="0" smtClean="0"/>
              <a:t>没有</a:t>
            </a:r>
          </a:p>
          <a:p>
            <a:pPr eaLnBrk="1" hangingPunct="1">
              <a:defRPr/>
            </a:pPr>
            <a:r>
              <a:rPr lang="zh-CN" altLang="en-US" dirty="0" smtClean="0"/>
              <a:t>这些厂家太可恶了</a:t>
            </a:r>
          </a:p>
          <a:p>
            <a:pPr eaLnBrk="1" hangingPunct="1">
              <a:defRPr/>
            </a:pPr>
            <a:r>
              <a:rPr lang="zh-CN" altLang="en-US" dirty="0" smtClean="0"/>
              <a:t>我希望乳品企业能看重这件事情认真对待</a:t>
            </a:r>
          </a:p>
          <a:p>
            <a:pPr eaLnBrk="1" hangingPunct="1">
              <a:defRPr/>
            </a:pPr>
            <a:r>
              <a:rPr lang="zh-CN" altLang="en-US" dirty="0" smtClean="0"/>
              <a:t>很多东西过度夸大，偏离了控制范围，但是并不能掩盖其中有些黑心商家的道德沦丧，国家对于这些管理主要是法规上的缺失、标准上的缺失、执行上的缺失、治理上的缺失！ 曝光是必要的，过度泛滥放大</a:t>
            </a:r>
            <a:r>
              <a:rPr lang="en-US" altLang="zh-CN" dirty="0" smtClean="0"/>
              <a:t>....</a:t>
            </a:r>
            <a:r>
              <a:rPr lang="zh-CN" altLang="en-US" dirty="0" smtClean="0"/>
              <a:t>以至于打击到遵循本份的企业也是对国家品牌建立的损害！</a:t>
            </a:r>
          </a:p>
          <a:p>
            <a:pPr eaLnBrk="1" hangingPunct="1">
              <a:defRPr/>
            </a:pPr>
            <a:r>
              <a:rPr lang="zh-CN" altLang="en-US" dirty="0" smtClean="0"/>
              <a:t>无评论</a:t>
            </a:r>
          </a:p>
          <a:p>
            <a:pPr eaLnBrk="1" hangingPunct="1">
              <a:defRPr/>
            </a:pPr>
            <a:r>
              <a:rPr lang="zh-CN" altLang="en-US" dirty="0" smtClean="0"/>
              <a:t>没有道德</a:t>
            </a:r>
          </a:p>
          <a:p>
            <a:pPr eaLnBrk="1" hangingPunct="1">
              <a:defRPr/>
            </a:pPr>
            <a:r>
              <a:rPr lang="zh-CN" altLang="en-US" dirty="0" smtClean="0"/>
              <a:t>作为主持人就应该以事实说话</a:t>
            </a:r>
          </a:p>
          <a:p>
            <a:pPr eaLnBrk="1" hangingPunct="1">
              <a:defRPr/>
            </a:pPr>
            <a:r>
              <a:rPr lang="zh-CN" altLang="en-US" dirty="0" smtClean="0"/>
              <a:t>很好，需要监督才可能透明</a:t>
            </a:r>
          </a:p>
          <a:p>
            <a:pPr eaLnBrk="1" hangingPunct="1">
              <a:defRPr/>
            </a:pPr>
            <a:r>
              <a:rPr lang="zh-CN" altLang="en-US" dirty="0" smtClean="0"/>
              <a:t>人们常说无风不起浪。工业明胶肯定有此事，不然央视主持人怎么会评论呢？</a:t>
            </a:r>
          </a:p>
          <a:p>
            <a:pPr eaLnBrk="1" hangingPunct="1">
              <a:defRPr/>
            </a:pPr>
            <a:r>
              <a:rPr lang="zh-CN" altLang="en-US" dirty="0" smtClean="0"/>
              <a:t>中国人没信仰，政府无能腐败，祸害到底最终民众受苦</a:t>
            </a:r>
          </a:p>
          <a:p>
            <a:pPr eaLnBrk="1" hangingPunct="1">
              <a:defRPr/>
            </a:pPr>
            <a:r>
              <a:rPr lang="zh-CN" altLang="en-US" dirty="0" smtClean="0"/>
              <a:t>观望</a:t>
            </a:r>
          </a:p>
          <a:p>
            <a:pPr eaLnBrk="1" hangingPunct="1">
              <a:defRPr/>
            </a:pPr>
            <a:r>
              <a:rPr lang="zh-CN" altLang="en-US" dirty="0" smtClean="0"/>
              <a:t>不赞成</a:t>
            </a:r>
          </a:p>
          <a:p>
            <a:pPr eaLnBrk="1" hangingPunct="1">
              <a:defRPr/>
            </a:pPr>
            <a:r>
              <a:rPr lang="zh-CN" altLang="en-US" dirty="0" smtClean="0"/>
              <a:t>没有</a:t>
            </a:r>
          </a:p>
          <a:p>
            <a:pPr eaLnBrk="1" hangingPunct="1">
              <a:defRPr/>
            </a:pPr>
            <a:r>
              <a:rPr lang="zh-CN" altLang="en-US" dirty="0" smtClean="0"/>
              <a:t>不注意</a:t>
            </a:r>
          </a:p>
          <a:p>
            <a:pPr eaLnBrk="1" hangingPunct="1">
              <a:defRPr/>
            </a:pPr>
            <a:r>
              <a:rPr lang="zh-CN" altLang="en-US" dirty="0" smtClean="0"/>
              <a:t>不要只是以为的曝光什么问题让人们心慌，应该是针对问题提出解决办法。</a:t>
            </a:r>
          </a:p>
          <a:p>
            <a:pPr eaLnBrk="1" hangingPunct="1">
              <a:defRPr/>
            </a:pPr>
            <a:r>
              <a:rPr lang="zh-CN" altLang="en-US" dirty="0" smtClean="0"/>
              <a:t>没意见</a:t>
            </a:r>
          </a:p>
          <a:p>
            <a:pPr eaLnBrk="1" hangingPunct="1">
              <a:defRPr/>
            </a:pPr>
            <a:r>
              <a:rPr lang="zh-CN" altLang="en-US" dirty="0" smtClean="0"/>
              <a:t>这件事不完全可信，赵普也不是制作酸奶的人，不能道听途说</a:t>
            </a:r>
          </a:p>
          <a:p>
            <a:pPr eaLnBrk="1" hangingPunct="1">
              <a:defRPr/>
            </a:pPr>
            <a:r>
              <a:rPr lang="zh-CN" altLang="en-US" dirty="0" smtClean="0"/>
              <a:t>无</a:t>
            </a:r>
          </a:p>
          <a:p>
            <a:pPr eaLnBrk="1" hangingPunct="1">
              <a:defRPr/>
            </a:pPr>
            <a:r>
              <a:rPr lang="zh-CN" altLang="en-US" dirty="0" smtClean="0"/>
              <a:t>早干嘛去了</a:t>
            </a:r>
          </a:p>
          <a:p>
            <a:pPr eaLnBrk="1" hangingPunct="1">
              <a:defRPr/>
            </a:pPr>
            <a:r>
              <a:rPr lang="zh-CN" altLang="en-US" dirty="0" smtClean="0"/>
              <a:t>没意见</a:t>
            </a:r>
          </a:p>
          <a:p>
            <a:pPr eaLnBrk="1" hangingPunct="1">
              <a:defRPr/>
            </a:pPr>
            <a:r>
              <a:rPr lang="zh-CN" altLang="en-US" dirty="0" smtClean="0"/>
              <a:t>没有</a:t>
            </a:r>
          </a:p>
          <a:p>
            <a:pPr eaLnBrk="1" hangingPunct="1">
              <a:defRPr/>
            </a:pPr>
            <a:r>
              <a:rPr lang="zh-CN" altLang="en-US" dirty="0" smtClean="0"/>
              <a:t>无</a:t>
            </a:r>
          </a:p>
          <a:p>
            <a:pPr eaLnBrk="1" hangingPunct="1">
              <a:defRPr/>
            </a:pPr>
            <a:r>
              <a:rPr lang="zh-CN" altLang="en-US" dirty="0" smtClean="0"/>
              <a:t>习惯了</a:t>
            </a:r>
          </a:p>
          <a:p>
            <a:pPr eaLnBrk="1" hangingPunct="1">
              <a:defRPr/>
            </a:pPr>
            <a:r>
              <a:rPr lang="zh-CN" altLang="en-US" dirty="0" smtClean="0"/>
              <a:t>很好</a:t>
            </a:r>
          </a:p>
          <a:p>
            <a:pPr eaLnBrk="1" hangingPunct="1">
              <a:defRPr/>
            </a:pPr>
            <a:r>
              <a:rPr lang="zh-CN" altLang="en-US" dirty="0" smtClean="0"/>
              <a:t>没有</a:t>
            </a:r>
          </a:p>
          <a:p>
            <a:pPr eaLnBrk="1" hangingPunct="1">
              <a:defRPr/>
            </a:pPr>
            <a:r>
              <a:rPr lang="zh-CN" altLang="en-US" dirty="0" smtClean="0"/>
              <a:t>无</a:t>
            </a:r>
          </a:p>
          <a:p>
            <a:pPr eaLnBrk="1" hangingPunct="1">
              <a:defRPr/>
            </a:pPr>
            <a:r>
              <a:rPr lang="zh-CN" altLang="en-US" dirty="0" smtClean="0"/>
              <a:t>没有</a:t>
            </a:r>
          </a:p>
          <a:p>
            <a:pPr eaLnBrk="1" hangingPunct="1">
              <a:defRPr/>
            </a:pPr>
            <a:r>
              <a:rPr lang="zh-CN" altLang="en-US" dirty="0" smtClean="0"/>
              <a:t>现在没有东西是干净的，何必如此认真，以毒攻毒罢了</a:t>
            </a:r>
          </a:p>
          <a:p>
            <a:pPr eaLnBrk="1" hangingPunct="1">
              <a:defRPr/>
            </a:pPr>
            <a:r>
              <a:rPr lang="zh-CN" altLang="en-US" dirty="0" smtClean="0"/>
              <a:t>希望更多知道内幕的人爆出内幕，保护消费者利益</a:t>
            </a:r>
          </a:p>
          <a:p>
            <a:pPr eaLnBrk="1" hangingPunct="1">
              <a:defRPr/>
            </a:pPr>
            <a:r>
              <a:rPr lang="en-US" altLang="zh-CN" dirty="0" smtClean="0"/>
              <a:t>NA</a:t>
            </a:r>
          </a:p>
          <a:p>
            <a:pPr eaLnBrk="1" hangingPunct="1">
              <a:defRPr/>
            </a:pPr>
            <a:r>
              <a:rPr lang="en-US" altLang="zh-CN" dirty="0" smtClean="0"/>
              <a:t>123</a:t>
            </a:r>
          </a:p>
          <a:p>
            <a:pPr eaLnBrk="1" hangingPunct="1">
              <a:defRPr/>
            </a:pPr>
            <a:r>
              <a:rPr lang="zh-CN" altLang="en-US" dirty="0" smtClean="0"/>
              <a:t>此事关系民族产业的声誉及生存环境</a:t>
            </a:r>
            <a:r>
              <a:rPr lang="en-US" altLang="zh-CN" dirty="0" smtClean="0"/>
              <a:t>,</a:t>
            </a:r>
            <a:r>
              <a:rPr lang="zh-CN" altLang="en-US" dirty="0" smtClean="0"/>
              <a:t>不可随意泄露</a:t>
            </a:r>
            <a:r>
              <a:rPr lang="en-US" altLang="zh-CN" dirty="0" smtClean="0"/>
              <a:t>;</a:t>
            </a:r>
            <a:r>
              <a:rPr lang="zh-CN" altLang="en-US" dirty="0" smtClean="0"/>
              <a:t>只能严查责任人</a:t>
            </a:r>
            <a:r>
              <a:rPr lang="en-US" altLang="zh-CN" dirty="0" smtClean="0"/>
              <a:t>,</a:t>
            </a:r>
            <a:r>
              <a:rPr lang="zh-CN" altLang="en-US" dirty="0" smtClean="0"/>
              <a:t>严历处罚当事人。</a:t>
            </a:r>
          </a:p>
          <a:p>
            <a:pPr eaLnBrk="1" hangingPunct="1">
              <a:defRPr/>
            </a:pPr>
            <a:r>
              <a:rPr lang="zh-CN" altLang="en-US" dirty="0" smtClean="0"/>
              <a:t>暂无</a:t>
            </a:r>
          </a:p>
          <a:p>
            <a:pPr eaLnBrk="1" hangingPunct="1">
              <a:defRPr/>
            </a:pPr>
            <a:r>
              <a:rPr lang="zh-CN" altLang="en-US" dirty="0" smtClean="0"/>
              <a:t>爆料的人很好，让我们知道了我们的社会是多么的肮脏</a:t>
            </a:r>
          </a:p>
          <a:p>
            <a:pPr eaLnBrk="1" hangingPunct="1">
              <a:defRPr/>
            </a:pPr>
            <a:r>
              <a:rPr lang="zh-CN" altLang="en-US" dirty="0" smtClean="0"/>
              <a:t>无</a:t>
            </a:r>
          </a:p>
          <a:p>
            <a:pPr eaLnBrk="1" hangingPunct="1">
              <a:defRPr/>
            </a:pPr>
            <a:r>
              <a:rPr lang="zh-CN" altLang="en-US" dirty="0" smtClean="0"/>
              <a:t>没什么评论，中国什么都少有怪事情，唯独吃上怪事特别的多</a:t>
            </a:r>
          </a:p>
          <a:p>
            <a:pPr eaLnBrk="1" hangingPunct="1">
              <a:defRPr/>
            </a:pPr>
            <a:r>
              <a:rPr lang="zh-CN" altLang="en-US" dirty="0" smtClean="0"/>
              <a:t>没有证实就不要乱说</a:t>
            </a:r>
          </a:p>
          <a:p>
            <a:pPr eaLnBrk="1" hangingPunct="1">
              <a:defRPr/>
            </a:pPr>
            <a:r>
              <a:rPr lang="zh-CN" altLang="en-US" dirty="0" smtClean="0"/>
              <a:t>有待深入了解。绝不听一面之辞！</a:t>
            </a:r>
          </a:p>
          <a:p>
            <a:pPr eaLnBrk="1" hangingPunct="1">
              <a:defRPr/>
            </a:pPr>
            <a:r>
              <a:rPr lang="zh-CN" altLang="en-US" dirty="0" smtClean="0"/>
              <a:t>不完全相信</a:t>
            </a:r>
          </a:p>
          <a:p>
            <a:pPr eaLnBrk="1" hangingPunct="1">
              <a:defRPr/>
            </a:pPr>
            <a:r>
              <a:rPr lang="zh-CN" altLang="en-US" dirty="0" smtClean="0"/>
              <a:t>看时态变化</a:t>
            </a:r>
          </a:p>
          <a:p>
            <a:pPr eaLnBrk="1" hangingPunct="1">
              <a:defRPr/>
            </a:pPr>
            <a:r>
              <a:rPr lang="zh-CN" altLang="en-US" dirty="0" smtClean="0"/>
              <a:t>没新闻写了</a:t>
            </a:r>
            <a:r>
              <a:rPr lang="en-US" altLang="zh-CN" dirty="0" smtClean="0"/>
              <a:t>,</a:t>
            </a:r>
            <a:r>
              <a:rPr lang="zh-CN" altLang="en-US" dirty="0" smtClean="0"/>
              <a:t>浮躁</a:t>
            </a:r>
            <a:r>
              <a:rPr lang="en-US" altLang="zh-CN" dirty="0" smtClean="0"/>
              <a:t>,</a:t>
            </a:r>
            <a:r>
              <a:rPr lang="zh-CN" altLang="en-US" dirty="0" smtClean="0"/>
              <a:t>炒作</a:t>
            </a:r>
            <a:r>
              <a:rPr lang="en-US" altLang="zh-CN" dirty="0" smtClean="0"/>
              <a:t>!</a:t>
            </a:r>
            <a:r>
              <a:rPr lang="zh-CN" altLang="en-US" dirty="0" smtClean="0"/>
              <a:t>误导消费者</a:t>
            </a:r>
            <a:r>
              <a:rPr lang="en-US" altLang="zh-CN" dirty="0" smtClean="0"/>
              <a:t>! </a:t>
            </a:r>
            <a:r>
              <a:rPr lang="zh-CN" altLang="en-US" dirty="0" smtClean="0"/>
              <a:t>我不信都是用工业明胶的</a:t>
            </a:r>
            <a:r>
              <a:rPr lang="en-US" altLang="zh-CN" dirty="0" smtClean="0"/>
              <a:t>,</a:t>
            </a:r>
            <a:r>
              <a:rPr lang="zh-CN" altLang="en-US" dirty="0" smtClean="0"/>
              <a:t>不然那些</a:t>
            </a:r>
            <a:r>
              <a:rPr lang="en-US" altLang="zh-CN" dirty="0" smtClean="0"/>
              <a:t>QS,</a:t>
            </a:r>
            <a:r>
              <a:rPr lang="zh-CN" altLang="en-US" dirty="0" smtClean="0"/>
              <a:t>质监局</a:t>
            </a:r>
            <a:r>
              <a:rPr lang="en-US" altLang="zh-CN" dirty="0" smtClean="0"/>
              <a:t>,</a:t>
            </a:r>
            <a:r>
              <a:rPr lang="zh-CN" altLang="en-US" dirty="0" smtClean="0"/>
              <a:t>都干什么吃的去了</a:t>
            </a:r>
            <a:r>
              <a:rPr lang="en-US" altLang="zh-CN" dirty="0" smtClean="0"/>
              <a:t>?</a:t>
            </a:r>
          </a:p>
          <a:p>
            <a:pPr eaLnBrk="1" hangingPunct="1">
              <a:defRPr/>
            </a:pPr>
            <a:r>
              <a:rPr lang="zh-CN" altLang="en-US" dirty="0" smtClean="0"/>
              <a:t>早该曝光了</a:t>
            </a:r>
          </a:p>
          <a:p>
            <a:pPr eaLnBrk="1" hangingPunct="1">
              <a:defRPr/>
            </a:pPr>
            <a:r>
              <a:rPr lang="zh-CN" altLang="en-US" dirty="0" smtClean="0"/>
              <a:t>虽然我才知道，但是我支持他</a:t>
            </a:r>
          </a:p>
          <a:p>
            <a:pPr eaLnBrk="1" hangingPunct="1">
              <a:defRPr/>
            </a:pPr>
            <a:r>
              <a:rPr lang="zh-CN" altLang="en-US" dirty="0" smtClean="0"/>
              <a:t>没有</a:t>
            </a:r>
          </a:p>
          <a:p>
            <a:pPr eaLnBrk="1" hangingPunct="1">
              <a:defRPr/>
            </a:pPr>
            <a:r>
              <a:rPr lang="zh-CN" altLang="en-US" dirty="0" smtClean="0"/>
              <a:t>无</a:t>
            </a:r>
          </a:p>
          <a:p>
            <a:pPr eaLnBrk="1" hangingPunct="1">
              <a:defRPr/>
            </a:pPr>
            <a:r>
              <a:rPr lang="en-US" altLang="zh-CN" dirty="0" smtClean="0"/>
              <a:t>`````````````````</a:t>
            </a:r>
          </a:p>
          <a:p>
            <a:pPr eaLnBrk="1" hangingPunct="1">
              <a:defRPr/>
            </a:pPr>
            <a:r>
              <a:rPr lang="zh-CN" altLang="en-US" dirty="0" smtClean="0"/>
              <a:t>什么也没有</a:t>
            </a:r>
          </a:p>
          <a:p>
            <a:pPr eaLnBrk="1" hangingPunct="1">
              <a:defRPr/>
            </a:pPr>
            <a:r>
              <a:rPr lang="zh-CN" altLang="en-US" dirty="0" smtClean="0"/>
              <a:t>的</a:t>
            </a:r>
          </a:p>
          <a:p>
            <a:pPr eaLnBrk="1" hangingPunct="1">
              <a:defRPr/>
            </a:pPr>
            <a:r>
              <a:rPr lang="zh-CN" altLang="en-US" dirty="0" smtClean="0"/>
              <a:t>事出肯定有因的，不是空穴来风，应该查出原因，并采取遏制和防范措施。再次说明我国的食品监管还要加强，生产链条应该得到控制。</a:t>
            </a:r>
          </a:p>
          <a:p>
            <a:pPr eaLnBrk="1" hangingPunct="1">
              <a:defRPr/>
            </a:pPr>
            <a:r>
              <a:rPr lang="zh-CN" altLang="en-US" dirty="0" smtClean="0"/>
              <a:t>中国社会现状已是如此，消费者很难再对中国产品抱有信心，或者说是幻想。 总之既然生在这个国家和这个时代，就只能适应现状。 有出国打算，比如德国等社会福利和人民生活安全都更有保障的国家。 所以对此表示无所谓。</a:t>
            </a:r>
          </a:p>
          <a:p>
            <a:pPr eaLnBrk="1" hangingPunct="1">
              <a:defRPr/>
            </a:pPr>
            <a:r>
              <a:rPr lang="zh-CN" altLang="en-US" dirty="0" smtClean="0"/>
              <a:t>非常有害大家一起打击！！</a:t>
            </a:r>
          </a:p>
          <a:p>
            <a:pPr eaLnBrk="1" hangingPunct="1">
              <a:defRPr/>
            </a:pPr>
            <a:r>
              <a:rPr lang="zh-CN" altLang="en-US" dirty="0" smtClean="0"/>
              <a:t>无</a:t>
            </a:r>
          </a:p>
          <a:p>
            <a:pPr eaLnBrk="1" hangingPunct="1">
              <a:defRPr/>
            </a:pPr>
            <a:r>
              <a:rPr lang="en-US" altLang="zh-CN" dirty="0" err="1" smtClean="0"/>
              <a:t>xxxxxxxxxxxxxxxxx</a:t>
            </a:r>
            <a:endParaRPr lang="en-US" altLang="zh-CN" dirty="0" smtClean="0"/>
          </a:p>
          <a:p>
            <a:pPr eaLnBrk="1" hangingPunct="1">
              <a:defRPr/>
            </a:pPr>
            <a:r>
              <a:rPr lang="zh-CN" altLang="en-US" dirty="0" smtClean="0"/>
              <a:t>很好，让百姓认识了企业只追求利益，不顾百姓生命的可耻行为</a:t>
            </a:r>
          </a:p>
          <a:p>
            <a:pPr eaLnBrk="1" hangingPunct="1">
              <a:defRPr/>
            </a:pPr>
            <a:r>
              <a:rPr lang="zh-CN" altLang="en-US" dirty="0" smtClean="0"/>
              <a:t>不知是否真实</a:t>
            </a:r>
          </a:p>
          <a:p>
            <a:pPr eaLnBrk="1" hangingPunct="1">
              <a:defRPr/>
            </a:pPr>
            <a:r>
              <a:rPr lang="zh-CN" altLang="en-US" dirty="0" smtClean="0"/>
              <a:t>不知道</a:t>
            </a:r>
          </a:p>
          <a:p>
            <a:pPr eaLnBrk="1" hangingPunct="1">
              <a:defRPr/>
            </a:pPr>
            <a:r>
              <a:rPr lang="zh-CN" altLang="en-US" dirty="0" smtClean="0"/>
              <a:t>无聊</a:t>
            </a:r>
          </a:p>
          <a:p>
            <a:pPr eaLnBrk="1" hangingPunct="1">
              <a:defRPr/>
            </a:pPr>
            <a:r>
              <a:rPr lang="zh-CN" altLang="en-US" dirty="0" smtClean="0"/>
              <a:t>他是个新闻人，对事件真实报道。</a:t>
            </a:r>
          </a:p>
          <a:p>
            <a:pPr eaLnBrk="1" hangingPunct="1">
              <a:defRPr/>
            </a:pPr>
            <a:r>
              <a:rPr lang="zh-CN" altLang="en-US" dirty="0" smtClean="0"/>
              <a:t>无风不起浪</a:t>
            </a:r>
          </a:p>
          <a:p>
            <a:pPr eaLnBrk="1" hangingPunct="1">
              <a:defRPr/>
            </a:pPr>
            <a:r>
              <a:rPr lang="zh-CN" altLang="en-US" dirty="0" smtClean="0"/>
              <a:t>我觉得他很勇敢，因为他敢反叛大企业的不合法做法，而且他说的应该是真的</a:t>
            </a:r>
          </a:p>
          <a:p>
            <a:pPr eaLnBrk="1" hangingPunct="1">
              <a:defRPr/>
            </a:pPr>
            <a:r>
              <a:rPr lang="zh-CN" altLang="en-US" dirty="0" smtClean="0"/>
              <a:t>事关人生安全、民族兴旺！曝光的好！</a:t>
            </a:r>
          </a:p>
          <a:p>
            <a:pPr eaLnBrk="1" hangingPunct="1">
              <a:defRPr/>
            </a:pPr>
            <a:r>
              <a:rPr lang="zh-CN" altLang="en-US" dirty="0" smtClean="0"/>
              <a:t>暂时关注</a:t>
            </a:r>
          </a:p>
          <a:p>
            <a:pPr eaLnBrk="1" hangingPunct="1">
              <a:defRPr/>
            </a:pPr>
            <a:r>
              <a:rPr lang="zh-CN" altLang="en-US" dirty="0" smtClean="0"/>
              <a:t>没注意啊</a:t>
            </a:r>
            <a:r>
              <a:rPr lang="en-US" altLang="zh-CN" dirty="0" smtClean="0"/>
              <a:t>\</a:t>
            </a:r>
          </a:p>
          <a:p>
            <a:pPr eaLnBrk="1" hangingPunct="1">
              <a:defRPr/>
            </a:pPr>
            <a:r>
              <a:rPr lang="zh-CN" altLang="en-US" dirty="0" smtClean="0"/>
              <a:t>对社会负责。就是对自己负责</a:t>
            </a:r>
          </a:p>
          <a:p>
            <a:pPr eaLnBrk="1" hangingPunct="1">
              <a:defRPr/>
            </a:pPr>
            <a:r>
              <a:rPr lang="zh-CN" altLang="en-US" dirty="0" smtClean="0"/>
              <a:t>不必太在意</a:t>
            </a:r>
          </a:p>
          <a:p>
            <a:pPr eaLnBrk="1" hangingPunct="1">
              <a:defRPr/>
            </a:pPr>
            <a:r>
              <a:rPr lang="zh-CN" altLang="en-US" dirty="0" smtClean="0"/>
              <a:t>太可怕了</a:t>
            </a:r>
          </a:p>
          <a:p>
            <a:pPr eaLnBrk="1" hangingPunct="1">
              <a:defRPr/>
            </a:pPr>
            <a:r>
              <a:rPr lang="zh-CN" altLang="en-US" dirty="0" smtClean="0"/>
              <a:t>无奈，痛恨</a:t>
            </a:r>
          </a:p>
          <a:p>
            <a:pPr eaLnBrk="1" hangingPunct="1">
              <a:defRPr/>
            </a:pPr>
            <a:r>
              <a:rPr lang="zh-CN" altLang="en-US" dirty="0" smtClean="0"/>
              <a:t>爆出来是好的，同时这方面的相关人员会提高质量不会有类似的事情发生了</a:t>
            </a:r>
          </a:p>
          <a:p>
            <a:pPr eaLnBrk="1" hangingPunct="1">
              <a:defRPr/>
            </a:pPr>
            <a:r>
              <a:rPr lang="zh-CN" altLang="en-US" dirty="0" smtClean="0"/>
              <a:t>其实，我还不知道这件事，抱歉，我孤陋寡闻了。</a:t>
            </a:r>
          </a:p>
          <a:p>
            <a:pPr eaLnBrk="1" hangingPunct="1">
              <a:defRPr/>
            </a:pPr>
            <a:r>
              <a:rPr lang="en-US" altLang="zh-CN" dirty="0" smtClean="0"/>
              <a:t>45</a:t>
            </a:r>
          </a:p>
          <a:p>
            <a:pPr eaLnBrk="1" hangingPunct="1">
              <a:defRPr/>
            </a:pPr>
            <a:r>
              <a:rPr lang="zh-CN" altLang="en-US" dirty="0" smtClean="0"/>
              <a:t>没有</a:t>
            </a:r>
          </a:p>
          <a:p>
            <a:pPr eaLnBrk="1" hangingPunct="1">
              <a:defRPr/>
            </a:pPr>
            <a:r>
              <a:rPr lang="zh-CN" altLang="en-US" dirty="0" smtClean="0"/>
              <a:t>仅仅是个案</a:t>
            </a:r>
          </a:p>
          <a:p>
            <a:pPr eaLnBrk="1" hangingPunct="1">
              <a:defRPr/>
            </a:pPr>
            <a:r>
              <a:rPr lang="zh-CN" altLang="en-US" dirty="0" smtClean="0"/>
              <a:t>才</a:t>
            </a:r>
          </a:p>
          <a:p>
            <a:pPr eaLnBrk="1" hangingPunct="1">
              <a:defRPr/>
            </a:pPr>
            <a:r>
              <a:rPr lang="zh-CN" altLang="en-US" dirty="0" smtClean="0"/>
              <a:t>无风不起浪</a:t>
            </a:r>
          </a:p>
          <a:p>
            <a:pPr eaLnBrk="1" hangingPunct="1">
              <a:defRPr/>
            </a:pPr>
            <a:r>
              <a:rPr lang="zh-CN" altLang="en-US" dirty="0" smtClean="0"/>
              <a:t>她乳房</a:t>
            </a:r>
            <a:r>
              <a:rPr lang="en-US" altLang="zh-CN" dirty="0" smtClean="0"/>
              <a:t>·~~~~~</a:t>
            </a:r>
          </a:p>
          <a:p>
            <a:pPr eaLnBrk="1" hangingPunct="1">
              <a:defRPr/>
            </a:pPr>
            <a:r>
              <a:rPr lang="zh-CN" altLang="en-US" dirty="0" smtClean="0"/>
              <a:t>中立</a:t>
            </a:r>
          </a:p>
          <a:p>
            <a:pPr eaLnBrk="1" hangingPunct="1">
              <a:defRPr/>
            </a:pPr>
            <a:r>
              <a:rPr lang="zh-CN" altLang="en-US" dirty="0" smtClean="0"/>
              <a:t>俗话说无风不起浪，相信绝对属实，只是牵扯的面太大，没有人敢理直气壮地站起来指责罢了。 中国这种假冒伪劣现像都被相关部门潜规则了，已没有必要怀疑，就看有没有胆大了敢说明真相了。</a:t>
            </a:r>
          </a:p>
          <a:p>
            <a:pPr eaLnBrk="1" hangingPunct="1">
              <a:defRPr/>
            </a:pPr>
            <a:r>
              <a:rPr lang="zh-CN" altLang="en-US" dirty="0" smtClean="0"/>
              <a:t>无</a:t>
            </a:r>
          </a:p>
          <a:p>
            <a:pPr eaLnBrk="1" hangingPunct="1">
              <a:defRPr/>
            </a:pPr>
            <a:r>
              <a:rPr lang="zh-CN" altLang="en-US" dirty="0" smtClean="0"/>
              <a:t>有怀疑？</a:t>
            </a:r>
          </a:p>
          <a:p>
            <a:pPr eaLnBrk="1" hangingPunct="1">
              <a:defRPr/>
            </a:pPr>
            <a:r>
              <a:rPr lang="zh-CN" altLang="en-US" dirty="0" smtClean="0"/>
              <a:t>差劲</a:t>
            </a:r>
          </a:p>
          <a:p>
            <a:pPr eaLnBrk="1" hangingPunct="1">
              <a:defRPr/>
            </a:pPr>
            <a:r>
              <a:rPr lang="zh-CN" altLang="en-US" dirty="0" smtClean="0"/>
              <a:t>吃惊！</a:t>
            </a:r>
          </a:p>
          <a:p>
            <a:pPr eaLnBrk="1" hangingPunct="1">
              <a:defRPr/>
            </a:pPr>
            <a:r>
              <a:rPr lang="zh-CN" altLang="en-US" dirty="0" smtClean="0"/>
              <a:t>事实真像一定要敢于揭露，非常好！</a:t>
            </a:r>
          </a:p>
          <a:p>
            <a:pPr eaLnBrk="1" hangingPunct="1">
              <a:defRPr/>
            </a:pPr>
            <a:r>
              <a:rPr lang="zh-CN" altLang="en-US" dirty="0" smtClean="0"/>
              <a:t>无</a:t>
            </a:r>
          </a:p>
          <a:p>
            <a:pPr eaLnBrk="1" hangingPunct="1">
              <a:defRPr/>
            </a:pPr>
            <a:r>
              <a:rPr lang="zh-CN" altLang="en-US" dirty="0" smtClean="0"/>
              <a:t>不管怎样，把事情拿出来让大家看都是一种道德上的境界，也是体现一个社会的道德品行的标准，所以我认为这样的做法并没有错。</a:t>
            </a:r>
          </a:p>
          <a:p>
            <a:pPr eaLnBrk="1" hangingPunct="1">
              <a:defRPr/>
            </a:pPr>
            <a:r>
              <a:rPr lang="zh-CN" altLang="en-US" dirty="0" smtClean="0"/>
              <a:t>见仁见智</a:t>
            </a:r>
          </a:p>
          <a:p>
            <a:pPr eaLnBrk="1" hangingPunct="1">
              <a:defRPr/>
            </a:pPr>
            <a:r>
              <a:rPr lang="zh-CN" altLang="en-US" dirty="0" smtClean="0"/>
              <a:t>不一定正确，但也不会空穴来风。</a:t>
            </a:r>
          </a:p>
          <a:p>
            <a:pPr eaLnBrk="1" hangingPunct="1">
              <a:defRPr/>
            </a:pPr>
            <a:r>
              <a:rPr lang="zh-CN" altLang="en-US" dirty="0" smtClean="0"/>
              <a:t>支持</a:t>
            </a:r>
          </a:p>
          <a:p>
            <a:pPr eaLnBrk="1" hangingPunct="1">
              <a:defRPr/>
            </a:pPr>
            <a:r>
              <a:rPr lang="zh-CN" altLang="en-US" dirty="0" smtClean="0"/>
              <a:t>无</a:t>
            </a:r>
          </a:p>
          <a:p>
            <a:pPr eaLnBrk="1" hangingPunct="1">
              <a:defRPr/>
            </a:pPr>
            <a:r>
              <a:rPr lang="zh-CN" altLang="en-US" dirty="0" smtClean="0"/>
              <a:t>暂无</a:t>
            </a:r>
          </a:p>
          <a:p>
            <a:pPr eaLnBrk="1" hangingPunct="1">
              <a:defRPr/>
            </a:pPr>
            <a:r>
              <a:rPr lang="zh-CN" altLang="en-US" dirty="0" smtClean="0"/>
              <a:t>对于报道出来的事情我相信也是有一定的事实根据的，所以我希望有关部门严查，保证消费者的合法利益！</a:t>
            </a:r>
          </a:p>
          <a:p>
            <a:pPr eaLnBrk="1" hangingPunct="1">
              <a:defRPr/>
            </a:pPr>
            <a:r>
              <a:rPr lang="zh-CN" altLang="en-US" dirty="0" smtClean="0"/>
              <a:t>无</a:t>
            </a:r>
          </a:p>
          <a:p>
            <a:pPr eaLnBrk="1" hangingPunct="1">
              <a:defRPr/>
            </a:pPr>
            <a:r>
              <a:rPr lang="zh-CN" altLang="en-US" dirty="0" smtClean="0"/>
              <a:t>现实的社会太现实了！</a:t>
            </a:r>
          </a:p>
          <a:p>
            <a:pPr eaLnBrk="1" hangingPunct="1">
              <a:defRPr/>
            </a:pPr>
            <a:r>
              <a:rPr lang="zh-CN" altLang="en-US" dirty="0" smtClean="0"/>
              <a:t>不可全相信</a:t>
            </a:r>
          </a:p>
          <a:p>
            <a:pPr eaLnBrk="1" hangingPunct="1">
              <a:defRPr/>
            </a:pPr>
            <a:r>
              <a:rPr lang="zh-CN" altLang="en-US" dirty="0" smtClean="0"/>
              <a:t>支持他们。严罚黑心企业</a:t>
            </a:r>
          </a:p>
          <a:p>
            <a:pPr eaLnBrk="1" hangingPunct="1">
              <a:defRPr/>
            </a:pPr>
            <a:r>
              <a:rPr lang="zh-CN" altLang="en-US" dirty="0" smtClean="0"/>
              <a:t>还没有详细了解，先待具体了解情况</a:t>
            </a:r>
          </a:p>
          <a:p>
            <a:pPr eaLnBrk="1" hangingPunct="1">
              <a:defRPr/>
            </a:pPr>
            <a:r>
              <a:rPr lang="zh-CN" altLang="en-US" dirty="0" smtClean="0"/>
              <a:t>暂无论言</a:t>
            </a:r>
            <a:r>
              <a:rPr lang="en-US" altLang="zh-CN" dirty="0" smtClean="0"/>
              <a:t>!</a:t>
            </a:r>
          </a:p>
          <a:p>
            <a:pPr eaLnBrk="1" hangingPunct="1">
              <a:defRPr/>
            </a:pPr>
            <a:r>
              <a:rPr lang="zh-CN" altLang="en-US" dirty="0" smtClean="0"/>
              <a:t>盼望有相关跟踪报道！</a:t>
            </a:r>
          </a:p>
          <a:p>
            <a:pPr eaLnBrk="1" hangingPunct="1">
              <a:defRPr/>
            </a:pPr>
            <a:r>
              <a:rPr lang="zh-CN" altLang="en-US" dirty="0" smtClean="0"/>
              <a:t>无</a:t>
            </a:r>
          </a:p>
          <a:p>
            <a:pPr eaLnBrk="1" hangingPunct="1">
              <a:defRPr/>
            </a:pPr>
            <a:r>
              <a:rPr lang="zh-CN" altLang="en-US" dirty="0" smtClean="0"/>
              <a:t>无聊</a:t>
            </a:r>
          </a:p>
          <a:p>
            <a:pPr eaLnBrk="1" hangingPunct="1">
              <a:defRPr/>
            </a:pPr>
            <a:r>
              <a:rPr lang="zh-CN" altLang="en-US" dirty="0" smtClean="0"/>
              <a:t>正常</a:t>
            </a:r>
          </a:p>
          <a:p>
            <a:pPr eaLnBrk="1" hangingPunct="1">
              <a:defRPr/>
            </a:pPr>
            <a:r>
              <a:rPr lang="zh-CN" altLang="en-US" dirty="0" smtClean="0"/>
              <a:t>不可能的！！！</a:t>
            </a:r>
          </a:p>
          <a:p>
            <a:pPr eaLnBrk="1" hangingPunct="1">
              <a:defRPr/>
            </a:pPr>
            <a:r>
              <a:rPr lang="zh-CN" altLang="en-US" dirty="0" smtClean="0"/>
              <a:t>以前几乎就不吃的，这种事早就见怪不怪了</a:t>
            </a:r>
          </a:p>
          <a:p>
            <a:pPr eaLnBrk="1" hangingPunct="1">
              <a:defRPr/>
            </a:pPr>
            <a:r>
              <a:rPr lang="zh-CN" altLang="en-US" dirty="0" smtClean="0"/>
              <a:t>蒙牛企业在生产中把关不严，导致出现质量事故。今后应该重视和坚决推行全靣质量管理工作！</a:t>
            </a:r>
          </a:p>
          <a:p>
            <a:pPr eaLnBrk="1" hangingPunct="1">
              <a:defRPr/>
            </a:pPr>
            <a:r>
              <a:rPr lang="zh-CN" altLang="en-US" dirty="0" smtClean="0"/>
              <a:t>应该是真的。相信他</a:t>
            </a:r>
          </a:p>
          <a:p>
            <a:pPr eaLnBrk="1" hangingPunct="1">
              <a:defRPr/>
            </a:pPr>
            <a:r>
              <a:rPr lang="zh-CN" altLang="en-US" dirty="0" smtClean="0"/>
              <a:t>对此很生气</a:t>
            </a:r>
          </a:p>
          <a:p>
            <a:pPr eaLnBrk="1" hangingPunct="1">
              <a:defRPr/>
            </a:pPr>
            <a:r>
              <a:rPr lang="zh-CN" altLang="en-US" dirty="0" smtClean="0"/>
              <a:t>骗人是不好的 </a:t>
            </a:r>
          </a:p>
          <a:p>
            <a:pPr eaLnBrk="1" hangingPunct="1">
              <a:defRPr/>
            </a:pPr>
            <a:r>
              <a:rPr lang="zh-CN" altLang="en-US" dirty="0" smtClean="0"/>
              <a:t>提起大家的注意。</a:t>
            </a:r>
          </a:p>
          <a:p>
            <a:pPr eaLnBrk="1" hangingPunct="1">
              <a:defRPr/>
            </a:pPr>
            <a:r>
              <a:rPr lang="zh-CN" altLang="en-US" dirty="0" smtClean="0"/>
              <a:t>用事实说话。</a:t>
            </a:r>
          </a:p>
          <a:p>
            <a:pPr eaLnBrk="1" hangingPunct="1">
              <a:defRPr/>
            </a:pPr>
            <a:r>
              <a:rPr lang="zh-CN" altLang="en-US" dirty="0" smtClean="0"/>
              <a:t>有关单位应该确切调查，给我们说法</a:t>
            </a:r>
            <a:r>
              <a:rPr lang="en-US" altLang="zh-CN" dirty="0" smtClean="0"/>
              <a:t>!!!</a:t>
            </a:r>
          </a:p>
          <a:p>
            <a:pPr eaLnBrk="1" hangingPunct="1">
              <a:defRPr/>
            </a:pPr>
            <a:r>
              <a:rPr lang="zh-CN" altLang="en-US" dirty="0" smtClean="0"/>
              <a:t>每个有良知的人，都要在考虑自己的利益的时候，也要考虑自己的良心、后果、影响。恶有恶报，善有善报。</a:t>
            </a:r>
          </a:p>
          <a:p>
            <a:pPr eaLnBrk="1" hangingPunct="1">
              <a:defRPr/>
            </a:pPr>
            <a:r>
              <a:rPr lang="zh-CN" altLang="en-US" dirty="0" smtClean="0"/>
              <a:t>很好，媒体应该揭露真相</a:t>
            </a:r>
          </a:p>
          <a:p>
            <a:pPr eaLnBrk="1" hangingPunct="1">
              <a:defRPr/>
            </a:pPr>
            <a:r>
              <a:rPr lang="zh-CN" altLang="en-US" dirty="0" smtClean="0"/>
              <a:t>无</a:t>
            </a:r>
          </a:p>
          <a:p>
            <a:pPr eaLnBrk="1" hangingPunct="1">
              <a:defRPr/>
            </a:pPr>
            <a:r>
              <a:rPr lang="zh-CN" altLang="en-US" dirty="0" smtClean="0"/>
              <a:t>正义的举措！</a:t>
            </a:r>
          </a:p>
          <a:p>
            <a:pPr eaLnBrk="1" hangingPunct="1">
              <a:defRPr/>
            </a:pPr>
            <a:r>
              <a:rPr lang="zh-CN" altLang="en-US" dirty="0" smtClean="0"/>
              <a:t>食品安全至上，容不得我们有任何的疏忽！ 人们的健康至上，容不得我们对食品的生产有任何的疏忽！</a:t>
            </a:r>
          </a:p>
          <a:p>
            <a:pPr eaLnBrk="1" hangingPunct="1">
              <a:defRPr/>
            </a:pPr>
            <a:r>
              <a:rPr lang="zh-CN" altLang="en-US" dirty="0" smtClean="0"/>
              <a:t>没有评论</a:t>
            </a:r>
          </a:p>
          <a:p>
            <a:pPr eaLnBrk="1" hangingPunct="1">
              <a:defRPr/>
            </a:pPr>
            <a:r>
              <a:rPr lang="zh-CN" altLang="en-US" dirty="0" smtClean="0"/>
              <a:t>先看一段时间风波后再评论</a:t>
            </a:r>
          </a:p>
          <a:p>
            <a:pPr eaLnBrk="1" hangingPunct="1">
              <a:defRPr/>
            </a:pPr>
            <a:r>
              <a:rPr lang="zh-CN" altLang="en-US" dirty="0" smtClean="0"/>
              <a:t>可能有这件事吧！</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我觉得他们应该少用工业明胶</a:t>
            </a:r>
          </a:p>
          <a:p>
            <a:pPr eaLnBrk="1" hangingPunct="1">
              <a:defRPr/>
            </a:pPr>
            <a:r>
              <a:rPr lang="zh-CN" altLang="en-US" dirty="0" smtClean="0"/>
              <a:t>支持</a:t>
            </a:r>
          </a:p>
          <a:p>
            <a:pPr eaLnBrk="1" hangingPunct="1">
              <a:defRPr/>
            </a:pPr>
            <a:r>
              <a:rPr lang="zh-CN" altLang="en-US" dirty="0" smtClean="0"/>
              <a:t>没什么感觉，看看在说</a:t>
            </a:r>
          </a:p>
          <a:p>
            <a:pPr eaLnBrk="1" hangingPunct="1">
              <a:defRPr/>
            </a:pPr>
            <a:r>
              <a:rPr lang="zh-CN" altLang="en-US" dirty="0" smtClean="0"/>
              <a:t>不知道怎么评论，反正很无语，现在不知道应该相信什么，</a:t>
            </a:r>
            <a:r>
              <a:rPr lang="en-US" altLang="zh-CN" dirty="0" smtClean="0"/>
              <a:t>3.15</a:t>
            </a:r>
            <a:r>
              <a:rPr lang="zh-CN" altLang="en-US" dirty="0" smtClean="0"/>
              <a:t>打假都是做什么的，老百姓应该相信谁</a:t>
            </a:r>
          </a:p>
          <a:p>
            <a:pPr eaLnBrk="1" hangingPunct="1">
              <a:defRPr/>
            </a:pPr>
            <a:r>
              <a:rPr lang="zh-CN" altLang="en-US" dirty="0" smtClean="0"/>
              <a:t>行业明规则，食品加工也都不规矩，本人从事食品加工业多年深知其情。</a:t>
            </a:r>
          </a:p>
          <a:p>
            <a:pPr eaLnBrk="1" hangingPunct="1">
              <a:defRPr/>
            </a:pPr>
            <a:r>
              <a:rPr lang="zh-CN" altLang="en-US" dirty="0" smtClean="0"/>
              <a:t>无所谓</a:t>
            </a:r>
          </a:p>
          <a:p>
            <a:pPr eaLnBrk="1" hangingPunct="1">
              <a:defRPr/>
            </a:pPr>
            <a:r>
              <a:rPr lang="zh-CN" altLang="en-US" dirty="0" smtClean="0"/>
              <a:t>没设么说的。因为中国的这片树林大了，什么鸟都有，不足为怪。</a:t>
            </a:r>
          </a:p>
          <a:p>
            <a:pPr eaLnBrk="1" hangingPunct="1">
              <a:defRPr/>
            </a:pPr>
            <a:r>
              <a:rPr lang="zh-CN" altLang="en-US" dirty="0" smtClean="0"/>
              <a:t>真的和假的老百姓那里知道？目前社会道德已经败坏，社会风气歪斜，没有好官！</a:t>
            </a:r>
          </a:p>
          <a:p>
            <a:pPr eaLnBrk="1" hangingPunct="1">
              <a:defRPr/>
            </a:pPr>
            <a:r>
              <a:rPr lang="zh-CN" altLang="en-US" dirty="0" smtClean="0"/>
              <a:t>实话实说的话就是对人民负责</a:t>
            </a:r>
          </a:p>
          <a:p>
            <a:pPr eaLnBrk="1" hangingPunct="1">
              <a:defRPr/>
            </a:pPr>
            <a:r>
              <a:rPr lang="zh-CN" altLang="en-US" dirty="0" smtClean="0"/>
              <a:t>无语</a:t>
            </a:r>
          </a:p>
          <a:p>
            <a:pPr eaLnBrk="1" hangingPunct="1">
              <a:defRPr/>
            </a:pPr>
            <a:r>
              <a:rPr lang="zh-CN" altLang="en-US" dirty="0" smtClean="0"/>
              <a:t>对于牛奶企业，三聚氰胺就是很好的榜样，利益的最大化，更难免使用如此的方法来生产老酸奶</a:t>
            </a:r>
          </a:p>
          <a:p>
            <a:pPr eaLnBrk="1" hangingPunct="1">
              <a:defRPr/>
            </a:pPr>
            <a:r>
              <a:rPr lang="zh-CN" altLang="en-US" dirty="0" smtClean="0"/>
              <a:t>？</a:t>
            </a:r>
          </a:p>
          <a:p>
            <a:pPr eaLnBrk="1" hangingPunct="1">
              <a:defRPr/>
            </a:pPr>
            <a:r>
              <a:rPr lang="zh-CN" altLang="en-US" dirty="0" smtClean="0"/>
              <a:t>又一个说实话的人</a:t>
            </a:r>
          </a:p>
          <a:p>
            <a:pPr eaLnBrk="1" hangingPunct="1">
              <a:defRPr/>
            </a:pPr>
            <a:r>
              <a:rPr lang="zh-CN" altLang="en-US" dirty="0" smtClean="0"/>
              <a:t>敢说真话</a:t>
            </a:r>
          </a:p>
          <a:p>
            <a:pPr eaLnBrk="1" hangingPunct="1">
              <a:defRPr/>
            </a:pPr>
            <a:r>
              <a:rPr lang="zh-CN" altLang="en-US" dirty="0" smtClean="0"/>
              <a:t>相信</a:t>
            </a:r>
            <a:r>
              <a:rPr lang="en-US" altLang="zh-CN" dirty="0" smtClean="0"/>
              <a:t>.</a:t>
            </a:r>
            <a:r>
              <a:rPr lang="zh-CN" altLang="en-US" dirty="0" smtClean="0"/>
              <a:t>食品安全很成问题</a:t>
            </a:r>
            <a:r>
              <a:rPr lang="en-US" altLang="zh-CN" dirty="0" smtClean="0"/>
              <a:t>,</a:t>
            </a:r>
            <a:r>
              <a:rPr lang="zh-CN" altLang="en-US" dirty="0" smtClean="0"/>
              <a:t>绝不奇怪</a:t>
            </a:r>
            <a:r>
              <a:rPr lang="en-US" altLang="zh-CN" dirty="0" smtClean="0"/>
              <a:t>.</a:t>
            </a:r>
            <a:r>
              <a:rPr lang="zh-CN" altLang="en-US" dirty="0" smtClean="0"/>
              <a:t>但我们也没有办法</a:t>
            </a:r>
            <a:r>
              <a:rPr lang="en-US" altLang="zh-CN" dirty="0" smtClean="0"/>
              <a:t>.</a:t>
            </a:r>
            <a:r>
              <a:rPr lang="zh-CN" altLang="en-US" dirty="0" smtClean="0"/>
              <a:t>希望政府下大力气整治</a:t>
            </a:r>
            <a:r>
              <a:rPr lang="en-US" altLang="zh-CN" dirty="0" smtClean="0"/>
              <a:t>.</a:t>
            </a:r>
          </a:p>
          <a:p>
            <a:pPr eaLnBrk="1" hangingPunct="1">
              <a:defRPr/>
            </a:pPr>
            <a:r>
              <a:rPr lang="zh-CN" altLang="en-US" dirty="0" smtClean="0"/>
              <a:t>赵普，好样的！</a:t>
            </a:r>
          </a:p>
          <a:p>
            <a:pPr eaLnBrk="1" hangingPunct="1">
              <a:defRPr/>
            </a:pPr>
            <a:r>
              <a:rPr lang="zh-CN" altLang="en-US" dirty="0" smtClean="0"/>
              <a:t>无所谓</a:t>
            </a:r>
          </a:p>
          <a:p>
            <a:pPr eaLnBrk="1" hangingPunct="1">
              <a:defRPr/>
            </a:pPr>
            <a:r>
              <a:rPr lang="zh-CN" altLang="en-US" dirty="0" smtClean="0"/>
              <a:t>？！</a:t>
            </a:r>
          </a:p>
          <a:p>
            <a:pPr eaLnBrk="1" hangingPunct="1">
              <a:defRPr/>
            </a:pPr>
            <a:r>
              <a:rPr lang="zh-CN" altLang="en-US" dirty="0" smtClean="0"/>
              <a:t>可怕 </a:t>
            </a:r>
          </a:p>
          <a:p>
            <a:pPr eaLnBrk="1" hangingPunct="1">
              <a:defRPr/>
            </a:pPr>
            <a:r>
              <a:rPr lang="zh-CN" altLang="en-US" dirty="0" smtClean="0"/>
              <a:t>食品安全问题需要全社会的共同关注和监督，有法必究，决不姑息！</a:t>
            </a:r>
          </a:p>
          <a:p>
            <a:pPr eaLnBrk="1" hangingPunct="1">
              <a:defRPr/>
            </a:pPr>
            <a:r>
              <a:rPr lang="zh-CN" altLang="en-US" dirty="0" smtClean="0"/>
              <a:t>很好</a:t>
            </a:r>
          </a:p>
          <a:p>
            <a:pPr eaLnBrk="1" hangingPunct="1">
              <a:defRPr/>
            </a:pPr>
            <a:r>
              <a:rPr lang="zh-CN" altLang="en-US" dirty="0" smtClean="0"/>
              <a:t>把一些不好的事情，曝光到底，支持你。</a:t>
            </a:r>
          </a:p>
          <a:p>
            <a:pPr eaLnBrk="1" hangingPunct="1">
              <a:defRPr/>
            </a:pPr>
            <a:r>
              <a:rPr lang="zh-CN" altLang="en-US" dirty="0" smtClean="0"/>
              <a:t>暂时没有</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无风不起浪</a:t>
            </a:r>
          </a:p>
          <a:p>
            <a:pPr eaLnBrk="1" hangingPunct="1">
              <a:defRPr/>
            </a:pPr>
            <a:r>
              <a:rPr lang="zh-CN" altLang="en-US" dirty="0" smtClean="0"/>
              <a:t>有点相信，目前中国国内，另可信其有，不可信其无。</a:t>
            </a:r>
          </a:p>
          <a:p>
            <a:pPr eaLnBrk="1" hangingPunct="1">
              <a:defRPr/>
            </a:pPr>
            <a:r>
              <a:rPr lang="zh-CN" altLang="en-US" dirty="0" smtClean="0"/>
              <a:t>事出有因，未必空穴来风</a:t>
            </a:r>
          </a:p>
          <a:p>
            <a:pPr eaLnBrk="1" hangingPunct="1">
              <a:defRPr/>
            </a:pPr>
            <a:r>
              <a:rPr lang="zh-CN" altLang="en-US" dirty="0" smtClean="0"/>
              <a:t> 好</a:t>
            </a:r>
            <a:r>
              <a:rPr lang="en-US" altLang="zh-CN" dirty="0" smtClean="0"/>
              <a:t>.</a:t>
            </a:r>
          </a:p>
          <a:p>
            <a:pPr eaLnBrk="1" hangingPunct="1">
              <a:defRPr/>
            </a:pPr>
            <a:r>
              <a:rPr lang="zh-CN" altLang="en-US" dirty="0" smtClean="0"/>
              <a:t>我一般不怎么喝牛奶，但是我会提醒家人朋友暂时不要购买</a:t>
            </a:r>
          </a:p>
          <a:p>
            <a:pPr eaLnBrk="1" hangingPunct="1">
              <a:defRPr/>
            </a:pPr>
            <a:r>
              <a:rPr lang="zh-CN" altLang="en-US" dirty="0" smtClean="0"/>
              <a:t>好</a:t>
            </a:r>
          </a:p>
          <a:p>
            <a:pPr eaLnBrk="1" hangingPunct="1">
              <a:defRPr/>
            </a:pPr>
            <a:r>
              <a:rPr lang="zh-CN" altLang="en-US" dirty="0" smtClean="0"/>
              <a:t>名人效应的确使更多的人去关注了这件事。我觉得挺好的，使更多消费者去懂得维护自己的消费权益。</a:t>
            </a:r>
          </a:p>
          <a:p>
            <a:pPr eaLnBrk="1" hangingPunct="1">
              <a:defRPr/>
            </a:pPr>
            <a:r>
              <a:rPr lang="zh-CN" altLang="en-US" dirty="0" smtClean="0"/>
              <a:t>感觉有点夸张</a:t>
            </a:r>
          </a:p>
          <a:p>
            <a:pPr eaLnBrk="1" hangingPunct="1">
              <a:defRPr/>
            </a:pPr>
            <a:r>
              <a:rPr lang="zh-CN" altLang="en-US" dirty="0" smtClean="0"/>
              <a:t>深入百姓生活，让百姓及时不再受伤害，保护了消费者得权益</a:t>
            </a:r>
          </a:p>
          <a:p>
            <a:pPr eaLnBrk="1" hangingPunct="1">
              <a:defRPr/>
            </a:pPr>
            <a:r>
              <a:rPr lang="zh-CN" altLang="en-US" dirty="0" smtClean="0"/>
              <a:t>无聊</a:t>
            </a:r>
          </a:p>
          <a:p>
            <a:pPr eaLnBrk="1" hangingPunct="1">
              <a:defRPr/>
            </a:pPr>
            <a:r>
              <a:rPr lang="zh-CN" altLang="en-US" dirty="0" smtClean="0"/>
              <a:t>没有</a:t>
            </a:r>
          </a:p>
          <a:p>
            <a:pPr eaLnBrk="1" hangingPunct="1">
              <a:defRPr/>
            </a:pPr>
            <a:r>
              <a:rPr lang="zh-CN" altLang="en-US" dirty="0" smtClean="0"/>
              <a:t>好人</a:t>
            </a:r>
          </a:p>
          <a:p>
            <a:pPr eaLnBrk="1" hangingPunct="1">
              <a:defRPr/>
            </a:pPr>
            <a:r>
              <a:rPr lang="zh-CN" altLang="en-US" dirty="0" smtClean="0"/>
              <a:t>西域春最棒！</a:t>
            </a:r>
          </a:p>
          <a:p>
            <a:pPr eaLnBrk="1" hangingPunct="1">
              <a:defRPr/>
            </a:pPr>
            <a:r>
              <a:rPr lang="zh-CN" altLang="en-US" dirty="0" smtClean="0"/>
              <a:t>哈哈</a:t>
            </a:r>
          </a:p>
          <a:p>
            <a:pPr eaLnBrk="1" hangingPunct="1">
              <a:defRPr/>
            </a:pPr>
            <a:r>
              <a:rPr lang="zh-CN" altLang="en-US" dirty="0" smtClean="0"/>
              <a:t>现在的社会是一个病态的社会</a:t>
            </a:r>
          </a:p>
          <a:p>
            <a:pPr eaLnBrk="1" hangingPunct="1">
              <a:defRPr/>
            </a:pPr>
            <a:r>
              <a:rPr lang="zh-CN" altLang="en-US" dirty="0" smtClean="0"/>
              <a:t>持关注 同时希望报道真实</a:t>
            </a:r>
          </a:p>
          <a:p>
            <a:pPr eaLnBrk="1" hangingPunct="1">
              <a:defRPr/>
            </a:pPr>
            <a:r>
              <a:rPr lang="zh-CN" altLang="en-US" dirty="0" smtClean="0"/>
              <a:t>食品的问题太多了，还有什么东西能让我们放心呢？</a:t>
            </a:r>
          </a:p>
          <a:p>
            <a:pPr eaLnBrk="1" hangingPunct="1">
              <a:defRPr/>
            </a:pPr>
            <a:r>
              <a:rPr lang="zh-CN" altLang="en-US" dirty="0" smtClean="0"/>
              <a:t>没有评论</a:t>
            </a:r>
          </a:p>
          <a:p>
            <a:pPr eaLnBrk="1" hangingPunct="1">
              <a:defRPr/>
            </a:pPr>
            <a:r>
              <a:rPr lang="zh-CN" altLang="en-US" dirty="0" smtClean="0"/>
              <a:t>没有</a:t>
            </a:r>
          </a:p>
          <a:p>
            <a:pPr eaLnBrk="1" hangingPunct="1">
              <a:defRPr/>
            </a:pPr>
            <a:r>
              <a:rPr lang="zh-CN" altLang="en-US" dirty="0" smtClean="0"/>
              <a:t> 没看过 怎么评</a:t>
            </a:r>
          </a:p>
          <a:p>
            <a:pPr eaLnBrk="1" hangingPunct="1">
              <a:defRPr/>
            </a:pPr>
            <a:r>
              <a:rPr lang="zh-CN" altLang="en-US" dirty="0" smtClean="0"/>
              <a:t>目前不想评论！</a:t>
            </a:r>
          </a:p>
          <a:p>
            <a:pPr eaLnBrk="1" hangingPunct="1">
              <a:defRPr/>
            </a:pPr>
            <a:r>
              <a:rPr lang="zh-CN" altLang="en-US" dirty="0" smtClean="0"/>
              <a:t>我没有关注，其实也没有什么，就是想多赚钱</a:t>
            </a:r>
          </a:p>
          <a:p>
            <a:pPr eaLnBrk="1" hangingPunct="1">
              <a:defRPr/>
            </a:pPr>
            <a:r>
              <a:rPr lang="zh-CN" altLang="en-US" dirty="0" smtClean="0"/>
              <a:t>名人更要实事求是的评论一件事情，不夸张也不要追求曝光度</a:t>
            </a:r>
          </a:p>
          <a:p>
            <a:pPr eaLnBrk="1" hangingPunct="1">
              <a:defRPr/>
            </a:pPr>
            <a:r>
              <a:rPr lang="zh-CN" altLang="en-US" dirty="0" smtClean="0"/>
              <a:t>见惯不怪 </a:t>
            </a:r>
          </a:p>
          <a:p>
            <a:pPr eaLnBrk="1" hangingPunct="1">
              <a:defRPr/>
            </a:pPr>
            <a:r>
              <a:rPr lang="zh-CN" altLang="en-US" dirty="0" smtClean="0"/>
              <a:t>暂无</a:t>
            </a:r>
          </a:p>
          <a:p>
            <a:pPr eaLnBrk="1" hangingPunct="1">
              <a:defRPr/>
            </a:pPr>
            <a:r>
              <a:rPr lang="zh-CN" altLang="en-US" dirty="0" smtClean="0"/>
              <a:t>品質很差</a:t>
            </a:r>
            <a:r>
              <a:rPr lang="en-US" altLang="zh-CN" dirty="0" smtClean="0"/>
              <a:t>........</a:t>
            </a:r>
          </a:p>
          <a:p>
            <a:pPr eaLnBrk="1" hangingPunct="1">
              <a:defRPr/>
            </a:pPr>
            <a:r>
              <a:rPr lang="zh-CN" altLang="en-US" dirty="0" smtClean="0"/>
              <a:t>很好！支持以后这样的实话多说！真诚的感谢你！！！</a:t>
            </a:r>
          </a:p>
          <a:p>
            <a:pPr eaLnBrk="1" hangingPunct="1">
              <a:defRPr/>
            </a:pPr>
            <a:r>
              <a:rPr lang="zh-CN" altLang="en-US" dirty="0" smtClean="0"/>
              <a:t>。。。</a:t>
            </a:r>
          </a:p>
          <a:p>
            <a:pPr eaLnBrk="1" hangingPunct="1">
              <a:defRPr/>
            </a:pPr>
            <a:r>
              <a:rPr lang="zh-CN" altLang="en-US" dirty="0" smtClean="0"/>
              <a:t>好事！多了一种声音！</a:t>
            </a:r>
          </a:p>
          <a:p>
            <a:pPr eaLnBrk="1" hangingPunct="1">
              <a:defRPr/>
            </a:pPr>
            <a:r>
              <a:rPr lang="zh-CN" altLang="en-US" dirty="0" smtClean="0"/>
              <a:t>支持</a:t>
            </a:r>
          </a:p>
          <a:p>
            <a:pPr eaLnBrk="1" hangingPunct="1">
              <a:defRPr/>
            </a:pPr>
            <a:r>
              <a:rPr lang="en-US" altLang="zh-CN" dirty="0" smtClean="0"/>
              <a:t>...</a:t>
            </a:r>
          </a:p>
          <a:p>
            <a:pPr eaLnBrk="1" hangingPunct="1">
              <a:defRPr/>
            </a:pPr>
            <a:r>
              <a:rPr lang="zh-CN" altLang="en-US" dirty="0" smtClean="0"/>
              <a:t>做企业就是做良心！ 这忙没有心的家伙 ！中国企业还有很长的路要走 ， 不是靠几年的神话、吹捧就可以做大、做强。。。。。。</a:t>
            </a:r>
          </a:p>
          <a:p>
            <a:pPr eaLnBrk="1" hangingPunct="1">
              <a:defRPr/>
            </a:pPr>
            <a:r>
              <a:rPr lang="en-US" altLang="zh-CN" dirty="0" smtClean="0"/>
              <a:t>....</a:t>
            </a:r>
          </a:p>
          <a:p>
            <a:pPr eaLnBrk="1" hangingPunct="1">
              <a:defRPr/>
            </a:pPr>
            <a:r>
              <a:rPr lang="zh-CN" altLang="en-US" dirty="0" smtClean="0"/>
              <a:t>没什么</a:t>
            </a:r>
          </a:p>
          <a:p>
            <a:pPr eaLnBrk="1" hangingPunct="1">
              <a:defRPr/>
            </a:pPr>
            <a:r>
              <a:rPr lang="zh-CN" altLang="en-US" dirty="0" smtClean="0"/>
              <a:t>。。。。。。</a:t>
            </a:r>
          </a:p>
          <a:p>
            <a:pPr eaLnBrk="1" hangingPunct="1">
              <a:defRPr/>
            </a:pPr>
            <a:r>
              <a:rPr lang="zh-CN" altLang="en-US" dirty="0" smtClean="0"/>
              <a:t>见惯不怪</a:t>
            </a:r>
          </a:p>
          <a:p>
            <a:pPr eaLnBrk="1" hangingPunct="1">
              <a:defRPr/>
            </a:pPr>
            <a:r>
              <a:rPr lang="zh-CN" altLang="en-US" dirty="0" smtClean="0"/>
              <a:t>也许是炒作吧，但主持人不会听风就是雨，老酸奶肯定也有见不得人的勾当 </a:t>
            </a:r>
          </a:p>
          <a:p>
            <a:pPr eaLnBrk="1" hangingPunct="1">
              <a:defRPr/>
            </a:pPr>
            <a:r>
              <a:rPr lang="zh-CN" altLang="en-US" dirty="0" smtClean="0"/>
              <a:t>有待进一步查清事实真相！</a:t>
            </a:r>
          </a:p>
          <a:p>
            <a:pPr eaLnBrk="1" hangingPunct="1">
              <a:defRPr/>
            </a:pPr>
            <a:r>
              <a:rPr lang="zh-CN" altLang="en-US" dirty="0" smtClean="0"/>
              <a:t>希望尽快给大家一个真实的调查结果</a:t>
            </a:r>
          </a:p>
          <a:p>
            <a:pPr eaLnBrk="1" hangingPunct="1">
              <a:defRPr/>
            </a:pPr>
            <a:r>
              <a:rPr lang="zh-CN" altLang="en-US" dirty="0" smtClean="0"/>
              <a:t>可信吗</a:t>
            </a:r>
            <a:r>
              <a:rPr lang="en-US" altLang="zh-CN" dirty="0" smtClean="0"/>
              <a:t>?</a:t>
            </a:r>
          </a:p>
          <a:p>
            <a:pPr eaLnBrk="1" hangingPunct="1">
              <a:defRPr/>
            </a:pPr>
            <a:r>
              <a:rPr lang="zh-CN" altLang="en-US" dirty="0" smtClean="0"/>
              <a:t>囧</a:t>
            </a:r>
          </a:p>
          <a:p>
            <a:pPr eaLnBrk="1" hangingPunct="1">
              <a:defRPr/>
            </a:pPr>
            <a:r>
              <a:rPr lang="zh-CN" altLang="en-US" dirty="0" smtClean="0"/>
              <a:t>谢谢，也灰心</a:t>
            </a:r>
          </a:p>
          <a:p>
            <a:pPr eaLnBrk="1" hangingPunct="1">
              <a:defRPr/>
            </a:pPr>
            <a:r>
              <a:rPr lang="zh-CN" altLang="en-US" dirty="0" smtClean="0"/>
              <a:t>没有任何评论</a:t>
            </a:r>
          </a:p>
          <a:p>
            <a:pPr eaLnBrk="1" hangingPunct="1">
              <a:defRPr/>
            </a:pPr>
            <a:r>
              <a:rPr lang="zh-CN" altLang="en-US" dirty="0" smtClean="0"/>
              <a:t>没注意</a:t>
            </a:r>
          </a:p>
          <a:p>
            <a:pPr eaLnBrk="1" hangingPunct="1">
              <a:defRPr/>
            </a:pPr>
            <a:r>
              <a:rPr lang="zh-CN" altLang="en-US" dirty="0" smtClean="0"/>
              <a:t> 抱有怀疑态度，毕竟本次事件上述内容未给广大群众，有关部门未予以明确相关说明，一位有相关事例给予证实</a:t>
            </a:r>
          </a:p>
          <a:p>
            <a:pPr eaLnBrk="1" hangingPunct="1">
              <a:defRPr/>
            </a:pPr>
            <a:r>
              <a:rPr lang="zh-CN" altLang="en-US" dirty="0" smtClean="0"/>
              <a:t>没有</a:t>
            </a:r>
          </a:p>
          <a:p>
            <a:pPr eaLnBrk="1" hangingPunct="1">
              <a:defRPr/>
            </a:pPr>
            <a:r>
              <a:rPr lang="zh-CN" altLang="en-US" dirty="0" smtClean="0"/>
              <a:t>我不清楚</a:t>
            </a:r>
          </a:p>
          <a:p>
            <a:pPr eaLnBrk="1" hangingPunct="1">
              <a:defRPr/>
            </a:pPr>
            <a:r>
              <a:rPr lang="zh-CN" altLang="en-US" dirty="0" smtClean="0"/>
              <a:t>如果不能说脏话，我无话可说</a:t>
            </a:r>
          </a:p>
          <a:p>
            <a:pPr eaLnBrk="1" hangingPunct="1">
              <a:defRPr/>
            </a:pPr>
            <a:r>
              <a:rPr lang="zh-CN" altLang="en-US" dirty="0" smtClean="0"/>
              <a:t>不关心</a:t>
            </a:r>
          </a:p>
          <a:p>
            <a:pPr eaLnBrk="1" hangingPunct="1">
              <a:defRPr/>
            </a:pPr>
            <a:r>
              <a:rPr lang="zh-CN" altLang="en-US" dirty="0" smtClean="0"/>
              <a:t>吓人</a:t>
            </a:r>
          </a:p>
          <a:p>
            <a:pPr eaLnBrk="1" hangingPunct="1">
              <a:defRPr/>
            </a:pPr>
            <a:r>
              <a:rPr lang="zh-CN" altLang="en-US" dirty="0" smtClean="0"/>
              <a:t>没什么 他想出名吧</a:t>
            </a:r>
          </a:p>
          <a:p>
            <a:pPr eaLnBrk="1" hangingPunct="1">
              <a:defRPr/>
            </a:pPr>
            <a:r>
              <a:rPr lang="zh-CN" altLang="en-US" dirty="0" smtClean="0"/>
              <a:t>一家之言，我更相信权威部门的质量报告。</a:t>
            </a:r>
          </a:p>
          <a:p>
            <a:pPr eaLnBrk="1" hangingPunct="1">
              <a:defRPr/>
            </a:pPr>
            <a:r>
              <a:rPr lang="en-US" altLang="zh-CN" dirty="0" smtClean="0"/>
              <a:t>fv</a:t>
            </a:r>
          </a:p>
          <a:p>
            <a:pPr eaLnBrk="1" hangingPunct="1">
              <a:defRPr/>
            </a:pPr>
            <a:r>
              <a:rPr lang="zh-CN" altLang="en-US" dirty="0" smtClean="0"/>
              <a:t>品質很差</a:t>
            </a:r>
            <a:r>
              <a:rPr lang="en-US" altLang="zh-CN" dirty="0" smtClean="0"/>
              <a:t>...</a:t>
            </a:r>
          </a:p>
          <a:p>
            <a:pPr eaLnBrk="1" hangingPunct="1">
              <a:defRPr/>
            </a:pPr>
            <a:r>
              <a:rPr lang="en-US" altLang="zh-CN" dirty="0" err="1" smtClean="0"/>
              <a:t>xcv</a:t>
            </a:r>
            <a:endParaRPr lang="en-US" altLang="zh-CN" dirty="0" smtClean="0"/>
          </a:p>
          <a:p>
            <a:pPr eaLnBrk="1" hangingPunct="1">
              <a:defRPr/>
            </a:pPr>
            <a:r>
              <a:rPr lang="zh-CN" altLang="en-US" dirty="0" smtClean="0"/>
              <a:t>无</a:t>
            </a:r>
          </a:p>
          <a:p>
            <a:pPr eaLnBrk="1" hangingPunct="1">
              <a:defRPr/>
            </a:pPr>
            <a:r>
              <a:rPr lang="zh-CN" altLang="en-US" dirty="0" smtClean="0"/>
              <a:t>五</a:t>
            </a:r>
          </a:p>
          <a:p>
            <a:pPr eaLnBrk="1" hangingPunct="1">
              <a:defRPr/>
            </a:pPr>
            <a:r>
              <a:rPr lang="zh-CN" altLang="en-US" dirty="0" smtClean="0"/>
              <a:t>有是有这样的质疑，他提出来可以提醒我们慎买老酸奶，至于进一步的调查还得有专门的部门去做。政府应该给我们一些结果，企业要为其负责。</a:t>
            </a:r>
          </a:p>
          <a:p>
            <a:pPr eaLnBrk="1" hangingPunct="1">
              <a:defRPr/>
            </a:pPr>
            <a:r>
              <a:rPr lang="zh-CN" altLang="en-US" dirty="0" smtClean="0"/>
              <a:t>木有 </a:t>
            </a:r>
          </a:p>
          <a:p>
            <a:pPr eaLnBrk="1" hangingPunct="1">
              <a:defRPr/>
            </a:pPr>
            <a:r>
              <a:rPr lang="en-US" altLang="zh-CN" dirty="0" err="1" smtClean="0"/>
              <a:t>bhhbghhhh</a:t>
            </a:r>
            <a:endParaRPr lang="en-US" altLang="zh-CN" dirty="0" smtClean="0"/>
          </a:p>
          <a:p>
            <a:pPr eaLnBrk="1" hangingPunct="1">
              <a:defRPr/>
            </a:pPr>
            <a:r>
              <a:rPr lang="zh-CN" altLang="en-US" dirty="0" smtClean="0"/>
              <a:t>太过分了</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很正直</a:t>
            </a:r>
          </a:p>
          <a:p>
            <a:pPr eaLnBrk="1" hangingPunct="1">
              <a:defRPr/>
            </a:pPr>
            <a:r>
              <a:rPr lang="zh-CN" altLang="en-US" dirty="0" smtClean="0"/>
              <a:t>什么事都不会空穴来风 我希望食品行业的人问一问自己的内心有没有一个道德底线</a:t>
            </a:r>
          </a:p>
          <a:p>
            <a:pPr eaLnBrk="1" hangingPunct="1">
              <a:defRPr/>
            </a:pPr>
            <a:r>
              <a:rPr lang="zh-CN" altLang="en-US" dirty="0" smtClean="0"/>
              <a:t>中国好失败啊 </a:t>
            </a:r>
          </a:p>
          <a:p>
            <a:pPr eaLnBrk="1" hangingPunct="1">
              <a:defRPr/>
            </a:pPr>
            <a:r>
              <a:rPr lang="zh-CN" altLang="en-US" dirty="0" smtClean="0"/>
              <a:t>我觉得应该听取专家的意见。</a:t>
            </a:r>
          </a:p>
          <a:p>
            <a:pPr eaLnBrk="1" hangingPunct="1">
              <a:defRPr/>
            </a:pPr>
            <a:r>
              <a:rPr lang="zh-CN" altLang="en-US" dirty="0" smtClean="0"/>
              <a:t>中国企业要有良知！</a:t>
            </a:r>
          </a:p>
          <a:p>
            <a:pPr eaLnBrk="1" hangingPunct="1">
              <a:defRPr/>
            </a:pPr>
            <a:r>
              <a:rPr lang="zh-CN" altLang="en-US" dirty="0" smtClean="0"/>
              <a:t>品質很差</a:t>
            </a:r>
            <a:r>
              <a:rPr lang="en-US" altLang="zh-CN" dirty="0" smtClean="0"/>
              <a:t>........</a:t>
            </a:r>
          </a:p>
          <a:p>
            <a:pPr eaLnBrk="1" hangingPunct="1">
              <a:defRPr/>
            </a:pPr>
            <a:r>
              <a:rPr lang="zh-CN" altLang="en-US" dirty="0" smtClean="0"/>
              <a:t>可信可不信，想听专家怎么说。</a:t>
            </a:r>
          </a:p>
          <a:p>
            <a:pPr eaLnBrk="1" hangingPunct="1">
              <a:defRPr/>
            </a:pPr>
            <a:r>
              <a:rPr lang="zh-CN" altLang="en-US" dirty="0" smtClean="0"/>
              <a:t>没啥好评论的</a:t>
            </a:r>
          </a:p>
          <a:p>
            <a:pPr eaLnBrk="1" hangingPunct="1">
              <a:defRPr/>
            </a:pPr>
            <a:r>
              <a:rPr lang="zh-CN" altLang="en-US" dirty="0" smtClean="0"/>
              <a:t>牛逼</a:t>
            </a:r>
          </a:p>
          <a:p>
            <a:pPr eaLnBrk="1" hangingPunct="1">
              <a:defRPr/>
            </a:pPr>
            <a:r>
              <a:rPr lang="zh-CN" altLang="en-US" dirty="0" smtClean="0"/>
              <a:t>多报道</a:t>
            </a:r>
          </a:p>
          <a:p>
            <a:pPr eaLnBrk="1" hangingPunct="1">
              <a:defRPr/>
            </a:pPr>
            <a:r>
              <a:rPr lang="zh-CN" altLang="en-US" dirty="0" smtClean="0"/>
              <a:t>无语</a:t>
            </a:r>
          </a:p>
          <a:p>
            <a:pPr eaLnBrk="1" hangingPunct="1">
              <a:defRPr/>
            </a:pPr>
            <a:r>
              <a:rPr lang="zh-CN" altLang="en-US" dirty="0" smtClean="0"/>
              <a:t>草泥马啊 骗调查 咒你全家</a:t>
            </a:r>
          </a:p>
          <a:p>
            <a:pPr eaLnBrk="1" hangingPunct="1">
              <a:defRPr/>
            </a:pPr>
            <a:r>
              <a:rPr lang="zh-CN" altLang="en-US" dirty="0" smtClean="0"/>
              <a:t>挺好，这样的曝光有价值。</a:t>
            </a:r>
          </a:p>
          <a:p>
            <a:pPr eaLnBrk="1" hangingPunct="1">
              <a:defRPr/>
            </a:pPr>
            <a:r>
              <a:rPr lang="zh-CN" altLang="en-US" dirty="0" smtClean="0"/>
              <a:t>品質很差</a:t>
            </a:r>
            <a:r>
              <a:rPr lang="en-US" altLang="zh-CN" dirty="0" smtClean="0"/>
              <a:t>......</a:t>
            </a:r>
          </a:p>
          <a:p>
            <a:pPr eaLnBrk="1" hangingPunct="1">
              <a:defRPr/>
            </a:pPr>
            <a:r>
              <a:rPr lang="zh-CN" altLang="en-US" dirty="0" smtClean="0"/>
              <a:t>无</a:t>
            </a:r>
          </a:p>
          <a:p>
            <a:pPr eaLnBrk="1" hangingPunct="1">
              <a:defRPr/>
            </a:pPr>
            <a:r>
              <a:rPr lang="zh-CN" altLang="en-US" dirty="0" smtClean="0"/>
              <a:t>应该是真的吧 但我还是不怎么相信 还是会买的</a:t>
            </a:r>
          </a:p>
          <a:p>
            <a:pPr eaLnBrk="1" hangingPunct="1">
              <a:defRPr/>
            </a:pPr>
            <a:r>
              <a:rPr lang="zh-CN" altLang="en-US" dirty="0" smtClean="0"/>
              <a:t>渣</a:t>
            </a:r>
          </a:p>
          <a:p>
            <a:pPr eaLnBrk="1" hangingPunct="1">
              <a:defRPr/>
            </a:pPr>
            <a:r>
              <a:rPr lang="zh-CN" altLang="en-US" dirty="0" smtClean="0"/>
              <a:t>中立</a:t>
            </a:r>
          </a:p>
          <a:p>
            <a:pPr eaLnBrk="1" hangingPunct="1">
              <a:defRPr/>
            </a:pPr>
            <a:r>
              <a:rPr lang="zh-CN" altLang="en-US" dirty="0" smtClean="0"/>
              <a:t>牛奶品牌态度调查</a:t>
            </a:r>
            <a:r>
              <a:rPr lang="en-US" altLang="zh-CN" dirty="0" smtClean="0"/>
              <a:t>-0414</a:t>
            </a:r>
          </a:p>
          <a:p>
            <a:pPr eaLnBrk="1" hangingPunct="1">
              <a:defRPr/>
            </a:pPr>
            <a:r>
              <a:rPr lang="en-US" altLang="zh-CN" dirty="0" err="1" smtClean="0"/>
              <a:t>wu</a:t>
            </a:r>
            <a:endParaRPr lang="en-US" altLang="zh-CN" dirty="0" smtClean="0"/>
          </a:p>
          <a:p>
            <a:pPr eaLnBrk="1" hangingPunct="1">
              <a:defRPr/>
            </a:pPr>
            <a:r>
              <a:rPr lang="zh-CN" altLang="en-US" dirty="0" smtClean="0"/>
              <a:t>真黑心啊。</a:t>
            </a:r>
          </a:p>
          <a:p>
            <a:pPr eaLnBrk="1" hangingPunct="1">
              <a:defRPr/>
            </a:pPr>
            <a:r>
              <a:rPr lang="zh-CN" altLang="en-US" dirty="0" smtClean="0"/>
              <a:t>央视主持人曝光，应该是真的，那些生产厂商太不负责啦！</a:t>
            </a:r>
          </a:p>
          <a:p>
            <a:pPr eaLnBrk="1" hangingPunct="1">
              <a:defRPr/>
            </a:pPr>
            <a:r>
              <a:rPr lang="zh-CN" altLang="en-US" dirty="0" smtClean="0"/>
              <a:t>现在牛奶问题太多了，不知道说什么了</a:t>
            </a:r>
          </a:p>
          <a:p>
            <a:pPr eaLnBrk="1" hangingPunct="1">
              <a:defRPr/>
            </a:pPr>
            <a:r>
              <a:rPr lang="zh-CN" altLang="en-US" dirty="0" smtClean="0"/>
              <a:t>要严查</a:t>
            </a:r>
          </a:p>
          <a:p>
            <a:pPr eaLnBrk="1" hangingPunct="1">
              <a:defRPr/>
            </a:pPr>
            <a:r>
              <a:rPr lang="zh-CN" altLang="en-US" dirty="0" smtClean="0"/>
              <a:t>无</a:t>
            </a:r>
          </a:p>
          <a:p>
            <a:pPr eaLnBrk="1" hangingPunct="1">
              <a:defRPr/>
            </a:pPr>
            <a:r>
              <a:rPr lang="zh-CN" altLang="en-US" dirty="0" smtClean="0"/>
              <a:t>不敢再喝老酸奶了</a:t>
            </a:r>
          </a:p>
          <a:p>
            <a:pPr eaLnBrk="1" hangingPunct="1">
              <a:defRPr/>
            </a:pPr>
            <a:r>
              <a:rPr lang="en-US" altLang="zh-CN" dirty="0" err="1" smtClean="0"/>
              <a:t>bnnerklgvnmldsm</a:t>
            </a:r>
            <a:r>
              <a:rPr lang="zh-CN" altLang="en-US" dirty="0" smtClean="0"/>
              <a:t>，</a:t>
            </a:r>
            <a:r>
              <a:rPr lang="en-US" altLang="zh-CN" dirty="0" err="1" smtClean="0"/>
              <a:t>br.ehbbmmmds</a:t>
            </a:r>
            <a:r>
              <a:rPr lang="en-US" altLang="zh-CN" dirty="0" smtClean="0"/>
              <a:t>./f</a:t>
            </a:r>
            <a:r>
              <a:rPr lang="zh-CN" altLang="en-US" dirty="0" smtClean="0"/>
              <a:t>阞；</a:t>
            </a:r>
          </a:p>
          <a:p>
            <a:pPr eaLnBrk="1" hangingPunct="1">
              <a:defRPr/>
            </a:pPr>
            <a:r>
              <a:rPr lang="zh-CN" altLang="en-US" dirty="0" smtClean="0"/>
              <a:t>这种调查好讨厌，样本有效率很低。你们做这些不觉得无聊吗？用这些所谓的调查数据去做出一些所谓的结论，卖给厂家和公关广告公司。他们又以此欺骗消费者。 真是吃力不讨好</a:t>
            </a:r>
          </a:p>
          <a:p>
            <a:pPr eaLnBrk="1" hangingPunct="1">
              <a:defRPr/>
            </a:pPr>
            <a:r>
              <a:rPr lang="zh-CN" altLang="en-US" dirty="0" smtClean="0"/>
              <a:t>曝光只是食品行业管理的道德手段，当曝光成为诋毁报复的手段时候社会就没救了，当今社会不健康的食品行业内幕多呢，叮咬大品牌当然是一种实用的方式，但是这种方式应该放开国别限制！</a:t>
            </a:r>
          </a:p>
          <a:p>
            <a:pPr eaLnBrk="1" hangingPunct="1">
              <a:defRPr/>
            </a:pPr>
            <a:r>
              <a:rPr lang="zh-CN" altLang="en-US" dirty="0" smtClean="0"/>
              <a:t>中国人</a:t>
            </a:r>
            <a:r>
              <a:rPr lang="en-US" altLang="zh-CN" dirty="0" smtClean="0"/>
              <a:t>"</a:t>
            </a:r>
            <a:r>
              <a:rPr lang="zh-CN" altLang="en-US" dirty="0" smtClean="0"/>
              <a:t>怎么了！</a:t>
            </a:r>
            <a:r>
              <a:rPr lang="en-US" altLang="zh-CN" dirty="0" smtClean="0"/>
              <a:t>"</a:t>
            </a:r>
          </a:p>
          <a:p>
            <a:pPr eaLnBrk="1" hangingPunct="1">
              <a:defRPr/>
            </a:pPr>
            <a:r>
              <a:rPr lang="zh-CN" altLang="en-US" dirty="0" smtClean="0"/>
              <a:t>没有事实依据</a:t>
            </a:r>
          </a:p>
          <a:p>
            <a:pPr eaLnBrk="1" hangingPunct="1">
              <a:defRPr/>
            </a:pPr>
            <a:r>
              <a:rPr lang="zh-CN" altLang="en-US" dirty="0" smtClean="0"/>
              <a:t>不知道，查查再说</a:t>
            </a:r>
          </a:p>
          <a:p>
            <a:pPr eaLnBrk="1" hangingPunct="1">
              <a:defRPr/>
            </a:pPr>
            <a:r>
              <a:rPr lang="zh-CN" altLang="en-US" dirty="0" smtClean="0"/>
              <a:t>没有</a:t>
            </a:r>
          </a:p>
          <a:p>
            <a:pPr eaLnBrk="1" hangingPunct="1">
              <a:defRPr/>
            </a:pPr>
            <a:r>
              <a:rPr lang="zh-CN" altLang="en-US" dirty="0" smtClean="0"/>
              <a:t>查清就好，没什么大不了，不是企业故意要犯错。</a:t>
            </a:r>
          </a:p>
          <a:p>
            <a:pPr eaLnBrk="1" hangingPunct="1">
              <a:defRPr/>
            </a:pPr>
            <a:r>
              <a:rPr lang="zh-CN" altLang="en-US" dirty="0" smtClean="0"/>
              <a:t>先了解请事实真相，不能捕风捉影，被人利用。</a:t>
            </a:r>
          </a:p>
          <a:p>
            <a:pPr eaLnBrk="1" hangingPunct="1">
              <a:defRPr/>
            </a:pPr>
            <a:r>
              <a:rPr lang="zh-CN" altLang="en-US" dirty="0" smtClean="0"/>
              <a:t>评论你妈的奶好吗</a:t>
            </a:r>
          </a:p>
          <a:p>
            <a:pPr eaLnBrk="1" hangingPunct="1">
              <a:defRPr/>
            </a:pPr>
            <a:r>
              <a:rPr lang="zh-CN" altLang="en-US" dirty="0" smtClean="0"/>
              <a:t>什么都没有</a:t>
            </a:r>
          </a:p>
          <a:p>
            <a:pPr eaLnBrk="1" hangingPunct="1">
              <a:defRPr/>
            </a:pPr>
            <a:r>
              <a:rPr lang="zh-CN" altLang="en-US" dirty="0" smtClean="0"/>
              <a:t>好几件</a:t>
            </a:r>
          </a:p>
          <a:p>
            <a:pPr eaLnBrk="1" hangingPunct="1">
              <a:defRPr/>
            </a:pPr>
            <a:r>
              <a:rPr lang="zh-CN" altLang="en-US" dirty="0" smtClean="0"/>
              <a:t>有益于我们的购物选择</a:t>
            </a:r>
          </a:p>
          <a:p>
            <a:pPr eaLnBrk="1" hangingPunct="1">
              <a:defRPr/>
            </a:pPr>
            <a:r>
              <a:rPr lang="zh-CN" altLang="en-US" dirty="0" smtClean="0"/>
              <a:t>没</a:t>
            </a:r>
          </a:p>
          <a:p>
            <a:pPr eaLnBrk="1" hangingPunct="1">
              <a:defRPr/>
            </a:pPr>
            <a:r>
              <a:rPr lang="zh-CN" altLang="en-US" dirty="0" smtClean="0"/>
              <a:t>额，对某些牌子已经失去信心的，觉得国家很有必要进行一次全面的检控了</a:t>
            </a:r>
          </a:p>
          <a:p>
            <a:pPr eaLnBrk="1" hangingPunct="1">
              <a:defRPr/>
            </a:pPr>
            <a:r>
              <a:rPr lang="zh-CN" altLang="en-US" dirty="0" smtClean="0"/>
              <a:t>既然听说了，就想关注一下，以后凡是食品问题，都要多多关注，少吃点吧</a:t>
            </a:r>
          </a:p>
          <a:p>
            <a:pPr eaLnBrk="1" hangingPunct="1">
              <a:defRPr/>
            </a:pPr>
            <a:r>
              <a:rPr lang="zh-CN" altLang="en-US" dirty="0" smtClean="0"/>
              <a:t>企业的诚信？？</a:t>
            </a:r>
            <a:r>
              <a:rPr lang="en-US" altLang="zh-CN" dirty="0" smtClean="0"/>
              <a:t>?</a:t>
            </a:r>
            <a:r>
              <a:rPr lang="zh-CN" altLang="en-US" dirty="0" smtClean="0"/>
              <a:t>消费者的忠臣度？？？？？？</a:t>
            </a:r>
          </a:p>
          <a:p>
            <a:pPr eaLnBrk="1" hangingPunct="1">
              <a:defRPr/>
            </a:pPr>
            <a:r>
              <a:rPr lang="zh-CN" altLang="en-US" dirty="0" smtClean="0"/>
              <a:t>坏</a:t>
            </a:r>
          </a:p>
          <a:p>
            <a:pPr eaLnBrk="1" hangingPunct="1">
              <a:defRPr/>
            </a:pPr>
            <a:r>
              <a:rPr lang="zh-CN" altLang="en-US" dirty="0" smtClean="0"/>
              <a:t>扯淡</a:t>
            </a:r>
          </a:p>
          <a:p>
            <a:pPr eaLnBrk="1" hangingPunct="1">
              <a:defRPr/>
            </a:pPr>
            <a:r>
              <a:rPr lang="zh-CN" altLang="en-US" dirty="0" smtClean="0"/>
              <a:t>没有详细了解此类新闻，我本身也不怎么喝酸奶，最多都是喝纯奶</a:t>
            </a:r>
          </a:p>
          <a:p>
            <a:pPr eaLnBrk="1" hangingPunct="1">
              <a:defRPr/>
            </a:pPr>
            <a:r>
              <a:rPr lang="zh-CN" altLang="en-US" dirty="0" smtClean="0"/>
              <a:t>曝光好</a:t>
            </a:r>
          </a:p>
          <a:p>
            <a:pPr eaLnBrk="1" hangingPunct="1">
              <a:defRPr/>
            </a:pPr>
            <a:r>
              <a:rPr lang="zh-CN" altLang="en-US" dirty="0" smtClean="0"/>
              <a:t>没</a:t>
            </a:r>
          </a:p>
          <a:p>
            <a:pPr eaLnBrk="1" hangingPunct="1">
              <a:defRPr/>
            </a:pPr>
            <a:r>
              <a:rPr lang="zh-CN" altLang="en-US" dirty="0" smtClean="0"/>
              <a:t>无</a:t>
            </a:r>
          </a:p>
          <a:p>
            <a:pPr eaLnBrk="1" hangingPunct="1">
              <a:defRPr/>
            </a:pPr>
            <a:r>
              <a:rPr lang="zh-CN" altLang="en-US" dirty="0" smtClean="0"/>
              <a:t>没有听说 </a:t>
            </a:r>
          </a:p>
          <a:p>
            <a:pPr eaLnBrk="1" hangingPunct="1">
              <a:defRPr/>
            </a:pPr>
            <a:r>
              <a:rPr lang="zh-CN" altLang="en-US" dirty="0" smtClean="0"/>
              <a:t>不清楚，不知道是不是炒作？</a:t>
            </a:r>
          </a:p>
          <a:p>
            <a:pPr eaLnBrk="1" hangingPunct="1">
              <a:defRPr/>
            </a:pPr>
            <a:r>
              <a:rPr lang="en-US" altLang="zh-CN" dirty="0" err="1" smtClean="0"/>
              <a:t>erw</a:t>
            </a:r>
            <a:endParaRPr lang="en-US" altLang="zh-CN" dirty="0" smtClean="0"/>
          </a:p>
          <a:p>
            <a:pPr eaLnBrk="1" hangingPunct="1">
              <a:defRPr/>
            </a:pPr>
            <a:r>
              <a:rPr lang="zh-CN" altLang="en-US" dirty="0" smtClean="0"/>
              <a:t>没什么，太正常了</a:t>
            </a:r>
          </a:p>
          <a:p>
            <a:pPr eaLnBrk="1" hangingPunct="1">
              <a:defRPr/>
            </a:pPr>
            <a:r>
              <a:rPr lang="zh-CN" altLang="en-US" dirty="0" smtClean="0"/>
              <a:t>支持</a:t>
            </a:r>
          </a:p>
          <a:p>
            <a:pPr eaLnBrk="1" hangingPunct="1">
              <a:defRPr/>
            </a:pPr>
            <a:r>
              <a:rPr lang="zh-CN" altLang="en-US" dirty="0" smtClean="0"/>
              <a:t>不了解</a:t>
            </a:r>
          </a:p>
          <a:p>
            <a:pPr eaLnBrk="1" hangingPunct="1">
              <a:defRPr/>
            </a:pPr>
            <a:r>
              <a:rPr lang="zh-CN" altLang="en-US" dirty="0" smtClean="0"/>
              <a:t>太没良心了、虽然我没喝过</a:t>
            </a:r>
          </a:p>
          <a:p>
            <a:pPr eaLnBrk="1" hangingPunct="1">
              <a:defRPr/>
            </a:pPr>
            <a:r>
              <a:rPr lang="zh-CN" altLang="en-US" dirty="0" smtClean="0"/>
              <a:t>对中国食品来说太正常了</a:t>
            </a:r>
          </a:p>
          <a:p>
            <a:pPr eaLnBrk="1" hangingPunct="1">
              <a:defRPr/>
            </a:pPr>
            <a:r>
              <a:rPr lang="zh-CN" altLang="en-US" dirty="0" smtClean="0"/>
              <a:t>我一般不喝酸奶</a:t>
            </a:r>
          </a:p>
          <a:p>
            <a:pPr eaLnBrk="1" hangingPunct="1">
              <a:defRPr/>
            </a:pPr>
            <a:r>
              <a:rPr lang="zh-CN" altLang="en-US" dirty="0" smtClean="0"/>
              <a:t>无耻</a:t>
            </a:r>
          </a:p>
          <a:p>
            <a:pPr eaLnBrk="1" hangingPunct="1">
              <a:defRPr/>
            </a:pPr>
            <a:r>
              <a:rPr lang="zh-CN" altLang="en-US" dirty="0" smtClean="0"/>
              <a:t>无</a:t>
            </a:r>
          </a:p>
          <a:p>
            <a:pPr eaLnBrk="1" hangingPunct="1">
              <a:defRPr/>
            </a:pPr>
            <a:r>
              <a:rPr lang="en-US" altLang="zh-CN" dirty="0" smtClean="0"/>
              <a:t>……</a:t>
            </a:r>
          </a:p>
          <a:p>
            <a:pPr eaLnBrk="1" hangingPunct="1">
              <a:defRPr/>
            </a:pPr>
            <a:r>
              <a:rPr lang="zh-CN" altLang="en-US" dirty="0" smtClean="0"/>
              <a:t>特别可恶，抵制酸奶</a:t>
            </a:r>
          </a:p>
          <a:p>
            <a:pPr eaLnBrk="1" hangingPunct="1">
              <a:defRPr/>
            </a:pPr>
            <a:r>
              <a:rPr lang="zh-CN" altLang="en-US" dirty="0" smtClean="0"/>
              <a:t>赵普坚持了公平正义，有利于社会的文明发展。有利于企业经营者守法经营。值得称赞！</a:t>
            </a:r>
          </a:p>
          <a:p>
            <a:pPr eaLnBrk="1" hangingPunct="1">
              <a:defRPr/>
            </a:pPr>
            <a:r>
              <a:rPr lang="zh-CN" altLang="en-US" dirty="0" smtClean="0"/>
              <a:t>无</a:t>
            </a:r>
          </a:p>
          <a:p>
            <a:pPr eaLnBrk="1" hangingPunct="1">
              <a:defRPr/>
            </a:pPr>
            <a:r>
              <a:rPr lang="zh-CN" altLang="en-US" dirty="0" smtClean="0"/>
              <a:t>如果事件符实，将不再信赖蒙牛商家</a:t>
            </a:r>
          </a:p>
          <a:p>
            <a:pPr eaLnBrk="1" hangingPunct="1">
              <a:defRPr/>
            </a:pPr>
            <a:r>
              <a:rPr lang="zh-CN" altLang="en-US" dirty="0" smtClean="0"/>
              <a:t>支持！</a:t>
            </a:r>
          </a:p>
          <a:p>
            <a:pPr eaLnBrk="1" hangingPunct="1">
              <a:defRPr/>
            </a:pPr>
            <a:r>
              <a:rPr lang="zh-CN" altLang="en-US" dirty="0" smtClean="0"/>
              <a:t>每个人都有义务对弄虚作假进行打击。。</a:t>
            </a:r>
          </a:p>
          <a:p>
            <a:pPr eaLnBrk="1" hangingPunct="1">
              <a:defRPr/>
            </a:pPr>
            <a:r>
              <a:rPr lang="zh-CN" altLang="en-US" dirty="0" smtClean="0"/>
              <a:t>负责任的报导</a:t>
            </a:r>
          </a:p>
          <a:p>
            <a:pPr eaLnBrk="1" hangingPunct="1">
              <a:defRPr/>
            </a:pPr>
            <a:r>
              <a:rPr lang="zh-CN" altLang="en-US" dirty="0" smtClean="0"/>
              <a:t>人一定要做对的事情</a:t>
            </a:r>
            <a:r>
              <a:rPr lang="en-US" altLang="zh-CN" dirty="0" smtClean="0"/>
              <a:t>~</a:t>
            </a:r>
            <a:r>
              <a:rPr lang="zh-CN" altLang="en-US" dirty="0" smtClean="0"/>
              <a:t>！</a:t>
            </a:r>
          </a:p>
          <a:p>
            <a:pPr eaLnBrk="1" hangingPunct="1">
              <a:defRPr/>
            </a:pPr>
            <a:r>
              <a:rPr lang="zh-CN" altLang="en-US" dirty="0" smtClean="0"/>
              <a:t>不信</a:t>
            </a:r>
          </a:p>
          <a:p>
            <a:pPr eaLnBrk="1" hangingPunct="1">
              <a:defRPr/>
            </a:pPr>
            <a:r>
              <a:rPr lang="zh-CN" altLang="en-US" dirty="0" smtClean="0"/>
              <a:t>无语</a:t>
            </a:r>
          </a:p>
          <a:p>
            <a:pPr eaLnBrk="1" hangingPunct="1">
              <a:defRPr/>
            </a:pPr>
            <a:r>
              <a:rPr lang="zh-CN" altLang="en-US" dirty="0" smtClean="0"/>
              <a:t>曝光很好，让百姓真正了解自己所生活所吃的东西都有些许的安全风险，平时生活能有所注意，但很难说这其中有些许炒作成分</a:t>
            </a:r>
          </a:p>
          <a:p>
            <a:pPr eaLnBrk="1" hangingPunct="1">
              <a:defRPr/>
            </a:pPr>
            <a:r>
              <a:rPr lang="zh-CN" altLang="en-US" dirty="0" smtClean="0"/>
              <a:t>好</a:t>
            </a:r>
          </a:p>
          <a:p>
            <a:pPr eaLnBrk="1" hangingPunct="1">
              <a:defRPr/>
            </a:pPr>
            <a:r>
              <a:rPr lang="zh-CN" altLang="en-US" dirty="0" smtClean="0"/>
              <a:t>无</a:t>
            </a:r>
          </a:p>
          <a:p>
            <a:pPr eaLnBrk="1" hangingPunct="1">
              <a:defRPr/>
            </a:pPr>
            <a:r>
              <a:rPr lang="zh-CN" altLang="en-US" dirty="0" smtClean="0"/>
              <a:t>还不错</a:t>
            </a:r>
          </a:p>
          <a:p>
            <a:pPr eaLnBrk="1" hangingPunct="1">
              <a:defRPr/>
            </a:pPr>
            <a:r>
              <a:rPr lang="zh-CN" altLang="en-US" dirty="0" smtClean="0"/>
              <a:t>该曝光的还是要曝光，不然老百姓怎能知道其中的利害</a:t>
            </a:r>
          </a:p>
          <a:p>
            <a:pPr eaLnBrk="1" hangingPunct="1">
              <a:defRPr/>
            </a:pPr>
            <a:r>
              <a:rPr lang="zh-CN" altLang="en-US" dirty="0" smtClean="0"/>
              <a:t>做的很好 不然人们喝了之后万一食物中毒 什么的 怎么办</a:t>
            </a:r>
          </a:p>
          <a:p>
            <a:pPr eaLnBrk="1" hangingPunct="1">
              <a:defRPr/>
            </a:pPr>
            <a:r>
              <a:rPr lang="zh-CN" altLang="en-US" dirty="0" smtClean="0"/>
              <a:t>很可怕</a:t>
            </a:r>
          </a:p>
          <a:p>
            <a:pPr eaLnBrk="1" hangingPunct="1">
              <a:defRPr/>
            </a:pPr>
            <a:r>
              <a:rPr lang="zh-CN" altLang="en-US" dirty="0" smtClean="0"/>
              <a:t>灌灌灌灌灌灌</a:t>
            </a:r>
          </a:p>
          <a:p>
            <a:pPr eaLnBrk="1" hangingPunct="1">
              <a:defRPr/>
            </a:pPr>
            <a:r>
              <a:rPr lang="zh-CN" altLang="en-US" dirty="0" smtClean="0"/>
              <a:t>落实证据，一查到底</a:t>
            </a:r>
          </a:p>
          <a:p>
            <a:pPr eaLnBrk="1" hangingPunct="1">
              <a:defRPr/>
            </a:pPr>
            <a:r>
              <a:rPr lang="zh-CN" altLang="en-US" dirty="0" smtClean="0"/>
              <a:t>此事件的暴露说明我国在食品加工的监察力度应切实加强，每一个商家都就在考虑对人的伤害程度方面再做出商品，才对人类有益，不要只顾赚钱而做违背良心的事。</a:t>
            </a:r>
          </a:p>
          <a:p>
            <a:pPr eaLnBrk="1" hangingPunct="1">
              <a:defRPr/>
            </a:pPr>
            <a:r>
              <a:rPr lang="zh-CN" altLang="en-US" dirty="0" smtClean="0"/>
              <a:t>要严格处理此事</a:t>
            </a:r>
          </a:p>
          <a:p>
            <a:pPr eaLnBrk="1" hangingPunct="1">
              <a:defRPr/>
            </a:pPr>
            <a:r>
              <a:rPr lang="zh-CN" altLang="en-US" dirty="0" smtClean="0"/>
              <a:t>勇敢</a:t>
            </a:r>
          </a:p>
          <a:p>
            <a:pPr eaLnBrk="1" hangingPunct="1">
              <a:defRPr/>
            </a:pPr>
            <a:r>
              <a:rPr lang="zh-CN" altLang="en-US" dirty="0" smtClean="0"/>
              <a:t>我相信事实！</a:t>
            </a:r>
          </a:p>
          <a:p>
            <a:pPr eaLnBrk="1" hangingPunct="1">
              <a:defRPr/>
            </a:pPr>
            <a:r>
              <a:rPr lang="zh-CN" altLang="en-US" dirty="0" smtClean="0"/>
              <a:t>没有</a:t>
            </a:r>
          </a:p>
          <a:p>
            <a:pPr eaLnBrk="1" hangingPunct="1">
              <a:defRPr/>
            </a:pPr>
            <a:r>
              <a:rPr lang="zh-CN" altLang="en-US" dirty="0" smtClean="0"/>
              <a:t>额</a:t>
            </a:r>
          </a:p>
          <a:p>
            <a:pPr eaLnBrk="1" hangingPunct="1">
              <a:defRPr/>
            </a:pPr>
            <a:r>
              <a:rPr lang="zh-CN" altLang="en-US" dirty="0" smtClean="0"/>
              <a:t>厂商应该以绿色、健康为主，不能为了个人利益而做出危害人们的事</a:t>
            </a:r>
          </a:p>
          <a:p>
            <a:pPr eaLnBrk="1" hangingPunct="1">
              <a:defRPr/>
            </a:pPr>
            <a:r>
              <a:rPr lang="zh-CN" altLang="en-US" dirty="0" smtClean="0"/>
              <a:t>骇人听闻</a:t>
            </a:r>
          </a:p>
          <a:p>
            <a:pPr eaLnBrk="1" hangingPunct="1">
              <a:defRPr/>
            </a:pPr>
            <a:r>
              <a:rPr lang="zh-CN" altLang="en-US" dirty="0" smtClean="0"/>
              <a:t>没啥感想</a:t>
            </a:r>
          </a:p>
          <a:p>
            <a:pPr eaLnBrk="1" hangingPunct="1">
              <a:defRPr/>
            </a:pPr>
            <a:r>
              <a:rPr lang="zh-CN" altLang="en-US" dirty="0" smtClean="0"/>
              <a:t>气愤</a:t>
            </a:r>
          </a:p>
          <a:p>
            <a:pPr eaLnBrk="1" hangingPunct="1">
              <a:defRPr/>
            </a:pPr>
            <a:r>
              <a:rPr lang="zh-CN" altLang="en-US" dirty="0" smtClean="0"/>
              <a:t>没评论</a:t>
            </a:r>
          </a:p>
          <a:p>
            <a:pPr eaLnBrk="1" hangingPunct="1">
              <a:defRPr/>
            </a:pPr>
            <a:r>
              <a:rPr lang="zh-CN" altLang="en-US" dirty="0" smtClean="0"/>
              <a:t>不发表评论 习惯了</a:t>
            </a:r>
          </a:p>
          <a:p>
            <a:pPr eaLnBrk="1" hangingPunct="1">
              <a:defRPr/>
            </a:pPr>
            <a:r>
              <a:rPr lang="zh-CN" altLang="en-US" dirty="0" smtClean="0"/>
              <a:t>感谢央视的曝光，减少了工业原料对老百姓的健康危害</a:t>
            </a:r>
          </a:p>
          <a:p>
            <a:pPr eaLnBrk="1" hangingPunct="1">
              <a:defRPr/>
            </a:pPr>
            <a:r>
              <a:rPr lang="zh-CN" altLang="en-US" dirty="0" smtClean="0"/>
              <a:t>支持</a:t>
            </a:r>
          </a:p>
          <a:p>
            <a:pPr eaLnBrk="1" hangingPunct="1">
              <a:defRPr/>
            </a:pPr>
            <a:r>
              <a:rPr lang="zh-CN" altLang="en-US" dirty="0" smtClean="0"/>
              <a:t>无</a:t>
            </a:r>
          </a:p>
          <a:p>
            <a:pPr eaLnBrk="1" hangingPunct="1">
              <a:defRPr/>
            </a:pPr>
            <a:r>
              <a:rPr lang="zh-CN" altLang="en-US" dirty="0" smtClean="0"/>
              <a:t>不晓得</a:t>
            </a:r>
          </a:p>
          <a:p>
            <a:pPr eaLnBrk="1" hangingPunct="1">
              <a:defRPr/>
            </a:pPr>
            <a:r>
              <a:rPr lang="zh-CN" altLang="en-US" dirty="0" smtClean="0"/>
              <a:t>希望对说的话负责</a:t>
            </a:r>
          </a:p>
          <a:p>
            <a:pPr eaLnBrk="1" hangingPunct="1">
              <a:defRPr/>
            </a:pPr>
            <a:r>
              <a:rPr lang="zh-CN" altLang="en-US" dirty="0" smtClean="0"/>
              <a:t>希望能尽快解决此事 要不然以后便不会喝老酸奶 </a:t>
            </a:r>
          </a:p>
          <a:p>
            <a:pPr eaLnBrk="1" hangingPunct="1">
              <a:defRPr/>
            </a:pPr>
            <a:r>
              <a:rPr lang="zh-CN" altLang="en-US" dirty="0" smtClean="0"/>
              <a:t>爆得很好，不然我们人民吃了，健康就没了，问题很重大的</a:t>
            </a:r>
          </a:p>
          <a:p>
            <a:pPr eaLnBrk="1" hangingPunct="1">
              <a:defRPr/>
            </a:pPr>
            <a:r>
              <a:rPr lang="zh-CN" altLang="en-US" dirty="0" smtClean="0"/>
              <a:t>再次提醒大家中国食品质量问题</a:t>
            </a:r>
          </a:p>
          <a:p>
            <a:pPr eaLnBrk="1" hangingPunct="1">
              <a:defRPr/>
            </a:pPr>
            <a:r>
              <a:rPr lang="zh-CN" altLang="en-US" dirty="0" smtClean="0"/>
              <a:t>作为央视，在没有却切的事实前不能和别的电视台一样乱说话。要注意影响力。</a:t>
            </a:r>
          </a:p>
          <a:p>
            <a:pPr eaLnBrk="1" hangingPunct="1">
              <a:defRPr/>
            </a:pPr>
            <a:r>
              <a:rPr lang="zh-CN" altLang="en-US" dirty="0" smtClean="0"/>
              <a:t>没防辐射</a:t>
            </a:r>
          </a:p>
          <a:p>
            <a:pPr eaLnBrk="1" hangingPunct="1">
              <a:defRPr/>
            </a:pPr>
            <a:r>
              <a:rPr lang="zh-CN" altLang="en-US" dirty="0" smtClean="0"/>
              <a:t>没有</a:t>
            </a:r>
          </a:p>
          <a:p>
            <a:pPr eaLnBrk="1" hangingPunct="1">
              <a:defRPr/>
            </a:pPr>
            <a:r>
              <a:rPr lang="zh-CN" altLang="en-US" dirty="0" smtClean="0"/>
              <a:t>没在意</a:t>
            </a:r>
          </a:p>
          <a:p>
            <a:pPr eaLnBrk="1" hangingPunct="1">
              <a:defRPr/>
            </a:pPr>
            <a:r>
              <a:rPr lang="zh-CN" altLang="en-US" dirty="0" smtClean="0"/>
              <a:t>关注食品，热爱他人生命</a:t>
            </a:r>
          </a:p>
          <a:p>
            <a:pPr eaLnBrk="1" hangingPunct="1">
              <a:defRPr/>
            </a:pPr>
            <a:r>
              <a:rPr lang="zh-CN" altLang="en-US" dirty="0" smtClean="0"/>
              <a:t>无所谓</a:t>
            </a:r>
          </a:p>
          <a:p>
            <a:pPr eaLnBrk="1" hangingPunct="1">
              <a:defRPr/>
            </a:pPr>
            <a:r>
              <a:rPr lang="zh-CN" altLang="en-US" dirty="0" smtClean="0"/>
              <a:t>应重视食品质量，关爱他人生命</a:t>
            </a:r>
          </a:p>
          <a:p>
            <a:pPr eaLnBrk="1" hangingPunct="1">
              <a:defRPr/>
            </a:pPr>
            <a:r>
              <a:rPr lang="zh-CN" altLang="en-US" dirty="0" smtClean="0"/>
              <a:t>无</a:t>
            </a:r>
          </a:p>
          <a:p>
            <a:pPr eaLnBrk="1" hangingPunct="1">
              <a:defRPr/>
            </a:pPr>
            <a:r>
              <a:rPr lang="zh-CN" altLang="en-US" dirty="0" smtClean="0"/>
              <a:t>可怕</a:t>
            </a:r>
          </a:p>
          <a:p>
            <a:pPr eaLnBrk="1" hangingPunct="1">
              <a:defRPr/>
            </a:pPr>
            <a:r>
              <a:rPr lang="zh-CN" altLang="en-US" dirty="0" smtClean="0"/>
              <a:t>一家之言 不能以偏概全</a:t>
            </a:r>
          </a:p>
          <a:p>
            <a:pPr eaLnBrk="1" hangingPunct="1">
              <a:defRPr/>
            </a:pPr>
            <a:r>
              <a:rPr lang="zh-CN" altLang="en-US" dirty="0" smtClean="0"/>
              <a:t>即使加了食用明胶（什么原料生产没关系）也无所谓，只要符合相关标准就行</a:t>
            </a:r>
          </a:p>
          <a:p>
            <a:pPr eaLnBrk="1" hangingPunct="1">
              <a:defRPr/>
            </a:pPr>
            <a:r>
              <a:rPr lang="zh-CN" altLang="en-US" dirty="0" smtClean="0"/>
              <a:t>不再喝蒙牛了，只喝三元</a:t>
            </a:r>
          </a:p>
          <a:p>
            <a:pPr eaLnBrk="1" hangingPunct="1">
              <a:defRPr/>
            </a:pPr>
            <a:r>
              <a:rPr lang="zh-CN" altLang="en-US" dirty="0" smtClean="0"/>
              <a:t>就是不保护别人的隐私</a:t>
            </a:r>
          </a:p>
          <a:p>
            <a:pPr eaLnBrk="1" hangingPunct="1">
              <a:defRPr/>
            </a:pPr>
            <a:r>
              <a:rPr lang="zh-CN" altLang="en-US" dirty="0" smtClean="0"/>
              <a:t>没干系</a:t>
            </a:r>
          </a:p>
          <a:p>
            <a:pPr eaLnBrk="1" hangingPunct="1">
              <a:defRPr/>
            </a:pPr>
            <a:r>
              <a:rPr lang="zh-CN" altLang="en-US" dirty="0" smtClean="0"/>
              <a:t>与俄无关</a:t>
            </a:r>
          </a:p>
          <a:p>
            <a:pPr eaLnBrk="1" hangingPunct="1">
              <a:defRPr/>
            </a:pPr>
            <a:r>
              <a:rPr lang="zh-CN" altLang="en-US" dirty="0" smtClean="0"/>
              <a:t>无</a:t>
            </a:r>
          </a:p>
          <a:p>
            <a:pPr eaLnBrk="1" hangingPunct="1">
              <a:defRPr/>
            </a:pPr>
            <a:r>
              <a:rPr lang="zh-CN" altLang="en-US" dirty="0" smtClean="0"/>
              <a:t>没有</a:t>
            </a:r>
          </a:p>
          <a:p>
            <a:pPr eaLnBrk="1" hangingPunct="1">
              <a:defRPr/>
            </a:pPr>
            <a:r>
              <a:rPr lang="zh-CN" altLang="en-US" dirty="0" smtClean="0"/>
              <a:t>比较客观，对消费者负责任、就应该这样让商家有危机感，从而能够真正遏制这样的时间再次发生</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中国奶业现状让人寒心，爆出这样的事情来，只能说，中国人在慢慢的杀死中国人</a:t>
            </a:r>
          </a:p>
          <a:p>
            <a:pPr eaLnBrk="1" hangingPunct="1">
              <a:defRPr/>
            </a:pPr>
            <a:r>
              <a:rPr lang="zh-CN" altLang="en-US" dirty="0" smtClean="0"/>
              <a:t>你妈的，我测试的是星期几是幸运日，你问这些干啥玩意，草</a:t>
            </a:r>
          </a:p>
          <a:p>
            <a:pPr eaLnBrk="1" hangingPunct="1">
              <a:defRPr/>
            </a:pPr>
            <a:r>
              <a:rPr lang="zh-CN" altLang="en-US" dirty="0" smtClean="0"/>
              <a:t>无</a:t>
            </a:r>
          </a:p>
          <a:p>
            <a:pPr eaLnBrk="1" hangingPunct="1">
              <a:defRPr/>
            </a:pPr>
            <a:r>
              <a:rPr lang="zh-CN" altLang="en-US" dirty="0" smtClean="0"/>
              <a:t>吴</a:t>
            </a:r>
          </a:p>
          <a:p>
            <a:pPr eaLnBrk="1" hangingPunct="1">
              <a:defRPr/>
            </a:pPr>
            <a:r>
              <a:rPr lang="zh-CN" altLang="en-US" dirty="0" smtClean="0"/>
              <a:t>所有的牌子的老酸奶都这样吗？？？</a:t>
            </a:r>
          </a:p>
          <a:p>
            <a:pPr eaLnBrk="1" hangingPunct="1">
              <a:defRPr/>
            </a:pPr>
            <a:r>
              <a:rPr lang="zh-CN" altLang="en-US" dirty="0" smtClean="0"/>
              <a:t>无话好说</a:t>
            </a:r>
          </a:p>
          <a:p>
            <a:pPr eaLnBrk="1" hangingPunct="1">
              <a:defRPr/>
            </a:pPr>
            <a:r>
              <a:rPr lang="zh-CN" altLang="en-US" dirty="0" smtClean="0"/>
              <a:t>中国诚信体系需要进一步加强建设</a:t>
            </a:r>
          </a:p>
          <a:p>
            <a:pPr eaLnBrk="1" hangingPunct="1">
              <a:defRPr/>
            </a:pPr>
            <a:r>
              <a:rPr lang="zh-CN" altLang="en-US" dirty="0" smtClean="0"/>
              <a:t>太缺德了</a:t>
            </a:r>
          </a:p>
          <a:p>
            <a:pPr eaLnBrk="1" hangingPunct="1">
              <a:defRPr/>
            </a:pPr>
            <a:r>
              <a:rPr lang="zh-CN" altLang="en-US" dirty="0" smtClean="0"/>
              <a:t>好！曝光的好，这种企业 早该曝光了</a:t>
            </a:r>
          </a:p>
          <a:p>
            <a:pPr eaLnBrk="1" hangingPunct="1">
              <a:defRPr/>
            </a:pPr>
            <a:r>
              <a:rPr lang="zh-CN" altLang="en-US" dirty="0" smtClean="0"/>
              <a:t>无，只是了解</a:t>
            </a:r>
          </a:p>
          <a:p>
            <a:pPr eaLnBrk="1" hangingPunct="1">
              <a:defRPr/>
            </a:pPr>
            <a:r>
              <a:rPr lang="zh-CN" altLang="en-US" dirty="0" smtClean="0"/>
              <a:t>光曝光没用，要有措施才行</a:t>
            </a:r>
          </a:p>
          <a:p>
            <a:pPr eaLnBrk="1" hangingPunct="1">
              <a:defRPr/>
            </a:pPr>
            <a:r>
              <a:rPr lang="zh-CN" altLang="en-US" dirty="0" smtClean="0"/>
              <a:t>无</a:t>
            </a:r>
          </a:p>
          <a:p>
            <a:pPr eaLnBrk="1" hangingPunct="1">
              <a:defRPr/>
            </a:pPr>
            <a:r>
              <a:rPr lang="zh-CN" altLang="en-US" dirty="0" smtClean="0"/>
              <a:t>中国生产的东西特别是食品不能买</a:t>
            </a:r>
          </a:p>
          <a:p>
            <a:pPr eaLnBrk="1" hangingPunct="1">
              <a:defRPr/>
            </a:pPr>
            <a:r>
              <a:rPr lang="zh-CN" altLang="en-US" dirty="0" smtClean="0"/>
              <a:t>没</a:t>
            </a:r>
          </a:p>
          <a:p>
            <a:pPr eaLnBrk="1" hangingPunct="1">
              <a:defRPr/>
            </a:pPr>
            <a:r>
              <a:rPr lang="zh-CN" altLang="en-US" dirty="0" smtClean="0"/>
              <a:t>无所谓</a:t>
            </a:r>
          </a:p>
          <a:p>
            <a:pPr eaLnBrk="1" hangingPunct="1">
              <a:defRPr/>
            </a:pPr>
            <a:r>
              <a:rPr lang="zh-CN" altLang="en-US" dirty="0" smtClean="0"/>
              <a:t> 顺其自然吧</a:t>
            </a:r>
          </a:p>
          <a:p>
            <a:pPr eaLnBrk="1" hangingPunct="1">
              <a:defRPr/>
            </a:pPr>
            <a:r>
              <a:rPr lang="zh-CN" altLang="en-US" dirty="0" smtClean="0"/>
              <a:t>没有</a:t>
            </a:r>
          </a:p>
          <a:p>
            <a:pPr eaLnBrk="1" hangingPunct="1">
              <a:defRPr/>
            </a:pPr>
            <a:r>
              <a:rPr lang="zh-CN" altLang="en-US" dirty="0" smtClean="0"/>
              <a:t>无</a:t>
            </a:r>
          </a:p>
          <a:p>
            <a:pPr eaLnBrk="1" hangingPunct="1">
              <a:defRPr/>
            </a:pPr>
            <a:r>
              <a:rPr lang="zh-CN" altLang="en-US" dirty="0" smtClean="0"/>
              <a:t>中国虚假的东西太多了，却没有几个人敢啃声。大家都不管不理，所以制造商才会把人当白痴一样。</a:t>
            </a:r>
          </a:p>
          <a:p>
            <a:pPr eaLnBrk="1" hangingPunct="1">
              <a:defRPr/>
            </a:pPr>
            <a:r>
              <a:rPr lang="en-US" altLang="zh-CN" dirty="0" smtClean="0"/>
              <a:t>0</a:t>
            </a:r>
          </a:p>
          <a:p>
            <a:pPr eaLnBrk="1" hangingPunct="1">
              <a:defRPr/>
            </a:pPr>
            <a:r>
              <a:rPr lang="zh-CN" altLang="en-US" dirty="0" smtClean="0"/>
              <a:t>没</a:t>
            </a:r>
          </a:p>
          <a:p>
            <a:pPr eaLnBrk="1" hangingPunct="1">
              <a:defRPr/>
            </a:pPr>
            <a:r>
              <a:rPr lang="zh-CN" altLang="en-US" dirty="0" smtClean="0"/>
              <a:t>天朝</a:t>
            </a:r>
            <a:r>
              <a:rPr lang="en-US" altLang="zh-CN" dirty="0" smtClean="0"/>
              <a:t>V5</a:t>
            </a:r>
          </a:p>
          <a:p>
            <a:pPr eaLnBrk="1" hangingPunct="1">
              <a:defRPr/>
            </a:pPr>
            <a:r>
              <a:rPr lang="zh-CN" altLang="en-US" dirty="0" smtClean="0"/>
              <a:t>麻木了</a:t>
            </a:r>
          </a:p>
          <a:p>
            <a:pPr eaLnBrk="1" hangingPunct="1">
              <a:defRPr/>
            </a:pPr>
            <a:r>
              <a:rPr lang="zh-CN" altLang="en-US" dirty="0" smtClean="0"/>
              <a:t>广大人民群众监督，我国企事业才能更好的发展，企业要以正当手段经营获利才能安心经营，推动我国经济向前发展，更能获得群众的支持，那才是最大的经营利润，利国、利民、利己，才是真正的成功。</a:t>
            </a:r>
          </a:p>
          <a:p>
            <a:pPr eaLnBrk="1" hangingPunct="1">
              <a:defRPr/>
            </a:pPr>
            <a:r>
              <a:rPr lang="zh-CN" altLang="en-US" dirty="0" smtClean="0"/>
              <a:t>中国没什么牌子好了</a:t>
            </a:r>
            <a:r>
              <a:rPr lang="en-US" altLang="zh-CN" dirty="0" smtClean="0"/>
              <a:t>~</a:t>
            </a:r>
          </a:p>
          <a:p>
            <a:pPr eaLnBrk="1" hangingPunct="1">
              <a:defRPr/>
            </a:pPr>
            <a:r>
              <a:rPr lang="zh-CN" altLang="en-US" dirty="0" smtClean="0"/>
              <a:t>打酱油的</a:t>
            </a:r>
          </a:p>
          <a:p>
            <a:pPr eaLnBrk="1" hangingPunct="1">
              <a:defRPr/>
            </a:pPr>
            <a:r>
              <a:rPr lang="zh-CN" altLang="en-US" dirty="0" smtClean="0"/>
              <a:t>很好，很给力。揭露了中国市场的所有行业，包括你现在的调查也只是针对蒙牛。而我觉得是中国的整个市场，全是如此。</a:t>
            </a:r>
          </a:p>
          <a:p>
            <a:pPr eaLnBrk="1" hangingPunct="1">
              <a:defRPr/>
            </a:pPr>
            <a:r>
              <a:rPr lang="en-US" altLang="zh-CN" dirty="0" smtClean="0"/>
              <a:t>222</a:t>
            </a:r>
          </a:p>
          <a:p>
            <a:pPr eaLnBrk="1" hangingPunct="1">
              <a:defRPr/>
            </a:pPr>
            <a:r>
              <a:rPr lang="zh-CN" altLang="en-US" dirty="0" smtClean="0"/>
              <a:t>不晓得 我不了解</a:t>
            </a:r>
          </a:p>
          <a:p>
            <a:pPr eaLnBrk="1" hangingPunct="1">
              <a:defRPr/>
            </a:pPr>
            <a:r>
              <a:rPr lang="zh-CN" altLang="en-US" dirty="0" smtClean="0"/>
              <a:t>不完全是真相</a:t>
            </a:r>
          </a:p>
          <a:p>
            <a:pPr eaLnBrk="1" hangingPunct="1">
              <a:defRPr/>
            </a:pPr>
            <a:r>
              <a:rPr lang="zh-CN" altLang="en-US" dirty="0" smtClean="0"/>
              <a:t>没有看过，只是听说</a:t>
            </a:r>
          </a:p>
          <a:p>
            <a:pPr eaLnBrk="1" hangingPunct="1">
              <a:defRPr/>
            </a:pPr>
            <a:r>
              <a:rPr lang="zh-CN" altLang="en-US" dirty="0" smtClean="0"/>
              <a:t>支持</a:t>
            </a:r>
          </a:p>
          <a:p>
            <a:pPr eaLnBrk="1" hangingPunct="1">
              <a:defRPr/>
            </a:pPr>
            <a:r>
              <a:rPr lang="zh-CN" altLang="en-US" dirty="0" smtClean="0"/>
              <a:t>那些厂家到底还有没有良心？</a:t>
            </a:r>
          </a:p>
          <a:p>
            <a:pPr eaLnBrk="1" hangingPunct="1">
              <a:defRPr/>
            </a:pPr>
            <a:r>
              <a:rPr lang="zh-CN" altLang="en-US" dirty="0" smtClean="0"/>
              <a:t>不关心</a:t>
            </a:r>
          </a:p>
          <a:p>
            <a:pPr eaLnBrk="1" hangingPunct="1">
              <a:defRPr/>
            </a:pPr>
            <a:r>
              <a:rPr lang="zh-CN" altLang="en-US" dirty="0" smtClean="0"/>
              <a:t>没</a:t>
            </a:r>
          </a:p>
          <a:p>
            <a:pPr eaLnBrk="1" hangingPunct="1">
              <a:defRPr/>
            </a:pPr>
            <a:r>
              <a:rPr lang="zh-CN" altLang="en-US" dirty="0" smtClean="0"/>
              <a:t> </a:t>
            </a:r>
          </a:p>
          <a:p>
            <a:pPr eaLnBrk="1" hangingPunct="1">
              <a:defRPr/>
            </a:pPr>
            <a:r>
              <a:rPr lang="zh-CN" altLang="en-US" dirty="0" smtClean="0"/>
              <a:t>泥马</a:t>
            </a:r>
          </a:p>
          <a:p>
            <a:pPr eaLnBrk="1" hangingPunct="1">
              <a:defRPr/>
            </a:pPr>
            <a:r>
              <a:rPr lang="zh-CN" altLang="en-US" dirty="0" smtClean="0"/>
              <a:t>支持</a:t>
            </a:r>
          </a:p>
          <a:p>
            <a:pPr eaLnBrk="1" hangingPunct="1">
              <a:defRPr/>
            </a:pPr>
            <a:r>
              <a:rPr lang="zh-CN" altLang="en-US" dirty="0" smtClean="0"/>
              <a:t>额，选择大品牌，尽量减少老酸奶的食用，尽量都喝液态的酸奶吧。对本土企业的支持，加油和平乳业</a:t>
            </a:r>
            <a:r>
              <a:rPr lang="en-US" altLang="zh-CN" dirty="0" smtClean="0"/>
              <a:t>……</a:t>
            </a:r>
          </a:p>
          <a:p>
            <a:pPr eaLnBrk="1" hangingPunct="1">
              <a:defRPr/>
            </a:pPr>
            <a:r>
              <a:rPr lang="zh-CN" altLang="en-US" dirty="0" smtClean="0"/>
              <a:t>。。</a:t>
            </a:r>
          </a:p>
          <a:p>
            <a:pPr eaLnBrk="1" hangingPunct="1">
              <a:defRPr/>
            </a:pPr>
            <a:r>
              <a:rPr lang="zh-CN" altLang="en-US" dirty="0" smtClean="0"/>
              <a:t>不知道，没听说</a:t>
            </a:r>
            <a:r>
              <a:rPr lang="en-US" altLang="zh-CN" dirty="0" smtClean="0"/>
              <a:t>~</a:t>
            </a:r>
          </a:p>
          <a:p>
            <a:pPr eaLnBrk="1" hangingPunct="1">
              <a:defRPr/>
            </a:pPr>
            <a:r>
              <a:rPr lang="zh-CN" altLang="en-US" dirty="0" smtClean="0"/>
              <a:t>应该多揭漏这种行业隐患</a:t>
            </a:r>
          </a:p>
          <a:p>
            <a:pPr eaLnBrk="1" hangingPunct="1">
              <a:defRPr/>
            </a:pPr>
            <a:r>
              <a:rPr lang="zh-CN" altLang="en-US" dirty="0" smtClean="0"/>
              <a:t>喜欢赵普</a:t>
            </a:r>
          </a:p>
          <a:p>
            <a:pPr eaLnBrk="1" hangingPunct="1">
              <a:defRPr/>
            </a:pPr>
            <a:r>
              <a:rPr lang="zh-CN" altLang="en-US" dirty="0" smtClean="0"/>
              <a:t>白痴</a:t>
            </a:r>
          </a:p>
          <a:p>
            <a:pPr eaLnBrk="1" hangingPunct="1">
              <a:defRPr/>
            </a:pPr>
            <a:r>
              <a:rPr lang="zh-CN" altLang="en-US" dirty="0" smtClean="0"/>
              <a:t>赵普作为央视主持人不应该发表这种没有证据的评论，如果真有此事，他应该把证据也说出来，然后对于牛奶，还是喝天然牛奶比较放心些，有天然奶就不喝商品奶。必须要喝商品奶，还是少喝，喝的时候选一些大企业的，能信得过的，通过国家质量检测的牛奶去买。</a:t>
            </a:r>
          </a:p>
          <a:p>
            <a:pPr eaLnBrk="1" hangingPunct="1">
              <a:defRPr/>
            </a:pPr>
            <a:r>
              <a:rPr lang="zh-CN" altLang="en-US" dirty="0" smtClean="0"/>
              <a:t>好 </a:t>
            </a:r>
          </a:p>
          <a:p>
            <a:pPr eaLnBrk="1" hangingPunct="1">
              <a:defRPr/>
            </a:pPr>
            <a:r>
              <a:rPr lang="zh-CN" altLang="en-US" dirty="0" smtClean="0"/>
              <a:t>正常，原料也不知道哪里来的</a:t>
            </a:r>
          </a:p>
          <a:p>
            <a:pPr eaLnBrk="1" hangingPunct="1">
              <a:defRPr/>
            </a:pPr>
            <a:r>
              <a:rPr lang="zh-CN" altLang="en-US" dirty="0" smtClean="0"/>
              <a:t>所以的加工食品都有问题，只是消费者不知道而已，都知道了，就什么也不能吃了，还不如就不知道，自己骗自己吧！ </a:t>
            </a:r>
          </a:p>
          <a:p>
            <a:pPr eaLnBrk="1" hangingPunct="1">
              <a:defRPr/>
            </a:pPr>
            <a:r>
              <a:rPr lang="zh-CN" altLang="en-US" dirty="0" smtClean="0"/>
              <a:t>？？？？？？？</a:t>
            </a:r>
          </a:p>
          <a:p>
            <a:pPr eaLnBrk="1" hangingPunct="1">
              <a:defRPr/>
            </a:pPr>
            <a:r>
              <a:rPr lang="zh-CN" altLang="en-US" dirty="0" smtClean="0"/>
              <a:t>不知道</a:t>
            </a:r>
          </a:p>
          <a:p>
            <a:pPr eaLnBrk="1" hangingPunct="1">
              <a:defRPr/>
            </a:pPr>
            <a:r>
              <a:rPr lang="zh-CN" altLang="en-US" dirty="0" smtClean="0"/>
              <a:t>无</a:t>
            </a:r>
          </a:p>
          <a:p>
            <a:pPr eaLnBrk="1" hangingPunct="1">
              <a:defRPr/>
            </a:pPr>
            <a:r>
              <a:rPr lang="zh-CN" altLang="en-US" dirty="0" smtClean="0"/>
              <a:t>中国很落后，民生问题很严重</a:t>
            </a:r>
          </a:p>
          <a:p>
            <a:pPr eaLnBrk="1" hangingPunct="1">
              <a:defRPr/>
            </a:pPr>
            <a:r>
              <a:rPr lang="zh-CN" altLang="en-US" dirty="0" smtClean="0"/>
              <a:t>值得关注</a:t>
            </a:r>
          </a:p>
          <a:p>
            <a:pPr eaLnBrk="1" hangingPunct="1">
              <a:defRPr/>
            </a:pPr>
            <a:r>
              <a:rPr lang="zh-CN" altLang="en-US" dirty="0" smtClean="0"/>
              <a:t>感谢国家</a:t>
            </a:r>
          </a:p>
          <a:p>
            <a:pPr eaLnBrk="1" hangingPunct="1">
              <a:defRPr/>
            </a:pPr>
            <a:r>
              <a:rPr lang="zh-CN" altLang="en-US" dirty="0" smtClean="0"/>
              <a:t>不太了解情况不好说</a:t>
            </a:r>
          </a:p>
          <a:p>
            <a:pPr eaLnBrk="1" hangingPunct="1">
              <a:defRPr/>
            </a:pPr>
            <a:r>
              <a:rPr lang="zh-CN" altLang="en-US" dirty="0" smtClean="0"/>
              <a:t>中国目前的食品安全问题日渐严重，可能出现对食品安全的信任危机，食品监管部门在哪里？</a:t>
            </a:r>
          </a:p>
          <a:p>
            <a:pPr eaLnBrk="1" hangingPunct="1">
              <a:defRPr/>
            </a:pPr>
            <a:r>
              <a:rPr lang="zh-CN" altLang="en-US" dirty="0" smtClean="0"/>
              <a:t>虽然 但是我觉得没那么严重 还是喜欢吃</a:t>
            </a:r>
          </a:p>
          <a:p>
            <a:pPr eaLnBrk="1" hangingPunct="1">
              <a:defRPr/>
            </a:pPr>
            <a:r>
              <a:rPr lang="zh-CN" altLang="en-US" dirty="0" smtClean="0"/>
              <a:t>我可以说脏话么？</a:t>
            </a:r>
          </a:p>
          <a:p>
            <a:pPr eaLnBrk="1" hangingPunct="1">
              <a:defRPr/>
            </a:pPr>
            <a:r>
              <a:rPr lang="zh-CN" altLang="en-US" dirty="0" smtClean="0"/>
              <a:t>无法士大夫</a:t>
            </a:r>
          </a:p>
          <a:p>
            <a:pPr eaLnBrk="1" hangingPunct="1">
              <a:defRPr/>
            </a:pPr>
            <a:r>
              <a:rPr lang="zh-CN" altLang="en-US" dirty="0" smtClean="0"/>
              <a:t>顶顶顶顶顶顶顶顶顶顶</a:t>
            </a:r>
          </a:p>
          <a:p>
            <a:pPr eaLnBrk="1" hangingPunct="1">
              <a:defRPr/>
            </a:pPr>
            <a:r>
              <a:rPr lang="zh-CN" altLang="en-US" dirty="0" smtClean="0"/>
              <a:t>不喝老酸奶了</a:t>
            </a:r>
          </a:p>
          <a:p>
            <a:pPr eaLnBrk="1" hangingPunct="1">
              <a:defRPr/>
            </a:pPr>
            <a:r>
              <a:rPr lang="zh-CN" altLang="en-US" dirty="0" smtClean="0"/>
              <a:t>好，天地正气</a:t>
            </a:r>
          </a:p>
          <a:p>
            <a:pPr eaLnBrk="1" hangingPunct="1">
              <a:defRPr/>
            </a:pPr>
            <a:r>
              <a:rPr lang="zh-CN" altLang="en-US" dirty="0" smtClean="0"/>
              <a:t>愤怒</a:t>
            </a:r>
          </a:p>
          <a:p>
            <a:pPr eaLnBrk="1" hangingPunct="1">
              <a:defRPr/>
            </a:pPr>
            <a:r>
              <a:rPr lang="zh-CN" altLang="en-US" dirty="0" smtClean="0"/>
              <a:t>不揭发就是在放屁</a:t>
            </a:r>
          </a:p>
          <a:p>
            <a:pPr eaLnBrk="1" hangingPunct="1">
              <a:defRPr/>
            </a:pPr>
            <a:r>
              <a:rPr lang="zh-CN" altLang="en-US" dirty="0" smtClean="0"/>
              <a:t>无</a:t>
            </a:r>
          </a:p>
          <a:p>
            <a:pPr eaLnBrk="1" hangingPunct="1">
              <a:defRPr/>
            </a:pPr>
            <a:r>
              <a:rPr lang="zh-CN" altLang="en-US" dirty="0" smtClean="0"/>
              <a:t>人们偷工减料，无视人民生命，不知</a:t>
            </a:r>
            <a:r>
              <a:rPr lang="en-US" altLang="zh-CN" dirty="0" smtClean="0"/>
              <a:t>"</a:t>
            </a:r>
            <a:r>
              <a:rPr lang="zh-CN" altLang="en-US" dirty="0" smtClean="0"/>
              <a:t>害人终害己</a:t>
            </a:r>
            <a:r>
              <a:rPr lang="en-US" altLang="zh-CN" dirty="0" smtClean="0"/>
              <a:t>"</a:t>
            </a:r>
          </a:p>
          <a:p>
            <a:pPr eaLnBrk="1" hangingPunct="1">
              <a:defRPr/>
            </a:pPr>
            <a:r>
              <a:rPr lang="zh-CN" altLang="en-US" dirty="0" smtClean="0"/>
              <a:t>这些工厂做的来的事都不是人做的</a:t>
            </a:r>
          </a:p>
          <a:p>
            <a:pPr eaLnBrk="1" hangingPunct="1">
              <a:defRPr/>
            </a:pPr>
            <a:r>
              <a:rPr lang="en-US" altLang="zh-CN" dirty="0" smtClean="0"/>
              <a:t>3</a:t>
            </a:r>
          </a:p>
          <a:p>
            <a:pPr eaLnBrk="1" hangingPunct="1">
              <a:defRPr/>
            </a:pPr>
            <a:r>
              <a:rPr lang="en-US" altLang="zh-CN" dirty="0" smtClean="0"/>
              <a:t> </a:t>
            </a:r>
            <a:r>
              <a:rPr lang="zh-CN" altLang="en-US" dirty="0" smtClean="0"/>
              <a:t>加强对食品安全的监管力度，严格对危害食品安全的败类绳之于法，一经查实，在证据确凿的情况下，依法追究其刑事责任。</a:t>
            </a:r>
          </a:p>
          <a:p>
            <a:pPr eaLnBrk="1" hangingPunct="1">
              <a:defRPr/>
            </a:pPr>
            <a:r>
              <a:rPr lang="zh-CN" altLang="en-US" dirty="0" smtClean="0"/>
              <a:t>没感觉</a:t>
            </a:r>
          </a:p>
          <a:p>
            <a:pPr eaLnBrk="1" hangingPunct="1">
              <a:defRPr/>
            </a:pPr>
            <a:r>
              <a:rPr lang="zh-CN" altLang="en-US" dirty="0" smtClean="0"/>
              <a:t>主持人赵普具有高度的社会责任感，某些工业企业缺乏道德的约束，国家要加强食品安全方面的监管。</a:t>
            </a:r>
          </a:p>
          <a:p>
            <a:pPr eaLnBrk="1" hangingPunct="1">
              <a:defRPr/>
            </a:pPr>
            <a:r>
              <a:rPr lang="zh-CN" altLang="en-US" dirty="0" smtClean="0"/>
              <a:t>干得好</a:t>
            </a:r>
          </a:p>
          <a:p>
            <a:pPr eaLnBrk="1" hangingPunct="1">
              <a:defRPr/>
            </a:pPr>
            <a:r>
              <a:rPr lang="zh-CN" altLang="en-US" dirty="0" smtClean="0"/>
              <a:t>需要这样的人</a:t>
            </a:r>
          </a:p>
          <a:p>
            <a:pPr eaLnBrk="1" hangingPunct="1">
              <a:defRPr/>
            </a:pPr>
            <a:r>
              <a:rPr lang="zh-CN" altLang="en-US" dirty="0" smtClean="0"/>
              <a:t>提倡保护消费者的权益</a:t>
            </a:r>
          </a:p>
          <a:p>
            <a:pPr eaLnBrk="1" hangingPunct="1">
              <a:defRPr/>
            </a:pPr>
            <a:endParaRPr lang="en-US" altLang="zh-CN" dirty="0" smtClean="0"/>
          </a:p>
          <a:p>
            <a:pPr eaLnBrk="1" hangingPunct="1">
              <a:defRPr/>
            </a:pPr>
            <a:endParaRPr lang="en-US" altLang="zh-CN" dirty="0" smtClean="0"/>
          </a:p>
          <a:p>
            <a:pPr eaLnBrk="1" hangingPunct="1">
              <a:defRPr/>
            </a:pPr>
            <a:r>
              <a:rPr lang="zh-CN" altLang="en-US" dirty="0" smtClean="0"/>
              <a:t>请列举你最近听说的关于牛奶的热点新闻事件：</a:t>
            </a:r>
            <a:endParaRPr lang="en-US" altLang="zh-CN" dirty="0" smtClean="0"/>
          </a:p>
          <a:p>
            <a:pPr eaLnBrk="1" hangingPunct="1">
              <a:defRPr/>
            </a:pPr>
            <a:r>
              <a:rPr lang="zh-CN" altLang="en-US" dirty="0" smtClean="0"/>
              <a:t>蒙牛 致癌物</a:t>
            </a:r>
          </a:p>
          <a:p>
            <a:pPr eaLnBrk="1" hangingPunct="1">
              <a:defRPr/>
            </a:pPr>
            <a:r>
              <a:rPr lang="zh-CN" altLang="en-US" dirty="0" smtClean="0"/>
              <a:t>蒙牛牛奶含三聚氰胺</a:t>
            </a:r>
          </a:p>
          <a:p>
            <a:pPr eaLnBrk="1" hangingPunct="1">
              <a:defRPr/>
            </a:pPr>
            <a:r>
              <a:rPr lang="zh-CN" altLang="en-US" dirty="0" smtClean="0"/>
              <a:t>喝蒙牛变脑残</a:t>
            </a:r>
          </a:p>
          <a:p>
            <a:pPr eaLnBrk="1" hangingPunct="1">
              <a:defRPr/>
            </a:pPr>
            <a:r>
              <a:rPr lang="zh-CN" altLang="en-US" dirty="0" smtClean="0"/>
              <a:t>光明牛奶</a:t>
            </a:r>
          </a:p>
          <a:p>
            <a:pPr eaLnBrk="1" hangingPunct="1">
              <a:defRPr/>
            </a:pPr>
            <a:r>
              <a:rPr lang="zh-CN" altLang="en-US" dirty="0" smtClean="0"/>
              <a:t>三聚氰胺事件</a:t>
            </a:r>
          </a:p>
          <a:p>
            <a:pPr eaLnBrk="1" hangingPunct="1">
              <a:defRPr/>
            </a:pPr>
            <a:r>
              <a:rPr lang="zh-CN" altLang="en-US" dirty="0" smtClean="0"/>
              <a:t>毒牛奶</a:t>
            </a:r>
          </a:p>
          <a:p>
            <a:pPr eaLnBrk="1" hangingPunct="1">
              <a:defRPr/>
            </a:pPr>
            <a:r>
              <a:rPr lang="zh-CN" altLang="en-US" dirty="0" smtClean="0"/>
              <a:t>三鹿三聚氰胺 </a:t>
            </a:r>
          </a:p>
          <a:p>
            <a:pPr eaLnBrk="1" hangingPunct="1">
              <a:defRPr/>
            </a:pPr>
            <a:r>
              <a:rPr lang="zh-CN" altLang="en-US" dirty="0" smtClean="0"/>
              <a:t>完达山公司在鲜奶的收购上有了争议</a:t>
            </a:r>
          </a:p>
          <a:p>
            <a:pPr eaLnBrk="1" hangingPunct="1">
              <a:defRPr/>
            </a:pPr>
            <a:r>
              <a:rPr lang="zh-CN" altLang="en-US" dirty="0" smtClean="0"/>
              <a:t>三聚氰胺</a:t>
            </a:r>
          </a:p>
          <a:p>
            <a:pPr eaLnBrk="1" hangingPunct="1">
              <a:defRPr/>
            </a:pPr>
            <a:r>
              <a:rPr lang="en-US" altLang="zh-CN" dirty="0" smtClean="0"/>
              <a:t>xdm668@163.com</a:t>
            </a:r>
          </a:p>
          <a:p>
            <a:pPr eaLnBrk="1" hangingPunct="1">
              <a:defRPr/>
            </a:pPr>
            <a:r>
              <a:rPr lang="zh-CN" altLang="en-US" dirty="0" smtClean="0"/>
              <a:t>牛奶中有致癌物</a:t>
            </a:r>
          </a:p>
          <a:p>
            <a:pPr eaLnBrk="1" hangingPunct="1">
              <a:defRPr/>
            </a:pPr>
            <a:r>
              <a:rPr lang="zh-CN" altLang="en-US" dirty="0" smtClean="0"/>
              <a:t>应该加大监察力度，确保产品的质量，为消费者的安全考虑</a:t>
            </a:r>
          </a:p>
          <a:p>
            <a:pPr eaLnBrk="1" hangingPunct="1">
              <a:defRPr/>
            </a:pPr>
            <a:r>
              <a:rPr lang="zh-CN" altLang="en-US" dirty="0" smtClean="0"/>
              <a:t>蒙牛不达标</a:t>
            </a:r>
          </a:p>
          <a:p>
            <a:pPr eaLnBrk="1" hangingPunct="1">
              <a:defRPr/>
            </a:pPr>
            <a:r>
              <a:rPr lang="zh-CN" altLang="en-US" dirty="0" smtClean="0"/>
              <a:t>旧皮鞋制奶</a:t>
            </a:r>
            <a:r>
              <a:rPr lang="en-US" altLang="zh-CN" dirty="0" smtClean="0"/>
              <a:t>,</a:t>
            </a:r>
          </a:p>
          <a:p>
            <a:pPr eaLnBrk="1" hangingPunct="1">
              <a:defRPr/>
            </a:pPr>
            <a:r>
              <a:rPr lang="zh-CN" altLang="en-US" dirty="0" smtClean="0"/>
              <a:t>三聚氰胺</a:t>
            </a:r>
          </a:p>
          <a:p>
            <a:pPr eaLnBrk="1" hangingPunct="1">
              <a:defRPr/>
            </a:pPr>
            <a:r>
              <a:rPr lang="zh-CN" altLang="en-US" dirty="0" smtClean="0"/>
              <a:t>三聚氰胺 黄曲霉素</a:t>
            </a:r>
          </a:p>
          <a:p>
            <a:pPr eaLnBrk="1" hangingPunct="1">
              <a:defRPr/>
            </a:pPr>
            <a:r>
              <a:rPr lang="en-US" altLang="zh-CN" dirty="0" err="1" smtClean="0"/>
              <a:t>sanjuqingan</a:t>
            </a:r>
            <a:endParaRPr lang="en-US" altLang="zh-CN" dirty="0" smtClean="0"/>
          </a:p>
          <a:p>
            <a:pPr eaLnBrk="1" hangingPunct="1">
              <a:defRPr/>
            </a:pPr>
            <a:r>
              <a:rPr lang="zh-CN" altLang="en-US" dirty="0" smtClean="0"/>
              <a:t>三聚氰胺</a:t>
            </a:r>
          </a:p>
          <a:p>
            <a:pPr eaLnBrk="1" hangingPunct="1">
              <a:defRPr/>
            </a:pPr>
            <a:r>
              <a:rPr lang="zh-CN" altLang="en-US" dirty="0" smtClean="0"/>
              <a:t>皮带制酸奶</a:t>
            </a:r>
          </a:p>
          <a:p>
            <a:pPr eaLnBrk="1" hangingPunct="1">
              <a:defRPr/>
            </a:pPr>
            <a:r>
              <a:rPr lang="zh-CN" altLang="en-US" dirty="0" smtClean="0"/>
              <a:t>太子奶倒闭</a:t>
            </a:r>
          </a:p>
          <a:p>
            <a:pPr eaLnBrk="1" hangingPunct="1">
              <a:defRPr/>
            </a:pPr>
            <a:r>
              <a:rPr lang="zh-CN" altLang="en-US" dirty="0" smtClean="0"/>
              <a:t>老酸奶</a:t>
            </a:r>
          </a:p>
          <a:p>
            <a:pPr eaLnBrk="1" hangingPunct="1">
              <a:defRPr/>
            </a:pPr>
            <a:r>
              <a:rPr lang="zh-CN" altLang="en-US" dirty="0" smtClean="0"/>
              <a:t>多了。</a:t>
            </a:r>
          </a:p>
          <a:p>
            <a:pPr eaLnBrk="1" hangingPunct="1">
              <a:defRPr/>
            </a:pPr>
            <a:r>
              <a:rPr lang="zh-CN" altLang="en-US" dirty="0" smtClean="0"/>
              <a:t>蒙牛换帅</a:t>
            </a:r>
          </a:p>
          <a:p>
            <a:pPr eaLnBrk="1" hangingPunct="1">
              <a:defRPr/>
            </a:pPr>
            <a:r>
              <a:rPr lang="zh-CN" altLang="en-US" dirty="0" smtClean="0"/>
              <a:t> </a:t>
            </a:r>
          </a:p>
          <a:p>
            <a:pPr eaLnBrk="1" hangingPunct="1">
              <a:defRPr/>
            </a:pPr>
            <a:r>
              <a:rPr lang="zh-CN" altLang="en-US" dirty="0" smtClean="0"/>
              <a:t>奶粉有虫子</a:t>
            </a:r>
          </a:p>
          <a:p>
            <a:pPr eaLnBrk="1" hangingPunct="1">
              <a:defRPr/>
            </a:pPr>
            <a:r>
              <a:rPr lang="zh-CN" altLang="en-US" dirty="0" smtClean="0"/>
              <a:t>皮鞋入奶，</a:t>
            </a:r>
          </a:p>
          <a:p>
            <a:pPr eaLnBrk="1" hangingPunct="1">
              <a:defRPr/>
            </a:pPr>
            <a:r>
              <a:rPr lang="zh-CN" altLang="en-US" dirty="0" smtClean="0"/>
              <a:t>试点方案 </a:t>
            </a:r>
          </a:p>
          <a:p>
            <a:pPr eaLnBrk="1" hangingPunct="1">
              <a:defRPr/>
            </a:pPr>
            <a:r>
              <a:rPr lang="zh-CN" altLang="en-US" dirty="0" smtClean="0"/>
              <a:t>蒙牛出问题</a:t>
            </a:r>
          </a:p>
          <a:p>
            <a:pPr eaLnBrk="1" hangingPunct="1">
              <a:defRPr/>
            </a:pPr>
            <a:r>
              <a:rPr lang="zh-CN" altLang="en-US" dirty="0" smtClean="0"/>
              <a:t>许多</a:t>
            </a:r>
          </a:p>
          <a:p>
            <a:pPr eaLnBrk="1" hangingPunct="1">
              <a:defRPr/>
            </a:pPr>
            <a:r>
              <a:rPr lang="zh-CN" altLang="en-US" dirty="0" smtClean="0"/>
              <a:t>蒙牛有毒</a:t>
            </a:r>
          </a:p>
          <a:p>
            <a:pPr eaLnBrk="1" hangingPunct="1">
              <a:defRPr/>
            </a:pPr>
            <a:r>
              <a:rPr lang="zh-CN" altLang="en-US" dirty="0" smtClean="0"/>
              <a:t>蒙牛毒牛奶</a:t>
            </a:r>
          </a:p>
          <a:p>
            <a:pPr eaLnBrk="1" hangingPunct="1">
              <a:defRPr/>
            </a:pPr>
            <a:r>
              <a:rPr lang="en-US" altLang="zh-CN" dirty="0" smtClean="0"/>
              <a:t>.0.</a:t>
            </a:r>
          </a:p>
          <a:p>
            <a:pPr eaLnBrk="1" hangingPunct="1">
              <a:defRPr/>
            </a:pPr>
            <a:r>
              <a:rPr lang="en-US" altLang="zh-CN" dirty="0" smtClean="0"/>
              <a:t>3</a:t>
            </a:r>
          </a:p>
          <a:p>
            <a:pPr eaLnBrk="1" hangingPunct="1">
              <a:defRPr/>
            </a:pPr>
            <a:r>
              <a:rPr lang="zh-CN" altLang="en-US" dirty="0" smtClean="0"/>
              <a:t>伊利牛奶发生问题</a:t>
            </a:r>
          </a:p>
          <a:p>
            <a:pPr eaLnBrk="1" hangingPunct="1">
              <a:defRPr/>
            </a:pPr>
            <a:r>
              <a:rPr lang="zh-CN" altLang="en-US" dirty="0" smtClean="0"/>
              <a:t>蒙牛里面貌似有致癌物质</a:t>
            </a:r>
          </a:p>
          <a:p>
            <a:pPr eaLnBrk="1" hangingPunct="1">
              <a:defRPr/>
            </a:pPr>
            <a:r>
              <a:rPr lang="zh-CN" altLang="en-US" dirty="0" smtClean="0"/>
              <a:t>明胶事件</a:t>
            </a:r>
          </a:p>
          <a:p>
            <a:pPr eaLnBrk="1" hangingPunct="1">
              <a:defRPr/>
            </a:pPr>
            <a:r>
              <a:rPr lang="zh-CN" altLang="en-US" dirty="0" smtClean="0"/>
              <a:t>三聚氰胺</a:t>
            </a:r>
          </a:p>
          <a:p>
            <a:pPr eaLnBrk="1" hangingPunct="1">
              <a:defRPr/>
            </a:pPr>
            <a:r>
              <a:rPr lang="zh-CN" altLang="en-US" dirty="0" smtClean="0"/>
              <a:t>大头娃娃</a:t>
            </a:r>
          </a:p>
          <a:p>
            <a:pPr eaLnBrk="1" hangingPunct="1">
              <a:defRPr/>
            </a:pPr>
            <a:r>
              <a:rPr lang="zh-CN" altLang="en-US" dirty="0" smtClean="0"/>
              <a:t>三鹿毒奶粉</a:t>
            </a:r>
          </a:p>
          <a:p>
            <a:pPr eaLnBrk="1" hangingPunct="1">
              <a:defRPr/>
            </a:pPr>
            <a:r>
              <a:rPr lang="zh-CN" altLang="en-US" dirty="0" smtClean="0"/>
              <a:t>三聚氰胺、</a:t>
            </a:r>
          </a:p>
          <a:p>
            <a:pPr eaLnBrk="1" hangingPunct="1">
              <a:defRPr/>
            </a:pPr>
            <a:r>
              <a:rPr lang="zh-CN" altLang="en-US" dirty="0" smtClean="0"/>
              <a:t>蒙牛毒死人</a:t>
            </a:r>
          </a:p>
          <a:p>
            <a:pPr eaLnBrk="1" hangingPunct="1">
              <a:defRPr/>
            </a:pPr>
            <a:r>
              <a:rPr lang="zh-CN" altLang="en-US" dirty="0" smtClean="0"/>
              <a:t>牛奶没法喝</a:t>
            </a:r>
          </a:p>
          <a:p>
            <a:pPr eaLnBrk="1" hangingPunct="1">
              <a:defRPr/>
            </a:pPr>
            <a:r>
              <a:rPr lang="en-US" altLang="zh-CN" dirty="0" smtClean="0"/>
              <a:t>3</a:t>
            </a:r>
            <a:r>
              <a:rPr lang="zh-CN" altLang="en-US" dirty="0" smtClean="0"/>
              <a:t>鹿奶粉 </a:t>
            </a:r>
          </a:p>
          <a:p>
            <a:pPr eaLnBrk="1" hangingPunct="1">
              <a:defRPr/>
            </a:pPr>
            <a:r>
              <a:rPr lang="zh-CN" altLang="en-US" dirty="0" smtClean="0"/>
              <a:t>三鹿</a:t>
            </a:r>
          </a:p>
          <a:p>
            <a:pPr eaLnBrk="1" hangingPunct="1">
              <a:defRPr/>
            </a:pPr>
            <a:endParaRPr lang="zh-CN" altLang="en-US" dirty="0" smtClean="0"/>
          </a:p>
          <a:p>
            <a:pPr eaLnBrk="1" hangingPunct="1">
              <a:defRPr/>
            </a:pPr>
            <a:endParaRPr lang="en-US" altLang="zh-CN" dirty="0" smtClean="0"/>
          </a:p>
        </p:txBody>
      </p:sp>
      <p:sp>
        <p:nvSpPr>
          <p:cNvPr id="4" name="灯片编号占位符 3"/>
          <p:cNvSpPr>
            <a:spLocks noGrp="1"/>
          </p:cNvSpPr>
          <p:nvPr>
            <p:ph type="sldNum" sz="quarter" idx="5"/>
          </p:nvPr>
        </p:nvSpPr>
        <p:spPr/>
        <p:txBody>
          <a:bodyPr/>
          <a:lstStyle/>
          <a:p>
            <a:pPr>
              <a:defRPr/>
            </a:pPr>
            <a:fld id="{802AC6CE-BB1E-4A01-886E-BB76B1E3D104}" type="slidenum">
              <a:rPr lang="zh-CN" altLang="en-US" smtClean="0"/>
              <a:pPr>
                <a:defRPr/>
              </a:pPr>
              <a:t>14</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幻灯片图像占位符 1"/>
          <p:cNvSpPr>
            <a:spLocks noGrp="1" noRot="1" noChangeAspect="1"/>
          </p:cNvSpPr>
          <p:nvPr>
            <p:ph type="sldImg"/>
          </p:nvPr>
        </p:nvSpPr>
        <p:spPr bwMode="auto">
          <a:noFill/>
          <a:ln>
            <a:solidFill>
              <a:srgbClr val="000000"/>
            </a:solidFill>
            <a:miter lim="800000"/>
            <a:headEnd/>
            <a:tailEnd/>
          </a:ln>
        </p:spPr>
      </p:sp>
      <p:sp>
        <p:nvSpPr>
          <p:cNvPr id="3" name="备注占位符 2"/>
          <p:cNvSpPr>
            <a:spLocks noGrp="1"/>
          </p:cNvSpPr>
          <p:nvPr>
            <p:ph type="body" idx="1"/>
          </p:nvPr>
        </p:nvSpPr>
        <p:spPr/>
        <p:txBody>
          <a:bodyPr>
            <a:normAutofit fontScale="25000" lnSpcReduction="20000"/>
          </a:bodyPr>
          <a:lstStyle/>
          <a:p>
            <a:pPr eaLnBrk="1" hangingPunct="1">
              <a:defRPr/>
            </a:pPr>
            <a:r>
              <a:rPr lang="zh-CN" altLang="en-US" dirty="0" smtClean="0"/>
              <a:t>你对“贵州织金、陕西多名小学生中毒 蒙牛酸酸乳 疑似凶手”事件有什么评论？</a:t>
            </a:r>
          </a:p>
          <a:p>
            <a:pPr eaLnBrk="1" hangingPunct="1">
              <a:defRPr/>
            </a:pPr>
            <a:r>
              <a:rPr lang="en-US" altLang="zh-CN" dirty="0" smtClean="0"/>
              <a:t>.........</a:t>
            </a:r>
            <a:r>
              <a:rPr lang="zh-CN" altLang="en-US" dirty="0" smtClean="0"/>
              <a:t>坑爹啊</a:t>
            </a:r>
            <a:r>
              <a:rPr lang="en-US" altLang="zh-CN" dirty="0" smtClean="0"/>
              <a:t>|</a:t>
            </a:r>
          </a:p>
          <a:p>
            <a:pPr eaLnBrk="1" hangingPunct="1">
              <a:defRPr/>
            </a:pPr>
            <a:r>
              <a:rPr lang="en-US" altLang="zh-CN" dirty="0" smtClean="0"/>
              <a:t>fuck you </a:t>
            </a:r>
            <a:r>
              <a:rPr lang="zh-CN" altLang="en-US" dirty="0" smtClean="0"/>
              <a:t>蒙牛</a:t>
            </a:r>
            <a:r>
              <a:rPr lang="en-US" altLang="zh-CN" dirty="0" smtClean="0"/>
              <a:t>|</a:t>
            </a:r>
          </a:p>
          <a:p>
            <a:pPr eaLnBrk="1" hangingPunct="1">
              <a:defRPr/>
            </a:pPr>
            <a:r>
              <a:rPr lang="en-US" altLang="zh-CN" dirty="0" smtClean="0"/>
              <a:t>FUCK|</a:t>
            </a:r>
          </a:p>
          <a:p>
            <a:pPr eaLnBrk="1" hangingPunct="1">
              <a:defRPr/>
            </a:pPr>
            <a:r>
              <a:rPr lang="en-US" altLang="zh-CN" dirty="0" smtClean="0"/>
              <a:t>fuck|</a:t>
            </a:r>
          </a:p>
          <a:p>
            <a:pPr eaLnBrk="1" hangingPunct="1">
              <a:defRPr/>
            </a:pPr>
            <a:r>
              <a:rPr lang="zh-CN" altLang="en-US" dirty="0" smtClean="0"/>
              <a:t>半信半疑</a:t>
            </a:r>
            <a:r>
              <a:rPr lang="en-US" altLang="zh-CN" dirty="0" smtClean="0"/>
              <a:t>|</a:t>
            </a:r>
          </a:p>
          <a:p>
            <a:pPr eaLnBrk="1" hangingPunct="1">
              <a:defRPr/>
            </a:pPr>
            <a:r>
              <a:rPr lang="zh-CN" altLang="en-US" dirty="0" smtClean="0"/>
              <a:t>报道不一定是真实的</a:t>
            </a:r>
            <a:r>
              <a:rPr lang="en-US" altLang="zh-CN" dirty="0" smtClean="0"/>
              <a:t>|</a:t>
            </a:r>
          </a:p>
          <a:p>
            <a:pPr eaLnBrk="1" hangingPunct="1">
              <a:defRPr/>
            </a:pPr>
            <a:r>
              <a:rPr lang="zh-CN" altLang="en-US" dirty="0" smtClean="0"/>
              <a:t>并非最后一根稻草，但蒙牛倒掉是必然的，因为其“起来”的太快，超快速发展的企业都必然有问题。尤其是在当下国内社会环境下。</a:t>
            </a:r>
            <a:r>
              <a:rPr lang="en-US" altLang="zh-CN" dirty="0" smtClean="0"/>
              <a:t>|</a:t>
            </a:r>
          </a:p>
          <a:p>
            <a:pPr eaLnBrk="1" hangingPunct="1">
              <a:defRPr/>
            </a:pPr>
            <a:r>
              <a:rPr lang="zh-CN" altLang="en-US" dirty="0" smtClean="0"/>
              <a:t>不道德</a:t>
            </a:r>
            <a:r>
              <a:rPr lang="en-US" altLang="zh-CN" dirty="0" smtClean="0"/>
              <a:t>|</a:t>
            </a:r>
          </a:p>
          <a:p>
            <a:pPr eaLnBrk="1" hangingPunct="1">
              <a:defRPr/>
            </a:pPr>
            <a:r>
              <a:rPr lang="zh-CN" altLang="en-US" dirty="0" smtClean="0"/>
              <a:t>不好</a:t>
            </a:r>
            <a:r>
              <a:rPr lang="en-US" altLang="zh-CN" dirty="0" smtClean="0"/>
              <a:t>|</a:t>
            </a:r>
          </a:p>
          <a:p>
            <a:pPr eaLnBrk="1" hangingPunct="1">
              <a:defRPr/>
            </a:pPr>
            <a:r>
              <a:rPr lang="zh-CN" altLang="en-US" dirty="0" smtClean="0"/>
              <a:t>不好评论。</a:t>
            </a:r>
            <a:r>
              <a:rPr lang="en-US" altLang="zh-CN" dirty="0" smtClean="0"/>
              <a:t>|</a:t>
            </a:r>
          </a:p>
          <a:p>
            <a:pPr eaLnBrk="1" hangingPunct="1">
              <a:defRPr/>
            </a:pPr>
            <a:r>
              <a:rPr lang="zh-CN" altLang="en-US" dirty="0" smtClean="0"/>
              <a:t>不了解，不评论</a:t>
            </a:r>
            <a:r>
              <a:rPr lang="en-US" altLang="zh-CN" dirty="0" smtClean="0"/>
              <a:t>|</a:t>
            </a:r>
          </a:p>
          <a:p>
            <a:pPr eaLnBrk="1" hangingPunct="1">
              <a:defRPr/>
            </a:pPr>
            <a:r>
              <a:rPr lang="zh-CN" altLang="en-US" dirty="0" smtClean="0"/>
              <a:t>不了解</a:t>
            </a:r>
            <a:r>
              <a:rPr lang="en-US" altLang="zh-CN" dirty="0" smtClean="0"/>
              <a:t>|</a:t>
            </a:r>
          </a:p>
          <a:p>
            <a:pPr eaLnBrk="1" hangingPunct="1">
              <a:defRPr/>
            </a:pPr>
            <a:r>
              <a:rPr lang="zh-CN" altLang="en-US" dirty="0" smtClean="0"/>
              <a:t>不了解详情，不做评论</a:t>
            </a:r>
            <a:r>
              <a:rPr lang="en-US" altLang="zh-CN" dirty="0" smtClean="0"/>
              <a:t>|</a:t>
            </a:r>
          </a:p>
          <a:p>
            <a:pPr eaLnBrk="1" hangingPunct="1">
              <a:defRPr/>
            </a:pPr>
            <a:r>
              <a:rPr lang="zh-CN" altLang="en-US" dirty="0" smtClean="0"/>
              <a:t>不明真相，也可能是竞争对手的炒作</a:t>
            </a:r>
            <a:r>
              <a:rPr lang="en-US" altLang="zh-CN" dirty="0" smtClean="0"/>
              <a:t>|</a:t>
            </a:r>
          </a:p>
          <a:p>
            <a:pPr eaLnBrk="1" hangingPunct="1">
              <a:defRPr/>
            </a:pPr>
            <a:r>
              <a:rPr lang="zh-CN" altLang="en-US" dirty="0" smtClean="0"/>
              <a:t>不能说脏话的话，我无话可说</a:t>
            </a:r>
            <a:r>
              <a:rPr lang="en-US" altLang="zh-CN" dirty="0" smtClean="0"/>
              <a:t>|</a:t>
            </a:r>
          </a:p>
          <a:p>
            <a:pPr eaLnBrk="1" hangingPunct="1">
              <a:defRPr/>
            </a:pPr>
            <a:r>
              <a:rPr lang="zh-CN" altLang="en-US" dirty="0" smtClean="0"/>
              <a:t>不清楚</a:t>
            </a:r>
            <a:r>
              <a:rPr lang="en-US" altLang="zh-CN" dirty="0" smtClean="0"/>
              <a:t>|</a:t>
            </a:r>
          </a:p>
          <a:p>
            <a:pPr eaLnBrk="1" hangingPunct="1">
              <a:defRPr/>
            </a:pPr>
            <a:r>
              <a:rPr lang="zh-CN" altLang="en-US" dirty="0" smtClean="0"/>
              <a:t>不清楚</a:t>
            </a:r>
            <a:r>
              <a:rPr lang="en-US" altLang="zh-CN" dirty="0" smtClean="0"/>
              <a:t>|</a:t>
            </a:r>
          </a:p>
          <a:p>
            <a:pPr eaLnBrk="1" hangingPunct="1">
              <a:defRPr/>
            </a:pPr>
            <a:r>
              <a:rPr lang="zh-CN" altLang="en-US" dirty="0" smtClean="0"/>
              <a:t>不确认的东西不评价</a:t>
            </a:r>
            <a:r>
              <a:rPr lang="en-US" altLang="zh-CN" dirty="0" smtClean="0"/>
              <a:t>|</a:t>
            </a:r>
          </a:p>
          <a:p>
            <a:pPr eaLnBrk="1" hangingPunct="1">
              <a:defRPr/>
            </a:pPr>
            <a:r>
              <a:rPr lang="zh-CN" altLang="en-US" dirty="0" smtClean="0"/>
              <a:t>不说脏话就无话可说了</a:t>
            </a:r>
            <a:r>
              <a:rPr lang="en-US" altLang="zh-CN" dirty="0" smtClean="0"/>
              <a:t>|</a:t>
            </a:r>
          </a:p>
          <a:p>
            <a:pPr eaLnBrk="1" hangingPunct="1">
              <a:defRPr/>
            </a:pPr>
            <a:r>
              <a:rPr lang="zh-CN" altLang="en-US" dirty="0" smtClean="0"/>
              <a:t>不太了解。</a:t>
            </a:r>
            <a:r>
              <a:rPr lang="en-US" altLang="zh-CN" dirty="0" smtClean="0"/>
              <a:t>|</a:t>
            </a:r>
          </a:p>
          <a:p>
            <a:pPr eaLnBrk="1" hangingPunct="1">
              <a:defRPr/>
            </a:pPr>
            <a:r>
              <a:rPr lang="zh-CN" altLang="en-US" dirty="0" smtClean="0"/>
              <a:t>不太清楚 </a:t>
            </a:r>
            <a:r>
              <a:rPr lang="en-US" altLang="zh-CN" dirty="0" smtClean="0"/>
              <a:t>|</a:t>
            </a:r>
          </a:p>
          <a:p>
            <a:pPr eaLnBrk="1" hangingPunct="1">
              <a:defRPr/>
            </a:pPr>
            <a:r>
              <a:rPr lang="zh-CN" altLang="en-US" dirty="0" smtClean="0"/>
              <a:t>不太清楚</a:t>
            </a:r>
            <a:r>
              <a:rPr lang="en-US" altLang="zh-CN" dirty="0" smtClean="0"/>
              <a:t>|</a:t>
            </a:r>
          </a:p>
          <a:p>
            <a:pPr eaLnBrk="1" hangingPunct="1">
              <a:defRPr/>
            </a:pPr>
            <a:r>
              <a:rPr lang="zh-CN" altLang="en-US" dirty="0" smtClean="0"/>
              <a:t>不幸</a:t>
            </a:r>
            <a:r>
              <a:rPr lang="en-US" altLang="zh-CN" dirty="0" smtClean="0"/>
              <a:t>|</a:t>
            </a:r>
          </a:p>
          <a:p>
            <a:pPr eaLnBrk="1" hangingPunct="1">
              <a:defRPr/>
            </a:pPr>
            <a:r>
              <a:rPr lang="zh-CN" altLang="en-US" dirty="0" smtClean="0"/>
              <a:t>不知道</a:t>
            </a:r>
            <a:r>
              <a:rPr lang="en-US" altLang="zh-CN" dirty="0" smtClean="0"/>
              <a:t>|</a:t>
            </a:r>
          </a:p>
          <a:p>
            <a:pPr eaLnBrk="1" hangingPunct="1">
              <a:defRPr/>
            </a:pPr>
            <a:r>
              <a:rPr lang="zh-CN" altLang="en-US" dirty="0" smtClean="0"/>
              <a:t>不知道</a:t>
            </a:r>
            <a:r>
              <a:rPr lang="en-US" altLang="zh-CN" dirty="0" smtClean="0"/>
              <a:t>|</a:t>
            </a:r>
          </a:p>
          <a:p>
            <a:pPr eaLnBrk="1" hangingPunct="1">
              <a:defRPr/>
            </a:pPr>
            <a:r>
              <a:rPr lang="zh-CN" altLang="en-US" dirty="0" smtClean="0"/>
              <a:t>不知道</a:t>
            </a:r>
            <a:r>
              <a:rPr lang="en-US" altLang="zh-CN" dirty="0" smtClean="0"/>
              <a:t>|</a:t>
            </a:r>
          </a:p>
          <a:p>
            <a:pPr eaLnBrk="1" hangingPunct="1">
              <a:defRPr/>
            </a:pPr>
            <a:r>
              <a:rPr lang="zh-CN" altLang="en-US" dirty="0" smtClean="0"/>
              <a:t>不知道</a:t>
            </a:r>
            <a:r>
              <a:rPr lang="en-US" altLang="zh-CN" dirty="0" smtClean="0"/>
              <a:t>|</a:t>
            </a:r>
          </a:p>
          <a:p>
            <a:pPr eaLnBrk="1" hangingPunct="1">
              <a:defRPr/>
            </a:pPr>
            <a:r>
              <a:rPr lang="zh-CN" altLang="en-US" dirty="0" smtClean="0"/>
              <a:t>操你妈</a:t>
            </a:r>
            <a:r>
              <a:rPr lang="en-US" altLang="zh-CN" dirty="0" smtClean="0"/>
              <a:t>|</a:t>
            </a:r>
          </a:p>
          <a:p>
            <a:pPr eaLnBrk="1" hangingPunct="1">
              <a:defRPr/>
            </a:pPr>
            <a:r>
              <a:rPr lang="zh-CN" altLang="en-US" dirty="0" smtClean="0"/>
              <a:t>草</a:t>
            </a:r>
            <a:r>
              <a:rPr lang="en-US" altLang="zh-CN" dirty="0" smtClean="0"/>
              <a:t>|</a:t>
            </a:r>
          </a:p>
          <a:p>
            <a:pPr eaLnBrk="1" hangingPunct="1">
              <a:defRPr/>
            </a:pPr>
            <a:r>
              <a:rPr lang="zh-CN" altLang="en-US" dirty="0" smtClean="0"/>
              <a:t>查出原因，严惩不贷</a:t>
            </a:r>
            <a:r>
              <a:rPr lang="en-US" altLang="zh-CN" dirty="0" smtClean="0"/>
              <a:t>|</a:t>
            </a:r>
          </a:p>
          <a:p>
            <a:pPr eaLnBrk="1" hangingPunct="1">
              <a:defRPr/>
            </a:pPr>
            <a:r>
              <a:rPr lang="zh-CN" altLang="en-US" dirty="0" smtClean="0"/>
              <a:t>持怀疑态度。如果蒙牛也有质量问题，好像就没有值得信任的事物了。以前一直很信任蒙牛这个品牌。</a:t>
            </a:r>
            <a:r>
              <a:rPr lang="en-US" altLang="zh-CN" dirty="0" smtClean="0"/>
              <a:t>|</a:t>
            </a:r>
          </a:p>
          <a:p>
            <a:pPr eaLnBrk="1" hangingPunct="1">
              <a:defRPr/>
            </a:pPr>
            <a:r>
              <a:rPr lang="zh-CN" altLang="en-US" dirty="0" smtClean="0"/>
              <a:t>达到</a:t>
            </a:r>
            <a:r>
              <a:rPr lang="en-US" altLang="zh-CN" dirty="0" smtClean="0"/>
              <a:t>|</a:t>
            </a:r>
          </a:p>
          <a:p>
            <a:pPr eaLnBrk="1" hangingPunct="1">
              <a:defRPr/>
            </a:pPr>
            <a:r>
              <a:rPr lang="zh-CN" altLang="en-US" dirty="0" smtClean="0"/>
              <a:t>单一事件</a:t>
            </a:r>
            <a:r>
              <a:rPr lang="en-US" altLang="zh-CN" dirty="0" smtClean="0"/>
              <a:t>|</a:t>
            </a:r>
          </a:p>
          <a:p>
            <a:pPr eaLnBrk="1" hangingPunct="1">
              <a:defRPr/>
            </a:pPr>
            <a:r>
              <a:rPr lang="zh-CN" altLang="en-US" dirty="0" smtClean="0"/>
              <a:t>但行好事莫问前程，请你发现自己的良善</a:t>
            </a:r>
            <a:r>
              <a:rPr lang="en-US" altLang="zh-CN" dirty="0" smtClean="0"/>
              <a:t>|</a:t>
            </a:r>
          </a:p>
          <a:p>
            <a:pPr eaLnBrk="1" hangingPunct="1">
              <a:defRPr/>
            </a:pPr>
            <a:r>
              <a:rPr lang="zh-CN" altLang="en-US" dirty="0" smtClean="0"/>
              <a:t>道德问题。</a:t>
            </a:r>
            <a:r>
              <a:rPr lang="en-US" altLang="zh-CN" dirty="0" smtClean="0"/>
              <a:t>|</a:t>
            </a:r>
          </a:p>
          <a:p>
            <a:pPr eaLnBrk="1" hangingPunct="1">
              <a:defRPr/>
            </a:pPr>
            <a:r>
              <a:rPr lang="zh-CN" altLang="en-US" dirty="0" smtClean="0"/>
              <a:t>的整体风格</a:t>
            </a:r>
            <a:r>
              <a:rPr lang="en-US" altLang="zh-CN" dirty="0" smtClean="0"/>
              <a:t>|</a:t>
            </a:r>
          </a:p>
          <a:p>
            <a:pPr eaLnBrk="1" hangingPunct="1">
              <a:defRPr/>
            </a:pPr>
            <a:r>
              <a:rPr lang="zh-CN" altLang="en-US" dirty="0" smtClean="0"/>
              <a:t>抵制蒙牛伊利</a:t>
            </a:r>
            <a:r>
              <a:rPr lang="en-US" altLang="zh-CN" dirty="0" smtClean="0"/>
              <a:t>|</a:t>
            </a:r>
          </a:p>
          <a:p>
            <a:pPr eaLnBrk="1" hangingPunct="1">
              <a:defRPr/>
            </a:pPr>
            <a:r>
              <a:rPr lang="zh-CN" altLang="en-US" dirty="0" smtClean="0"/>
              <a:t>对蒙牛没信任感</a:t>
            </a:r>
            <a:r>
              <a:rPr lang="en-US" altLang="zh-CN" dirty="0" smtClean="0"/>
              <a:t>|</a:t>
            </a:r>
          </a:p>
          <a:p>
            <a:pPr eaLnBrk="1" hangingPunct="1">
              <a:defRPr/>
            </a:pPr>
            <a:r>
              <a:rPr lang="zh-CN" altLang="en-US" dirty="0" smtClean="0"/>
              <a:t>对事件详情不清楚，不愿评论。</a:t>
            </a:r>
            <a:r>
              <a:rPr lang="en-US" altLang="zh-CN" dirty="0" smtClean="0"/>
              <a:t>|</a:t>
            </a:r>
          </a:p>
          <a:p>
            <a:pPr eaLnBrk="1" hangingPunct="1">
              <a:defRPr/>
            </a:pPr>
            <a:r>
              <a:rPr lang="zh-CN" altLang="en-US" dirty="0" smtClean="0"/>
              <a:t>对于这件事情，首先只是个疑似凶手，再次这类事件层出不穷，依然不减。这是社会制度的问题，也是企业管理的问题。这样的事情多了，心中有悲哀也有了尴尬和无奈。</a:t>
            </a:r>
            <a:r>
              <a:rPr lang="en-US" altLang="zh-CN" dirty="0" smtClean="0"/>
              <a:t>|</a:t>
            </a:r>
          </a:p>
          <a:p>
            <a:pPr eaLnBrk="1" hangingPunct="1">
              <a:defRPr/>
            </a:pPr>
            <a:r>
              <a:rPr lang="zh-CN" altLang="en-US" dirty="0" smtClean="0"/>
              <a:t>对这些企业，我已无话可说了</a:t>
            </a:r>
            <a:r>
              <a:rPr lang="en-US" altLang="zh-CN" dirty="0" smtClean="0"/>
              <a:t>|</a:t>
            </a:r>
          </a:p>
          <a:p>
            <a:pPr eaLnBrk="1" hangingPunct="1">
              <a:defRPr/>
            </a:pPr>
            <a:r>
              <a:rPr lang="zh-CN" altLang="en-US" dirty="0" smtClean="0"/>
              <a:t>多方原因 </a:t>
            </a:r>
            <a:r>
              <a:rPr lang="en-US" altLang="zh-CN" dirty="0" smtClean="0"/>
              <a:t>|</a:t>
            </a:r>
          </a:p>
          <a:p>
            <a:pPr eaLnBrk="1" hangingPunct="1">
              <a:defRPr/>
            </a:pPr>
            <a:r>
              <a:rPr lang="zh-CN" altLang="en-US" dirty="0" smtClean="0"/>
              <a:t>多重原因引起的 </a:t>
            </a:r>
            <a:r>
              <a:rPr lang="en-US" altLang="zh-CN" dirty="0" smtClean="0"/>
              <a:t>|</a:t>
            </a:r>
          </a:p>
          <a:p>
            <a:pPr eaLnBrk="1" hangingPunct="1">
              <a:defRPr/>
            </a:pPr>
            <a:r>
              <a:rPr lang="zh-CN" altLang="en-US" dirty="0" smtClean="0"/>
              <a:t>恶劣</a:t>
            </a:r>
            <a:r>
              <a:rPr lang="en-US" altLang="zh-CN" dirty="0" smtClean="0"/>
              <a:t>|</a:t>
            </a:r>
          </a:p>
          <a:p>
            <a:pPr eaLnBrk="1" hangingPunct="1">
              <a:defRPr/>
            </a:pPr>
            <a:r>
              <a:rPr lang="zh-CN" altLang="en-US" dirty="0" smtClean="0"/>
              <a:t>愤怒</a:t>
            </a:r>
            <a:r>
              <a:rPr lang="en-US" altLang="zh-CN" dirty="0" smtClean="0"/>
              <a:t>|</a:t>
            </a:r>
          </a:p>
          <a:p>
            <a:pPr eaLnBrk="1" hangingPunct="1">
              <a:defRPr/>
            </a:pPr>
            <a:r>
              <a:rPr lang="zh-CN" altLang="en-US" dirty="0" smtClean="0"/>
              <a:t>该就什么就是什么，做到问心无愧。</a:t>
            </a:r>
            <a:r>
              <a:rPr lang="en-US" altLang="zh-CN" dirty="0" smtClean="0"/>
              <a:t>|</a:t>
            </a:r>
          </a:p>
          <a:p>
            <a:pPr eaLnBrk="1" hangingPunct="1">
              <a:defRPr/>
            </a:pPr>
            <a:r>
              <a:rPr lang="zh-CN" altLang="en-US" dirty="0" smtClean="0"/>
              <a:t>改革</a:t>
            </a:r>
            <a:r>
              <a:rPr lang="en-US" altLang="zh-CN" dirty="0" smtClean="0"/>
              <a:t>|</a:t>
            </a:r>
          </a:p>
          <a:p>
            <a:pPr eaLnBrk="1" hangingPunct="1">
              <a:defRPr/>
            </a:pPr>
            <a:r>
              <a:rPr lang="zh-CN" altLang="en-US" dirty="0" smtClean="0"/>
              <a:t>个案而已</a:t>
            </a:r>
            <a:r>
              <a:rPr lang="en-US" altLang="zh-CN" dirty="0" smtClean="0"/>
              <a:t>|</a:t>
            </a:r>
          </a:p>
          <a:p>
            <a:pPr eaLnBrk="1" hangingPunct="1">
              <a:defRPr/>
            </a:pPr>
            <a:r>
              <a:rPr lang="zh-CN" altLang="en-US" dirty="0" smtClean="0"/>
              <a:t>个别事件，但需要好好整改，加大惩罚的力度和监管机制</a:t>
            </a:r>
            <a:r>
              <a:rPr lang="en-US" altLang="zh-CN" dirty="0" smtClean="0"/>
              <a:t>|</a:t>
            </a:r>
          </a:p>
          <a:p>
            <a:pPr eaLnBrk="1" hangingPunct="1">
              <a:defRPr/>
            </a:pPr>
            <a:r>
              <a:rPr lang="zh-CN" altLang="en-US" dirty="0" smtClean="0"/>
              <a:t>个别事件</a:t>
            </a:r>
            <a:r>
              <a:rPr lang="en-US" altLang="zh-CN" dirty="0" smtClean="0"/>
              <a:t>|</a:t>
            </a:r>
          </a:p>
          <a:p>
            <a:pPr eaLnBrk="1" hangingPunct="1">
              <a:defRPr/>
            </a:pPr>
            <a:r>
              <a:rPr lang="zh-CN" altLang="en-US" dirty="0" smtClean="0"/>
              <a:t>关我屁事</a:t>
            </a:r>
            <a:r>
              <a:rPr lang="en-US" altLang="zh-CN" dirty="0" smtClean="0"/>
              <a:t>|</a:t>
            </a:r>
          </a:p>
          <a:p>
            <a:pPr eaLnBrk="1" hangingPunct="1">
              <a:defRPr/>
            </a:pPr>
            <a:r>
              <a:rPr lang="zh-CN" altLang="en-US" dirty="0" smtClean="0"/>
              <a:t>国家政治问题</a:t>
            </a:r>
            <a:r>
              <a:rPr lang="en-US" altLang="zh-CN" dirty="0" smtClean="0"/>
              <a:t>|</a:t>
            </a:r>
          </a:p>
          <a:p>
            <a:pPr eaLnBrk="1" hangingPunct="1">
              <a:defRPr/>
            </a:pPr>
            <a:r>
              <a:rPr lang="zh-CN" altLang="en-US" dirty="0" smtClean="0"/>
              <a:t>国内的质量检测太差</a:t>
            </a:r>
            <a:r>
              <a:rPr lang="en-US" altLang="zh-CN" dirty="0" smtClean="0"/>
              <a:t>|</a:t>
            </a:r>
          </a:p>
          <a:p>
            <a:pPr eaLnBrk="1" hangingPunct="1">
              <a:defRPr/>
            </a:pPr>
            <a:r>
              <a:rPr lang="zh-CN" altLang="en-US" dirty="0" smtClean="0"/>
              <a:t>过分</a:t>
            </a:r>
            <a:r>
              <a:rPr lang="en-US" altLang="zh-CN" dirty="0" smtClean="0"/>
              <a:t>|</a:t>
            </a:r>
          </a:p>
          <a:p>
            <a:pPr eaLnBrk="1" hangingPunct="1">
              <a:defRPr/>
            </a:pPr>
            <a:r>
              <a:rPr lang="zh-CN" altLang="en-US" dirty="0" smtClean="0"/>
              <a:t>还会发生</a:t>
            </a:r>
            <a:r>
              <a:rPr lang="en-US" altLang="zh-CN" dirty="0" smtClean="0"/>
              <a:t>|</a:t>
            </a:r>
          </a:p>
          <a:p>
            <a:pPr eaLnBrk="1" hangingPunct="1">
              <a:defRPr/>
            </a:pPr>
            <a:r>
              <a:rPr lang="zh-CN" altLang="en-US" dirty="0" smtClean="0"/>
              <a:t>还可以</a:t>
            </a:r>
            <a:r>
              <a:rPr lang="en-US" altLang="zh-CN" dirty="0" smtClean="0"/>
              <a:t>|</a:t>
            </a:r>
          </a:p>
          <a:p>
            <a:pPr eaLnBrk="1" hangingPunct="1">
              <a:defRPr/>
            </a:pPr>
            <a:r>
              <a:rPr lang="zh-CN" altLang="en-US" dirty="0" smtClean="0"/>
              <a:t>孩子运气不好 遭毒手。</a:t>
            </a:r>
            <a:r>
              <a:rPr lang="en-US" altLang="zh-CN" dirty="0" smtClean="0"/>
              <a:t>|</a:t>
            </a:r>
          </a:p>
          <a:p>
            <a:pPr eaLnBrk="1" hangingPunct="1">
              <a:defRPr/>
            </a:pPr>
            <a:r>
              <a:rPr lang="zh-CN" altLang="en-US" dirty="0" smtClean="0"/>
              <a:t>害人害己</a:t>
            </a:r>
            <a:r>
              <a:rPr lang="en-US" altLang="zh-CN" dirty="0" smtClean="0"/>
              <a:t>|</a:t>
            </a:r>
          </a:p>
          <a:p>
            <a:pPr eaLnBrk="1" hangingPunct="1">
              <a:defRPr/>
            </a:pPr>
            <a:r>
              <a:rPr lang="zh-CN" altLang="en-US" dirty="0" smtClean="0"/>
              <a:t>害人害己</a:t>
            </a:r>
            <a:r>
              <a:rPr lang="en-US" altLang="zh-CN" dirty="0" smtClean="0"/>
              <a:t>|</a:t>
            </a:r>
          </a:p>
          <a:p>
            <a:pPr eaLnBrk="1" hangingPunct="1">
              <a:defRPr/>
            </a:pPr>
            <a:r>
              <a:rPr lang="zh-CN" altLang="en-US" dirty="0" smtClean="0"/>
              <a:t>很多产品都会有多多少少的负面评论 但我觉得我信赖它</a:t>
            </a:r>
            <a:r>
              <a:rPr lang="en-US" altLang="zh-CN" dirty="0" smtClean="0"/>
              <a:t>|</a:t>
            </a:r>
          </a:p>
          <a:p>
            <a:pPr eaLnBrk="1" hangingPunct="1">
              <a:defRPr/>
            </a:pPr>
            <a:r>
              <a:rPr lang="zh-CN" altLang="en-US" dirty="0" smtClean="0"/>
              <a:t>很伤心。</a:t>
            </a:r>
            <a:r>
              <a:rPr lang="en-US" altLang="zh-CN" dirty="0" smtClean="0"/>
              <a:t>|</a:t>
            </a:r>
          </a:p>
          <a:p>
            <a:pPr eaLnBrk="1" hangingPunct="1">
              <a:defRPr/>
            </a:pPr>
            <a:r>
              <a:rPr lang="zh-CN" altLang="en-US" dirty="0" smtClean="0"/>
              <a:t>坏</a:t>
            </a:r>
            <a:r>
              <a:rPr lang="en-US" altLang="zh-CN" dirty="0" smtClean="0"/>
              <a:t>|</a:t>
            </a:r>
          </a:p>
          <a:p>
            <a:pPr eaLnBrk="1" hangingPunct="1">
              <a:defRPr/>
            </a:pPr>
            <a:r>
              <a:rPr lang="zh-CN" altLang="en-US" dirty="0" smtClean="0"/>
              <a:t>或者是想搞垮蒙牛，这是上层和商业的斗争，很多事不好说。</a:t>
            </a:r>
            <a:r>
              <a:rPr lang="en-US" altLang="zh-CN" dirty="0" smtClean="0"/>
              <a:t>|</a:t>
            </a:r>
          </a:p>
          <a:p>
            <a:pPr eaLnBrk="1" hangingPunct="1">
              <a:defRPr/>
            </a:pPr>
            <a:r>
              <a:rPr lang="zh-CN" altLang="en-US" dirty="0" smtClean="0"/>
              <a:t>觉得有点不可思议，这么大品牌不太可能出现这种事情，是不是品牌之间的相互斗争，想把蒙牛搞垮？</a:t>
            </a:r>
            <a:r>
              <a:rPr lang="en-US" altLang="zh-CN" dirty="0" smtClean="0"/>
              <a:t>|</a:t>
            </a:r>
          </a:p>
          <a:p>
            <a:pPr eaLnBrk="1" hangingPunct="1">
              <a:defRPr/>
            </a:pPr>
            <a:r>
              <a:rPr lang="zh-CN" altLang="en-US" dirty="0" smtClean="0"/>
              <a:t>静待观察此事，等待警方把实情公布于众并惩罚凶手。</a:t>
            </a:r>
            <a:r>
              <a:rPr lang="en-US" altLang="zh-CN" dirty="0" smtClean="0"/>
              <a:t>|</a:t>
            </a:r>
          </a:p>
          <a:p>
            <a:pPr eaLnBrk="1" hangingPunct="1">
              <a:defRPr/>
            </a:pPr>
            <a:r>
              <a:rPr lang="zh-CN" altLang="en-US" dirty="0" smtClean="0"/>
              <a:t>绝不买蒙牛</a:t>
            </a:r>
            <a:r>
              <a:rPr lang="en-US" altLang="zh-CN" dirty="0" smtClean="0"/>
              <a:t>|</a:t>
            </a:r>
          </a:p>
          <a:p>
            <a:pPr eaLnBrk="1" hangingPunct="1">
              <a:defRPr/>
            </a:pPr>
            <a:r>
              <a:rPr lang="zh-CN" altLang="en-US" dirty="0" smtClean="0"/>
              <a:t>可恶</a:t>
            </a:r>
            <a:r>
              <a:rPr lang="en-US" altLang="zh-CN" dirty="0" smtClean="0"/>
              <a:t>|</a:t>
            </a:r>
          </a:p>
          <a:p>
            <a:pPr eaLnBrk="1" hangingPunct="1">
              <a:defRPr/>
            </a:pPr>
            <a:r>
              <a:rPr lang="zh-CN" altLang="en-US" dirty="0" smtClean="0"/>
              <a:t>可恶</a:t>
            </a:r>
            <a:r>
              <a:rPr lang="en-US" altLang="zh-CN" dirty="0" smtClean="0"/>
              <a:t>|</a:t>
            </a:r>
          </a:p>
          <a:p>
            <a:pPr eaLnBrk="1" hangingPunct="1">
              <a:defRPr/>
            </a:pPr>
            <a:r>
              <a:rPr lang="zh-CN" altLang="en-US" dirty="0" smtClean="0"/>
              <a:t>可能是真的，但是企业摆平了。</a:t>
            </a:r>
            <a:r>
              <a:rPr lang="en-US" altLang="zh-CN" dirty="0" smtClean="0"/>
              <a:t>|</a:t>
            </a:r>
          </a:p>
          <a:p>
            <a:pPr eaLnBrk="1" hangingPunct="1">
              <a:defRPr/>
            </a:pPr>
            <a:r>
              <a:rPr lang="zh-CN" altLang="en-US" dirty="0" smtClean="0"/>
              <a:t>克</a:t>
            </a:r>
            <a:r>
              <a:rPr lang="en-US" altLang="zh-CN" dirty="0" smtClean="0"/>
              <a:t>|</a:t>
            </a:r>
          </a:p>
          <a:p>
            <a:pPr eaLnBrk="1" hangingPunct="1">
              <a:defRPr/>
            </a:pPr>
            <a:r>
              <a:rPr lang="zh-CN" altLang="en-US" dirty="0" smtClean="0"/>
              <a:t>客观的来，蒙牛存在的问题很多。因为利益蒙蔽了眼睛。我想说他们良心真的会好过吗。他们的员工有哪些是知道真相却继续这样做着不法的事的人。我觉得他们是可悲的。在黑暗前没有站出来。同时这也反应出了我们政府部门的有关部队的腐败。是粗心还是根本没上心还是被金钱蒙蔽？？不言而说。我希望中毒的孩子能快快好起来。我也希望那个凶手能站出来承担责任。只要你认识错误。积极改过。我想我们还是会接受你的。</a:t>
            </a:r>
            <a:r>
              <a:rPr lang="en-US" altLang="zh-CN" dirty="0" smtClean="0"/>
              <a:t>|</a:t>
            </a:r>
          </a:p>
          <a:p>
            <a:pPr eaLnBrk="1" hangingPunct="1">
              <a:defRPr/>
            </a:pPr>
            <a:r>
              <a:rPr lang="zh-CN" altLang="en-US" dirty="0" smtClean="0"/>
              <a:t>肯定是冒牌和别有用心的人搞的</a:t>
            </a:r>
            <a:r>
              <a:rPr lang="en-US" altLang="zh-CN" dirty="0" smtClean="0"/>
              <a:t>|</a:t>
            </a:r>
          </a:p>
          <a:p>
            <a:pPr eaLnBrk="1" hangingPunct="1">
              <a:defRPr/>
            </a:pPr>
            <a:r>
              <a:rPr lang="zh-CN" altLang="en-US" dirty="0" smtClean="0"/>
              <a:t>恐怖。不敢喝啦，该换牌子啦</a:t>
            </a:r>
            <a:r>
              <a:rPr lang="en-US" altLang="zh-CN" dirty="0" smtClean="0"/>
              <a:t>|</a:t>
            </a:r>
          </a:p>
          <a:p>
            <a:pPr eaLnBrk="1" hangingPunct="1">
              <a:defRPr/>
            </a:pPr>
            <a:r>
              <a:rPr lang="zh-CN" altLang="en-US" dirty="0" smtClean="0"/>
              <a:t>垃圾</a:t>
            </a:r>
            <a:r>
              <a:rPr lang="en-US" altLang="zh-CN" dirty="0" smtClean="0"/>
              <a:t>|</a:t>
            </a:r>
          </a:p>
          <a:p>
            <a:pPr eaLnBrk="1" hangingPunct="1">
              <a:defRPr/>
            </a:pPr>
            <a:r>
              <a:rPr lang="zh-CN" altLang="en-US" dirty="0" smtClean="0"/>
              <a:t>拉出去毙了。</a:t>
            </a:r>
            <a:r>
              <a:rPr lang="en-US" altLang="zh-CN" dirty="0" smtClean="0"/>
              <a:t>|</a:t>
            </a:r>
          </a:p>
          <a:p>
            <a:pPr eaLnBrk="1" hangingPunct="1">
              <a:defRPr/>
            </a:pPr>
            <a:r>
              <a:rPr lang="zh-CN" altLang="en-US" dirty="0" smtClean="0"/>
              <a:t>类似这种事件在国内屡见不鲜，我觉得产品出现这种事件，是工作人员没有认真负责，安检没做到位，国家安检部分也有责任，需要加强产品的合格验证之后再销售</a:t>
            </a:r>
            <a:r>
              <a:rPr lang="en-US" altLang="zh-CN" dirty="0" smtClean="0"/>
              <a:t>|</a:t>
            </a:r>
          </a:p>
          <a:p>
            <a:pPr eaLnBrk="1" hangingPunct="1">
              <a:defRPr/>
            </a:pPr>
            <a:r>
              <a:rPr lang="zh-CN" altLang="en-US" dirty="0" smtClean="0"/>
              <a:t>连蒙牛都出问题了</a:t>
            </a:r>
            <a:r>
              <a:rPr lang="en-US" altLang="zh-CN" dirty="0" smtClean="0"/>
              <a:t>|</a:t>
            </a:r>
          </a:p>
          <a:p>
            <a:pPr eaLnBrk="1" hangingPunct="1">
              <a:defRPr/>
            </a:pPr>
            <a:r>
              <a:rPr lang="zh-CN" altLang="en-US" dirty="0" smtClean="0"/>
              <a:t>良心啊</a:t>
            </a:r>
            <a:r>
              <a:rPr lang="en-US" altLang="zh-CN" dirty="0" smtClean="0"/>
              <a:t>|</a:t>
            </a:r>
          </a:p>
          <a:p>
            <a:pPr eaLnBrk="1" hangingPunct="1">
              <a:defRPr/>
            </a:pPr>
            <a:r>
              <a:rPr lang="zh-CN" altLang="en-US" dirty="0" smtClean="0"/>
              <a:t>没</a:t>
            </a:r>
            <a:r>
              <a:rPr lang="en-US" altLang="zh-CN" dirty="0" smtClean="0"/>
              <a:t>|</a:t>
            </a:r>
          </a:p>
          <a:p>
            <a:pPr eaLnBrk="1" hangingPunct="1">
              <a:defRPr/>
            </a:pPr>
            <a:r>
              <a:rPr lang="zh-CN" altLang="en-US" dirty="0" smtClean="0"/>
              <a:t>没</a:t>
            </a:r>
            <a:r>
              <a:rPr lang="en-US" altLang="zh-CN" dirty="0" smtClean="0"/>
              <a:t>|</a:t>
            </a:r>
          </a:p>
          <a:p>
            <a:pPr eaLnBrk="1" hangingPunct="1">
              <a:defRPr/>
            </a:pPr>
            <a:r>
              <a:rPr lang="zh-CN" altLang="en-US" dirty="0" smtClean="0"/>
              <a:t>没</a:t>
            </a:r>
            <a:r>
              <a:rPr lang="en-US" altLang="zh-CN" dirty="0" smtClean="0"/>
              <a:t>|</a:t>
            </a:r>
          </a:p>
          <a:p>
            <a:pPr eaLnBrk="1" hangingPunct="1">
              <a:defRPr/>
            </a:pPr>
            <a:r>
              <a:rPr lang="zh-CN" altLang="en-US" dirty="0" smtClean="0"/>
              <a:t>没关注</a:t>
            </a:r>
            <a:r>
              <a:rPr lang="en-US" altLang="zh-CN" dirty="0" smtClean="0"/>
              <a:t>|</a:t>
            </a:r>
          </a:p>
          <a:p>
            <a:pPr eaLnBrk="1" hangingPunct="1">
              <a:defRPr/>
            </a:pPr>
            <a:r>
              <a:rPr lang="zh-CN" altLang="en-US" dirty="0" smtClean="0"/>
              <a:t>没人性的企业，连小孩子都坑。</a:t>
            </a:r>
            <a:r>
              <a:rPr lang="en-US" altLang="zh-CN" dirty="0" smtClean="0"/>
              <a:t>|</a:t>
            </a:r>
          </a:p>
          <a:p>
            <a:pPr eaLnBrk="1" hangingPunct="1">
              <a:defRPr/>
            </a:pPr>
            <a:r>
              <a:rPr lang="zh-CN" altLang="en-US" dirty="0" smtClean="0"/>
              <a:t>没什么</a:t>
            </a:r>
            <a:r>
              <a:rPr lang="en-US" altLang="zh-CN" dirty="0" smtClean="0"/>
              <a:t>|</a:t>
            </a:r>
          </a:p>
          <a:p>
            <a:pPr eaLnBrk="1" hangingPunct="1">
              <a:defRPr/>
            </a:pPr>
            <a:r>
              <a:rPr lang="zh-CN" altLang="en-US" dirty="0" smtClean="0"/>
              <a:t>没什么评价</a:t>
            </a:r>
            <a:r>
              <a:rPr lang="en-US" altLang="zh-CN" dirty="0" smtClean="0"/>
              <a:t>|</a:t>
            </a:r>
          </a:p>
          <a:p>
            <a:pPr eaLnBrk="1" hangingPunct="1">
              <a:defRPr/>
            </a:pPr>
            <a:r>
              <a:rPr lang="zh-CN" altLang="en-US" dirty="0" smtClean="0"/>
              <a:t>没听说过。。。</a:t>
            </a:r>
            <a:r>
              <a:rPr lang="en-US" altLang="zh-CN" dirty="0" smtClean="0"/>
              <a:t>|</a:t>
            </a:r>
          </a:p>
          <a:p>
            <a:pPr eaLnBrk="1" hangingPunct="1">
              <a:defRPr/>
            </a:pPr>
            <a:r>
              <a:rPr lang="zh-CN" altLang="en-US" dirty="0" smtClean="0"/>
              <a:t>没听说过</a:t>
            </a:r>
            <a:r>
              <a:rPr lang="en-US" altLang="zh-CN" dirty="0" smtClean="0"/>
              <a:t>|</a:t>
            </a:r>
          </a:p>
          <a:p>
            <a:pPr eaLnBrk="1" hangingPunct="1">
              <a:defRPr/>
            </a:pPr>
            <a:r>
              <a:rPr lang="zh-CN" altLang="en-US" dirty="0" smtClean="0"/>
              <a:t>没想法</a:t>
            </a:r>
            <a:r>
              <a:rPr lang="en-US" altLang="zh-CN" dirty="0" smtClean="0"/>
              <a:t>|</a:t>
            </a:r>
          </a:p>
          <a:p>
            <a:pPr eaLnBrk="1" hangingPunct="1">
              <a:defRPr/>
            </a:pPr>
            <a:r>
              <a:rPr lang="zh-CN" altLang="en-US" dirty="0" smtClean="0"/>
              <a:t>没意见，麻木了</a:t>
            </a:r>
            <a:r>
              <a:rPr lang="en-US" altLang="zh-CN" dirty="0" smtClean="0"/>
              <a:t>|</a:t>
            </a:r>
          </a:p>
          <a:p>
            <a:pPr eaLnBrk="1" hangingPunct="1">
              <a:defRPr/>
            </a:pPr>
            <a:r>
              <a:rPr lang="zh-CN" altLang="en-US" dirty="0" smtClean="0"/>
              <a:t>没有</a:t>
            </a:r>
            <a:r>
              <a:rPr lang="en-US" altLang="zh-CN" dirty="0" smtClean="0"/>
              <a:t>|</a:t>
            </a:r>
          </a:p>
          <a:p>
            <a:pPr eaLnBrk="1" hangingPunct="1">
              <a:defRPr/>
            </a:pPr>
            <a:r>
              <a:rPr lang="zh-CN" altLang="en-US" dirty="0" smtClean="0"/>
              <a:t>没有</a:t>
            </a:r>
            <a:r>
              <a:rPr lang="en-US" altLang="zh-CN" dirty="0" smtClean="0"/>
              <a:t>|</a:t>
            </a:r>
          </a:p>
          <a:p>
            <a:pPr eaLnBrk="1" hangingPunct="1">
              <a:defRPr/>
            </a:pPr>
            <a:r>
              <a:rPr lang="zh-CN" altLang="en-US" dirty="0" smtClean="0"/>
              <a:t>没有</a:t>
            </a:r>
            <a:r>
              <a:rPr lang="en-US" altLang="zh-CN" dirty="0" smtClean="0"/>
              <a:t>|</a:t>
            </a:r>
          </a:p>
          <a:p>
            <a:pPr eaLnBrk="1" hangingPunct="1">
              <a:defRPr/>
            </a:pPr>
            <a:r>
              <a:rPr lang="zh-CN" altLang="en-US" dirty="0" smtClean="0"/>
              <a:t>没有</a:t>
            </a:r>
            <a:r>
              <a:rPr lang="en-US" altLang="zh-CN" dirty="0" smtClean="0"/>
              <a:t>|</a:t>
            </a:r>
          </a:p>
          <a:p>
            <a:pPr eaLnBrk="1" hangingPunct="1">
              <a:defRPr/>
            </a:pPr>
            <a:r>
              <a:rPr lang="zh-CN" altLang="en-US" dirty="0" smtClean="0"/>
              <a:t>没有</a:t>
            </a:r>
            <a:r>
              <a:rPr lang="en-US" altLang="zh-CN" dirty="0" smtClean="0"/>
              <a:t>|</a:t>
            </a:r>
          </a:p>
          <a:p>
            <a:pPr eaLnBrk="1" hangingPunct="1">
              <a:defRPr/>
            </a:pPr>
            <a:r>
              <a:rPr lang="zh-CN" altLang="en-US" dirty="0" smtClean="0"/>
              <a:t>没有了解。</a:t>
            </a:r>
            <a:r>
              <a:rPr lang="en-US" altLang="zh-CN" dirty="0" smtClean="0"/>
              <a:t>|</a:t>
            </a:r>
          </a:p>
          <a:p>
            <a:pPr eaLnBrk="1" hangingPunct="1">
              <a:defRPr/>
            </a:pPr>
            <a:r>
              <a:rPr lang="zh-CN" altLang="en-US" dirty="0" smtClean="0"/>
              <a:t>没有评价</a:t>
            </a:r>
            <a:r>
              <a:rPr lang="en-US" altLang="zh-CN" dirty="0" smtClean="0"/>
              <a:t>|</a:t>
            </a:r>
          </a:p>
          <a:p>
            <a:pPr eaLnBrk="1" hangingPunct="1">
              <a:defRPr/>
            </a:pPr>
            <a:r>
              <a:rPr lang="zh-CN" altLang="en-US" dirty="0" smtClean="0"/>
              <a:t>没有听说过此次事件，所以不做任何评论。</a:t>
            </a:r>
            <a:r>
              <a:rPr lang="en-US" altLang="zh-CN" dirty="0" smtClean="0"/>
              <a:t>|</a:t>
            </a:r>
          </a:p>
          <a:p>
            <a:pPr eaLnBrk="1" hangingPunct="1">
              <a:defRPr/>
            </a:pPr>
            <a:r>
              <a:rPr lang="zh-CN" altLang="en-US" dirty="0" smtClean="0"/>
              <a:t>没有完美的事物，包括牛奶。</a:t>
            </a:r>
            <a:r>
              <a:rPr lang="en-US" altLang="zh-CN" dirty="0" smtClean="0"/>
              <a:t>|</a:t>
            </a:r>
          </a:p>
          <a:p>
            <a:pPr eaLnBrk="1" hangingPunct="1">
              <a:defRPr/>
            </a:pPr>
            <a:r>
              <a:rPr lang="zh-CN" altLang="en-US" dirty="0" smtClean="0"/>
              <a:t>没有想法，我已经麻木了，不知道自己是否那一天也会死于这种食物中毒</a:t>
            </a:r>
            <a:r>
              <a:rPr lang="en-US" altLang="zh-CN" dirty="0" smtClean="0"/>
              <a:t>|</a:t>
            </a:r>
          </a:p>
          <a:p>
            <a:pPr eaLnBrk="1" hangingPunct="1">
              <a:defRPr/>
            </a:pPr>
            <a:r>
              <a:rPr lang="zh-CN" altLang="en-US" dirty="0" smtClean="0"/>
              <a:t>媒体炒作</a:t>
            </a:r>
            <a:r>
              <a:rPr lang="en-US" altLang="zh-CN" dirty="0" smtClean="0"/>
              <a:t>|</a:t>
            </a:r>
          </a:p>
          <a:p>
            <a:pPr eaLnBrk="1" hangingPunct="1">
              <a:defRPr/>
            </a:pPr>
            <a:r>
              <a:rPr lang="zh-CN" altLang="en-US" dirty="0" smtClean="0"/>
              <a:t>蒙牛不是第一次了 </a:t>
            </a:r>
            <a:r>
              <a:rPr lang="en-US" altLang="zh-CN" dirty="0" smtClean="0"/>
              <a:t>|</a:t>
            </a:r>
          </a:p>
          <a:p>
            <a:pPr eaLnBrk="1" hangingPunct="1">
              <a:defRPr/>
            </a:pPr>
            <a:r>
              <a:rPr lang="zh-CN" altLang="en-US" dirty="0" smtClean="0"/>
              <a:t>蒙牛产品太令我失望了</a:t>
            </a:r>
            <a:r>
              <a:rPr lang="en-US" altLang="zh-CN" dirty="0" smtClean="0"/>
              <a:t>!|</a:t>
            </a:r>
          </a:p>
          <a:p>
            <a:pPr eaLnBrk="1" hangingPunct="1">
              <a:defRPr/>
            </a:pPr>
            <a:r>
              <a:rPr lang="zh-CN" altLang="en-US" dirty="0" smtClean="0"/>
              <a:t>蒙牛该负责</a:t>
            </a:r>
            <a:r>
              <a:rPr lang="en-US" altLang="zh-CN" dirty="0" smtClean="0"/>
              <a:t>|</a:t>
            </a:r>
          </a:p>
          <a:p>
            <a:pPr eaLnBrk="1" hangingPunct="1">
              <a:defRPr/>
            </a:pPr>
            <a:r>
              <a:rPr lang="zh-CN" altLang="en-US" dirty="0" smtClean="0"/>
              <a:t>蒙牛企业利欲熏心，置人民健康于不顾，应责令其停产整顿，并赔偿受害学生的精神及物质损失，以儆效尤。</a:t>
            </a:r>
            <a:r>
              <a:rPr lang="en-US" altLang="zh-CN" dirty="0" smtClean="0"/>
              <a:t>|</a:t>
            </a:r>
          </a:p>
          <a:p>
            <a:pPr eaLnBrk="1" hangingPunct="1">
              <a:defRPr/>
            </a:pPr>
            <a:r>
              <a:rPr lang="zh-CN" altLang="en-US" dirty="0" smtClean="0"/>
              <a:t>蒙牛是狗，伊利是猪，坑害民众，猪狗不如。</a:t>
            </a:r>
            <a:r>
              <a:rPr lang="en-US" altLang="zh-CN" dirty="0" smtClean="0"/>
              <a:t>|</a:t>
            </a:r>
          </a:p>
          <a:p>
            <a:pPr eaLnBrk="1" hangingPunct="1">
              <a:defRPr/>
            </a:pPr>
            <a:r>
              <a:rPr lang="zh-CN" altLang="en-US" dirty="0" smtClean="0"/>
              <a:t>蒙牛要增强质检。。</a:t>
            </a:r>
            <a:r>
              <a:rPr lang="en-US" altLang="zh-CN" dirty="0" smtClean="0"/>
              <a:t>|</a:t>
            </a:r>
          </a:p>
          <a:p>
            <a:pPr eaLnBrk="1" hangingPunct="1">
              <a:defRPr/>
            </a:pPr>
            <a:r>
              <a:rPr lang="zh-CN" altLang="en-US" dirty="0" smtClean="0"/>
              <a:t>蒙牛应作出回应</a:t>
            </a:r>
            <a:r>
              <a:rPr lang="en-US" altLang="zh-CN" dirty="0" smtClean="0"/>
              <a:t>|</a:t>
            </a:r>
          </a:p>
          <a:p>
            <a:pPr eaLnBrk="1" hangingPunct="1">
              <a:defRPr/>
            </a:pPr>
            <a:r>
              <a:rPr lang="zh-CN" altLang="en-US" dirty="0" smtClean="0"/>
              <a:t>抹油。</a:t>
            </a:r>
            <a:r>
              <a:rPr lang="en-US" altLang="zh-CN" dirty="0" smtClean="0"/>
              <a:t>|</a:t>
            </a:r>
          </a:p>
          <a:p>
            <a:pPr eaLnBrk="1" hangingPunct="1">
              <a:defRPr/>
            </a:pPr>
            <a:r>
              <a:rPr lang="zh-CN" altLang="en-US" dirty="0" smtClean="0"/>
              <a:t>那就这样吧。</a:t>
            </a:r>
            <a:r>
              <a:rPr lang="en-US" altLang="zh-CN" dirty="0" smtClean="0"/>
              <a:t>|</a:t>
            </a:r>
          </a:p>
          <a:p>
            <a:pPr eaLnBrk="1" hangingPunct="1">
              <a:defRPr/>
            </a:pPr>
            <a:r>
              <a:rPr lang="zh-CN" altLang="en-US" dirty="0" smtClean="0"/>
              <a:t>你妹</a:t>
            </a:r>
            <a:r>
              <a:rPr lang="en-US" altLang="zh-CN" dirty="0" smtClean="0"/>
              <a:t>|</a:t>
            </a:r>
          </a:p>
          <a:p>
            <a:pPr eaLnBrk="1" hangingPunct="1">
              <a:defRPr/>
            </a:pPr>
            <a:r>
              <a:rPr lang="zh-CN" altLang="en-US" dirty="0" smtClean="0"/>
              <a:t>你们是他们的托么？怎么老问这个问题</a:t>
            </a:r>
            <a:r>
              <a:rPr lang="en-US" altLang="zh-CN" dirty="0" smtClean="0"/>
              <a:t>|</a:t>
            </a:r>
          </a:p>
          <a:p>
            <a:pPr eaLnBrk="1" hangingPunct="1">
              <a:defRPr/>
            </a:pPr>
            <a:r>
              <a:rPr lang="zh-CN" altLang="en-US" dirty="0" smtClean="0"/>
              <a:t>牛奶不是用来喝的了。。。</a:t>
            </a:r>
            <a:r>
              <a:rPr lang="en-US" altLang="zh-CN" dirty="0" smtClean="0"/>
              <a:t>|</a:t>
            </a:r>
          </a:p>
          <a:p>
            <a:pPr eaLnBrk="1" hangingPunct="1">
              <a:defRPr/>
            </a:pPr>
            <a:r>
              <a:rPr lang="zh-CN" altLang="en-US" dirty="0" smtClean="0"/>
              <a:t>怒</a:t>
            </a:r>
            <a:r>
              <a:rPr lang="en-US" altLang="zh-CN" dirty="0" smtClean="0"/>
              <a:t>|</a:t>
            </a:r>
          </a:p>
          <a:p>
            <a:pPr eaLnBrk="1" hangingPunct="1">
              <a:defRPr/>
            </a:pPr>
            <a:r>
              <a:rPr lang="zh-CN" altLang="en-US" dirty="0" smtClean="0"/>
              <a:t>哦。</a:t>
            </a:r>
            <a:r>
              <a:rPr lang="en-US" altLang="zh-CN" dirty="0" smtClean="0"/>
              <a:t>|</a:t>
            </a:r>
          </a:p>
          <a:p>
            <a:pPr eaLnBrk="1" hangingPunct="1">
              <a:defRPr/>
            </a:pPr>
            <a:r>
              <a:rPr lang="zh-CN" altLang="en-US" dirty="0" smtClean="0"/>
              <a:t>偶尔的</a:t>
            </a:r>
            <a:r>
              <a:rPr lang="en-US" altLang="zh-CN" dirty="0" smtClean="0"/>
              <a:t>|</a:t>
            </a:r>
          </a:p>
          <a:p>
            <a:pPr eaLnBrk="1" hangingPunct="1">
              <a:defRPr/>
            </a:pPr>
            <a:r>
              <a:rPr lang="zh-CN" altLang="en-US" dirty="0" smtClean="0"/>
              <a:t>其他奶也有 蒙牛得罪谁了 才被查</a:t>
            </a:r>
            <a:r>
              <a:rPr lang="en-US" altLang="zh-CN" dirty="0" smtClean="0"/>
              <a:t>|</a:t>
            </a:r>
          </a:p>
          <a:p>
            <a:pPr eaLnBrk="1" hangingPunct="1">
              <a:defRPr/>
            </a:pPr>
            <a:r>
              <a:rPr lang="zh-CN" altLang="en-US" dirty="0" smtClean="0"/>
              <a:t>企业负责</a:t>
            </a:r>
            <a:r>
              <a:rPr lang="en-US" altLang="zh-CN" dirty="0" smtClean="0"/>
              <a:t>|</a:t>
            </a:r>
          </a:p>
          <a:p>
            <a:pPr eaLnBrk="1" hangingPunct="1">
              <a:defRPr/>
            </a:pPr>
            <a:r>
              <a:rPr lang="zh-CN" altLang="en-US" dirty="0" smtClean="0"/>
              <a:t>企业要负责 但是中国乳制品的监察力度还是不够的 知错能改善莫大焉 不能有点成绩就放松自己 欺骗他人 也不能概而论之就说蒙牛的不负责人 还是有他的可取之处</a:t>
            </a:r>
            <a:r>
              <a:rPr lang="en-US" altLang="zh-CN" dirty="0" smtClean="0"/>
              <a:t>|</a:t>
            </a:r>
          </a:p>
          <a:p>
            <a:pPr eaLnBrk="1" hangingPunct="1">
              <a:defRPr/>
            </a:pPr>
            <a:r>
              <a:rPr lang="zh-CN" altLang="en-US" dirty="0" smtClean="0"/>
              <a:t>请迅速调查清楚！让大家做个明白人！</a:t>
            </a:r>
            <a:r>
              <a:rPr lang="en-US" altLang="zh-CN" dirty="0" smtClean="0"/>
              <a:t>|</a:t>
            </a:r>
          </a:p>
          <a:p>
            <a:pPr eaLnBrk="1" hangingPunct="1">
              <a:defRPr/>
            </a:pPr>
            <a:r>
              <a:rPr lang="zh-CN" altLang="en-US" dirty="0" smtClean="0"/>
              <a:t>取消资格</a:t>
            </a:r>
            <a:r>
              <a:rPr lang="en-US" altLang="zh-CN" dirty="0" smtClean="0"/>
              <a:t>|</a:t>
            </a:r>
          </a:p>
          <a:p>
            <a:pPr eaLnBrk="1" hangingPunct="1">
              <a:defRPr/>
            </a:pPr>
            <a:r>
              <a:rPr lang="zh-CN" altLang="en-US" dirty="0" smtClean="0"/>
              <a:t>去死吧</a:t>
            </a:r>
            <a:r>
              <a:rPr lang="en-US" altLang="zh-CN" dirty="0" smtClean="0"/>
              <a:t>|</a:t>
            </a:r>
          </a:p>
          <a:p>
            <a:pPr eaLnBrk="1" hangingPunct="1">
              <a:defRPr/>
            </a:pPr>
            <a:r>
              <a:rPr lang="zh-CN" altLang="en-US" dirty="0" smtClean="0"/>
              <a:t>缺德</a:t>
            </a:r>
            <a:r>
              <a:rPr lang="en-US" altLang="zh-CN" dirty="0" smtClean="0"/>
              <a:t>|</a:t>
            </a:r>
          </a:p>
          <a:p>
            <a:pPr eaLnBrk="1" hangingPunct="1">
              <a:defRPr/>
            </a:pPr>
            <a:r>
              <a:rPr lang="zh-CN" altLang="en-US" dirty="0" smtClean="0"/>
              <a:t>人心难测 </a:t>
            </a:r>
            <a:r>
              <a:rPr lang="en-US" altLang="zh-CN" dirty="0" smtClean="0"/>
              <a:t>|</a:t>
            </a:r>
          </a:p>
          <a:p>
            <a:pPr eaLnBrk="1" hangingPunct="1">
              <a:defRPr/>
            </a:pPr>
            <a:r>
              <a:rPr lang="zh-CN" altLang="en-US" dirty="0" smtClean="0"/>
              <a:t>人在做 天在看</a:t>
            </a:r>
            <a:r>
              <a:rPr lang="en-US" altLang="zh-CN" dirty="0" smtClean="0"/>
              <a:t>|</a:t>
            </a:r>
          </a:p>
          <a:p>
            <a:pPr eaLnBrk="1" hangingPunct="1">
              <a:defRPr/>
            </a:pPr>
            <a:r>
              <a:rPr lang="zh-CN" altLang="en-US" dirty="0" smtClean="0"/>
              <a:t>如此大品牌，出这样问题。实在不应该！管理太成问题！</a:t>
            </a:r>
            <a:r>
              <a:rPr lang="en-US" altLang="zh-CN" dirty="0" smtClean="0"/>
              <a:t>|</a:t>
            </a:r>
          </a:p>
          <a:p>
            <a:pPr eaLnBrk="1" hangingPunct="1">
              <a:defRPr/>
            </a:pPr>
            <a:r>
              <a:rPr lang="zh-CN" altLang="en-US" dirty="0" smtClean="0"/>
              <a:t>如果真是凶手那这样的人也太可恶了</a:t>
            </a:r>
            <a:r>
              <a:rPr lang="en-US" altLang="zh-CN" dirty="0" smtClean="0"/>
              <a:t>|</a:t>
            </a:r>
          </a:p>
          <a:p>
            <a:pPr eaLnBrk="1" hangingPunct="1">
              <a:defRPr/>
            </a:pPr>
            <a:r>
              <a:rPr lang="zh-CN" altLang="en-US" dirty="0" smtClean="0"/>
              <a:t>若想人不知，除非己莫为。</a:t>
            </a:r>
            <a:r>
              <a:rPr lang="en-US" altLang="zh-CN" dirty="0" smtClean="0"/>
              <a:t>|</a:t>
            </a:r>
          </a:p>
          <a:p>
            <a:pPr eaLnBrk="1" hangingPunct="1">
              <a:defRPr/>
            </a:pPr>
            <a:r>
              <a:rPr lang="zh-CN" altLang="en-US" dirty="0" smtClean="0"/>
              <a:t>杀人</a:t>
            </a:r>
            <a:r>
              <a:rPr lang="en-US" altLang="zh-CN" dirty="0" smtClean="0"/>
              <a:t>|</a:t>
            </a:r>
          </a:p>
          <a:p>
            <a:pPr eaLnBrk="1" hangingPunct="1">
              <a:defRPr/>
            </a:pPr>
            <a:r>
              <a:rPr lang="zh-CN" altLang="en-US" dirty="0" smtClean="0"/>
              <a:t>少喝加工牛奶</a:t>
            </a:r>
            <a:r>
              <a:rPr lang="en-US" altLang="zh-CN" dirty="0" smtClean="0"/>
              <a:t>|</a:t>
            </a:r>
          </a:p>
          <a:p>
            <a:pPr eaLnBrk="1" hangingPunct="1">
              <a:defRPr/>
            </a:pPr>
            <a:r>
              <a:rPr lang="zh-CN" altLang="en-US" dirty="0" smtClean="0"/>
              <a:t>社会是现实的</a:t>
            </a:r>
            <a:r>
              <a:rPr lang="en-US" altLang="zh-CN" dirty="0" smtClean="0"/>
              <a:t>|</a:t>
            </a:r>
          </a:p>
          <a:p>
            <a:pPr eaLnBrk="1" hangingPunct="1">
              <a:defRPr/>
            </a:pPr>
            <a:r>
              <a:rPr lang="zh-CN" altLang="en-US" dirty="0" smtClean="0"/>
              <a:t>生产商太没有素质了，只为赚钱，不管人命</a:t>
            </a:r>
            <a:r>
              <a:rPr lang="en-US" altLang="zh-CN" dirty="0" smtClean="0"/>
              <a:t>|</a:t>
            </a:r>
          </a:p>
          <a:p>
            <a:pPr eaLnBrk="1" hangingPunct="1">
              <a:defRPr/>
            </a:pPr>
            <a:r>
              <a:rPr lang="zh-CN" altLang="en-US" dirty="0" smtClean="0"/>
              <a:t>生命不是开玩笑的，每个企业不管做什么产品，都要对生命负责任，这样才能做好。</a:t>
            </a:r>
            <a:r>
              <a:rPr lang="en-US" altLang="zh-CN" dirty="0" smtClean="0"/>
              <a:t>|</a:t>
            </a:r>
          </a:p>
          <a:p>
            <a:pPr eaLnBrk="1" hangingPunct="1">
              <a:defRPr/>
            </a:pPr>
            <a:r>
              <a:rPr lang="zh-CN" altLang="en-US" dirty="0" smtClean="0"/>
              <a:t>失望</a:t>
            </a:r>
            <a:r>
              <a:rPr lang="en-US" altLang="zh-CN" dirty="0" smtClean="0"/>
              <a:t>|</a:t>
            </a:r>
          </a:p>
          <a:p>
            <a:pPr eaLnBrk="1" hangingPunct="1">
              <a:defRPr/>
            </a:pPr>
            <a:r>
              <a:rPr lang="zh-CN" altLang="en-US" dirty="0" smtClean="0"/>
              <a:t>失望</a:t>
            </a:r>
            <a:r>
              <a:rPr lang="en-US" altLang="zh-CN" dirty="0" smtClean="0"/>
              <a:t>|</a:t>
            </a:r>
          </a:p>
          <a:p>
            <a:pPr eaLnBrk="1" hangingPunct="1">
              <a:defRPr/>
            </a:pPr>
            <a:r>
              <a:rPr lang="zh-CN" altLang="en-US" dirty="0" smtClean="0"/>
              <a:t>食品安全严峻</a:t>
            </a:r>
            <a:r>
              <a:rPr lang="en-US" altLang="zh-CN" dirty="0" smtClean="0"/>
              <a:t>|</a:t>
            </a:r>
          </a:p>
          <a:p>
            <a:pPr eaLnBrk="1" hangingPunct="1">
              <a:defRPr/>
            </a:pPr>
            <a:r>
              <a:rPr lang="zh-CN" altLang="en-US" dirty="0" smtClean="0"/>
              <a:t>食品堪忧</a:t>
            </a:r>
            <a:r>
              <a:rPr lang="en-US" altLang="zh-CN" dirty="0" smtClean="0"/>
              <a:t>|</a:t>
            </a:r>
          </a:p>
          <a:p>
            <a:pPr eaLnBrk="1" hangingPunct="1">
              <a:defRPr/>
            </a:pPr>
            <a:r>
              <a:rPr lang="zh-CN" altLang="en-US" dirty="0" smtClean="0"/>
              <a:t>食品企业要用良心来做。</a:t>
            </a:r>
            <a:r>
              <a:rPr lang="en-US" altLang="zh-CN" dirty="0" smtClean="0"/>
              <a:t>|</a:t>
            </a:r>
          </a:p>
          <a:p>
            <a:pPr eaLnBrk="1" hangingPunct="1">
              <a:defRPr/>
            </a:pPr>
            <a:r>
              <a:rPr lang="zh-CN" altLang="en-US" dirty="0" smtClean="0"/>
              <a:t>食品问题天天有</a:t>
            </a:r>
            <a:r>
              <a:rPr lang="en-US" altLang="zh-CN" dirty="0" smtClean="0"/>
              <a:t>|</a:t>
            </a:r>
          </a:p>
          <a:p>
            <a:pPr eaLnBrk="1" hangingPunct="1">
              <a:defRPr/>
            </a:pPr>
            <a:r>
              <a:rPr lang="zh-CN" altLang="en-US" dirty="0" smtClean="0"/>
              <a:t>食品质量关乎生命，恳请生产厂家们把食品当做自己吃喝的来做！用良心去做</a:t>
            </a:r>
            <a:r>
              <a:rPr lang="en-US" altLang="zh-CN" dirty="0" smtClean="0"/>
              <a:t>1|</a:t>
            </a:r>
          </a:p>
          <a:p>
            <a:pPr eaLnBrk="1" hangingPunct="1">
              <a:defRPr/>
            </a:pPr>
            <a:r>
              <a:rPr lang="zh-CN" altLang="en-US" dirty="0" smtClean="0"/>
              <a:t>世风日下 </a:t>
            </a:r>
            <a:r>
              <a:rPr lang="en-US" altLang="zh-CN" dirty="0" smtClean="0"/>
              <a:t>|</a:t>
            </a:r>
          </a:p>
          <a:p>
            <a:pPr eaLnBrk="1" hangingPunct="1">
              <a:defRPr/>
            </a:pPr>
            <a:r>
              <a:rPr lang="zh-CN" altLang="en-US" dirty="0" smtClean="0"/>
              <a:t>事不关己</a:t>
            </a:r>
            <a:r>
              <a:rPr lang="en-US" altLang="zh-CN" dirty="0" smtClean="0"/>
              <a:t>|</a:t>
            </a:r>
          </a:p>
          <a:p>
            <a:pPr eaLnBrk="1" hangingPunct="1">
              <a:defRPr/>
            </a:pPr>
            <a:r>
              <a:rPr lang="zh-CN" altLang="en-US" dirty="0" smtClean="0"/>
              <a:t>首先，蒙牛应该加强自身的质量检测。身为一家食品公司应该严格把关质量问题，对于蒙牛酸酸乳被怀疑是凶手没有强有力的证据我不会相信其是凶手，但是蒙牛没有拿出证据说明其在质量方面有一定的问题</a:t>
            </a:r>
            <a:r>
              <a:rPr lang="en-US" altLang="zh-CN" dirty="0" smtClean="0"/>
              <a:t>·········|</a:t>
            </a:r>
          </a:p>
          <a:p>
            <a:pPr eaLnBrk="1" hangingPunct="1">
              <a:defRPr/>
            </a:pPr>
            <a:r>
              <a:rPr lang="zh-CN" altLang="en-US" dirty="0" smtClean="0"/>
              <a:t>首先是做“人”的良知，再就是政府监管。</a:t>
            </a:r>
            <a:r>
              <a:rPr lang="en-US" altLang="zh-CN" dirty="0" smtClean="0"/>
              <a:t>|</a:t>
            </a:r>
          </a:p>
          <a:p>
            <a:pPr eaLnBrk="1" hangingPunct="1">
              <a:defRPr/>
            </a:pPr>
            <a:r>
              <a:rPr lang="zh-CN" altLang="en-US" dirty="0" smtClean="0"/>
              <a:t>酸酸乳凶手恶作剧</a:t>
            </a:r>
            <a:r>
              <a:rPr lang="en-US" altLang="zh-CN" dirty="0" smtClean="0"/>
              <a:t>|</a:t>
            </a:r>
          </a:p>
          <a:p>
            <a:pPr eaLnBrk="1" hangingPunct="1">
              <a:defRPr/>
            </a:pPr>
            <a:r>
              <a:rPr lang="zh-CN" altLang="en-US" dirty="0" smtClean="0"/>
              <a:t>太缺德了</a:t>
            </a:r>
            <a:r>
              <a:rPr lang="en-US" altLang="zh-CN" dirty="0" smtClean="0"/>
              <a:t>|</a:t>
            </a:r>
          </a:p>
          <a:p>
            <a:pPr eaLnBrk="1" hangingPunct="1">
              <a:defRPr/>
            </a:pPr>
            <a:r>
              <a:rPr lang="zh-CN" altLang="en-US" dirty="0" smtClean="0"/>
              <a:t>天下的乳制品行业其实都是一般黑</a:t>
            </a:r>
            <a:r>
              <a:rPr lang="en-US" altLang="zh-CN" dirty="0" smtClean="0"/>
              <a:t>|</a:t>
            </a:r>
          </a:p>
          <a:p>
            <a:pPr eaLnBrk="1" hangingPunct="1">
              <a:defRPr/>
            </a:pPr>
            <a:r>
              <a:rPr lang="zh-CN" altLang="en-US" dirty="0" smtClean="0"/>
              <a:t>调查，调查够了吧。只要是商家就没一个好东西。尤其是中国的。别的国家的人都是祸害外国人，只有中国人还自己国家的人。一群道德败坏的商人。或有报应的。</a:t>
            </a:r>
            <a:r>
              <a:rPr lang="en-US" altLang="zh-CN" dirty="0" smtClean="0"/>
              <a:t>|</a:t>
            </a:r>
          </a:p>
          <a:p>
            <a:pPr eaLnBrk="1" hangingPunct="1">
              <a:defRPr/>
            </a:pPr>
            <a:r>
              <a:rPr lang="zh-CN" altLang="en-US" dirty="0" smtClean="0"/>
              <a:t>秃子头上的虱子，可以判断蒙牛就是凶手。</a:t>
            </a:r>
            <a:r>
              <a:rPr lang="en-US" altLang="zh-CN" dirty="0" smtClean="0"/>
              <a:t>|</a:t>
            </a:r>
          </a:p>
          <a:p>
            <a:pPr eaLnBrk="1" hangingPunct="1">
              <a:defRPr/>
            </a:pPr>
            <a:r>
              <a:rPr lang="zh-CN" altLang="en-US" dirty="0" smtClean="0"/>
              <a:t>完全没听说过</a:t>
            </a:r>
            <a:r>
              <a:rPr lang="en-US" altLang="zh-CN" dirty="0" smtClean="0"/>
              <a:t>|</a:t>
            </a:r>
          </a:p>
          <a:p>
            <a:pPr eaLnBrk="1" hangingPunct="1">
              <a:defRPr/>
            </a:pPr>
            <a:r>
              <a:rPr lang="zh-CN" altLang="en-US" dirty="0" smtClean="0"/>
              <a:t>未知</a:t>
            </a:r>
            <a:r>
              <a:rPr lang="en-US" altLang="zh-CN" dirty="0" smtClean="0"/>
              <a:t>……|</a:t>
            </a:r>
          </a:p>
          <a:p>
            <a:pPr eaLnBrk="1" hangingPunct="1">
              <a:defRPr/>
            </a:pPr>
            <a:r>
              <a:rPr lang="zh-CN" altLang="en-US" dirty="0" smtClean="0"/>
              <a:t>我不了解这个事件</a:t>
            </a:r>
            <a:r>
              <a:rPr lang="en-US" altLang="zh-CN" dirty="0" smtClean="0"/>
              <a:t>|</a:t>
            </a:r>
          </a:p>
          <a:p>
            <a:pPr eaLnBrk="1" hangingPunct="1">
              <a:defRPr/>
            </a:pPr>
            <a:r>
              <a:rPr lang="zh-CN" altLang="en-US" dirty="0" smtClean="0"/>
              <a:t>我没听说过</a:t>
            </a:r>
            <a:r>
              <a:rPr lang="en-US" altLang="zh-CN" dirty="0" smtClean="0"/>
              <a:t>|</a:t>
            </a:r>
          </a:p>
          <a:p>
            <a:pPr eaLnBrk="1" hangingPunct="1">
              <a:defRPr/>
            </a:pPr>
            <a:r>
              <a:rPr lang="zh-CN" altLang="en-US" dirty="0" smtClean="0"/>
              <a:t>我没有听说到，我觉得现在只是怀疑而已，不能断定蒙牛的好坏。</a:t>
            </a:r>
            <a:r>
              <a:rPr lang="en-US" altLang="zh-CN" dirty="0" smtClean="0"/>
              <a:t>|</a:t>
            </a:r>
          </a:p>
          <a:p>
            <a:pPr eaLnBrk="1" hangingPunct="1">
              <a:defRPr/>
            </a:pPr>
            <a:r>
              <a:rPr lang="zh-CN" altLang="en-US" dirty="0" smtClean="0"/>
              <a:t>我们生活在一个道德沦丧到处充斥着利益的危险国度</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无风不起浪</a:t>
            </a:r>
            <a:r>
              <a:rPr lang="en-US" altLang="zh-CN" dirty="0" smtClean="0"/>
              <a:t>|</a:t>
            </a:r>
          </a:p>
          <a:p>
            <a:pPr eaLnBrk="1" hangingPunct="1">
              <a:defRPr/>
            </a:pPr>
            <a:r>
              <a:rPr lang="zh-CN" altLang="en-US" dirty="0" smtClean="0"/>
              <a:t>无良商人该死！</a:t>
            </a:r>
            <a:r>
              <a:rPr lang="en-US" altLang="zh-CN" dirty="0" smtClean="0"/>
              <a:t>|</a:t>
            </a:r>
          </a:p>
          <a:p>
            <a:pPr eaLnBrk="1" hangingPunct="1">
              <a:defRPr/>
            </a:pPr>
            <a:r>
              <a:rPr lang="zh-CN" altLang="en-US" dirty="0" smtClean="0"/>
              <a:t>无奈，狼心都被狗吃了</a:t>
            </a:r>
            <a:r>
              <a:rPr lang="en-US" altLang="zh-CN" dirty="0" smtClean="0"/>
              <a:t>|</a:t>
            </a:r>
          </a:p>
          <a:p>
            <a:pPr eaLnBrk="1" hangingPunct="1">
              <a:defRPr/>
            </a:pPr>
            <a:r>
              <a:rPr lang="zh-CN" altLang="en-US" dirty="0" smtClean="0"/>
              <a:t>无奈</a:t>
            </a:r>
            <a:r>
              <a:rPr lang="en-US" altLang="zh-CN" dirty="0" smtClean="0"/>
              <a:t>|</a:t>
            </a:r>
          </a:p>
          <a:p>
            <a:pPr eaLnBrk="1" hangingPunct="1">
              <a:defRPr/>
            </a:pPr>
            <a:r>
              <a:rPr lang="zh-CN" altLang="en-US" dirty="0" smtClean="0"/>
              <a:t>无语</a:t>
            </a:r>
            <a:r>
              <a:rPr lang="en-US" altLang="zh-CN" dirty="0" smtClean="0"/>
              <a:t>|</a:t>
            </a:r>
          </a:p>
          <a:p>
            <a:pPr eaLnBrk="1" hangingPunct="1">
              <a:defRPr/>
            </a:pPr>
            <a:r>
              <a:rPr lang="zh-CN" altLang="en-US" dirty="0" smtClean="0"/>
              <a:t>无语</a:t>
            </a:r>
            <a:r>
              <a:rPr lang="en-US" altLang="zh-CN" dirty="0" smtClean="0"/>
              <a:t>|</a:t>
            </a:r>
          </a:p>
          <a:p>
            <a:pPr eaLnBrk="1" hangingPunct="1">
              <a:defRPr/>
            </a:pPr>
            <a:r>
              <a:rPr lang="zh-CN" altLang="en-US" dirty="0" smtClean="0"/>
              <a:t>希望得到确认</a:t>
            </a:r>
            <a:r>
              <a:rPr lang="en-US" altLang="zh-CN" dirty="0" smtClean="0"/>
              <a:t>|</a:t>
            </a:r>
          </a:p>
          <a:p>
            <a:pPr eaLnBrk="1" hangingPunct="1">
              <a:defRPr/>
            </a:pPr>
            <a:r>
              <a:rPr lang="zh-CN" altLang="en-US" dirty="0" smtClean="0"/>
              <a:t>希望事情调查清楚，不要错怪了别人。</a:t>
            </a:r>
            <a:r>
              <a:rPr lang="en-US" altLang="zh-CN" dirty="0" smtClean="0"/>
              <a:t>|</a:t>
            </a:r>
          </a:p>
          <a:p>
            <a:pPr eaLnBrk="1" hangingPunct="1">
              <a:defRPr/>
            </a:pPr>
            <a:r>
              <a:rPr lang="zh-CN" altLang="en-US" dirty="0" smtClean="0"/>
              <a:t>希望是个警醒，让各行各业的人们都用良心来做事</a:t>
            </a:r>
            <a:r>
              <a:rPr lang="en-US" altLang="zh-CN" dirty="0" smtClean="0"/>
              <a:t>|</a:t>
            </a:r>
          </a:p>
          <a:p>
            <a:pPr eaLnBrk="1" hangingPunct="1">
              <a:defRPr/>
            </a:pPr>
            <a:r>
              <a:rPr lang="zh-CN" altLang="en-US" dirty="0" smtClean="0"/>
              <a:t>希望这样的事情不要 或者尽量少发生 最好永远不要发生</a:t>
            </a:r>
            <a:r>
              <a:rPr lang="en-US" altLang="zh-CN" dirty="0" smtClean="0"/>
              <a:t>|</a:t>
            </a:r>
          </a:p>
          <a:p>
            <a:pPr eaLnBrk="1" hangingPunct="1">
              <a:defRPr/>
            </a:pPr>
            <a:r>
              <a:rPr lang="zh-CN" altLang="en-US" dirty="0" smtClean="0"/>
              <a:t>希望做好产品质量工作！</a:t>
            </a:r>
            <a:r>
              <a:rPr lang="en-US" altLang="zh-CN" dirty="0" smtClean="0"/>
              <a:t>|</a:t>
            </a:r>
          </a:p>
          <a:p>
            <a:pPr eaLnBrk="1" hangingPunct="1">
              <a:defRPr/>
            </a:pPr>
            <a:r>
              <a:rPr lang="zh-CN" altLang="en-US" dirty="0" smtClean="0"/>
              <a:t>习惯了，对国产，哀其不幸，怒其不争</a:t>
            </a:r>
            <a:r>
              <a:rPr lang="en-US" altLang="zh-CN" dirty="0" smtClean="0"/>
              <a:t>|</a:t>
            </a:r>
          </a:p>
          <a:p>
            <a:pPr eaLnBrk="1" hangingPunct="1">
              <a:defRPr/>
            </a:pPr>
            <a:r>
              <a:rPr lang="zh-CN" altLang="en-US" dirty="0" smtClean="0"/>
              <a:t>习惯了</a:t>
            </a:r>
            <a:r>
              <a:rPr lang="en-US" altLang="zh-CN" dirty="0" smtClean="0"/>
              <a:t>|</a:t>
            </a:r>
          </a:p>
          <a:p>
            <a:pPr eaLnBrk="1" hangingPunct="1">
              <a:defRPr/>
            </a:pPr>
            <a:r>
              <a:rPr lang="zh-CN" altLang="en-US" dirty="0" smtClean="0"/>
              <a:t>现在还有什么是干净的</a:t>
            </a:r>
            <a:r>
              <a:rPr lang="en-US" altLang="zh-CN" dirty="0" smtClean="0"/>
              <a:t>|</a:t>
            </a:r>
          </a:p>
          <a:p>
            <a:pPr eaLnBrk="1" hangingPunct="1">
              <a:defRPr/>
            </a:pPr>
            <a:r>
              <a:rPr lang="zh-CN" altLang="en-US" dirty="0" smtClean="0"/>
              <a:t>现在喝什么牛奶都不是安全的，不相信有好牛奶！</a:t>
            </a:r>
            <a:r>
              <a:rPr lang="en-US" altLang="zh-CN" dirty="0" smtClean="0"/>
              <a:t>|</a:t>
            </a:r>
          </a:p>
          <a:p>
            <a:pPr eaLnBrk="1" hangingPunct="1">
              <a:defRPr/>
            </a:pPr>
            <a:r>
              <a:rPr lang="zh-CN" altLang="en-US" dirty="0" smtClean="0"/>
              <a:t>现在食品安全很有问题。</a:t>
            </a:r>
            <a:r>
              <a:rPr lang="en-US" altLang="zh-CN" dirty="0" smtClean="0"/>
              <a:t>|</a:t>
            </a:r>
          </a:p>
          <a:p>
            <a:pPr eaLnBrk="1" hangingPunct="1">
              <a:defRPr/>
            </a:pPr>
            <a:r>
              <a:rPr lang="zh-CN" altLang="en-US" dirty="0" smtClean="0"/>
              <a:t>现在越来越不相信食品安全了，好质量的东西绝对是会受消费者信赖的。</a:t>
            </a:r>
            <a:r>
              <a:rPr lang="en-US" altLang="zh-CN" dirty="0" smtClean="0"/>
              <a:t>|</a:t>
            </a:r>
          </a:p>
          <a:p>
            <a:pPr eaLnBrk="1" hangingPunct="1">
              <a:defRPr/>
            </a:pPr>
            <a:r>
              <a:rPr lang="zh-CN" altLang="en-US" dirty="0" smtClean="0"/>
              <a:t>详查</a:t>
            </a:r>
            <a:r>
              <a:rPr lang="en-US" altLang="zh-CN" dirty="0" smtClean="0"/>
              <a:t>|</a:t>
            </a:r>
          </a:p>
          <a:p>
            <a:pPr eaLnBrk="1" hangingPunct="1">
              <a:defRPr/>
            </a:pPr>
            <a:r>
              <a:rPr lang="zh-CN" altLang="en-US" dirty="0" smtClean="0"/>
              <a:t>要好好注意食品卫生安全了，不要再有类似的事情发生。</a:t>
            </a:r>
            <a:r>
              <a:rPr lang="en-US" altLang="zh-CN" dirty="0" smtClean="0"/>
              <a:t>|</a:t>
            </a:r>
          </a:p>
          <a:p>
            <a:pPr eaLnBrk="1" hangingPunct="1">
              <a:defRPr/>
            </a:pPr>
            <a:r>
              <a:rPr lang="zh-CN" altLang="en-US" dirty="0" smtClean="0"/>
              <a:t>要清楚深入调查，提高企业产品质量</a:t>
            </a:r>
            <a:r>
              <a:rPr lang="en-US" altLang="zh-CN" dirty="0" smtClean="0"/>
              <a:t>|</a:t>
            </a:r>
          </a:p>
          <a:p>
            <a:pPr eaLnBrk="1" hangingPunct="1">
              <a:defRPr/>
            </a:pPr>
            <a:r>
              <a:rPr lang="zh-CN" altLang="en-US" dirty="0" smtClean="0"/>
              <a:t>一直不信任该品牌。</a:t>
            </a:r>
            <a:r>
              <a:rPr lang="en-US" altLang="zh-CN" dirty="0" smtClean="0"/>
              <a:t>|</a:t>
            </a:r>
          </a:p>
          <a:p>
            <a:pPr eaLnBrk="1" hangingPunct="1">
              <a:defRPr/>
            </a:pPr>
            <a:r>
              <a:rPr lang="zh-CN" altLang="en-US" dirty="0" smtClean="0"/>
              <a:t>疑似凶手，是一个太过隐匿的称呼。对于孩子，即使不能给予他们最好的，但也不能伤害他们，特别是屡禁不止的食品安全。在中国的消费市场里，很少享受到顾客是上帝，消费者利益之上的待遇，在超市，集贸市场里，我们是犹豫不决的，再三思索，还是无从选择。蒙牛作为中国的大品牌，三番五次的被质疑，是不是该停业整顿关门大吉呢？中国人是聪明的，只不过现代中国人的聪明是建立在自私和欲望的基础上，物极必反，相信这么一天也不远了。</a:t>
            </a:r>
            <a:r>
              <a:rPr lang="en-US" altLang="zh-CN" dirty="0" smtClean="0"/>
              <a:t>|</a:t>
            </a:r>
          </a:p>
          <a:p>
            <a:pPr eaLnBrk="1" hangingPunct="1">
              <a:defRPr/>
            </a:pPr>
            <a:r>
              <a:rPr lang="zh-CN" altLang="en-US" dirty="0" smtClean="0"/>
              <a:t>意外不是特意</a:t>
            </a:r>
            <a:r>
              <a:rPr lang="en-US" altLang="zh-CN" dirty="0" smtClean="0"/>
              <a:t>|</a:t>
            </a:r>
          </a:p>
          <a:p>
            <a:pPr eaLnBrk="1" hangingPunct="1">
              <a:defRPr/>
            </a:pPr>
            <a:r>
              <a:rPr lang="zh-CN" altLang="en-US" dirty="0" smtClean="0"/>
              <a:t>应查清楚</a:t>
            </a:r>
            <a:r>
              <a:rPr lang="en-US" altLang="zh-CN" dirty="0" smtClean="0"/>
              <a:t>|</a:t>
            </a:r>
          </a:p>
          <a:p>
            <a:pPr eaLnBrk="1" hangingPunct="1">
              <a:defRPr/>
            </a:pPr>
            <a:r>
              <a:rPr lang="zh-CN" altLang="en-US" dirty="0" smtClean="0"/>
              <a:t>应该严把质量关！！！！</a:t>
            </a:r>
            <a:r>
              <a:rPr lang="en-US" altLang="zh-CN" dirty="0" smtClean="0"/>
              <a:t>1|</a:t>
            </a:r>
          </a:p>
          <a:p>
            <a:pPr eaLnBrk="1" hangingPunct="1">
              <a:defRPr/>
            </a:pPr>
            <a:r>
              <a:rPr lang="zh-CN" altLang="en-US" dirty="0" smtClean="0"/>
              <a:t>应掌握有力的证据证明事实的真相后再做定夺，有问题解决问题。如果真的是“蒙牛”出的问题，我们则希望贵公司给出合理的解释，并及时作出解决的方案，避免类似事件再次出现，对自己负责对大家负责，生命是宝贵的。</a:t>
            </a:r>
            <a:r>
              <a:rPr lang="en-US" altLang="zh-CN" dirty="0" smtClean="0"/>
              <a:t>|</a:t>
            </a:r>
          </a:p>
          <a:p>
            <a:pPr eaLnBrk="1" hangingPunct="1">
              <a:defRPr/>
            </a:pPr>
            <a:r>
              <a:rPr lang="zh-CN" altLang="en-US" dirty="0" smtClean="0"/>
              <a:t>有待进一步调查</a:t>
            </a:r>
            <a:r>
              <a:rPr lang="en-US" altLang="zh-CN" dirty="0" smtClean="0"/>
              <a:t>|</a:t>
            </a:r>
          </a:p>
          <a:p>
            <a:pPr eaLnBrk="1" hangingPunct="1">
              <a:defRPr/>
            </a:pPr>
            <a:r>
              <a:rPr lang="zh-CN" altLang="en-US" dirty="0" smtClean="0"/>
              <a:t>在中国，什么都可以发生</a:t>
            </a:r>
            <a:r>
              <a:rPr lang="en-US" altLang="zh-CN" dirty="0" smtClean="0"/>
              <a:t>|</a:t>
            </a:r>
          </a:p>
          <a:p>
            <a:pPr eaLnBrk="1" hangingPunct="1">
              <a:defRPr/>
            </a:pPr>
            <a:r>
              <a:rPr lang="zh-CN" altLang="en-US" dirty="0" smtClean="0"/>
              <a:t>暂时无</a:t>
            </a:r>
            <a:r>
              <a:rPr lang="en-US" altLang="zh-CN" dirty="0" smtClean="0"/>
              <a:t>|</a:t>
            </a:r>
          </a:p>
          <a:p>
            <a:pPr eaLnBrk="1" hangingPunct="1">
              <a:defRPr/>
            </a:pPr>
            <a:r>
              <a:rPr lang="zh-CN" altLang="en-US" dirty="0" smtClean="0"/>
              <a:t>早就对这么品牌失去信心，有这样的事情也不出奇。只是觉得现在的企业的社会公德心、责任感日渐缺失，为中国经济担忧。</a:t>
            </a:r>
            <a:r>
              <a:rPr lang="en-US" altLang="zh-CN" dirty="0" smtClean="0"/>
              <a:t>|</a:t>
            </a:r>
          </a:p>
          <a:p>
            <a:pPr eaLnBrk="1" hangingPunct="1">
              <a:defRPr/>
            </a:pPr>
            <a:r>
              <a:rPr lang="zh-CN" altLang="en-US" dirty="0" smtClean="0"/>
              <a:t>怎么可以这样</a:t>
            </a:r>
            <a:r>
              <a:rPr lang="en-US" altLang="zh-CN" dirty="0" smtClean="0"/>
              <a:t>|</a:t>
            </a:r>
          </a:p>
          <a:p>
            <a:pPr eaLnBrk="1" hangingPunct="1">
              <a:defRPr/>
            </a:pPr>
            <a:r>
              <a:rPr lang="zh-CN" altLang="en-US" dirty="0" smtClean="0"/>
              <a:t>怎么能这样？为了赚钱不顾别人的生命</a:t>
            </a:r>
            <a:r>
              <a:rPr lang="en-US" altLang="zh-CN" dirty="0" smtClean="0"/>
              <a:t>|</a:t>
            </a:r>
          </a:p>
          <a:p>
            <a:pPr eaLnBrk="1" hangingPunct="1">
              <a:defRPr/>
            </a:pPr>
            <a:r>
              <a:rPr lang="zh-CN" altLang="en-US" dirty="0" smtClean="0"/>
              <a:t>这种事儿多了去了，不在意</a:t>
            </a:r>
            <a:r>
              <a:rPr lang="en-US" altLang="zh-CN" dirty="0" smtClean="0"/>
              <a:t>|</a:t>
            </a:r>
          </a:p>
          <a:p>
            <a:pPr eaLnBrk="1" hangingPunct="1">
              <a:defRPr/>
            </a:pPr>
            <a:r>
              <a:rPr lang="zh-CN" altLang="en-US" dirty="0" smtClean="0"/>
              <a:t>珍爱生命远离中国</a:t>
            </a:r>
            <a:r>
              <a:rPr lang="en-US" altLang="zh-CN" dirty="0" smtClean="0"/>
              <a:t>|</a:t>
            </a:r>
          </a:p>
          <a:p>
            <a:pPr eaLnBrk="1" hangingPunct="1">
              <a:defRPr/>
            </a:pPr>
            <a:r>
              <a:rPr lang="zh-CN" altLang="en-US" dirty="0" smtClean="0"/>
              <a:t>珍爱生命远离中国</a:t>
            </a:r>
            <a:r>
              <a:rPr lang="en-US" altLang="zh-CN" dirty="0" smtClean="0"/>
              <a:t>|</a:t>
            </a:r>
          </a:p>
          <a:p>
            <a:pPr eaLnBrk="1" hangingPunct="1">
              <a:defRPr/>
            </a:pPr>
            <a:r>
              <a:rPr lang="zh-CN" altLang="en-US" dirty="0" smtClean="0"/>
              <a:t>真的吗？假的吧</a:t>
            </a:r>
            <a:r>
              <a:rPr lang="en-US" altLang="zh-CN" dirty="0" smtClean="0"/>
              <a:t>|</a:t>
            </a:r>
          </a:p>
          <a:p>
            <a:pPr eaLnBrk="1" hangingPunct="1">
              <a:defRPr/>
            </a:pPr>
            <a:r>
              <a:rPr lang="zh-CN" altLang="en-US" dirty="0" smtClean="0"/>
              <a:t>真坏</a:t>
            </a:r>
            <a:r>
              <a:rPr lang="en-US" altLang="zh-CN" dirty="0" smtClean="0"/>
              <a:t>|</a:t>
            </a:r>
          </a:p>
          <a:p>
            <a:pPr eaLnBrk="1" hangingPunct="1">
              <a:defRPr/>
            </a:pPr>
            <a:r>
              <a:rPr lang="zh-CN" altLang="en-US" dirty="0" smtClean="0"/>
              <a:t>政府吃屎</a:t>
            </a:r>
            <a:r>
              <a:rPr lang="en-US" altLang="zh-CN" dirty="0" smtClean="0"/>
              <a:t>|</a:t>
            </a:r>
          </a:p>
          <a:p>
            <a:pPr eaLnBrk="1" hangingPunct="1">
              <a:defRPr/>
            </a:pPr>
            <a:r>
              <a:rPr lang="zh-CN" altLang="en-US" dirty="0" smtClean="0"/>
              <a:t>只是疑似而已</a:t>
            </a:r>
            <a:r>
              <a:rPr lang="en-US" altLang="zh-CN" dirty="0" smtClean="0"/>
              <a:t>...</a:t>
            </a:r>
            <a:r>
              <a:rPr lang="zh-CN" altLang="en-US" dirty="0" smtClean="0"/>
              <a:t>希望看到证据以及科学的解释。</a:t>
            </a:r>
            <a:r>
              <a:rPr lang="en-US" altLang="zh-CN" dirty="0" smtClean="0"/>
              <a:t>|</a:t>
            </a:r>
          </a:p>
          <a:p>
            <a:pPr eaLnBrk="1" hangingPunct="1">
              <a:defRPr/>
            </a:pPr>
            <a:r>
              <a:rPr lang="zh-CN" altLang="en-US" dirty="0" smtClean="0"/>
              <a:t>质量太差</a:t>
            </a:r>
            <a:r>
              <a:rPr lang="en-US" altLang="zh-CN" dirty="0" smtClean="0"/>
              <a:t>|</a:t>
            </a:r>
          </a:p>
          <a:p>
            <a:pPr eaLnBrk="1" hangingPunct="1">
              <a:defRPr/>
            </a:pPr>
            <a:r>
              <a:rPr lang="zh-CN" altLang="en-US" dirty="0" smtClean="0"/>
              <a:t>中国的奶都不安全，什么都不安全，也见怪不怪了，就是不知道哪天死去</a:t>
            </a:r>
            <a:r>
              <a:rPr lang="en-US" altLang="zh-CN" dirty="0" smtClean="0"/>
              <a:t>|</a:t>
            </a:r>
          </a:p>
          <a:p>
            <a:pPr eaLnBrk="1" hangingPunct="1">
              <a:defRPr/>
            </a:pPr>
            <a:r>
              <a:rPr lang="zh-CN" altLang="en-US" dirty="0" smtClean="0"/>
              <a:t>中国规则</a:t>
            </a:r>
            <a:r>
              <a:rPr lang="en-US" altLang="zh-CN" dirty="0" smtClean="0"/>
              <a:t>|</a:t>
            </a:r>
          </a:p>
          <a:p>
            <a:pPr eaLnBrk="1" hangingPunct="1">
              <a:defRPr/>
            </a:pPr>
            <a:r>
              <a:rPr lang="zh-CN" altLang="en-US" dirty="0" smtClean="0"/>
              <a:t>中国哪个品牌的牛奶没出过事，可能是这几包检验部合格或者过期导致。但作为牛奶销量很大的蒙牛来说，微小的问题带来的影响是很大的，希望蒙牛能正确面对出的每种问题，并且能给广大消费群中一个满意的答案</a:t>
            </a:r>
            <a:r>
              <a:rPr lang="en-US" altLang="zh-CN" dirty="0" smtClean="0"/>
              <a:t>|</a:t>
            </a:r>
          </a:p>
          <a:p>
            <a:pPr eaLnBrk="1" hangingPunct="1">
              <a:defRPr/>
            </a:pPr>
            <a:r>
              <a:rPr lang="zh-CN" altLang="en-US" dirty="0" smtClean="0"/>
              <a:t>中国人的命不值钱</a:t>
            </a:r>
            <a:r>
              <a:rPr lang="en-US" altLang="zh-CN" dirty="0" smtClean="0"/>
              <a:t>|</a:t>
            </a:r>
          </a:p>
          <a:p>
            <a:pPr eaLnBrk="1" hangingPunct="1">
              <a:defRPr/>
            </a:pPr>
            <a:r>
              <a:rPr lang="zh-CN" altLang="en-US" dirty="0" smtClean="0"/>
              <a:t>中国人体内就是一张元素周期表</a:t>
            </a:r>
            <a:r>
              <a:rPr lang="en-US" altLang="zh-CN" dirty="0" smtClean="0"/>
              <a:t>|</a:t>
            </a:r>
          </a:p>
          <a:p>
            <a:pPr eaLnBrk="1" hangingPunct="1">
              <a:defRPr/>
            </a:pPr>
            <a:r>
              <a:rPr lang="zh-CN" altLang="en-US" dirty="0" smtClean="0"/>
              <a:t>中国食品卫生安全公信力极差，政府应尽快调整现状</a:t>
            </a:r>
            <a:r>
              <a:rPr lang="en-US" altLang="zh-CN" dirty="0" smtClean="0"/>
              <a:t>|</a:t>
            </a:r>
          </a:p>
          <a:p>
            <a:pPr eaLnBrk="1" hangingPunct="1">
              <a:defRPr/>
            </a:pPr>
            <a:r>
              <a:rPr lang="zh-CN" altLang="en-US" dirty="0" smtClean="0"/>
              <a:t>中国现状，潮流，无力改变。</a:t>
            </a:r>
            <a:r>
              <a:rPr lang="en-US" altLang="zh-CN" dirty="0" smtClean="0"/>
              <a:t>|</a:t>
            </a:r>
          </a:p>
          <a:p>
            <a:pPr eaLnBrk="1" hangingPunct="1">
              <a:defRPr/>
            </a:pPr>
            <a:r>
              <a:rPr lang="zh-CN" altLang="en-US" dirty="0" smtClean="0"/>
              <a:t>中国饮食产品应该更严格把关，减少对人类健康的伤害</a:t>
            </a:r>
            <a:r>
              <a:rPr lang="en-US" altLang="zh-CN" dirty="0" smtClean="0"/>
              <a:t>|</a:t>
            </a:r>
          </a:p>
          <a:p>
            <a:pPr eaLnBrk="1" hangingPunct="1">
              <a:defRPr/>
            </a:pPr>
            <a:r>
              <a:rPr lang="zh-CN" altLang="en-US" dirty="0" smtClean="0"/>
              <a:t>做有良心的事，做放心的饮品！！！</a:t>
            </a:r>
            <a:r>
              <a:rPr lang="en-US" altLang="zh-CN" dirty="0" smtClean="0"/>
              <a:t>|</a:t>
            </a:r>
          </a:p>
          <a:p>
            <a:pPr eaLnBrk="1" hangingPunct="1">
              <a:defRPr/>
            </a:pPr>
            <a:endParaRPr lang="en-US" altLang="zh-CN" dirty="0" smtClean="0"/>
          </a:p>
        </p:txBody>
      </p:sp>
      <p:sp>
        <p:nvSpPr>
          <p:cNvPr id="4" name="灯片编号占位符 3"/>
          <p:cNvSpPr>
            <a:spLocks noGrp="1"/>
          </p:cNvSpPr>
          <p:nvPr>
            <p:ph type="sldNum" sz="quarter" idx="5"/>
          </p:nvPr>
        </p:nvSpPr>
        <p:spPr/>
        <p:txBody>
          <a:bodyPr/>
          <a:lstStyle/>
          <a:p>
            <a:pPr>
              <a:defRPr/>
            </a:pPr>
            <a:fld id="{802AC6CE-BB1E-4A01-886E-BB76B1E3D104}" type="slidenum">
              <a:rPr lang="zh-CN" altLang="en-US" smtClean="0"/>
              <a:pPr>
                <a:defRPr/>
              </a:pPr>
              <a:t>15</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幻灯片图像占位符 1"/>
          <p:cNvSpPr>
            <a:spLocks noGrp="1" noRot="1" noChangeAspect="1"/>
          </p:cNvSpPr>
          <p:nvPr>
            <p:ph type="sldImg"/>
          </p:nvPr>
        </p:nvSpPr>
        <p:spPr bwMode="auto">
          <a:noFill/>
          <a:ln>
            <a:solidFill>
              <a:srgbClr val="000000"/>
            </a:solidFill>
            <a:miter lim="800000"/>
            <a:headEnd/>
            <a:tailEnd/>
          </a:ln>
        </p:spPr>
      </p:sp>
      <p:sp>
        <p:nvSpPr>
          <p:cNvPr id="3" name="备注占位符 2"/>
          <p:cNvSpPr>
            <a:spLocks noGrp="1"/>
          </p:cNvSpPr>
          <p:nvPr>
            <p:ph type="body" idx="1"/>
          </p:nvPr>
        </p:nvSpPr>
        <p:spPr/>
        <p:txBody>
          <a:bodyPr>
            <a:normAutofit fontScale="25000" lnSpcReduction="20000"/>
          </a:bodyPr>
          <a:lstStyle/>
          <a:p>
            <a:pPr eaLnBrk="1" hangingPunct="1">
              <a:defRPr/>
            </a:pPr>
            <a:r>
              <a:rPr lang="zh-CN" altLang="en-US" dirty="0" smtClean="0"/>
              <a:t>你对“贵州织金、陕西多名小学生中毒 蒙牛酸酸乳 疑似凶手”事件有什么评论？</a:t>
            </a:r>
          </a:p>
          <a:p>
            <a:pPr eaLnBrk="1" hangingPunct="1">
              <a:defRPr/>
            </a:pPr>
            <a:r>
              <a:rPr lang="en-US" altLang="zh-CN" dirty="0" smtClean="0"/>
              <a:t>.........</a:t>
            </a:r>
            <a:r>
              <a:rPr lang="zh-CN" altLang="en-US" dirty="0" smtClean="0"/>
              <a:t>坑爹啊</a:t>
            </a:r>
            <a:r>
              <a:rPr lang="en-US" altLang="zh-CN" dirty="0" smtClean="0"/>
              <a:t>|</a:t>
            </a:r>
          </a:p>
          <a:p>
            <a:pPr eaLnBrk="1" hangingPunct="1">
              <a:defRPr/>
            </a:pPr>
            <a:r>
              <a:rPr lang="en-US" altLang="zh-CN" dirty="0" smtClean="0"/>
              <a:t>fuck you </a:t>
            </a:r>
            <a:r>
              <a:rPr lang="zh-CN" altLang="en-US" dirty="0" smtClean="0"/>
              <a:t>蒙牛</a:t>
            </a:r>
            <a:r>
              <a:rPr lang="en-US" altLang="zh-CN" dirty="0" smtClean="0"/>
              <a:t>|</a:t>
            </a:r>
          </a:p>
          <a:p>
            <a:pPr eaLnBrk="1" hangingPunct="1">
              <a:defRPr/>
            </a:pPr>
            <a:r>
              <a:rPr lang="en-US" altLang="zh-CN" dirty="0" smtClean="0"/>
              <a:t>FUCK|</a:t>
            </a:r>
          </a:p>
          <a:p>
            <a:pPr eaLnBrk="1" hangingPunct="1">
              <a:defRPr/>
            </a:pPr>
            <a:r>
              <a:rPr lang="en-US" altLang="zh-CN" dirty="0" smtClean="0"/>
              <a:t>fuck|</a:t>
            </a:r>
          </a:p>
          <a:p>
            <a:pPr eaLnBrk="1" hangingPunct="1">
              <a:defRPr/>
            </a:pPr>
            <a:r>
              <a:rPr lang="zh-CN" altLang="en-US" dirty="0" smtClean="0"/>
              <a:t>半信半疑</a:t>
            </a:r>
            <a:r>
              <a:rPr lang="en-US" altLang="zh-CN" dirty="0" smtClean="0"/>
              <a:t>|</a:t>
            </a:r>
          </a:p>
          <a:p>
            <a:pPr eaLnBrk="1" hangingPunct="1">
              <a:defRPr/>
            </a:pPr>
            <a:r>
              <a:rPr lang="zh-CN" altLang="en-US" dirty="0" smtClean="0"/>
              <a:t>报道不一定是真实的</a:t>
            </a:r>
            <a:r>
              <a:rPr lang="en-US" altLang="zh-CN" dirty="0" smtClean="0"/>
              <a:t>|</a:t>
            </a:r>
          </a:p>
          <a:p>
            <a:pPr eaLnBrk="1" hangingPunct="1">
              <a:defRPr/>
            </a:pPr>
            <a:r>
              <a:rPr lang="zh-CN" altLang="en-US" dirty="0" smtClean="0"/>
              <a:t>并非最后一根稻草，但蒙牛倒掉是必然的，因为其“起来”的太快，超快速发展的企业都必然有问题。尤其是在当下国内社会环境下。</a:t>
            </a:r>
            <a:r>
              <a:rPr lang="en-US" altLang="zh-CN" dirty="0" smtClean="0"/>
              <a:t>|</a:t>
            </a:r>
          </a:p>
          <a:p>
            <a:pPr eaLnBrk="1" hangingPunct="1">
              <a:defRPr/>
            </a:pPr>
            <a:r>
              <a:rPr lang="zh-CN" altLang="en-US" dirty="0" smtClean="0"/>
              <a:t>不道德</a:t>
            </a:r>
            <a:r>
              <a:rPr lang="en-US" altLang="zh-CN" dirty="0" smtClean="0"/>
              <a:t>|</a:t>
            </a:r>
          </a:p>
          <a:p>
            <a:pPr eaLnBrk="1" hangingPunct="1">
              <a:defRPr/>
            </a:pPr>
            <a:r>
              <a:rPr lang="zh-CN" altLang="en-US" dirty="0" smtClean="0"/>
              <a:t>不好</a:t>
            </a:r>
            <a:r>
              <a:rPr lang="en-US" altLang="zh-CN" dirty="0" smtClean="0"/>
              <a:t>|</a:t>
            </a:r>
          </a:p>
          <a:p>
            <a:pPr eaLnBrk="1" hangingPunct="1">
              <a:defRPr/>
            </a:pPr>
            <a:r>
              <a:rPr lang="zh-CN" altLang="en-US" dirty="0" smtClean="0"/>
              <a:t>不好评论。</a:t>
            </a:r>
            <a:r>
              <a:rPr lang="en-US" altLang="zh-CN" dirty="0" smtClean="0"/>
              <a:t>|</a:t>
            </a:r>
          </a:p>
          <a:p>
            <a:pPr eaLnBrk="1" hangingPunct="1">
              <a:defRPr/>
            </a:pPr>
            <a:r>
              <a:rPr lang="zh-CN" altLang="en-US" dirty="0" smtClean="0"/>
              <a:t>不了解，不评论</a:t>
            </a:r>
            <a:r>
              <a:rPr lang="en-US" altLang="zh-CN" dirty="0" smtClean="0"/>
              <a:t>|</a:t>
            </a:r>
          </a:p>
          <a:p>
            <a:pPr eaLnBrk="1" hangingPunct="1">
              <a:defRPr/>
            </a:pPr>
            <a:r>
              <a:rPr lang="zh-CN" altLang="en-US" dirty="0" smtClean="0"/>
              <a:t>不了解</a:t>
            </a:r>
            <a:r>
              <a:rPr lang="en-US" altLang="zh-CN" dirty="0" smtClean="0"/>
              <a:t>|</a:t>
            </a:r>
          </a:p>
          <a:p>
            <a:pPr eaLnBrk="1" hangingPunct="1">
              <a:defRPr/>
            </a:pPr>
            <a:r>
              <a:rPr lang="zh-CN" altLang="en-US" dirty="0" smtClean="0"/>
              <a:t>不了解详情，不做评论</a:t>
            </a:r>
            <a:r>
              <a:rPr lang="en-US" altLang="zh-CN" dirty="0" smtClean="0"/>
              <a:t>|</a:t>
            </a:r>
          </a:p>
          <a:p>
            <a:pPr eaLnBrk="1" hangingPunct="1">
              <a:defRPr/>
            </a:pPr>
            <a:r>
              <a:rPr lang="zh-CN" altLang="en-US" dirty="0" smtClean="0"/>
              <a:t>不明真相，也可能是竞争对手的炒作</a:t>
            </a:r>
            <a:r>
              <a:rPr lang="en-US" altLang="zh-CN" dirty="0" smtClean="0"/>
              <a:t>|</a:t>
            </a:r>
          </a:p>
          <a:p>
            <a:pPr eaLnBrk="1" hangingPunct="1">
              <a:defRPr/>
            </a:pPr>
            <a:r>
              <a:rPr lang="zh-CN" altLang="en-US" dirty="0" smtClean="0"/>
              <a:t>不能说脏话的话，我无话可说</a:t>
            </a:r>
            <a:r>
              <a:rPr lang="en-US" altLang="zh-CN" dirty="0" smtClean="0"/>
              <a:t>|</a:t>
            </a:r>
          </a:p>
          <a:p>
            <a:pPr eaLnBrk="1" hangingPunct="1">
              <a:defRPr/>
            </a:pPr>
            <a:r>
              <a:rPr lang="zh-CN" altLang="en-US" dirty="0" smtClean="0"/>
              <a:t>不清楚</a:t>
            </a:r>
            <a:r>
              <a:rPr lang="en-US" altLang="zh-CN" dirty="0" smtClean="0"/>
              <a:t>|</a:t>
            </a:r>
          </a:p>
          <a:p>
            <a:pPr eaLnBrk="1" hangingPunct="1">
              <a:defRPr/>
            </a:pPr>
            <a:r>
              <a:rPr lang="zh-CN" altLang="en-US" dirty="0" smtClean="0"/>
              <a:t>不清楚</a:t>
            </a:r>
            <a:r>
              <a:rPr lang="en-US" altLang="zh-CN" dirty="0" smtClean="0"/>
              <a:t>|</a:t>
            </a:r>
          </a:p>
          <a:p>
            <a:pPr eaLnBrk="1" hangingPunct="1">
              <a:defRPr/>
            </a:pPr>
            <a:r>
              <a:rPr lang="zh-CN" altLang="en-US" dirty="0" smtClean="0"/>
              <a:t>不确认的东西不评价</a:t>
            </a:r>
            <a:r>
              <a:rPr lang="en-US" altLang="zh-CN" dirty="0" smtClean="0"/>
              <a:t>|</a:t>
            </a:r>
          </a:p>
          <a:p>
            <a:pPr eaLnBrk="1" hangingPunct="1">
              <a:defRPr/>
            </a:pPr>
            <a:r>
              <a:rPr lang="zh-CN" altLang="en-US" dirty="0" smtClean="0"/>
              <a:t>不说脏话就无话可说了</a:t>
            </a:r>
            <a:r>
              <a:rPr lang="en-US" altLang="zh-CN" dirty="0" smtClean="0"/>
              <a:t>|</a:t>
            </a:r>
          </a:p>
          <a:p>
            <a:pPr eaLnBrk="1" hangingPunct="1">
              <a:defRPr/>
            </a:pPr>
            <a:r>
              <a:rPr lang="zh-CN" altLang="en-US" dirty="0" smtClean="0"/>
              <a:t>不太了解。</a:t>
            </a:r>
            <a:r>
              <a:rPr lang="en-US" altLang="zh-CN" dirty="0" smtClean="0"/>
              <a:t>|</a:t>
            </a:r>
          </a:p>
          <a:p>
            <a:pPr eaLnBrk="1" hangingPunct="1">
              <a:defRPr/>
            </a:pPr>
            <a:r>
              <a:rPr lang="zh-CN" altLang="en-US" dirty="0" smtClean="0"/>
              <a:t>不太清楚 </a:t>
            </a:r>
            <a:r>
              <a:rPr lang="en-US" altLang="zh-CN" dirty="0" smtClean="0"/>
              <a:t>|</a:t>
            </a:r>
          </a:p>
          <a:p>
            <a:pPr eaLnBrk="1" hangingPunct="1">
              <a:defRPr/>
            </a:pPr>
            <a:r>
              <a:rPr lang="zh-CN" altLang="en-US" dirty="0" smtClean="0"/>
              <a:t>不太清楚</a:t>
            </a:r>
            <a:r>
              <a:rPr lang="en-US" altLang="zh-CN" dirty="0" smtClean="0"/>
              <a:t>|</a:t>
            </a:r>
          </a:p>
          <a:p>
            <a:pPr eaLnBrk="1" hangingPunct="1">
              <a:defRPr/>
            </a:pPr>
            <a:r>
              <a:rPr lang="zh-CN" altLang="en-US" dirty="0" smtClean="0"/>
              <a:t>不幸</a:t>
            </a:r>
            <a:r>
              <a:rPr lang="en-US" altLang="zh-CN" dirty="0" smtClean="0"/>
              <a:t>|</a:t>
            </a:r>
          </a:p>
          <a:p>
            <a:pPr eaLnBrk="1" hangingPunct="1">
              <a:defRPr/>
            </a:pPr>
            <a:r>
              <a:rPr lang="zh-CN" altLang="en-US" dirty="0" smtClean="0"/>
              <a:t>不知道</a:t>
            </a:r>
            <a:r>
              <a:rPr lang="en-US" altLang="zh-CN" dirty="0" smtClean="0"/>
              <a:t>|</a:t>
            </a:r>
          </a:p>
          <a:p>
            <a:pPr eaLnBrk="1" hangingPunct="1">
              <a:defRPr/>
            </a:pPr>
            <a:r>
              <a:rPr lang="zh-CN" altLang="en-US" dirty="0" smtClean="0"/>
              <a:t>不知道</a:t>
            </a:r>
            <a:r>
              <a:rPr lang="en-US" altLang="zh-CN" dirty="0" smtClean="0"/>
              <a:t>|</a:t>
            </a:r>
          </a:p>
          <a:p>
            <a:pPr eaLnBrk="1" hangingPunct="1">
              <a:defRPr/>
            </a:pPr>
            <a:r>
              <a:rPr lang="zh-CN" altLang="en-US" dirty="0" smtClean="0"/>
              <a:t>不知道</a:t>
            </a:r>
            <a:r>
              <a:rPr lang="en-US" altLang="zh-CN" dirty="0" smtClean="0"/>
              <a:t>|</a:t>
            </a:r>
          </a:p>
          <a:p>
            <a:pPr eaLnBrk="1" hangingPunct="1">
              <a:defRPr/>
            </a:pPr>
            <a:r>
              <a:rPr lang="zh-CN" altLang="en-US" dirty="0" smtClean="0"/>
              <a:t>不知道</a:t>
            </a:r>
            <a:r>
              <a:rPr lang="en-US" altLang="zh-CN" dirty="0" smtClean="0"/>
              <a:t>|</a:t>
            </a:r>
          </a:p>
          <a:p>
            <a:pPr eaLnBrk="1" hangingPunct="1">
              <a:defRPr/>
            </a:pPr>
            <a:r>
              <a:rPr lang="zh-CN" altLang="en-US" dirty="0" smtClean="0"/>
              <a:t>操你妈</a:t>
            </a:r>
            <a:r>
              <a:rPr lang="en-US" altLang="zh-CN" dirty="0" smtClean="0"/>
              <a:t>|</a:t>
            </a:r>
          </a:p>
          <a:p>
            <a:pPr eaLnBrk="1" hangingPunct="1">
              <a:defRPr/>
            </a:pPr>
            <a:r>
              <a:rPr lang="zh-CN" altLang="en-US" dirty="0" smtClean="0"/>
              <a:t>草</a:t>
            </a:r>
            <a:r>
              <a:rPr lang="en-US" altLang="zh-CN" dirty="0" smtClean="0"/>
              <a:t>|</a:t>
            </a:r>
          </a:p>
          <a:p>
            <a:pPr eaLnBrk="1" hangingPunct="1">
              <a:defRPr/>
            </a:pPr>
            <a:r>
              <a:rPr lang="zh-CN" altLang="en-US" dirty="0" smtClean="0"/>
              <a:t>查出原因，严惩不贷</a:t>
            </a:r>
            <a:r>
              <a:rPr lang="en-US" altLang="zh-CN" dirty="0" smtClean="0"/>
              <a:t>|</a:t>
            </a:r>
          </a:p>
          <a:p>
            <a:pPr eaLnBrk="1" hangingPunct="1">
              <a:defRPr/>
            </a:pPr>
            <a:r>
              <a:rPr lang="zh-CN" altLang="en-US" dirty="0" smtClean="0"/>
              <a:t>持怀疑态度。如果蒙牛也有质量问题，好像就没有值得信任的事物了。以前一直很信任蒙牛这个品牌。</a:t>
            </a:r>
            <a:r>
              <a:rPr lang="en-US" altLang="zh-CN" dirty="0" smtClean="0"/>
              <a:t>|</a:t>
            </a:r>
          </a:p>
          <a:p>
            <a:pPr eaLnBrk="1" hangingPunct="1">
              <a:defRPr/>
            </a:pPr>
            <a:r>
              <a:rPr lang="zh-CN" altLang="en-US" dirty="0" smtClean="0"/>
              <a:t>达到</a:t>
            </a:r>
            <a:r>
              <a:rPr lang="en-US" altLang="zh-CN" dirty="0" smtClean="0"/>
              <a:t>|</a:t>
            </a:r>
          </a:p>
          <a:p>
            <a:pPr eaLnBrk="1" hangingPunct="1">
              <a:defRPr/>
            </a:pPr>
            <a:r>
              <a:rPr lang="zh-CN" altLang="en-US" dirty="0" smtClean="0"/>
              <a:t>单一事件</a:t>
            </a:r>
            <a:r>
              <a:rPr lang="en-US" altLang="zh-CN" dirty="0" smtClean="0"/>
              <a:t>|</a:t>
            </a:r>
          </a:p>
          <a:p>
            <a:pPr eaLnBrk="1" hangingPunct="1">
              <a:defRPr/>
            </a:pPr>
            <a:r>
              <a:rPr lang="zh-CN" altLang="en-US" dirty="0" smtClean="0"/>
              <a:t>但行好事莫问前程，请你发现自己的良善</a:t>
            </a:r>
            <a:r>
              <a:rPr lang="en-US" altLang="zh-CN" dirty="0" smtClean="0"/>
              <a:t>|</a:t>
            </a:r>
          </a:p>
          <a:p>
            <a:pPr eaLnBrk="1" hangingPunct="1">
              <a:defRPr/>
            </a:pPr>
            <a:r>
              <a:rPr lang="zh-CN" altLang="en-US" dirty="0" smtClean="0"/>
              <a:t>道德问题。</a:t>
            </a:r>
            <a:r>
              <a:rPr lang="en-US" altLang="zh-CN" dirty="0" smtClean="0"/>
              <a:t>|</a:t>
            </a:r>
          </a:p>
          <a:p>
            <a:pPr eaLnBrk="1" hangingPunct="1">
              <a:defRPr/>
            </a:pPr>
            <a:r>
              <a:rPr lang="zh-CN" altLang="en-US" dirty="0" smtClean="0"/>
              <a:t>的整体风格</a:t>
            </a:r>
            <a:r>
              <a:rPr lang="en-US" altLang="zh-CN" dirty="0" smtClean="0"/>
              <a:t>|</a:t>
            </a:r>
          </a:p>
          <a:p>
            <a:pPr eaLnBrk="1" hangingPunct="1">
              <a:defRPr/>
            </a:pPr>
            <a:r>
              <a:rPr lang="zh-CN" altLang="en-US" dirty="0" smtClean="0"/>
              <a:t>抵制蒙牛伊利</a:t>
            </a:r>
            <a:r>
              <a:rPr lang="en-US" altLang="zh-CN" dirty="0" smtClean="0"/>
              <a:t>|</a:t>
            </a:r>
          </a:p>
          <a:p>
            <a:pPr eaLnBrk="1" hangingPunct="1">
              <a:defRPr/>
            </a:pPr>
            <a:r>
              <a:rPr lang="zh-CN" altLang="en-US" dirty="0" smtClean="0"/>
              <a:t>对蒙牛没信任感</a:t>
            </a:r>
            <a:r>
              <a:rPr lang="en-US" altLang="zh-CN" dirty="0" smtClean="0"/>
              <a:t>|</a:t>
            </a:r>
          </a:p>
          <a:p>
            <a:pPr eaLnBrk="1" hangingPunct="1">
              <a:defRPr/>
            </a:pPr>
            <a:r>
              <a:rPr lang="zh-CN" altLang="en-US" dirty="0" smtClean="0"/>
              <a:t>对事件详情不清楚，不愿评论。</a:t>
            </a:r>
            <a:r>
              <a:rPr lang="en-US" altLang="zh-CN" dirty="0" smtClean="0"/>
              <a:t>|</a:t>
            </a:r>
          </a:p>
          <a:p>
            <a:pPr eaLnBrk="1" hangingPunct="1">
              <a:defRPr/>
            </a:pPr>
            <a:r>
              <a:rPr lang="zh-CN" altLang="en-US" dirty="0" smtClean="0"/>
              <a:t>对于这件事情，首先只是个疑似凶手，再次这类事件层出不穷，依然不减。这是社会制度的问题，也是企业管理的问题。这样的事情多了，心中有悲哀也有了尴尬和无奈。</a:t>
            </a:r>
            <a:r>
              <a:rPr lang="en-US" altLang="zh-CN" dirty="0" smtClean="0"/>
              <a:t>|</a:t>
            </a:r>
          </a:p>
          <a:p>
            <a:pPr eaLnBrk="1" hangingPunct="1">
              <a:defRPr/>
            </a:pPr>
            <a:r>
              <a:rPr lang="zh-CN" altLang="en-US" dirty="0" smtClean="0"/>
              <a:t>对这些企业，我已无话可说了</a:t>
            </a:r>
            <a:r>
              <a:rPr lang="en-US" altLang="zh-CN" dirty="0" smtClean="0"/>
              <a:t>|</a:t>
            </a:r>
          </a:p>
          <a:p>
            <a:pPr eaLnBrk="1" hangingPunct="1">
              <a:defRPr/>
            </a:pPr>
            <a:r>
              <a:rPr lang="zh-CN" altLang="en-US" dirty="0" smtClean="0"/>
              <a:t>多方原因 </a:t>
            </a:r>
            <a:r>
              <a:rPr lang="en-US" altLang="zh-CN" dirty="0" smtClean="0"/>
              <a:t>|</a:t>
            </a:r>
          </a:p>
          <a:p>
            <a:pPr eaLnBrk="1" hangingPunct="1">
              <a:defRPr/>
            </a:pPr>
            <a:r>
              <a:rPr lang="zh-CN" altLang="en-US" dirty="0" smtClean="0"/>
              <a:t>多重原因引起的 </a:t>
            </a:r>
            <a:r>
              <a:rPr lang="en-US" altLang="zh-CN" dirty="0" smtClean="0"/>
              <a:t>|</a:t>
            </a:r>
          </a:p>
          <a:p>
            <a:pPr eaLnBrk="1" hangingPunct="1">
              <a:defRPr/>
            </a:pPr>
            <a:r>
              <a:rPr lang="zh-CN" altLang="en-US" dirty="0" smtClean="0"/>
              <a:t>恶劣</a:t>
            </a:r>
            <a:r>
              <a:rPr lang="en-US" altLang="zh-CN" dirty="0" smtClean="0"/>
              <a:t>|</a:t>
            </a:r>
          </a:p>
          <a:p>
            <a:pPr eaLnBrk="1" hangingPunct="1">
              <a:defRPr/>
            </a:pPr>
            <a:r>
              <a:rPr lang="zh-CN" altLang="en-US" dirty="0" smtClean="0"/>
              <a:t>愤怒</a:t>
            </a:r>
            <a:r>
              <a:rPr lang="en-US" altLang="zh-CN" dirty="0" smtClean="0"/>
              <a:t>|</a:t>
            </a:r>
          </a:p>
          <a:p>
            <a:pPr eaLnBrk="1" hangingPunct="1">
              <a:defRPr/>
            </a:pPr>
            <a:r>
              <a:rPr lang="zh-CN" altLang="en-US" dirty="0" smtClean="0"/>
              <a:t>该就什么就是什么，做到问心无愧。</a:t>
            </a:r>
            <a:r>
              <a:rPr lang="en-US" altLang="zh-CN" dirty="0" smtClean="0"/>
              <a:t>|</a:t>
            </a:r>
          </a:p>
          <a:p>
            <a:pPr eaLnBrk="1" hangingPunct="1">
              <a:defRPr/>
            </a:pPr>
            <a:r>
              <a:rPr lang="zh-CN" altLang="en-US" dirty="0" smtClean="0"/>
              <a:t>改革</a:t>
            </a:r>
            <a:r>
              <a:rPr lang="en-US" altLang="zh-CN" dirty="0" smtClean="0"/>
              <a:t>|</a:t>
            </a:r>
          </a:p>
          <a:p>
            <a:pPr eaLnBrk="1" hangingPunct="1">
              <a:defRPr/>
            </a:pPr>
            <a:r>
              <a:rPr lang="zh-CN" altLang="en-US" dirty="0" smtClean="0"/>
              <a:t>个案而已</a:t>
            </a:r>
            <a:r>
              <a:rPr lang="en-US" altLang="zh-CN" dirty="0" smtClean="0"/>
              <a:t>|</a:t>
            </a:r>
          </a:p>
          <a:p>
            <a:pPr eaLnBrk="1" hangingPunct="1">
              <a:defRPr/>
            </a:pPr>
            <a:r>
              <a:rPr lang="zh-CN" altLang="en-US" dirty="0" smtClean="0"/>
              <a:t>个别事件，但需要好好整改，加大惩罚的力度和监管机制</a:t>
            </a:r>
            <a:r>
              <a:rPr lang="en-US" altLang="zh-CN" dirty="0" smtClean="0"/>
              <a:t>|</a:t>
            </a:r>
          </a:p>
          <a:p>
            <a:pPr eaLnBrk="1" hangingPunct="1">
              <a:defRPr/>
            </a:pPr>
            <a:r>
              <a:rPr lang="zh-CN" altLang="en-US" dirty="0" smtClean="0"/>
              <a:t>个别事件</a:t>
            </a:r>
            <a:r>
              <a:rPr lang="en-US" altLang="zh-CN" dirty="0" smtClean="0"/>
              <a:t>|</a:t>
            </a:r>
          </a:p>
          <a:p>
            <a:pPr eaLnBrk="1" hangingPunct="1">
              <a:defRPr/>
            </a:pPr>
            <a:r>
              <a:rPr lang="zh-CN" altLang="en-US" dirty="0" smtClean="0"/>
              <a:t>关我屁事</a:t>
            </a:r>
            <a:r>
              <a:rPr lang="en-US" altLang="zh-CN" dirty="0" smtClean="0"/>
              <a:t>|</a:t>
            </a:r>
          </a:p>
          <a:p>
            <a:pPr eaLnBrk="1" hangingPunct="1">
              <a:defRPr/>
            </a:pPr>
            <a:r>
              <a:rPr lang="zh-CN" altLang="en-US" dirty="0" smtClean="0"/>
              <a:t>国家政治问题</a:t>
            </a:r>
            <a:r>
              <a:rPr lang="en-US" altLang="zh-CN" dirty="0" smtClean="0"/>
              <a:t>|</a:t>
            </a:r>
          </a:p>
          <a:p>
            <a:pPr eaLnBrk="1" hangingPunct="1">
              <a:defRPr/>
            </a:pPr>
            <a:r>
              <a:rPr lang="zh-CN" altLang="en-US" dirty="0" smtClean="0"/>
              <a:t>国内的质量检测太差</a:t>
            </a:r>
            <a:r>
              <a:rPr lang="en-US" altLang="zh-CN" dirty="0" smtClean="0"/>
              <a:t>|</a:t>
            </a:r>
          </a:p>
          <a:p>
            <a:pPr eaLnBrk="1" hangingPunct="1">
              <a:defRPr/>
            </a:pPr>
            <a:r>
              <a:rPr lang="zh-CN" altLang="en-US" dirty="0" smtClean="0"/>
              <a:t>过分</a:t>
            </a:r>
            <a:r>
              <a:rPr lang="en-US" altLang="zh-CN" dirty="0" smtClean="0"/>
              <a:t>|</a:t>
            </a:r>
          </a:p>
          <a:p>
            <a:pPr eaLnBrk="1" hangingPunct="1">
              <a:defRPr/>
            </a:pPr>
            <a:r>
              <a:rPr lang="zh-CN" altLang="en-US" dirty="0" smtClean="0"/>
              <a:t>还会发生</a:t>
            </a:r>
            <a:r>
              <a:rPr lang="en-US" altLang="zh-CN" dirty="0" smtClean="0"/>
              <a:t>|</a:t>
            </a:r>
          </a:p>
          <a:p>
            <a:pPr eaLnBrk="1" hangingPunct="1">
              <a:defRPr/>
            </a:pPr>
            <a:r>
              <a:rPr lang="zh-CN" altLang="en-US" dirty="0" smtClean="0"/>
              <a:t>还可以</a:t>
            </a:r>
            <a:r>
              <a:rPr lang="en-US" altLang="zh-CN" dirty="0" smtClean="0"/>
              <a:t>|</a:t>
            </a:r>
          </a:p>
          <a:p>
            <a:pPr eaLnBrk="1" hangingPunct="1">
              <a:defRPr/>
            </a:pPr>
            <a:r>
              <a:rPr lang="zh-CN" altLang="en-US" dirty="0" smtClean="0"/>
              <a:t>孩子运气不好 遭毒手。</a:t>
            </a:r>
            <a:r>
              <a:rPr lang="en-US" altLang="zh-CN" dirty="0" smtClean="0"/>
              <a:t>|</a:t>
            </a:r>
          </a:p>
          <a:p>
            <a:pPr eaLnBrk="1" hangingPunct="1">
              <a:defRPr/>
            </a:pPr>
            <a:r>
              <a:rPr lang="zh-CN" altLang="en-US" dirty="0" smtClean="0"/>
              <a:t>害人害己</a:t>
            </a:r>
            <a:r>
              <a:rPr lang="en-US" altLang="zh-CN" dirty="0" smtClean="0"/>
              <a:t>|</a:t>
            </a:r>
          </a:p>
          <a:p>
            <a:pPr eaLnBrk="1" hangingPunct="1">
              <a:defRPr/>
            </a:pPr>
            <a:r>
              <a:rPr lang="zh-CN" altLang="en-US" dirty="0" smtClean="0"/>
              <a:t>害人害己</a:t>
            </a:r>
            <a:r>
              <a:rPr lang="en-US" altLang="zh-CN" dirty="0" smtClean="0"/>
              <a:t>|</a:t>
            </a:r>
          </a:p>
          <a:p>
            <a:pPr eaLnBrk="1" hangingPunct="1">
              <a:defRPr/>
            </a:pPr>
            <a:r>
              <a:rPr lang="zh-CN" altLang="en-US" dirty="0" smtClean="0"/>
              <a:t>很多产品都会有多多少少的负面评论 但我觉得我信赖它</a:t>
            </a:r>
            <a:r>
              <a:rPr lang="en-US" altLang="zh-CN" dirty="0" smtClean="0"/>
              <a:t>|</a:t>
            </a:r>
          </a:p>
          <a:p>
            <a:pPr eaLnBrk="1" hangingPunct="1">
              <a:defRPr/>
            </a:pPr>
            <a:r>
              <a:rPr lang="zh-CN" altLang="en-US" dirty="0" smtClean="0"/>
              <a:t>很伤心。</a:t>
            </a:r>
            <a:r>
              <a:rPr lang="en-US" altLang="zh-CN" dirty="0" smtClean="0"/>
              <a:t>|</a:t>
            </a:r>
          </a:p>
          <a:p>
            <a:pPr eaLnBrk="1" hangingPunct="1">
              <a:defRPr/>
            </a:pPr>
            <a:r>
              <a:rPr lang="zh-CN" altLang="en-US" dirty="0" smtClean="0"/>
              <a:t>坏</a:t>
            </a:r>
            <a:r>
              <a:rPr lang="en-US" altLang="zh-CN" dirty="0" smtClean="0"/>
              <a:t>|</a:t>
            </a:r>
          </a:p>
          <a:p>
            <a:pPr eaLnBrk="1" hangingPunct="1">
              <a:defRPr/>
            </a:pPr>
            <a:r>
              <a:rPr lang="zh-CN" altLang="en-US" dirty="0" smtClean="0"/>
              <a:t>或者是想搞垮蒙牛，这是上层和商业的斗争，很多事不好说。</a:t>
            </a:r>
            <a:r>
              <a:rPr lang="en-US" altLang="zh-CN" dirty="0" smtClean="0"/>
              <a:t>|</a:t>
            </a:r>
          </a:p>
          <a:p>
            <a:pPr eaLnBrk="1" hangingPunct="1">
              <a:defRPr/>
            </a:pPr>
            <a:r>
              <a:rPr lang="zh-CN" altLang="en-US" dirty="0" smtClean="0"/>
              <a:t>觉得有点不可思议，这么大品牌不太可能出现这种事情，是不是品牌之间的相互斗争，想把蒙牛搞垮？</a:t>
            </a:r>
            <a:r>
              <a:rPr lang="en-US" altLang="zh-CN" dirty="0" smtClean="0"/>
              <a:t>|</a:t>
            </a:r>
          </a:p>
          <a:p>
            <a:pPr eaLnBrk="1" hangingPunct="1">
              <a:defRPr/>
            </a:pPr>
            <a:r>
              <a:rPr lang="zh-CN" altLang="en-US" dirty="0" smtClean="0"/>
              <a:t>静待观察此事，等待警方把实情公布于众并惩罚凶手。</a:t>
            </a:r>
            <a:r>
              <a:rPr lang="en-US" altLang="zh-CN" dirty="0" smtClean="0"/>
              <a:t>|</a:t>
            </a:r>
          </a:p>
          <a:p>
            <a:pPr eaLnBrk="1" hangingPunct="1">
              <a:defRPr/>
            </a:pPr>
            <a:r>
              <a:rPr lang="zh-CN" altLang="en-US" dirty="0" smtClean="0"/>
              <a:t>绝不买蒙牛</a:t>
            </a:r>
            <a:r>
              <a:rPr lang="en-US" altLang="zh-CN" dirty="0" smtClean="0"/>
              <a:t>|</a:t>
            </a:r>
          </a:p>
          <a:p>
            <a:pPr eaLnBrk="1" hangingPunct="1">
              <a:defRPr/>
            </a:pPr>
            <a:r>
              <a:rPr lang="zh-CN" altLang="en-US" dirty="0" smtClean="0"/>
              <a:t>可恶</a:t>
            </a:r>
            <a:r>
              <a:rPr lang="en-US" altLang="zh-CN" dirty="0" smtClean="0"/>
              <a:t>|</a:t>
            </a:r>
          </a:p>
          <a:p>
            <a:pPr eaLnBrk="1" hangingPunct="1">
              <a:defRPr/>
            </a:pPr>
            <a:r>
              <a:rPr lang="zh-CN" altLang="en-US" dirty="0" smtClean="0"/>
              <a:t>可恶</a:t>
            </a:r>
            <a:r>
              <a:rPr lang="en-US" altLang="zh-CN" dirty="0" smtClean="0"/>
              <a:t>|</a:t>
            </a:r>
          </a:p>
          <a:p>
            <a:pPr eaLnBrk="1" hangingPunct="1">
              <a:defRPr/>
            </a:pPr>
            <a:r>
              <a:rPr lang="zh-CN" altLang="en-US" dirty="0" smtClean="0"/>
              <a:t>可能是真的，但是企业摆平了。</a:t>
            </a:r>
            <a:r>
              <a:rPr lang="en-US" altLang="zh-CN" dirty="0" smtClean="0"/>
              <a:t>|</a:t>
            </a:r>
          </a:p>
          <a:p>
            <a:pPr eaLnBrk="1" hangingPunct="1">
              <a:defRPr/>
            </a:pPr>
            <a:r>
              <a:rPr lang="zh-CN" altLang="en-US" dirty="0" smtClean="0"/>
              <a:t>克</a:t>
            </a:r>
            <a:r>
              <a:rPr lang="en-US" altLang="zh-CN" dirty="0" smtClean="0"/>
              <a:t>|</a:t>
            </a:r>
          </a:p>
          <a:p>
            <a:pPr eaLnBrk="1" hangingPunct="1">
              <a:defRPr/>
            </a:pPr>
            <a:r>
              <a:rPr lang="zh-CN" altLang="en-US" dirty="0" smtClean="0"/>
              <a:t>客观的来，蒙牛存在的问题很多。因为利益蒙蔽了眼睛。我想说他们良心真的会好过吗。他们的员工有哪些是知道真相却继续这样做着不法的事的人。我觉得他们是可悲的。在黑暗前没有站出来。同时这也反应出了我们政府部门的有关部队的腐败。是粗心还是根本没上心还是被金钱蒙蔽？？不言而说。我希望中毒的孩子能快快好起来。我也希望那个凶手能站出来承担责任。只要你认识错误。积极改过。我想我们还是会接受你的。</a:t>
            </a:r>
            <a:r>
              <a:rPr lang="en-US" altLang="zh-CN" dirty="0" smtClean="0"/>
              <a:t>|</a:t>
            </a:r>
          </a:p>
          <a:p>
            <a:pPr eaLnBrk="1" hangingPunct="1">
              <a:defRPr/>
            </a:pPr>
            <a:r>
              <a:rPr lang="zh-CN" altLang="en-US" dirty="0" smtClean="0"/>
              <a:t>肯定是冒牌和别有用心的人搞的</a:t>
            </a:r>
            <a:r>
              <a:rPr lang="en-US" altLang="zh-CN" dirty="0" smtClean="0"/>
              <a:t>|</a:t>
            </a:r>
          </a:p>
          <a:p>
            <a:pPr eaLnBrk="1" hangingPunct="1">
              <a:defRPr/>
            </a:pPr>
            <a:r>
              <a:rPr lang="zh-CN" altLang="en-US" dirty="0" smtClean="0"/>
              <a:t>恐怖。不敢喝啦，该换牌子啦</a:t>
            </a:r>
            <a:r>
              <a:rPr lang="en-US" altLang="zh-CN" dirty="0" smtClean="0"/>
              <a:t>|</a:t>
            </a:r>
          </a:p>
          <a:p>
            <a:pPr eaLnBrk="1" hangingPunct="1">
              <a:defRPr/>
            </a:pPr>
            <a:r>
              <a:rPr lang="zh-CN" altLang="en-US" dirty="0" smtClean="0"/>
              <a:t>垃圾</a:t>
            </a:r>
            <a:r>
              <a:rPr lang="en-US" altLang="zh-CN" dirty="0" smtClean="0"/>
              <a:t>|</a:t>
            </a:r>
          </a:p>
          <a:p>
            <a:pPr eaLnBrk="1" hangingPunct="1">
              <a:defRPr/>
            </a:pPr>
            <a:r>
              <a:rPr lang="zh-CN" altLang="en-US" dirty="0" smtClean="0"/>
              <a:t>拉出去毙了。</a:t>
            </a:r>
            <a:r>
              <a:rPr lang="en-US" altLang="zh-CN" dirty="0" smtClean="0"/>
              <a:t>|</a:t>
            </a:r>
          </a:p>
          <a:p>
            <a:pPr eaLnBrk="1" hangingPunct="1">
              <a:defRPr/>
            </a:pPr>
            <a:r>
              <a:rPr lang="zh-CN" altLang="en-US" dirty="0" smtClean="0"/>
              <a:t>类似这种事件在国内屡见不鲜，我觉得产品出现这种事件，是工作人员没有认真负责，安检没做到位，国家安检部分也有责任，需要加强产品的合格验证之后再销售</a:t>
            </a:r>
            <a:r>
              <a:rPr lang="en-US" altLang="zh-CN" dirty="0" smtClean="0"/>
              <a:t>|</a:t>
            </a:r>
          </a:p>
          <a:p>
            <a:pPr eaLnBrk="1" hangingPunct="1">
              <a:defRPr/>
            </a:pPr>
            <a:r>
              <a:rPr lang="zh-CN" altLang="en-US" dirty="0" smtClean="0"/>
              <a:t>连蒙牛都出问题了</a:t>
            </a:r>
            <a:r>
              <a:rPr lang="en-US" altLang="zh-CN" dirty="0" smtClean="0"/>
              <a:t>|</a:t>
            </a:r>
          </a:p>
          <a:p>
            <a:pPr eaLnBrk="1" hangingPunct="1">
              <a:defRPr/>
            </a:pPr>
            <a:r>
              <a:rPr lang="zh-CN" altLang="en-US" dirty="0" smtClean="0"/>
              <a:t>良心啊</a:t>
            </a:r>
            <a:r>
              <a:rPr lang="en-US" altLang="zh-CN" dirty="0" smtClean="0"/>
              <a:t>|</a:t>
            </a:r>
          </a:p>
          <a:p>
            <a:pPr eaLnBrk="1" hangingPunct="1">
              <a:defRPr/>
            </a:pPr>
            <a:r>
              <a:rPr lang="zh-CN" altLang="en-US" dirty="0" smtClean="0"/>
              <a:t>没</a:t>
            </a:r>
            <a:r>
              <a:rPr lang="en-US" altLang="zh-CN" dirty="0" smtClean="0"/>
              <a:t>|</a:t>
            </a:r>
          </a:p>
          <a:p>
            <a:pPr eaLnBrk="1" hangingPunct="1">
              <a:defRPr/>
            </a:pPr>
            <a:r>
              <a:rPr lang="zh-CN" altLang="en-US" dirty="0" smtClean="0"/>
              <a:t>没</a:t>
            </a:r>
            <a:r>
              <a:rPr lang="en-US" altLang="zh-CN" dirty="0" smtClean="0"/>
              <a:t>|</a:t>
            </a:r>
          </a:p>
          <a:p>
            <a:pPr eaLnBrk="1" hangingPunct="1">
              <a:defRPr/>
            </a:pPr>
            <a:r>
              <a:rPr lang="zh-CN" altLang="en-US" dirty="0" smtClean="0"/>
              <a:t>没</a:t>
            </a:r>
            <a:r>
              <a:rPr lang="en-US" altLang="zh-CN" dirty="0" smtClean="0"/>
              <a:t>|</a:t>
            </a:r>
          </a:p>
          <a:p>
            <a:pPr eaLnBrk="1" hangingPunct="1">
              <a:defRPr/>
            </a:pPr>
            <a:r>
              <a:rPr lang="zh-CN" altLang="en-US" dirty="0" smtClean="0"/>
              <a:t>没关注</a:t>
            </a:r>
            <a:r>
              <a:rPr lang="en-US" altLang="zh-CN" dirty="0" smtClean="0"/>
              <a:t>|</a:t>
            </a:r>
          </a:p>
          <a:p>
            <a:pPr eaLnBrk="1" hangingPunct="1">
              <a:defRPr/>
            </a:pPr>
            <a:r>
              <a:rPr lang="zh-CN" altLang="en-US" dirty="0" smtClean="0"/>
              <a:t>没人性的企业，连小孩子都坑。</a:t>
            </a:r>
            <a:r>
              <a:rPr lang="en-US" altLang="zh-CN" dirty="0" smtClean="0"/>
              <a:t>|</a:t>
            </a:r>
          </a:p>
          <a:p>
            <a:pPr eaLnBrk="1" hangingPunct="1">
              <a:defRPr/>
            </a:pPr>
            <a:r>
              <a:rPr lang="zh-CN" altLang="en-US" dirty="0" smtClean="0"/>
              <a:t>没什么</a:t>
            </a:r>
            <a:r>
              <a:rPr lang="en-US" altLang="zh-CN" dirty="0" smtClean="0"/>
              <a:t>|</a:t>
            </a:r>
          </a:p>
          <a:p>
            <a:pPr eaLnBrk="1" hangingPunct="1">
              <a:defRPr/>
            </a:pPr>
            <a:r>
              <a:rPr lang="zh-CN" altLang="en-US" dirty="0" smtClean="0"/>
              <a:t>没什么评价</a:t>
            </a:r>
            <a:r>
              <a:rPr lang="en-US" altLang="zh-CN" dirty="0" smtClean="0"/>
              <a:t>|</a:t>
            </a:r>
          </a:p>
          <a:p>
            <a:pPr eaLnBrk="1" hangingPunct="1">
              <a:defRPr/>
            </a:pPr>
            <a:r>
              <a:rPr lang="zh-CN" altLang="en-US" dirty="0" smtClean="0"/>
              <a:t>没听说过。。。</a:t>
            </a:r>
            <a:r>
              <a:rPr lang="en-US" altLang="zh-CN" dirty="0" smtClean="0"/>
              <a:t>|</a:t>
            </a:r>
          </a:p>
          <a:p>
            <a:pPr eaLnBrk="1" hangingPunct="1">
              <a:defRPr/>
            </a:pPr>
            <a:r>
              <a:rPr lang="zh-CN" altLang="en-US" dirty="0" smtClean="0"/>
              <a:t>没听说过</a:t>
            </a:r>
            <a:r>
              <a:rPr lang="en-US" altLang="zh-CN" dirty="0" smtClean="0"/>
              <a:t>|</a:t>
            </a:r>
          </a:p>
          <a:p>
            <a:pPr eaLnBrk="1" hangingPunct="1">
              <a:defRPr/>
            </a:pPr>
            <a:r>
              <a:rPr lang="zh-CN" altLang="en-US" dirty="0" smtClean="0"/>
              <a:t>没想法</a:t>
            </a:r>
            <a:r>
              <a:rPr lang="en-US" altLang="zh-CN" dirty="0" smtClean="0"/>
              <a:t>|</a:t>
            </a:r>
          </a:p>
          <a:p>
            <a:pPr eaLnBrk="1" hangingPunct="1">
              <a:defRPr/>
            </a:pPr>
            <a:r>
              <a:rPr lang="zh-CN" altLang="en-US" dirty="0" smtClean="0"/>
              <a:t>没意见，麻木了</a:t>
            </a:r>
            <a:r>
              <a:rPr lang="en-US" altLang="zh-CN" dirty="0" smtClean="0"/>
              <a:t>|</a:t>
            </a:r>
          </a:p>
          <a:p>
            <a:pPr eaLnBrk="1" hangingPunct="1">
              <a:defRPr/>
            </a:pPr>
            <a:r>
              <a:rPr lang="zh-CN" altLang="en-US" dirty="0" smtClean="0"/>
              <a:t>没有</a:t>
            </a:r>
            <a:r>
              <a:rPr lang="en-US" altLang="zh-CN" dirty="0" smtClean="0"/>
              <a:t>|</a:t>
            </a:r>
          </a:p>
          <a:p>
            <a:pPr eaLnBrk="1" hangingPunct="1">
              <a:defRPr/>
            </a:pPr>
            <a:r>
              <a:rPr lang="zh-CN" altLang="en-US" dirty="0" smtClean="0"/>
              <a:t>没有</a:t>
            </a:r>
            <a:r>
              <a:rPr lang="en-US" altLang="zh-CN" dirty="0" smtClean="0"/>
              <a:t>|</a:t>
            </a:r>
          </a:p>
          <a:p>
            <a:pPr eaLnBrk="1" hangingPunct="1">
              <a:defRPr/>
            </a:pPr>
            <a:r>
              <a:rPr lang="zh-CN" altLang="en-US" dirty="0" smtClean="0"/>
              <a:t>没有</a:t>
            </a:r>
            <a:r>
              <a:rPr lang="en-US" altLang="zh-CN" dirty="0" smtClean="0"/>
              <a:t>|</a:t>
            </a:r>
          </a:p>
          <a:p>
            <a:pPr eaLnBrk="1" hangingPunct="1">
              <a:defRPr/>
            </a:pPr>
            <a:r>
              <a:rPr lang="zh-CN" altLang="en-US" dirty="0" smtClean="0"/>
              <a:t>没有</a:t>
            </a:r>
            <a:r>
              <a:rPr lang="en-US" altLang="zh-CN" dirty="0" smtClean="0"/>
              <a:t>|</a:t>
            </a:r>
          </a:p>
          <a:p>
            <a:pPr eaLnBrk="1" hangingPunct="1">
              <a:defRPr/>
            </a:pPr>
            <a:r>
              <a:rPr lang="zh-CN" altLang="en-US" dirty="0" smtClean="0"/>
              <a:t>没有</a:t>
            </a:r>
            <a:r>
              <a:rPr lang="en-US" altLang="zh-CN" dirty="0" smtClean="0"/>
              <a:t>|</a:t>
            </a:r>
          </a:p>
          <a:p>
            <a:pPr eaLnBrk="1" hangingPunct="1">
              <a:defRPr/>
            </a:pPr>
            <a:r>
              <a:rPr lang="zh-CN" altLang="en-US" dirty="0" smtClean="0"/>
              <a:t>没有了解。</a:t>
            </a:r>
            <a:r>
              <a:rPr lang="en-US" altLang="zh-CN" dirty="0" smtClean="0"/>
              <a:t>|</a:t>
            </a:r>
          </a:p>
          <a:p>
            <a:pPr eaLnBrk="1" hangingPunct="1">
              <a:defRPr/>
            </a:pPr>
            <a:r>
              <a:rPr lang="zh-CN" altLang="en-US" dirty="0" smtClean="0"/>
              <a:t>没有评价</a:t>
            </a:r>
            <a:r>
              <a:rPr lang="en-US" altLang="zh-CN" dirty="0" smtClean="0"/>
              <a:t>|</a:t>
            </a:r>
          </a:p>
          <a:p>
            <a:pPr eaLnBrk="1" hangingPunct="1">
              <a:defRPr/>
            </a:pPr>
            <a:r>
              <a:rPr lang="zh-CN" altLang="en-US" dirty="0" smtClean="0"/>
              <a:t>没有听说过此次事件，所以不做任何评论。</a:t>
            </a:r>
            <a:r>
              <a:rPr lang="en-US" altLang="zh-CN" dirty="0" smtClean="0"/>
              <a:t>|</a:t>
            </a:r>
          </a:p>
          <a:p>
            <a:pPr eaLnBrk="1" hangingPunct="1">
              <a:defRPr/>
            </a:pPr>
            <a:r>
              <a:rPr lang="zh-CN" altLang="en-US" dirty="0" smtClean="0"/>
              <a:t>没有完美的事物，包括牛奶。</a:t>
            </a:r>
            <a:r>
              <a:rPr lang="en-US" altLang="zh-CN" dirty="0" smtClean="0"/>
              <a:t>|</a:t>
            </a:r>
          </a:p>
          <a:p>
            <a:pPr eaLnBrk="1" hangingPunct="1">
              <a:defRPr/>
            </a:pPr>
            <a:r>
              <a:rPr lang="zh-CN" altLang="en-US" dirty="0" smtClean="0"/>
              <a:t>没有想法，我已经麻木了，不知道自己是否那一天也会死于这种食物中毒</a:t>
            </a:r>
            <a:r>
              <a:rPr lang="en-US" altLang="zh-CN" dirty="0" smtClean="0"/>
              <a:t>|</a:t>
            </a:r>
          </a:p>
          <a:p>
            <a:pPr eaLnBrk="1" hangingPunct="1">
              <a:defRPr/>
            </a:pPr>
            <a:r>
              <a:rPr lang="zh-CN" altLang="en-US" dirty="0" smtClean="0"/>
              <a:t>媒体炒作</a:t>
            </a:r>
            <a:r>
              <a:rPr lang="en-US" altLang="zh-CN" dirty="0" smtClean="0"/>
              <a:t>|</a:t>
            </a:r>
          </a:p>
          <a:p>
            <a:pPr eaLnBrk="1" hangingPunct="1">
              <a:defRPr/>
            </a:pPr>
            <a:r>
              <a:rPr lang="zh-CN" altLang="en-US" dirty="0" smtClean="0"/>
              <a:t>蒙牛不是第一次了 </a:t>
            </a:r>
            <a:r>
              <a:rPr lang="en-US" altLang="zh-CN" dirty="0" smtClean="0"/>
              <a:t>|</a:t>
            </a:r>
          </a:p>
          <a:p>
            <a:pPr eaLnBrk="1" hangingPunct="1">
              <a:defRPr/>
            </a:pPr>
            <a:r>
              <a:rPr lang="zh-CN" altLang="en-US" dirty="0" smtClean="0"/>
              <a:t>蒙牛产品太令我失望了</a:t>
            </a:r>
            <a:r>
              <a:rPr lang="en-US" altLang="zh-CN" dirty="0" smtClean="0"/>
              <a:t>!|</a:t>
            </a:r>
          </a:p>
          <a:p>
            <a:pPr eaLnBrk="1" hangingPunct="1">
              <a:defRPr/>
            </a:pPr>
            <a:r>
              <a:rPr lang="zh-CN" altLang="en-US" dirty="0" smtClean="0"/>
              <a:t>蒙牛该负责</a:t>
            </a:r>
            <a:r>
              <a:rPr lang="en-US" altLang="zh-CN" dirty="0" smtClean="0"/>
              <a:t>|</a:t>
            </a:r>
          </a:p>
          <a:p>
            <a:pPr eaLnBrk="1" hangingPunct="1">
              <a:defRPr/>
            </a:pPr>
            <a:r>
              <a:rPr lang="zh-CN" altLang="en-US" dirty="0" smtClean="0"/>
              <a:t>蒙牛企业利欲熏心，置人民健康于不顾，应责令其停产整顿，并赔偿受害学生的精神及物质损失，以儆效尤。</a:t>
            </a:r>
            <a:r>
              <a:rPr lang="en-US" altLang="zh-CN" dirty="0" smtClean="0"/>
              <a:t>|</a:t>
            </a:r>
          </a:p>
          <a:p>
            <a:pPr eaLnBrk="1" hangingPunct="1">
              <a:defRPr/>
            </a:pPr>
            <a:r>
              <a:rPr lang="zh-CN" altLang="en-US" dirty="0" smtClean="0"/>
              <a:t>蒙牛是狗，伊利是猪，坑害民众，猪狗不如。</a:t>
            </a:r>
            <a:r>
              <a:rPr lang="en-US" altLang="zh-CN" dirty="0" smtClean="0"/>
              <a:t>|</a:t>
            </a:r>
          </a:p>
          <a:p>
            <a:pPr eaLnBrk="1" hangingPunct="1">
              <a:defRPr/>
            </a:pPr>
            <a:r>
              <a:rPr lang="zh-CN" altLang="en-US" dirty="0" smtClean="0"/>
              <a:t>蒙牛要增强质检。。</a:t>
            </a:r>
            <a:r>
              <a:rPr lang="en-US" altLang="zh-CN" dirty="0" smtClean="0"/>
              <a:t>|</a:t>
            </a:r>
          </a:p>
          <a:p>
            <a:pPr eaLnBrk="1" hangingPunct="1">
              <a:defRPr/>
            </a:pPr>
            <a:r>
              <a:rPr lang="zh-CN" altLang="en-US" dirty="0" smtClean="0"/>
              <a:t>蒙牛应作出回应</a:t>
            </a:r>
            <a:r>
              <a:rPr lang="en-US" altLang="zh-CN" dirty="0" smtClean="0"/>
              <a:t>|</a:t>
            </a:r>
          </a:p>
          <a:p>
            <a:pPr eaLnBrk="1" hangingPunct="1">
              <a:defRPr/>
            </a:pPr>
            <a:r>
              <a:rPr lang="zh-CN" altLang="en-US" dirty="0" smtClean="0"/>
              <a:t>抹油。</a:t>
            </a:r>
            <a:r>
              <a:rPr lang="en-US" altLang="zh-CN" dirty="0" smtClean="0"/>
              <a:t>|</a:t>
            </a:r>
          </a:p>
          <a:p>
            <a:pPr eaLnBrk="1" hangingPunct="1">
              <a:defRPr/>
            </a:pPr>
            <a:r>
              <a:rPr lang="zh-CN" altLang="en-US" dirty="0" smtClean="0"/>
              <a:t>那就这样吧。</a:t>
            </a:r>
            <a:r>
              <a:rPr lang="en-US" altLang="zh-CN" dirty="0" smtClean="0"/>
              <a:t>|</a:t>
            </a:r>
          </a:p>
          <a:p>
            <a:pPr eaLnBrk="1" hangingPunct="1">
              <a:defRPr/>
            </a:pPr>
            <a:r>
              <a:rPr lang="zh-CN" altLang="en-US" dirty="0" smtClean="0"/>
              <a:t>你妹</a:t>
            </a:r>
            <a:r>
              <a:rPr lang="en-US" altLang="zh-CN" dirty="0" smtClean="0"/>
              <a:t>|</a:t>
            </a:r>
          </a:p>
          <a:p>
            <a:pPr eaLnBrk="1" hangingPunct="1">
              <a:defRPr/>
            </a:pPr>
            <a:r>
              <a:rPr lang="zh-CN" altLang="en-US" dirty="0" smtClean="0"/>
              <a:t>你们是他们的托么？怎么老问这个问题</a:t>
            </a:r>
            <a:r>
              <a:rPr lang="en-US" altLang="zh-CN" dirty="0" smtClean="0"/>
              <a:t>|</a:t>
            </a:r>
          </a:p>
          <a:p>
            <a:pPr eaLnBrk="1" hangingPunct="1">
              <a:defRPr/>
            </a:pPr>
            <a:r>
              <a:rPr lang="zh-CN" altLang="en-US" dirty="0" smtClean="0"/>
              <a:t>牛奶不是用来喝的了。。。</a:t>
            </a:r>
            <a:r>
              <a:rPr lang="en-US" altLang="zh-CN" dirty="0" smtClean="0"/>
              <a:t>|</a:t>
            </a:r>
          </a:p>
          <a:p>
            <a:pPr eaLnBrk="1" hangingPunct="1">
              <a:defRPr/>
            </a:pPr>
            <a:r>
              <a:rPr lang="zh-CN" altLang="en-US" dirty="0" smtClean="0"/>
              <a:t>怒</a:t>
            </a:r>
            <a:r>
              <a:rPr lang="en-US" altLang="zh-CN" dirty="0" smtClean="0"/>
              <a:t>|</a:t>
            </a:r>
          </a:p>
          <a:p>
            <a:pPr eaLnBrk="1" hangingPunct="1">
              <a:defRPr/>
            </a:pPr>
            <a:r>
              <a:rPr lang="zh-CN" altLang="en-US" dirty="0" smtClean="0"/>
              <a:t>哦。</a:t>
            </a:r>
            <a:r>
              <a:rPr lang="en-US" altLang="zh-CN" dirty="0" smtClean="0"/>
              <a:t>|</a:t>
            </a:r>
          </a:p>
          <a:p>
            <a:pPr eaLnBrk="1" hangingPunct="1">
              <a:defRPr/>
            </a:pPr>
            <a:r>
              <a:rPr lang="zh-CN" altLang="en-US" dirty="0" smtClean="0"/>
              <a:t>偶尔的</a:t>
            </a:r>
            <a:r>
              <a:rPr lang="en-US" altLang="zh-CN" dirty="0" smtClean="0"/>
              <a:t>|</a:t>
            </a:r>
          </a:p>
          <a:p>
            <a:pPr eaLnBrk="1" hangingPunct="1">
              <a:defRPr/>
            </a:pPr>
            <a:r>
              <a:rPr lang="zh-CN" altLang="en-US" dirty="0" smtClean="0"/>
              <a:t>其他奶也有 蒙牛得罪谁了 才被查</a:t>
            </a:r>
            <a:r>
              <a:rPr lang="en-US" altLang="zh-CN" dirty="0" smtClean="0"/>
              <a:t>|</a:t>
            </a:r>
          </a:p>
          <a:p>
            <a:pPr eaLnBrk="1" hangingPunct="1">
              <a:defRPr/>
            </a:pPr>
            <a:r>
              <a:rPr lang="zh-CN" altLang="en-US" dirty="0" smtClean="0"/>
              <a:t>企业负责</a:t>
            </a:r>
            <a:r>
              <a:rPr lang="en-US" altLang="zh-CN" dirty="0" smtClean="0"/>
              <a:t>|</a:t>
            </a:r>
          </a:p>
          <a:p>
            <a:pPr eaLnBrk="1" hangingPunct="1">
              <a:defRPr/>
            </a:pPr>
            <a:r>
              <a:rPr lang="zh-CN" altLang="en-US" dirty="0" smtClean="0"/>
              <a:t>企业要负责 但是中国乳制品的监察力度还是不够的 知错能改善莫大焉 不能有点成绩就放松自己 欺骗他人 也不能概而论之就说蒙牛的不负责人 还是有他的可取之处</a:t>
            </a:r>
            <a:r>
              <a:rPr lang="en-US" altLang="zh-CN" dirty="0" smtClean="0"/>
              <a:t>|</a:t>
            </a:r>
          </a:p>
          <a:p>
            <a:pPr eaLnBrk="1" hangingPunct="1">
              <a:defRPr/>
            </a:pPr>
            <a:r>
              <a:rPr lang="zh-CN" altLang="en-US" dirty="0" smtClean="0"/>
              <a:t>请迅速调查清楚！让大家做个明白人！</a:t>
            </a:r>
            <a:r>
              <a:rPr lang="en-US" altLang="zh-CN" dirty="0" smtClean="0"/>
              <a:t>|</a:t>
            </a:r>
          </a:p>
          <a:p>
            <a:pPr eaLnBrk="1" hangingPunct="1">
              <a:defRPr/>
            </a:pPr>
            <a:r>
              <a:rPr lang="zh-CN" altLang="en-US" dirty="0" smtClean="0"/>
              <a:t>取消资格</a:t>
            </a:r>
            <a:r>
              <a:rPr lang="en-US" altLang="zh-CN" dirty="0" smtClean="0"/>
              <a:t>|</a:t>
            </a:r>
          </a:p>
          <a:p>
            <a:pPr eaLnBrk="1" hangingPunct="1">
              <a:defRPr/>
            </a:pPr>
            <a:r>
              <a:rPr lang="zh-CN" altLang="en-US" dirty="0" smtClean="0"/>
              <a:t>去死吧</a:t>
            </a:r>
            <a:r>
              <a:rPr lang="en-US" altLang="zh-CN" dirty="0" smtClean="0"/>
              <a:t>|</a:t>
            </a:r>
          </a:p>
          <a:p>
            <a:pPr eaLnBrk="1" hangingPunct="1">
              <a:defRPr/>
            </a:pPr>
            <a:r>
              <a:rPr lang="zh-CN" altLang="en-US" dirty="0" smtClean="0"/>
              <a:t>缺德</a:t>
            </a:r>
            <a:r>
              <a:rPr lang="en-US" altLang="zh-CN" dirty="0" smtClean="0"/>
              <a:t>|</a:t>
            </a:r>
          </a:p>
          <a:p>
            <a:pPr eaLnBrk="1" hangingPunct="1">
              <a:defRPr/>
            </a:pPr>
            <a:r>
              <a:rPr lang="zh-CN" altLang="en-US" dirty="0" smtClean="0"/>
              <a:t>人心难测 </a:t>
            </a:r>
            <a:r>
              <a:rPr lang="en-US" altLang="zh-CN" dirty="0" smtClean="0"/>
              <a:t>|</a:t>
            </a:r>
          </a:p>
          <a:p>
            <a:pPr eaLnBrk="1" hangingPunct="1">
              <a:defRPr/>
            </a:pPr>
            <a:r>
              <a:rPr lang="zh-CN" altLang="en-US" dirty="0" smtClean="0"/>
              <a:t>人在做 天在看</a:t>
            </a:r>
            <a:r>
              <a:rPr lang="en-US" altLang="zh-CN" dirty="0" smtClean="0"/>
              <a:t>|</a:t>
            </a:r>
          </a:p>
          <a:p>
            <a:pPr eaLnBrk="1" hangingPunct="1">
              <a:defRPr/>
            </a:pPr>
            <a:r>
              <a:rPr lang="zh-CN" altLang="en-US" dirty="0" smtClean="0"/>
              <a:t>如此大品牌，出这样问题。实在不应该！管理太成问题！</a:t>
            </a:r>
            <a:r>
              <a:rPr lang="en-US" altLang="zh-CN" dirty="0" smtClean="0"/>
              <a:t>|</a:t>
            </a:r>
          </a:p>
          <a:p>
            <a:pPr eaLnBrk="1" hangingPunct="1">
              <a:defRPr/>
            </a:pPr>
            <a:r>
              <a:rPr lang="zh-CN" altLang="en-US" dirty="0" smtClean="0"/>
              <a:t>如果真是凶手那这样的人也太可恶了</a:t>
            </a:r>
            <a:r>
              <a:rPr lang="en-US" altLang="zh-CN" dirty="0" smtClean="0"/>
              <a:t>|</a:t>
            </a:r>
          </a:p>
          <a:p>
            <a:pPr eaLnBrk="1" hangingPunct="1">
              <a:defRPr/>
            </a:pPr>
            <a:r>
              <a:rPr lang="zh-CN" altLang="en-US" dirty="0" smtClean="0"/>
              <a:t>若想人不知，除非己莫为。</a:t>
            </a:r>
            <a:r>
              <a:rPr lang="en-US" altLang="zh-CN" dirty="0" smtClean="0"/>
              <a:t>|</a:t>
            </a:r>
          </a:p>
          <a:p>
            <a:pPr eaLnBrk="1" hangingPunct="1">
              <a:defRPr/>
            </a:pPr>
            <a:r>
              <a:rPr lang="zh-CN" altLang="en-US" dirty="0" smtClean="0"/>
              <a:t>杀人</a:t>
            </a:r>
            <a:r>
              <a:rPr lang="en-US" altLang="zh-CN" dirty="0" smtClean="0"/>
              <a:t>|</a:t>
            </a:r>
          </a:p>
          <a:p>
            <a:pPr eaLnBrk="1" hangingPunct="1">
              <a:defRPr/>
            </a:pPr>
            <a:r>
              <a:rPr lang="zh-CN" altLang="en-US" dirty="0" smtClean="0"/>
              <a:t>少喝加工牛奶</a:t>
            </a:r>
            <a:r>
              <a:rPr lang="en-US" altLang="zh-CN" dirty="0" smtClean="0"/>
              <a:t>|</a:t>
            </a:r>
          </a:p>
          <a:p>
            <a:pPr eaLnBrk="1" hangingPunct="1">
              <a:defRPr/>
            </a:pPr>
            <a:r>
              <a:rPr lang="zh-CN" altLang="en-US" dirty="0" smtClean="0"/>
              <a:t>社会是现实的</a:t>
            </a:r>
            <a:r>
              <a:rPr lang="en-US" altLang="zh-CN" dirty="0" smtClean="0"/>
              <a:t>|</a:t>
            </a:r>
          </a:p>
          <a:p>
            <a:pPr eaLnBrk="1" hangingPunct="1">
              <a:defRPr/>
            </a:pPr>
            <a:r>
              <a:rPr lang="zh-CN" altLang="en-US" dirty="0" smtClean="0"/>
              <a:t>生产商太没有素质了，只为赚钱，不管人命</a:t>
            </a:r>
            <a:r>
              <a:rPr lang="en-US" altLang="zh-CN" dirty="0" smtClean="0"/>
              <a:t>|</a:t>
            </a:r>
          </a:p>
          <a:p>
            <a:pPr eaLnBrk="1" hangingPunct="1">
              <a:defRPr/>
            </a:pPr>
            <a:r>
              <a:rPr lang="zh-CN" altLang="en-US" dirty="0" smtClean="0"/>
              <a:t>生命不是开玩笑的，每个企业不管做什么产品，都要对生命负责任，这样才能做好。</a:t>
            </a:r>
            <a:r>
              <a:rPr lang="en-US" altLang="zh-CN" dirty="0" smtClean="0"/>
              <a:t>|</a:t>
            </a:r>
          </a:p>
          <a:p>
            <a:pPr eaLnBrk="1" hangingPunct="1">
              <a:defRPr/>
            </a:pPr>
            <a:r>
              <a:rPr lang="zh-CN" altLang="en-US" dirty="0" smtClean="0"/>
              <a:t>失望</a:t>
            </a:r>
            <a:r>
              <a:rPr lang="en-US" altLang="zh-CN" dirty="0" smtClean="0"/>
              <a:t>|</a:t>
            </a:r>
          </a:p>
          <a:p>
            <a:pPr eaLnBrk="1" hangingPunct="1">
              <a:defRPr/>
            </a:pPr>
            <a:r>
              <a:rPr lang="zh-CN" altLang="en-US" dirty="0" smtClean="0"/>
              <a:t>失望</a:t>
            </a:r>
            <a:r>
              <a:rPr lang="en-US" altLang="zh-CN" dirty="0" smtClean="0"/>
              <a:t>|</a:t>
            </a:r>
          </a:p>
          <a:p>
            <a:pPr eaLnBrk="1" hangingPunct="1">
              <a:defRPr/>
            </a:pPr>
            <a:r>
              <a:rPr lang="zh-CN" altLang="en-US" dirty="0" smtClean="0"/>
              <a:t>食品安全严峻</a:t>
            </a:r>
            <a:r>
              <a:rPr lang="en-US" altLang="zh-CN" dirty="0" smtClean="0"/>
              <a:t>|</a:t>
            </a:r>
          </a:p>
          <a:p>
            <a:pPr eaLnBrk="1" hangingPunct="1">
              <a:defRPr/>
            </a:pPr>
            <a:r>
              <a:rPr lang="zh-CN" altLang="en-US" dirty="0" smtClean="0"/>
              <a:t>食品堪忧</a:t>
            </a:r>
            <a:r>
              <a:rPr lang="en-US" altLang="zh-CN" dirty="0" smtClean="0"/>
              <a:t>|</a:t>
            </a:r>
          </a:p>
          <a:p>
            <a:pPr eaLnBrk="1" hangingPunct="1">
              <a:defRPr/>
            </a:pPr>
            <a:r>
              <a:rPr lang="zh-CN" altLang="en-US" dirty="0" smtClean="0"/>
              <a:t>食品企业要用良心来做。</a:t>
            </a:r>
            <a:r>
              <a:rPr lang="en-US" altLang="zh-CN" dirty="0" smtClean="0"/>
              <a:t>|</a:t>
            </a:r>
          </a:p>
          <a:p>
            <a:pPr eaLnBrk="1" hangingPunct="1">
              <a:defRPr/>
            </a:pPr>
            <a:r>
              <a:rPr lang="zh-CN" altLang="en-US" dirty="0" smtClean="0"/>
              <a:t>食品问题天天有</a:t>
            </a:r>
            <a:r>
              <a:rPr lang="en-US" altLang="zh-CN" dirty="0" smtClean="0"/>
              <a:t>|</a:t>
            </a:r>
          </a:p>
          <a:p>
            <a:pPr eaLnBrk="1" hangingPunct="1">
              <a:defRPr/>
            </a:pPr>
            <a:r>
              <a:rPr lang="zh-CN" altLang="en-US" dirty="0" smtClean="0"/>
              <a:t>食品质量关乎生命，恳请生产厂家们把食品当做自己吃喝的来做！用良心去做</a:t>
            </a:r>
            <a:r>
              <a:rPr lang="en-US" altLang="zh-CN" dirty="0" smtClean="0"/>
              <a:t>1|</a:t>
            </a:r>
          </a:p>
          <a:p>
            <a:pPr eaLnBrk="1" hangingPunct="1">
              <a:defRPr/>
            </a:pPr>
            <a:r>
              <a:rPr lang="zh-CN" altLang="en-US" dirty="0" smtClean="0"/>
              <a:t>世风日下 </a:t>
            </a:r>
            <a:r>
              <a:rPr lang="en-US" altLang="zh-CN" dirty="0" smtClean="0"/>
              <a:t>|</a:t>
            </a:r>
          </a:p>
          <a:p>
            <a:pPr eaLnBrk="1" hangingPunct="1">
              <a:defRPr/>
            </a:pPr>
            <a:r>
              <a:rPr lang="zh-CN" altLang="en-US" dirty="0" smtClean="0"/>
              <a:t>事不关己</a:t>
            </a:r>
            <a:r>
              <a:rPr lang="en-US" altLang="zh-CN" dirty="0" smtClean="0"/>
              <a:t>|</a:t>
            </a:r>
          </a:p>
          <a:p>
            <a:pPr eaLnBrk="1" hangingPunct="1">
              <a:defRPr/>
            </a:pPr>
            <a:r>
              <a:rPr lang="zh-CN" altLang="en-US" dirty="0" smtClean="0"/>
              <a:t>首先，蒙牛应该加强自身的质量检测。身为一家食品公司应该严格把关质量问题，对于蒙牛酸酸乳被怀疑是凶手没有强有力的证据我不会相信其是凶手，但是蒙牛没有拿出证据说明其在质量方面有一定的问题</a:t>
            </a:r>
            <a:r>
              <a:rPr lang="en-US" altLang="zh-CN" dirty="0" smtClean="0"/>
              <a:t>·········|</a:t>
            </a:r>
          </a:p>
          <a:p>
            <a:pPr eaLnBrk="1" hangingPunct="1">
              <a:defRPr/>
            </a:pPr>
            <a:r>
              <a:rPr lang="zh-CN" altLang="en-US" dirty="0" smtClean="0"/>
              <a:t>首先是做“人”的良知，再就是政府监管。</a:t>
            </a:r>
            <a:r>
              <a:rPr lang="en-US" altLang="zh-CN" dirty="0" smtClean="0"/>
              <a:t>|</a:t>
            </a:r>
          </a:p>
          <a:p>
            <a:pPr eaLnBrk="1" hangingPunct="1">
              <a:defRPr/>
            </a:pPr>
            <a:r>
              <a:rPr lang="zh-CN" altLang="en-US" dirty="0" smtClean="0"/>
              <a:t>酸酸乳凶手恶作剧</a:t>
            </a:r>
            <a:r>
              <a:rPr lang="en-US" altLang="zh-CN" dirty="0" smtClean="0"/>
              <a:t>|</a:t>
            </a:r>
          </a:p>
          <a:p>
            <a:pPr eaLnBrk="1" hangingPunct="1">
              <a:defRPr/>
            </a:pPr>
            <a:r>
              <a:rPr lang="zh-CN" altLang="en-US" dirty="0" smtClean="0"/>
              <a:t>太缺德了</a:t>
            </a:r>
            <a:r>
              <a:rPr lang="en-US" altLang="zh-CN" dirty="0" smtClean="0"/>
              <a:t>|</a:t>
            </a:r>
          </a:p>
          <a:p>
            <a:pPr eaLnBrk="1" hangingPunct="1">
              <a:defRPr/>
            </a:pPr>
            <a:r>
              <a:rPr lang="zh-CN" altLang="en-US" dirty="0" smtClean="0"/>
              <a:t>天下的乳制品行业其实都是一般黑</a:t>
            </a:r>
            <a:r>
              <a:rPr lang="en-US" altLang="zh-CN" dirty="0" smtClean="0"/>
              <a:t>|</a:t>
            </a:r>
          </a:p>
          <a:p>
            <a:pPr eaLnBrk="1" hangingPunct="1">
              <a:defRPr/>
            </a:pPr>
            <a:r>
              <a:rPr lang="zh-CN" altLang="en-US" dirty="0" smtClean="0"/>
              <a:t>调查，调查够了吧。只要是商家就没一个好东西。尤其是中国的。别的国家的人都是祸害外国人，只有中国人还自己国家的人。一群道德败坏的商人。或有报应的。</a:t>
            </a:r>
            <a:r>
              <a:rPr lang="en-US" altLang="zh-CN" dirty="0" smtClean="0"/>
              <a:t>|</a:t>
            </a:r>
          </a:p>
          <a:p>
            <a:pPr eaLnBrk="1" hangingPunct="1">
              <a:defRPr/>
            </a:pPr>
            <a:r>
              <a:rPr lang="zh-CN" altLang="en-US" dirty="0" smtClean="0"/>
              <a:t>秃子头上的虱子，可以判断蒙牛就是凶手。</a:t>
            </a:r>
            <a:r>
              <a:rPr lang="en-US" altLang="zh-CN" dirty="0" smtClean="0"/>
              <a:t>|</a:t>
            </a:r>
          </a:p>
          <a:p>
            <a:pPr eaLnBrk="1" hangingPunct="1">
              <a:defRPr/>
            </a:pPr>
            <a:r>
              <a:rPr lang="zh-CN" altLang="en-US" dirty="0" smtClean="0"/>
              <a:t>完全没听说过</a:t>
            </a:r>
            <a:r>
              <a:rPr lang="en-US" altLang="zh-CN" dirty="0" smtClean="0"/>
              <a:t>|</a:t>
            </a:r>
          </a:p>
          <a:p>
            <a:pPr eaLnBrk="1" hangingPunct="1">
              <a:defRPr/>
            </a:pPr>
            <a:r>
              <a:rPr lang="zh-CN" altLang="en-US" dirty="0" smtClean="0"/>
              <a:t>未知</a:t>
            </a:r>
            <a:r>
              <a:rPr lang="en-US" altLang="zh-CN" dirty="0" smtClean="0"/>
              <a:t>……|</a:t>
            </a:r>
          </a:p>
          <a:p>
            <a:pPr eaLnBrk="1" hangingPunct="1">
              <a:defRPr/>
            </a:pPr>
            <a:r>
              <a:rPr lang="zh-CN" altLang="en-US" dirty="0" smtClean="0"/>
              <a:t>我不了解这个事件</a:t>
            </a:r>
            <a:r>
              <a:rPr lang="en-US" altLang="zh-CN" dirty="0" smtClean="0"/>
              <a:t>|</a:t>
            </a:r>
          </a:p>
          <a:p>
            <a:pPr eaLnBrk="1" hangingPunct="1">
              <a:defRPr/>
            </a:pPr>
            <a:r>
              <a:rPr lang="zh-CN" altLang="en-US" dirty="0" smtClean="0"/>
              <a:t>我没听说过</a:t>
            </a:r>
            <a:r>
              <a:rPr lang="en-US" altLang="zh-CN" dirty="0" smtClean="0"/>
              <a:t>|</a:t>
            </a:r>
          </a:p>
          <a:p>
            <a:pPr eaLnBrk="1" hangingPunct="1">
              <a:defRPr/>
            </a:pPr>
            <a:r>
              <a:rPr lang="zh-CN" altLang="en-US" dirty="0" smtClean="0"/>
              <a:t>我没有听说到，我觉得现在只是怀疑而已，不能断定蒙牛的好坏。</a:t>
            </a:r>
            <a:r>
              <a:rPr lang="en-US" altLang="zh-CN" dirty="0" smtClean="0"/>
              <a:t>|</a:t>
            </a:r>
          </a:p>
          <a:p>
            <a:pPr eaLnBrk="1" hangingPunct="1">
              <a:defRPr/>
            </a:pPr>
            <a:r>
              <a:rPr lang="zh-CN" altLang="en-US" dirty="0" smtClean="0"/>
              <a:t>我们生活在一个道德沦丧到处充斥着利益的危险国度</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无风不起浪</a:t>
            </a:r>
            <a:r>
              <a:rPr lang="en-US" altLang="zh-CN" dirty="0" smtClean="0"/>
              <a:t>|</a:t>
            </a:r>
          </a:p>
          <a:p>
            <a:pPr eaLnBrk="1" hangingPunct="1">
              <a:defRPr/>
            </a:pPr>
            <a:r>
              <a:rPr lang="zh-CN" altLang="en-US" dirty="0" smtClean="0"/>
              <a:t>无良商人该死！</a:t>
            </a:r>
            <a:r>
              <a:rPr lang="en-US" altLang="zh-CN" dirty="0" smtClean="0"/>
              <a:t>|</a:t>
            </a:r>
          </a:p>
          <a:p>
            <a:pPr eaLnBrk="1" hangingPunct="1">
              <a:defRPr/>
            </a:pPr>
            <a:r>
              <a:rPr lang="zh-CN" altLang="en-US" dirty="0" smtClean="0"/>
              <a:t>无奈，狼心都被狗吃了</a:t>
            </a:r>
            <a:r>
              <a:rPr lang="en-US" altLang="zh-CN" dirty="0" smtClean="0"/>
              <a:t>|</a:t>
            </a:r>
          </a:p>
          <a:p>
            <a:pPr eaLnBrk="1" hangingPunct="1">
              <a:defRPr/>
            </a:pPr>
            <a:r>
              <a:rPr lang="zh-CN" altLang="en-US" dirty="0" smtClean="0"/>
              <a:t>无奈</a:t>
            </a:r>
            <a:r>
              <a:rPr lang="en-US" altLang="zh-CN" dirty="0" smtClean="0"/>
              <a:t>|</a:t>
            </a:r>
          </a:p>
          <a:p>
            <a:pPr eaLnBrk="1" hangingPunct="1">
              <a:defRPr/>
            </a:pPr>
            <a:r>
              <a:rPr lang="zh-CN" altLang="en-US" dirty="0" smtClean="0"/>
              <a:t>无语</a:t>
            </a:r>
            <a:r>
              <a:rPr lang="en-US" altLang="zh-CN" dirty="0" smtClean="0"/>
              <a:t>|</a:t>
            </a:r>
          </a:p>
          <a:p>
            <a:pPr eaLnBrk="1" hangingPunct="1">
              <a:defRPr/>
            </a:pPr>
            <a:r>
              <a:rPr lang="zh-CN" altLang="en-US" dirty="0" smtClean="0"/>
              <a:t>无语</a:t>
            </a:r>
            <a:r>
              <a:rPr lang="en-US" altLang="zh-CN" dirty="0" smtClean="0"/>
              <a:t>|</a:t>
            </a:r>
          </a:p>
          <a:p>
            <a:pPr eaLnBrk="1" hangingPunct="1">
              <a:defRPr/>
            </a:pPr>
            <a:r>
              <a:rPr lang="zh-CN" altLang="en-US" dirty="0" smtClean="0"/>
              <a:t>希望得到确认</a:t>
            </a:r>
            <a:r>
              <a:rPr lang="en-US" altLang="zh-CN" dirty="0" smtClean="0"/>
              <a:t>|</a:t>
            </a:r>
          </a:p>
          <a:p>
            <a:pPr eaLnBrk="1" hangingPunct="1">
              <a:defRPr/>
            </a:pPr>
            <a:r>
              <a:rPr lang="zh-CN" altLang="en-US" dirty="0" smtClean="0"/>
              <a:t>希望事情调查清楚，不要错怪了别人。</a:t>
            </a:r>
            <a:r>
              <a:rPr lang="en-US" altLang="zh-CN" dirty="0" smtClean="0"/>
              <a:t>|</a:t>
            </a:r>
          </a:p>
          <a:p>
            <a:pPr eaLnBrk="1" hangingPunct="1">
              <a:defRPr/>
            </a:pPr>
            <a:r>
              <a:rPr lang="zh-CN" altLang="en-US" dirty="0" smtClean="0"/>
              <a:t>希望是个警醒，让各行各业的人们都用良心来做事</a:t>
            </a:r>
            <a:r>
              <a:rPr lang="en-US" altLang="zh-CN" dirty="0" smtClean="0"/>
              <a:t>|</a:t>
            </a:r>
          </a:p>
          <a:p>
            <a:pPr eaLnBrk="1" hangingPunct="1">
              <a:defRPr/>
            </a:pPr>
            <a:r>
              <a:rPr lang="zh-CN" altLang="en-US" dirty="0" smtClean="0"/>
              <a:t>希望这样的事情不要 或者尽量少发生 最好永远不要发生</a:t>
            </a:r>
            <a:r>
              <a:rPr lang="en-US" altLang="zh-CN" dirty="0" smtClean="0"/>
              <a:t>|</a:t>
            </a:r>
          </a:p>
          <a:p>
            <a:pPr eaLnBrk="1" hangingPunct="1">
              <a:defRPr/>
            </a:pPr>
            <a:r>
              <a:rPr lang="zh-CN" altLang="en-US" dirty="0" smtClean="0"/>
              <a:t>希望做好产品质量工作！</a:t>
            </a:r>
            <a:r>
              <a:rPr lang="en-US" altLang="zh-CN" dirty="0" smtClean="0"/>
              <a:t>|</a:t>
            </a:r>
          </a:p>
          <a:p>
            <a:pPr eaLnBrk="1" hangingPunct="1">
              <a:defRPr/>
            </a:pPr>
            <a:r>
              <a:rPr lang="zh-CN" altLang="en-US" dirty="0" smtClean="0"/>
              <a:t>习惯了，对国产，哀其不幸，怒其不争</a:t>
            </a:r>
            <a:r>
              <a:rPr lang="en-US" altLang="zh-CN" dirty="0" smtClean="0"/>
              <a:t>|</a:t>
            </a:r>
          </a:p>
          <a:p>
            <a:pPr eaLnBrk="1" hangingPunct="1">
              <a:defRPr/>
            </a:pPr>
            <a:r>
              <a:rPr lang="zh-CN" altLang="en-US" dirty="0" smtClean="0"/>
              <a:t>习惯了</a:t>
            </a:r>
            <a:r>
              <a:rPr lang="en-US" altLang="zh-CN" dirty="0" smtClean="0"/>
              <a:t>|</a:t>
            </a:r>
          </a:p>
          <a:p>
            <a:pPr eaLnBrk="1" hangingPunct="1">
              <a:defRPr/>
            </a:pPr>
            <a:r>
              <a:rPr lang="zh-CN" altLang="en-US" dirty="0" smtClean="0"/>
              <a:t>现在还有什么是干净的</a:t>
            </a:r>
            <a:r>
              <a:rPr lang="en-US" altLang="zh-CN" dirty="0" smtClean="0"/>
              <a:t>|</a:t>
            </a:r>
          </a:p>
          <a:p>
            <a:pPr eaLnBrk="1" hangingPunct="1">
              <a:defRPr/>
            </a:pPr>
            <a:r>
              <a:rPr lang="zh-CN" altLang="en-US" dirty="0" smtClean="0"/>
              <a:t>现在喝什么牛奶都不是安全的，不相信有好牛奶！</a:t>
            </a:r>
            <a:r>
              <a:rPr lang="en-US" altLang="zh-CN" dirty="0" smtClean="0"/>
              <a:t>|</a:t>
            </a:r>
          </a:p>
          <a:p>
            <a:pPr eaLnBrk="1" hangingPunct="1">
              <a:defRPr/>
            </a:pPr>
            <a:r>
              <a:rPr lang="zh-CN" altLang="en-US" dirty="0" smtClean="0"/>
              <a:t>现在食品安全很有问题。</a:t>
            </a:r>
            <a:r>
              <a:rPr lang="en-US" altLang="zh-CN" dirty="0" smtClean="0"/>
              <a:t>|</a:t>
            </a:r>
          </a:p>
          <a:p>
            <a:pPr eaLnBrk="1" hangingPunct="1">
              <a:defRPr/>
            </a:pPr>
            <a:r>
              <a:rPr lang="zh-CN" altLang="en-US" dirty="0" smtClean="0"/>
              <a:t>现在越来越不相信食品安全了，好质量的东西绝对是会受消费者信赖的。</a:t>
            </a:r>
            <a:r>
              <a:rPr lang="en-US" altLang="zh-CN" dirty="0" smtClean="0"/>
              <a:t>|</a:t>
            </a:r>
          </a:p>
          <a:p>
            <a:pPr eaLnBrk="1" hangingPunct="1">
              <a:defRPr/>
            </a:pPr>
            <a:r>
              <a:rPr lang="zh-CN" altLang="en-US" dirty="0" smtClean="0"/>
              <a:t>详查</a:t>
            </a:r>
            <a:r>
              <a:rPr lang="en-US" altLang="zh-CN" dirty="0" smtClean="0"/>
              <a:t>|</a:t>
            </a:r>
          </a:p>
          <a:p>
            <a:pPr eaLnBrk="1" hangingPunct="1">
              <a:defRPr/>
            </a:pPr>
            <a:r>
              <a:rPr lang="zh-CN" altLang="en-US" dirty="0" smtClean="0"/>
              <a:t>要好好注意食品卫生安全了，不要再有类似的事情发生。</a:t>
            </a:r>
            <a:r>
              <a:rPr lang="en-US" altLang="zh-CN" dirty="0" smtClean="0"/>
              <a:t>|</a:t>
            </a:r>
          </a:p>
          <a:p>
            <a:pPr eaLnBrk="1" hangingPunct="1">
              <a:defRPr/>
            </a:pPr>
            <a:r>
              <a:rPr lang="zh-CN" altLang="en-US" dirty="0" smtClean="0"/>
              <a:t>要清楚深入调查，提高企业产品质量</a:t>
            </a:r>
            <a:r>
              <a:rPr lang="en-US" altLang="zh-CN" dirty="0" smtClean="0"/>
              <a:t>|</a:t>
            </a:r>
          </a:p>
          <a:p>
            <a:pPr eaLnBrk="1" hangingPunct="1">
              <a:defRPr/>
            </a:pPr>
            <a:r>
              <a:rPr lang="zh-CN" altLang="en-US" dirty="0" smtClean="0"/>
              <a:t>一直不信任该品牌。</a:t>
            </a:r>
            <a:r>
              <a:rPr lang="en-US" altLang="zh-CN" dirty="0" smtClean="0"/>
              <a:t>|</a:t>
            </a:r>
          </a:p>
          <a:p>
            <a:pPr eaLnBrk="1" hangingPunct="1">
              <a:defRPr/>
            </a:pPr>
            <a:r>
              <a:rPr lang="zh-CN" altLang="en-US" dirty="0" smtClean="0"/>
              <a:t>疑似凶手，是一个太过隐匿的称呼。对于孩子，即使不能给予他们最好的，但也不能伤害他们，特别是屡禁不止的食品安全。在中国的消费市场里，很少享受到顾客是上帝，消费者利益之上的待遇，在超市，集贸市场里，我们是犹豫不决的，再三思索，还是无从选择。蒙牛作为中国的大品牌，三番五次的被质疑，是不是该停业整顿关门大吉呢？中国人是聪明的，只不过现代中国人的聪明是建立在自私和欲望的基础上，物极必反，相信这么一天也不远了。</a:t>
            </a:r>
            <a:r>
              <a:rPr lang="en-US" altLang="zh-CN" dirty="0" smtClean="0"/>
              <a:t>|</a:t>
            </a:r>
          </a:p>
          <a:p>
            <a:pPr eaLnBrk="1" hangingPunct="1">
              <a:defRPr/>
            </a:pPr>
            <a:r>
              <a:rPr lang="zh-CN" altLang="en-US" dirty="0" smtClean="0"/>
              <a:t>意外不是特意</a:t>
            </a:r>
            <a:r>
              <a:rPr lang="en-US" altLang="zh-CN" dirty="0" smtClean="0"/>
              <a:t>|</a:t>
            </a:r>
          </a:p>
          <a:p>
            <a:pPr eaLnBrk="1" hangingPunct="1">
              <a:defRPr/>
            </a:pPr>
            <a:r>
              <a:rPr lang="zh-CN" altLang="en-US" dirty="0" smtClean="0"/>
              <a:t>应查清楚</a:t>
            </a:r>
            <a:r>
              <a:rPr lang="en-US" altLang="zh-CN" dirty="0" smtClean="0"/>
              <a:t>|</a:t>
            </a:r>
          </a:p>
          <a:p>
            <a:pPr eaLnBrk="1" hangingPunct="1">
              <a:defRPr/>
            </a:pPr>
            <a:r>
              <a:rPr lang="zh-CN" altLang="en-US" dirty="0" smtClean="0"/>
              <a:t>应该严把质量关！！！！</a:t>
            </a:r>
            <a:r>
              <a:rPr lang="en-US" altLang="zh-CN" dirty="0" smtClean="0"/>
              <a:t>1|</a:t>
            </a:r>
          </a:p>
          <a:p>
            <a:pPr eaLnBrk="1" hangingPunct="1">
              <a:defRPr/>
            </a:pPr>
            <a:r>
              <a:rPr lang="zh-CN" altLang="en-US" dirty="0" smtClean="0"/>
              <a:t>应掌握有力的证据证明事实的真相后再做定夺，有问题解决问题。如果真的是“蒙牛”出的问题，我们则希望贵公司给出合理的解释，并及时作出解决的方案，避免类似事件再次出现，对自己负责对大家负责，生命是宝贵的。</a:t>
            </a:r>
            <a:r>
              <a:rPr lang="en-US" altLang="zh-CN" dirty="0" smtClean="0"/>
              <a:t>|</a:t>
            </a:r>
          </a:p>
          <a:p>
            <a:pPr eaLnBrk="1" hangingPunct="1">
              <a:defRPr/>
            </a:pPr>
            <a:r>
              <a:rPr lang="zh-CN" altLang="en-US" dirty="0" smtClean="0"/>
              <a:t>有待进一步调查</a:t>
            </a:r>
            <a:r>
              <a:rPr lang="en-US" altLang="zh-CN" dirty="0" smtClean="0"/>
              <a:t>|</a:t>
            </a:r>
          </a:p>
          <a:p>
            <a:pPr eaLnBrk="1" hangingPunct="1">
              <a:defRPr/>
            </a:pPr>
            <a:r>
              <a:rPr lang="zh-CN" altLang="en-US" dirty="0" smtClean="0"/>
              <a:t>在中国，什么都可以发生</a:t>
            </a:r>
            <a:r>
              <a:rPr lang="en-US" altLang="zh-CN" dirty="0" smtClean="0"/>
              <a:t>|</a:t>
            </a:r>
          </a:p>
          <a:p>
            <a:pPr eaLnBrk="1" hangingPunct="1">
              <a:defRPr/>
            </a:pPr>
            <a:r>
              <a:rPr lang="zh-CN" altLang="en-US" dirty="0" smtClean="0"/>
              <a:t>暂时无</a:t>
            </a:r>
            <a:r>
              <a:rPr lang="en-US" altLang="zh-CN" dirty="0" smtClean="0"/>
              <a:t>|</a:t>
            </a:r>
          </a:p>
          <a:p>
            <a:pPr eaLnBrk="1" hangingPunct="1">
              <a:defRPr/>
            </a:pPr>
            <a:r>
              <a:rPr lang="zh-CN" altLang="en-US" dirty="0" smtClean="0"/>
              <a:t>早就对这么品牌失去信心，有这样的事情也不出奇。只是觉得现在的企业的社会公德心、责任感日渐缺失，为中国经济担忧。</a:t>
            </a:r>
            <a:r>
              <a:rPr lang="en-US" altLang="zh-CN" dirty="0" smtClean="0"/>
              <a:t>|</a:t>
            </a:r>
          </a:p>
          <a:p>
            <a:pPr eaLnBrk="1" hangingPunct="1">
              <a:defRPr/>
            </a:pPr>
            <a:r>
              <a:rPr lang="zh-CN" altLang="en-US" dirty="0" smtClean="0"/>
              <a:t>怎么可以这样</a:t>
            </a:r>
            <a:r>
              <a:rPr lang="en-US" altLang="zh-CN" dirty="0" smtClean="0"/>
              <a:t>|</a:t>
            </a:r>
          </a:p>
          <a:p>
            <a:pPr eaLnBrk="1" hangingPunct="1">
              <a:defRPr/>
            </a:pPr>
            <a:r>
              <a:rPr lang="zh-CN" altLang="en-US" dirty="0" smtClean="0"/>
              <a:t>怎么能这样？为了赚钱不顾别人的生命</a:t>
            </a:r>
            <a:r>
              <a:rPr lang="en-US" altLang="zh-CN" dirty="0" smtClean="0"/>
              <a:t>|</a:t>
            </a:r>
          </a:p>
          <a:p>
            <a:pPr eaLnBrk="1" hangingPunct="1">
              <a:defRPr/>
            </a:pPr>
            <a:r>
              <a:rPr lang="zh-CN" altLang="en-US" dirty="0" smtClean="0"/>
              <a:t>这种事儿多了去了，不在意</a:t>
            </a:r>
            <a:r>
              <a:rPr lang="en-US" altLang="zh-CN" dirty="0" smtClean="0"/>
              <a:t>|</a:t>
            </a:r>
          </a:p>
          <a:p>
            <a:pPr eaLnBrk="1" hangingPunct="1">
              <a:defRPr/>
            </a:pPr>
            <a:r>
              <a:rPr lang="zh-CN" altLang="en-US" dirty="0" smtClean="0"/>
              <a:t>珍爱生命远离中国</a:t>
            </a:r>
            <a:r>
              <a:rPr lang="en-US" altLang="zh-CN" dirty="0" smtClean="0"/>
              <a:t>|</a:t>
            </a:r>
          </a:p>
          <a:p>
            <a:pPr eaLnBrk="1" hangingPunct="1">
              <a:defRPr/>
            </a:pPr>
            <a:r>
              <a:rPr lang="zh-CN" altLang="en-US" dirty="0" smtClean="0"/>
              <a:t>珍爱生命远离中国</a:t>
            </a:r>
            <a:r>
              <a:rPr lang="en-US" altLang="zh-CN" dirty="0" smtClean="0"/>
              <a:t>|</a:t>
            </a:r>
          </a:p>
          <a:p>
            <a:pPr eaLnBrk="1" hangingPunct="1">
              <a:defRPr/>
            </a:pPr>
            <a:r>
              <a:rPr lang="zh-CN" altLang="en-US" dirty="0" smtClean="0"/>
              <a:t>真的吗？假的吧</a:t>
            </a:r>
            <a:r>
              <a:rPr lang="en-US" altLang="zh-CN" dirty="0" smtClean="0"/>
              <a:t>|</a:t>
            </a:r>
          </a:p>
          <a:p>
            <a:pPr eaLnBrk="1" hangingPunct="1">
              <a:defRPr/>
            </a:pPr>
            <a:r>
              <a:rPr lang="zh-CN" altLang="en-US" dirty="0" smtClean="0"/>
              <a:t>真坏</a:t>
            </a:r>
            <a:r>
              <a:rPr lang="en-US" altLang="zh-CN" dirty="0" smtClean="0"/>
              <a:t>|</a:t>
            </a:r>
          </a:p>
          <a:p>
            <a:pPr eaLnBrk="1" hangingPunct="1">
              <a:defRPr/>
            </a:pPr>
            <a:r>
              <a:rPr lang="zh-CN" altLang="en-US" dirty="0" smtClean="0"/>
              <a:t>政府吃屎</a:t>
            </a:r>
            <a:r>
              <a:rPr lang="en-US" altLang="zh-CN" dirty="0" smtClean="0"/>
              <a:t>|</a:t>
            </a:r>
          </a:p>
          <a:p>
            <a:pPr eaLnBrk="1" hangingPunct="1">
              <a:defRPr/>
            </a:pPr>
            <a:r>
              <a:rPr lang="zh-CN" altLang="en-US" dirty="0" smtClean="0"/>
              <a:t>只是疑似而已</a:t>
            </a:r>
            <a:r>
              <a:rPr lang="en-US" altLang="zh-CN" dirty="0" smtClean="0"/>
              <a:t>...</a:t>
            </a:r>
            <a:r>
              <a:rPr lang="zh-CN" altLang="en-US" dirty="0" smtClean="0"/>
              <a:t>希望看到证据以及科学的解释。</a:t>
            </a:r>
            <a:r>
              <a:rPr lang="en-US" altLang="zh-CN" dirty="0" smtClean="0"/>
              <a:t>|</a:t>
            </a:r>
          </a:p>
          <a:p>
            <a:pPr eaLnBrk="1" hangingPunct="1">
              <a:defRPr/>
            </a:pPr>
            <a:r>
              <a:rPr lang="zh-CN" altLang="en-US" dirty="0" smtClean="0"/>
              <a:t>质量太差</a:t>
            </a:r>
            <a:r>
              <a:rPr lang="en-US" altLang="zh-CN" dirty="0" smtClean="0"/>
              <a:t>|</a:t>
            </a:r>
          </a:p>
          <a:p>
            <a:pPr eaLnBrk="1" hangingPunct="1">
              <a:defRPr/>
            </a:pPr>
            <a:r>
              <a:rPr lang="zh-CN" altLang="en-US" dirty="0" smtClean="0"/>
              <a:t>中国的奶都不安全，什么都不安全，也见怪不怪了，就是不知道哪天死去</a:t>
            </a:r>
            <a:r>
              <a:rPr lang="en-US" altLang="zh-CN" dirty="0" smtClean="0"/>
              <a:t>|</a:t>
            </a:r>
          </a:p>
          <a:p>
            <a:pPr eaLnBrk="1" hangingPunct="1">
              <a:defRPr/>
            </a:pPr>
            <a:r>
              <a:rPr lang="zh-CN" altLang="en-US" dirty="0" smtClean="0"/>
              <a:t>中国规则</a:t>
            </a:r>
            <a:r>
              <a:rPr lang="en-US" altLang="zh-CN" dirty="0" smtClean="0"/>
              <a:t>|</a:t>
            </a:r>
          </a:p>
          <a:p>
            <a:pPr eaLnBrk="1" hangingPunct="1">
              <a:defRPr/>
            </a:pPr>
            <a:r>
              <a:rPr lang="zh-CN" altLang="en-US" dirty="0" smtClean="0"/>
              <a:t>中国哪个品牌的牛奶没出过事，可能是这几包检验部合格或者过期导致。但作为牛奶销量很大的蒙牛来说，微小的问题带来的影响是很大的，希望蒙牛能正确面对出的每种问题，并且能给广大消费群中一个满意的答案</a:t>
            </a:r>
            <a:r>
              <a:rPr lang="en-US" altLang="zh-CN" dirty="0" smtClean="0"/>
              <a:t>|</a:t>
            </a:r>
          </a:p>
          <a:p>
            <a:pPr eaLnBrk="1" hangingPunct="1">
              <a:defRPr/>
            </a:pPr>
            <a:r>
              <a:rPr lang="zh-CN" altLang="en-US" dirty="0" smtClean="0"/>
              <a:t>中国人的命不值钱</a:t>
            </a:r>
            <a:r>
              <a:rPr lang="en-US" altLang="zh-CN" dirty="0" smtClean="0"/>
              <a:t>|</a:t>
            </a:r>
          </a:p>
          <a:p>
            <a:pPr eaLnBrk="1" hangingPunct="1">
              <a:defRPr/>
            </a:pPr>
            <a:r>
              <a:rPr lang="zh-CN" altLang="en-US" dirty="0" smtClean="0"/>
              <a:t>中国人体内就是一张元素周期表</a:t>
            </a:r>
            <a:r>
              <a:rPr lang="en-US" altLang="zh-CN" dirty="0" smtClean="0"/>
              <a:t>|</a:t>
            </a:r>
          </a:p>
          <a:p>
            <a:pPr eaLnBrk="1" hangingPunct="1">
              <a:defRPr/>
            </a:pPr>
            <a:r>
              <a:rPr lang="zh-CN" altLang="en-US" dirty="0" smtClean="0"/>
              <a:t>中国食品卫生安全公信力极差，政府应尽快调整现状</a:t>
            </a:r>
            <a:r>
              <a:rPr lang="en-US" altLang="zh-CN" dirty="0" smtClean="0"/>
              <a:t>|</a:t>
            </a:r>
          </a:p>
          <a:p>
            <a:pPr eaLnBrk="1" hangingPunct="1">
              <a:defRPr/>
            </a:pPr>
            <a:r>
              <a:rPr lang="zh-CN" altLang="en-US" dirty="0" smtClean="0"/>
              <a:t>中国现状，潮流，无力改变。</a:t>
            </a:r>
            <a:r>
              <a:rPr lang="en-US" altLang="zh-CN" dirty="0" smtClean="0"/>
              <a:t>|</a:t>
            </a:r>
          </a:p>
          <a:p>
            <a:pPr eaLnBrk="1" hangingPunct="1">
              <a:defRPr/>
            </a:pPr>
            <a:r>
              <a:rPr lang="zh-CN" altLang="en-US" dirty="0" smtClean="0"/>
              <a:t>中国饮食产品应该更严格把关，减少对人类健康的伤害</a:t>
            </a:r>
            <a:r>
              <a:rPr lang="en-US" altLang="zh-CN" dirty="0" smtClean="0"/>
              <a:t>|</a:t>
            </a:r>
          </a:p>
          <a:p>
            <a:pPr eaLnBrk="1" hangingPunct="1">
              <a:defRPr/>
            </a:pPr>
            <a:r>
              <a:rPr lang="zh-CN" altLang="en-US" dirty="0" smtClean="0"/>
              <a:t>做有良心的事，做放心的饮品！！！</a:t>
            </a:r>
            <a:r>
              <a:rPr lang="en-US" altLang="zh-CN" dirty="0" smtClean="0"/>
              <a:t>|</a:t>
            </a:r>
          </a:p>
          <a:p>
            <a:pPr eaLnBrk="1" hangingPunct="1">
              <a:defRPr/>
            </a:pPr>
            <a:endParaRPr lang="en-US" altLang="zh-CN" dirty="0" smtClean="0"/>
          </a:p>
        </p:txBody>
      </p:sp>
      <p:sp>
        <p:nvSpPr>
          <p:cNvPr id="4" name="灯片编号占位符 3"/>
          <p:cNvSpPr>
            <a:spLocks noGrp="1"/>
          </p:cNvSpPr>
          <p:nvPr>
            <p:ph type="sldNum" sz="quarter" idx="5"/>
          </p:nvPr>
        </p:nvSpPr>
        <p:spPr/>
        <p:txBody>
          <a:bodyPr/>
          <a:lstStyle/>
          <a:p>
            <a:pPr>
              <a:defRPr/>
            </a:pPr>
            <a:fld id="{802AC6CE-BB1E-4A01-886E-BB76B1E3D104}" type="slidenum">
              <a:rPr lang="zh-CN" altLang="en-US" smtClean="0"/>
              <a:pPr>
                <a:defRPr/>
              </a:pPr>
              <a:t>16</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fld id="{FE3F56CB-9853-4EA4-BE06-4CA1820FE2C6}" type="datetime1">
              <a:rPr lang="zh-CN" altLang="en-US"/>
              <a:pPr>
                <a:defRPr/>
              </a:pPr>
              <a:t>2012/4/18</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7B4BB748-CAA4-4F34-BD63-F0DE8DF22B4D}"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88B48FCA-7BD9-467F-9ADC-B2C162090FA7}" type="datetime1">
              <a:rPr lang="zh-CN" altLang="en-US"/>
              <a:pPr>
                <a:defRPr/>
              </a:pPr>
              <a:t>2012/4/18</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DBFF59E4-309E-4885-97D3-FABECD80BDDB}"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8A1C2B20-9EBA-49D2-BE1D-199FCE18C3A0}" type="datetime1">
              <a:rPr lang="zh-CN" altLang="en-US"/>
              <a:pPr>
                <a:defRPr/>
              </a:pPr>
              <a:t>2012/4/18</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990AF660-9FC3-49DB-8B7E-FE03124389AA}"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pic>
        <p:nvPicPr>
          <p:cNvPr id="4" name="图片 6" descr="logo-findoout.png"/>
          <p:cNvPicPr>
            <a:picLocks noChangeAspect="1"/>
          </p:cNvPicPr>
          <p:nvPr userDrawn="1"/>
        </p:nvPicPr>
        <p:blipFill>
          <a:blip r:embed="rId2" cstate="print"/>
          <a:srcRect/>
          <a:stretch>
            <a:fillRect/>
          </a:stretch>
        </p:blipFill>
        <p:spPr bwMode="auto">
          <a:xfrm>
            <a:off x="179388" y="6394450"/>
            <a:ext cx="792162" cy="263525"/>
          </a:xfrm>
          <a:prstGeom prst="rect">
            <a:avLst/>
          </a:prstGeom>
          <a:noFill/>
          <a:ln w="9525">
            <a:noFill/>
            <a:miter lim="800000"/>
            <a:headEnd/>
            <a:tailEnd/>
          </a:ln>
        </p:spPr>
      </p:pic>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lvl2pPr>
              <a:defRPr sz="1600"/>
            </a:lvl2pPr>
            <a:lvl3pPr>
              <a:defRPr sz="1050"/>
            </a:lvl3pPr>
            <a:lvl4pPr>
              <a:defRPr sz="1000"/>
            </a:lvl4pPr>
            <a:lvl5pPr>
              <a:defRPr sz="1000"/>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5" name="日期占位符 3"/>
          <p:cNvSpPr>
            <a:spLocks noGrp="1"/>
          </p:cNvSpPr>
          <p:nvPr>
            <p:ph type="dt" sz="half" idx="10"/>
          </p:nvPr>
        </p:nvSpPr>
        <p:spPr/>
        <p:txBody>
          <a:bodyPr/>
          <a:lstStyle>
            <a:lvl1pPr>
              <a:defRPr/>
            </a:lvl1pPr>
          </a:lstStyle>
          <a:p>
            <a:pPr>
              <a:defRPr/>
            </a:pPr>
            <a:fld id="{15121B3B-49D5-4E60-851B-1B3DA68A0026}" type="datetime1">
              <a:rPr lang="zh-CN" altLang="en-US"/>
              <a:pPr>
                <a:defRPr/>
              </a:pPr>
              <a:t>2012/4/18</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marL="0" marR="0" indent="0" algn="r" defTabSz="914400" rtl="0" eaLnBrk="1" fontAlgn="auto" latinLnBrk="0" hangingPunct="1">
              <a:lnSpc>
                <a:spcPct val="100000"/>
              </a:lnSpc>
              <a:spcBef>
                <a:spcPts val="0"/>
              </a:spcBef>
              <a:spcAft>
                <a:spcPts val="0"/>
              </a:spcAft>
              <a:buClrTx/>
              <a:buSzTx/>
              <a:buFontTx/>
              <a:buNone/>
              <a:tabLst/>
              <a:defRPr sz="1400">
                <a:solidFill>
                  <a:schemeClr val="tx1"/>
                </a:solidFill>
              </a:defRPr>
            </a:lvl1pPr>
          </a:lstStyle>
          <a:p>
            <a:pPr>
              <a:defRPr/>
            </a:pPr>
            <a:r>
              <a:rPr lang="zh-CN" altLang="en-US"/>
              <a:t>御调查</a:t>
            </a:r>
            <a:r>
              <a:rPr lang="en-US" altLang="zh-CN"/>
              <a:t>  |  </a:t>
            </a:r>
            <a:fld id="{585F1162-D6FC-4637-833A-A3722F62A821}"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BA954685-99B0-481F-8BF4-DA11E8C15548}" type="datetime1">
              <a:rPr lang="zh-CN" altLang="en-US"/>
              <a:pPr>
                <a:defRPr/>
              </a:pPr>
              <a:t>2012/4/18</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0C77B0C2-21C4-4AE1-B653-AD948F98BF02}"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p:cNvSpPr>
          <p:nvPr>
            <p:ph type="dt" sz="half" idx="10"/>
          </p:nvPr>
        </p:nvSpPr>
        <p:spPr/>
        <p:txBody>
          <a:bodyPr/>
          <a:lstStyle>
            <a:lvl1pPr>
              <a:defRPr/>
            </a:lvl1pPr>
          </a:lstStyle>
          <a:p>
            <a:pPr>
              <a:defRPr/>
            </a:pPr>
            <a:fld id="{3202B686-5246-4457-93AD-EB8CC67F2D79}" type="datetime1">
              <a:rPr lang="zh-CN" altLang="en-US"/>
              <a:pPr>
                <a:defRPr/>
              </a:pPr>
              <a:t>2012/4/18</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FCB6750F-FAF0-43C2-B79A-3CF6B53945B3}"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p:cNvSpPr>
          <p:nvPr>
            <p:ph type="dt" sz="half" idx="10"/>
          </p:nvPr>
        </p:nvSpPr>
        <p:spPr/>
        <p:txBody>
          <a:bodyPr/>
          <a:lstStyle>
            <a:lvl1pPr>
              <a:defRPr/>
            </a:lvl1pPr>
          </a:lstStyle>
          <a:p>
            <a:pPr>
              <a:defRPr/>
            </a:pPr>
            <a:fld id="{46769814-FBBA-4193-843E-7CBCB45923A8}" type="datetime1">
              <a:rPr lang="zh-CN" altLang="en-US"/>
              <a:pPr>
                <a:defRPr/>
              </a:pPr>
              <a:t>2012/4/18</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0D9599BE-EB0B-47E7-B057-A6D7B09434AC}"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fld id="{EF3D04B4-D21C-4A0B-A8B6-295708FB0276}" type="datetime1">
              <a:rPr lang="zh-CN" altLang="en-US"/>
              <a:pPr>
                <a:defRPr/>
              </a:pPr>
              <a:t>2012/4/18</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227975EA-B932-4D7F-86B3-A68C920575DD}"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FCAE9A16-2462-4672-94E2-ED63DE23178E}" type="datetime1">
              <a:rPr lang="zh-CN" altLang="en-US"/>
              <a:pPr>
                <a:defRPr/>
              </a:pPr>
              <a:t>2012/4/18</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63BC75D1-43A2-47B5-A739-2647EE983FDA}"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73C23144-D7B9-4492-998D-300A85FCD245}" type="datetime1">
              <a:rPr lang="zh-CN" altLang="en-US"/>
              <a:pPr>
                <a:defRPr/>
              </a:pPr>
              <a:t>2012/4/18</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B9A631CC-2923-4D09-8DAD-CF908F9FCB6C}"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B94BFA9E-532C-4976-9361-77AEF89C9D23}" type="datetime1">
              <a:rPr lang="zh-CN" altLang="en-US"/>
              <a:pPr>
                <a:defRPr/>
              </a:pPr>
              <a:t>2012/4/18</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E91FEDFA-CE1A-4068-94FE-773EF8F9A1CB}"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文本占位符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86E64D54-DC66-4368-A9DF-98D0B9DD6012}" type="datetime1">
              <a:rPr lang="zh-CN" altLang="en-US"/>
              <a:pPr>
                <a:defRPr/>
              </a:pPr>
              <a:t>2012/4/18</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D65DBD0D-78D3-425A-9E7D-ED00EA212DB1}"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hf hdr="0" ftr="0" dt="0"/>
  <p:txStyles>
    <p:titleStyle>
      <a:lvl1pPr algn="l" rtl="0" eaLnBrk="0" fontAlgn="base" hangingPunct="0">
        <a:spcBef>
          <a:spcPct val="0"/>
        </a:spcBef>
        <a:spcAft>
          <a:spcPct val="0"/>
        </a:spcAft>
        <a:defRPr sz="2800" kern="1200">
          <a:solidFill>
            <a:schemeClr val="tx1"/>
          </a:solidFill>
          <a:latin typeface="微软雅黑" pitchFamily="34" charset="-122"/>
          <a:ea typeface="微软雅黑" pitchFamily="34" charset="-122"/>
          <a:cs typeface="微软雅黑"/>
        </a:defRPr>
      </a:lvl1pPr>
      <a:lvl2pPr algn="l" rtl="0" eaLnBrk="0" fontAlgn="base" hangingPunct="0">
        <a:spcBef>
          <a:spcPct val="0"/>
        </a:spcBef>
        <a:spcAft>
          <a:spcPct val="0"/>
        </a:spcAft>
        <a:defRPr sz="2800">
          <a:solidFill>
            <a:schemeClr val="tx1"/>
          </a:solidFill>
          <a:latin typeface="微软雅黑"/>
          <a:ea typeface="微软雅黑"/>
          <a:cs typeface="微软雅黑"/>
        </a:defRPr>
      </a:lvl2pPr>
      <a:lvl3pPr algn="l" rtl="0" eaLnBrk="0" fontAlgn="base" hangingPunct="0">
        <a:spcBef>
          <a:spcPct val="0"/>
        </a:spcBef>
        <a:spcAft>
          <a:spcPct val="0"/>
        </a:spcAft>
        <a:defRPr sz="2800">
          <a:solidFill>
            <a:schemeClr val="tx1"/>
          </a:solidFill>
          <a:latin typeface="微软雅黑"/>
          <a:ea typeface="微软雅黑"/>
          <a:cs typeface="微软雅黑"/>
        </a:defRPr>
      </a:lvl3pPr>
      <a:lvl4pPr algn="l" rtl="0" eaLnBrk="0" fontAlgn="base" hangingPunct="0">
        <a:spcBef>
          <a:spcPct val="0"/>
        </a:spcBef>
        <a:spcAft>
          <a:spcPct val="0"/>
        </a:spcAft>
        <a:defRPr sz="2800">
          <a:solidFill>
            <a:schemeClr val="tx1"/>
          </a:solidFill>
          <a:latin typeface="微软雅黑"/>
          <a:ea typeface="微软雅黑"/>
          <a:cs typeface="微软雅黑"/>
        </a:defRPr>
      </a:lvl4pPr>
      <a:lvl5pPr algn="l" rtl="0" eaLnBrk="0" fontAlgn="base" hangingPunct="0">
        <a:spcBef>
          <a:spcPct val="0"/>
        </a:spcBef>
        <a:spcAft>
          <a:spcPct val="0"/>
        </a:spcAft>
        <a:defRPr sz="2800">
          <a:solidFill>
            <a:schemeClr val="tx1"/>
          </a:solidFill>
          <a:latin typeface="微软雅黑"/>
          <a:ea typeface="微软雅黑"/>
          <a:cs typeface="微软雅黑"/>
        </a:defRPr>
      </a:lvl5pPr>
      <a:lvl6pPr marL="457200" algn="l" rtl="0" fontAlgn="base">
        <a:spcBef>
          <a:spcPct val="0"/>
        </a:spcBef>
        <a:spcAft>
          <a:spcPct val="0"/>
        </a:spcAft>
        <a:defRPr sz="2800">
          <a:solidFill>
            <a:schemeClr val="tx1"/>
          </a:solidFill>
          <a:latin typeface="微软雅黑"/>
          <a:ea typeface="微软雅黑"/>
          <a:cs typeface="微软雅黑"/>
        </a:defRPr>
      </a:lvl6pPr>
      <a:lvl7pPr marL="914400" algn="l" rtl="0" fontAlgn="base">
        <a:spcBef>
          <a:spcPct val="0"/>
        </a:spcBef>
        <a:spcAft>
          <a:spcPct val="0"/>
        </a:spcAft>
        <a:defRPr sz="2800">
          <a:solidFill>
            <a:schemeClr val="tx1"/>
          </a:solidFill>
          <a:latin typeface="微软雅黑"/>
          <a:ea typeface="微软雅黑"/>
          <a:cs typeface="微软雅黑"/>
        </a:defRPr>
      </a:lvl7pPr>
      <a:lvl8pPr marL="1371600" algn="l" rtl="0" fontAlgn="base">
        <a:spcBef>
          <a:spcPct val="0"/>
        </a:spcBef>
        <a:spcAft>
          <a:spcPct val="0"/>
        </a:spcAft>
        <a:defRPr sz="2800">
          <a:solidFill>
            <a:schemeClr val="tx1"/>
          </a:solidFill>
          <a:latin typeface="微软雅黑"/>
          <a:ea typeface="微软雅黑"/>
          <a:cs typeface="微软雅黑"/>
        </a:defRPr>
      </a:lvl8pPr>
      <a:lvl9pPr marL="1828800" algn="l" rtl="0" fontAlgn="base">
        <a:spcBef>
          <a:spcPct val="0"/>
        </a:spcBef>
        <a:spcAft>
          <a:spcPct val="0"/>
        </a:spcAft>
        <a:defRPr sz="2800">
          <a:solidFill>
            <a:schemeClr val="tx1"/>
          </a:solidFill>
          <a:latin typeface="微软雅黑"/>
          <a:ea typeface="微软雅黑"/>
          <a:cs typeface="微软雅黑"/>
        </a:defRPr>
      </a:lvl9pPr>
    </p:titleStyle>
    <p:bodyStyle>
      <a:lvl1pPr marL="342900" indent="-342900" algn="l" rtl="0" eaLnBrk="0" fontAlgn="base" hangingPunct="0">
        <a:spcBef>
          <a:spcPct val="20000"/>
        </a:spcBef>
        <a:spcAft>
          <a:spcPct val="0"/>
        </a:spcAft>
        <a:buFont typeface="Arial" charset="0"/>
        <a:buChar char="•"/>
        <a:defRPr sz="2000" kern="1200">
          <a:solidFill>
            <a:schemeClr val="tx1"/>
          </a:solidFill>
          <a:latin typeface="微软雅黑" pitchFamily="34" charset="-122"/>
          <a:ea typeface="微软雅黑" pitchFamily="34" charset="-122"/>
          <a:cs typeface="微软雅黑"/>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微软雅黑" pitchFamily="34" charset="-122"/>
          <a:ea typeface="微软雅黑" pitchFamily="34" charset="-122"/>
          <a:cs typeface="微软雅黑"/>
        </a:defRPr>
      </a:lvl2pPr>
      <a:lvl3pPr marL="1143000" indent="-228600" algn="l" rtl="0" eaLnBrk="0" fontAlgn="base" hangingPunct="0">
        <a:spcBef>
          <a:spcPct val="20000"/>
        </a:spcBef>
        <a:spcAft>
          <a:spcPct val="0"/>
        </a:spcAft>
        <a:buFont typeface="Arial" charset="0"/>
        <a:buChar char="•"/>
        <a:defRPr sz="1600" kern="1200">
          <a:solidFill>
            <a:schemeClr val="tx1"/>
          </a:solidFill>
          <a:latin typeface="微软雅黑" pitchFamily="34" charset="-122"/>
          <a:ea typeface="微软雅黑" pitchFamily="34" charset="-122"/>
          <a:cs typeface="微软雅黑"/>
        </a:defRPr>
      </a:lvl3pPr>
      <a:lvl4pPr marL="1600200" indent="-228600" algn="l" rtl="0" eaLnBrk="0" fontAlgn="base" hangingPunct="0">
        <a:spcBef>
          <a:spcPct val="20000"/>
        </a:spcBef>
        <a:spcAft>
          <a:spcPct val="0"/>
        </a:spcAft>
        <a:buFont typeface="Arial" charset="0"/>
        <a:buChar char="–"/>
        <a:defRPr sz="1400" kern="1200">
          <a:solidFill>
            <a:schemeClr val="tx1"/>
          </a:solidFill>
          <a:latin typeface="微软雅黑" pitchFamily="34" charset="-122"/>
          <a:ea typeface="微软雅黑" pitchFamily="34" charset="-122"/>
          <a:cs typeface="微软雅黑"/>
        </a:defRPr>
      </a:lvl4pPr>
      <a:lvl5pPr marL="2057400" indent="-228600" algn="l" rtl="0" eaLnBrk="0" fontAlgn="base" hangingPunct="0">
        <a:spcBef>
          <a:spcPct val="20000"/>
        </a:spcBef>
        <a:spcAft>
          <a:spcPct val="0"/>
        </a:spcAft>
        <a:buFont typeface="Arial" charset="0"/>
        <a:buChar char="»"/>
        <a:defRPr sz="1400" kern="1200">
          <a:solidFill>
            <a:schemeClr val="tx1"/>
          </a:solidFill>
          <a:latin typeface="微软雅黑" pitchFamily="34" charset="-122"/>
          <a:ea typeface="微软雅黑" pitchFamily="34" charset="-122"/>
          <a:cs typeface="微软雅黑"/>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findoout.com/ceshi/cs782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4338" name="TextBox 7"/>
          <p:cNvSpPr txBox="1">
            <a:spLocks noChangeArrowheads="1"/>
          </p:cNvSpPr>
          <p:nvPr/>
        </p:nvSpPr>
        <p:spPr bwMode="auto">
          <a:xfrm>
            <a:off x="2428875" y="1785938"/>
            <a:ext cx="5672138" cy="946150"/>
          </a:xfrm>
          <a:prstGeom prst="rect">
            <a:avLst/>
          </a:prstGeom>
          <a:noFill/>
          <a:ln w="9525">
            <a:noFill/>
            <a:miter lim="800000"/>
            <a:headEnd/>
            <a:tailEnd/>
          </a:ln>
        </p:spPr>
        <p:txBody>
          <a:bodyPr>
            <a:spAutoFit/>
          </a:bodyPr>
          <a:lstStyle/>
          <a:p>
            <a:r>
              <a:rPr lang="zh-CN" altLang="en-US" sz="2800" b="1" dirty="0">
                <a:latin typeface="微软雅黑"/>
                <a:ea typeface="微软雅黑"/>
                <a:cs typeface="微软雅黑"/>
              </a:rPr>
              <a:t>消费者对近日媒体报道</a:t>
            </a:r>
            <a:r>
              <a:rPr lang="en-US" altLang="zh-CN" sz="2800" b="1" dirty="0" smtClean="0">
                <a:latin typeface="微软雅黑"/>
                <a:ea typeface="微软雅黑"/>
                <a:cs typeface="微软雅黑"/>
              </a:rPr>
              <a:t>“</a:t>
            </a:r>
            <a:r>
              <a:rPr lang="zh-CN" altLang="en-US" sz="2800" b="1" dirty="0" smtClean="0">
                <a:latin typeface="微软雅黑"/>
                <a:ea typeface="微软雅黑"/>
                <a:cs typeface="微软雅黑"/>
              </a:rPr>
              <a:t>老酸奶含工业明胶”</a:t>
            </a:r>
            <a:r>
              <a:rPr lang="zh-CN" altLang="en-US" sz="2800" b="1" dirty="0">
                <a:latin typeface="微软雅黑"/>
                <a:ea typeface="微软雅黑"/>
                <a:cs typeface="微软雅黑"/>
              </a:rPr>
              <a:t>的反应</a:t>
            </a:r>
          </a:p>
        </p:txBody>
      </p:sp>
      <p:sp>
        <p:nvSpPr>
          <p:cNvPr id="14339" name="TextBox 8"/>
          <p:cNvSpPr txBox="1">
            <a:spLocks noChangeArrowheads="1"/>
          </p:cNvSpPr>
          <p:nvPr/>
        </p:nvSpPr>
        <p:spPr bwMode="auto">
          <a:xfrm>
            <a:off x="2428875" y="3500438"/>
            <a:ext cx="2874963" cy="304800"/>
          </a:xfrm>
          <a:prstGeom prst="rect">
            <a:avLst/>
          </a:prstGeom>
          <a:noFill/>
          <a:ln w="9525">
            <a:noFill/>
            <a:miter lim="800000"/>
            <a:headEnd/>
            <a:tailEnd/>
          </a:ln>
        </p:spPr>
        <p:txBody>
          <a:bodyPr>
            <a:spAutoFit/>
          </a:bodyPr>
          <a:lstStyle/>
          <a:p>
            <a:r>
              <a:rPr lang="zh-CN" altLang="en-US" sz="1400" b="1">
                <a:latin typeface="微软雅黑"/>
                <a:ea typeface="微软雅黑"/>
                <a:cs typeface="微软雅黑"/>
              </a:rPr>
              <a:t>消费者调查报告</a:t>
            </a:r>
          </a:p>
        </p:txBody>
      </p:sp>
      <p:sp>
        <p:nvSpPr>
          <p:cNvPr id="14340" name="TextBox 9"/>
          <p:cNvSpPr txBox="1">
            <a:spLocks noChangeArrowheads="1"/>
          </p:cNvSpPr>
          <p:nvPr/>
        </p:nvSpPr>
        <p:spPr bwMode="auto">
          <a:xfrm>
            <a:off x="2428875" y="5786438"/>
            <a:ext cx="5295900" cy="428625"/>
          </a:xfrm>
          <a:prstGeom prst="rect">
            <a:avLst/>
          </a:prstGeom>
          <a:noFill/>
          <a:ln w="9525">
            <a:noFill/>
            <a:miter lim="800000"/>
            <a:headEnd/>
            <a:tailEnd/>
          </a:ln>
        </p:spPr>
        <p:txBody>
          <a:bodyPr wrap="none">
            <a:spAutoFit/>
          </a:bodyPr>
          <a:lstStyle/>
          <a:p>
            <a:r>
              <a:rPr lang="en-US" altLang="zh-CN" sz="1100">
                <a:ea typeface="微软雅黑"/>
                <a:cs typeface="微软雅黑"/>
              </a:rPr>
              <a:t>CONFIDENTIAL AND PROPRIETARY</a:t>
            </a:r>
          </a:p>
          <a:p>
            <a:r>
              <a:rPr lang="en-US" altLang="zh-CN" sz="1100">
                <a:ea typeface="微软雅黑"/>
                <a:cs typeface="微软雅黑"/>
              </a:rPr>
              <a:t>Any use of this material without specific permission of Findoout is strictly prohibited</a:t>
            </a:r>
            <a:endParaRPr lang="zh-CN" altLang="en-US" sz="1100">
              <a:ea typeface="微软雅黑"/>
              <a:cs typeface="微软雅黑"/>
            </a:endParaRPr>
          </a:p>
        </p:txBody>
      </p:sp>
      <p:pic>
        <p:nvPicPr>
          <p:cNvPr id="14341" name="图片 6" descr="logo-findoout.png"/>
          <p:cNvPicPr>
            <a:picLocks noChangeAspect="1"/>
          </p:cNvPicPr>
          <p:nvPr/>
        </p:nvPicPr>
        <p:blipFill>
          <a:blip r:embed="rId4" cstate="print"/>
          <a:srcRect/>
          <a:stretch>
            <a:fillRect/>
          </a:stretch>
        </p:blipFill>
        <p:spPr bwMode="auto">
          <a:xfrm>
            <a:off x="7643813" y="357188"/>
            <a:ext cx="1143000" cy="381000"/>
          </a:xfrm>
          <a:prstGeom prst="rect">
            <a:avLst/>
          </a:prstGeom>
          <a:noFill/>
          <a:ln w="9525">
            <a:noFill/>
            <a:miter lim="800000"/>
            <a:headEnd/>
            <a:tailEnd/>
          </a:ln>
        </p:spPr>
      </p:pic>
      <p:sp>
        <p:nvSpPr>
          <p:cNvPr id="14342" name="TextBox 8"/>
          <p:cNvSpPr txBox="1">
            <a:spLocks noChangeArrowheads="1"/>
          </p:cNvSpPr>
          <p:nvPr/>
        </p:nvSpPr>
        <p:spPr bwMode="auto">
          <a:xfrm>
            <a:off x="2428875" y="4924425"/>
            <a:ext cx="2874963" cy="304800"/>
          </a:xfrm>
          <a:prstGeom prst="rect">
            <a:avLst/>
          </a:prstGeom>
          <a:noFill/>
          <a:ln w="9525">
            <a:noFill/>
            <a:miter lim="800000"/>
            <a:headEnd/>
            <a:tailEnd/>
          </a:ln>
        </p:spPr>
        <p:txBody>
          <a:bodyPr>
            <a:spAutoFit/>
          </a:bodyPr>
          <a:lstStyle/>
          <a:p>
            <a:r>
              <a:rPr lang="en-US" altLang="zh-CN" sz="1400" b="1" dirty="0" smtClean="0">
                <a:latin typeface="微软雅黑"/>
                <a:ea typeface="微软雅黑"/>
                <a:cs typeface="微软雅黑"/>
              </a:rPr>
              <a:t>2012.4.18</a:t>
            </a:r>
            <a:endParaRPr lang="en-US" altLang="zh-CN" sz="1400" b="1" dirty="0">
              <a:latin typeface="微软雅黑"/>
              <a:ea typeface="微软雅黑"/>
              <a:cs typeface="微软雅黑"/>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图表 12"/>
          <p:cNvGraphicFramePr>
            <a:graphicFrameLocks/>
          </p:cNvGraphicFramePr>
          <p:nvPr/>
        </p:nvGraphicFramePr>
        <p:xfrm>
          <a:off x="2699792" y="2057400"/>
          <a:ext cx="6444208" cy="2235696"/>
        </p:xfrm>
        <a:graphic>
          <a:graphicData uri="http://schemas.openxmlformats.org/drawingml/2006/chart">
            <c:chart xmlns:c="http://schemas.openxmlformats.org/drawingml/2006/chart" xmlns:r="http://schemas.openxmlformats.org/officeDocument/2006/relationships" r:id="rId2"/>
          </a:graphicData>
        </a:graphic>
      </p:graphicFrame>
      <p:sp>
        <p:nvSpPr>
          <p:cNvPr id="24577" name="标题 1"/>
          <p:cNvSpPr>
            <a:spLocks noGrp="1"/>
          </p:cNvSpPr>
          <p:nvPr>
            <p:ph type="title"/>
          </p:nvPr>
        </p:nvSpPr>
        <p:spPr/>
        <p:txBody>
          <a:bodyPr/>
          <a:lstStyle/>
          <a:p>
            <a:pPr eaLnBrk="1" hangingPunct="1"/>
            <a:r>
              <a:rPr lang="zh-CN" altLang="en-US" sz="2000" b="1" dirty="0" smtClean="0">
                <a:latin typeface="微软雅黑"/>
                <a:ea typeface="微软雅黑"/>
              </a:rPr>
              <a:t>经过该事件后，光明的信任度最高（</a:t>
            </a:r>
            <a:r>
              <a:rPr lang="en-US" altLang="zh-CN" sz="2000" b="1" dirty="0" smtClean="0">
                <a:latin typeface="微软雅黑"/>
                <a:ea typeface="微软雅黑"/>
              </a:rPr>
              <a:t>22%</a:t>
            </a:r>
            <a:r>
              <a:rPr lang="zh-CN" altLang="en-US" sz="2000" b="1" dirty="0" smtClean="0">
                <a:latin typeface="微软雅黑"/>
                <a:ea typeface="微软雅黑"/>
              </a:rPr>
              <a:t>）</a:t>
            </a:r>
            <a:endParaRPr lang="en-US" altLang="zh-CN" sz="2000" b="1" dirty="0" smtClean="0">
              <a:latin typeface="微软雅黑"/>
              <a:ea typeface="微软雅黑"/>
            </a:endParaRPr>
          </a:p>
        </p:txBody>
      </p:sp>
      <p:graphicFrame>
        <p:nvGraphicFramePr>
          <p:cNvPr id="11" name="表格 10"/>
          <p:cNvGraphicFramePr>
            <a:graphicFrameLocks noGrp="1"/>
          </p:cNvGraphicFramePr>
          <p:nvPr/>
        </p:nvGraphicFramePr>
        <p:xfrm>
          <a:off x="654050" y="3205163"/>
          <a:ext cx="749300" cy="971550"/>
        </p:xfrm>
        <a:graphic>
          <a:graphicData uri="http://schemas.openxmlformats.org/drawingml/2006/table">
            <a:tbl>
              <a:tblPr/>
              <a:tblGrid>
                <a:gridCol w="331788"/>
                <a:gridCol w="417512"/>
              </a:tblGrid>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arn-CL" altLang="zh-CN" sz="900" b="0" i="0" u="none" strike="noStrike" cap="none" normalizeH="0" baseline="0" smtClean="0">
                          <a:ln>
                            <a:noFill/>
                          </a:ln>
                          <a:solidFill>
                            <a:schemeClr val="tx1"/>
                          </a:solidFill>
                          <a:effectLst/>
                          <a:latin typeface="Arial" charset="0"/>
                          <a:ea typeface="微软雅黑"/>
                          <a:cs typeface="微软雅黑"/>
                        </a:rPr>
                        <a:t>n&gt;30</a:t>
                      </a:r>
                    </a:p>
                  </a:txBody>
                  <a:tcPr marL="9525" marR="9525" marT="9525" marB="0" anchor="b"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r>
              <a:tr h="161925">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宋体" charset="-122"/>
                          <a:ea typeface="微软雅黑"/>
                          <a:cs typeface="微软雅黑"/>
                        </a:rPr>
                        <a:t>显著差异</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lang="zh-CN" altLang="en-US"/>
                    </a:p>
                  </a:txBody>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00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9933"/>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99CC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0066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4594" name="TextBox 13"/>
          <p:cNvSpPr txBox="1">
            <a:spLocks noChangeArrowheads="1"/>
          </p:cNvSpPr>
          <p:nvPr/>
        </p:nvSpPr>
        <p:spPr bwMode="auto">
          <a:xfrm>
            <a:off x="457200" y="1196975"/>
            <a:ext cx="5616575" cy="274638"/>
          </a:xfrm>
          <a:prstGeom prst="rect">
            <a:avLst/>
          </a:prstGeom>
          <a:noFill/>
          <a:ln w="9525">
            <a:noFill/>
            <a:miter lim="800000"/>
            <a:headEnd/>
            <a:tailEnd/>
          </a:ln>
        </p:spPr>
        <p:txBody>
          <a:bodyPr>
            <a:spAutoFit/>
          </a:bodyPr>
          <a:lstStyle/>
          <a:p>
            <a:r>
              <a:rPr lang="zh-CN" altLang="en-US" sz="1200" b="1" dirty="0"/>
              <a:t>问题：现在你最信任以下哪个牛奶品牌？</a:t>
            </a:r>
          </a:p>
        </p:txBody>
      </p:sp>
      <p:sp>
        <p:nvSpPr>
          <p:cNvPr id="24595" name="内容占位符 11"/>
          <p:cNvSpPr>
            <a:spLocks noGrp="1"/>
          </p:cNvSpPr>
          <p:nvPr>
            <p:ph idx="1"/>
          </p:nvPr>
        </p:nvSpPr>
        <p:spPr>
          <a:xfrm>
            <a:off x="457200" y="1600200"/>
            <a:ext cx="8229600" cy="720197"/>
          </a:xfrm>
        </p:spPr>
        <p:txBody>
          <a:bodyPr>
            <a:spAutoFit/>
          </a:bodyPr>
          <a:lstStyle/>
          <a:p>
            <a:pPr eaLnBrk="1" hangingPunct="1"/>
            <a:r>
              <a:rPr lang="zh-CN" altLang="en-US" sz="1200" dirty="0" smtClean="0">
                <a:latin typeface="微软雅黑"/>
                <a:ea typeface="微软雅黑"/>
              </a:rPr>
              <a:t>伊利（</a:t>
            </a:r>
            <a:r>
              <a:rPr lang="en-US" altLang="zh-CN" sz="1200" dirty="0" smtClean="0">
                <a:latin typeface="微软雅黑"/>
                <a:ea typeface="微软雅黑"/>
              </a:rPr>
              <a:t>17%</a:t>
            </a:r>
            <a:r>
              <a:rPr lang="zh-CN" altLang="en-US" sz="1200" dirty="0" smtClean="0">
                <a:latin typeface="微软雅黑"/>
                <a:ea typeface="微软雅黑"/>
              </a:rPr>
              <a:t>）品牌信任度高于蒙牛（</a:t>
            </a:r>
            <a:r>
              <a:rPr lang="en-US" altLang="zh-CN" sz="1200" dirty="0" smtClean="0">
                <a:latin typeface="微软雅黑"/>
                <a:ea typeface="微软雅黑"/>
              </a:rPr>
              <a:t>13%</a:t>
            </a:r>
            <a:r>
              <a:rPr lang="zh-CN" altLang="en-US" sz="1200" dirty="0" smtClean="0">
                <a:latin typeface="微软雅黑"/>
                <a:ea typeface="微软雅黑"/>
              </a:rPr>
              <a:t>）；</a:t>
            </a:r>
            <a:endParaRPr lang="en-US" altLang="zh-CN" sz="1200" dirty="0" smtClean="0">
              <a:latin typeface="微软雅黑"/>
              <a:ea typeface="微软雅黑"/>
            </a:endParaRPr>
          </a:p>
          <a:p>
            <a:pPr eaLnBrk="1" hangingPunct="1"/>
            <a:r>
              <a:rPr lang="zh-CN" altLang="en-US" sz="1200" dirty="0" smtClean="0">
                <a:latin typeface="微软雅黑"/>
                <a:ea typeface="微软雅黑"/>
              </a:rPr>
              <a:t>特仑苏的品牌信任度与伊利在同一个水平上；</a:t>
            </a:r>
            <a:endParaRPr lang="en-US" altLang="zh-CN" sz="1200" dirty="0" smtClean="0">
              <a:latin typeface="微软雅黑"/>
              <a:ea typeface="微软雅黑"/>
            </a:endParaRPr>
          </a:p>
          <a:p>
            <a:pPr eaLnBrk="1" hangingPunct="1"/>
            <a:r>
              <a:rPr lang="en-US" altLang="zh-CN" sz="1200" dirty="0" smtClean="0">
                <a:latin typeface="微软雅黑"/>
                <a:ea typeface="微软雅黑"/>
              </a:rPr>
              <a:t>26-35</a:t>
            </a:r>
            <a:r>
              <a:rPr lang="zh-CN" altLang="en-US" sz="1200" dirty="0" smtClean="0">
                <a:latin typeface="微软雅黑"/>
                <a:ea typeface="微软雅黑"/>
              </a:rPr>
              <a:t>岁</a:t>
            </a:r>
            <a:r>
              <a:rPr lang="zh-CN" altLang="en-US" sz="1200" dirty="0" smtClean="0">
                <a:latin typeface="微软雅黑"/>
                <a:ea typeface="微软雅黑"/>
              </a:rPr>
              <a:t>（</a:t>
            </a:r>
            <a:r>
              <a:rPr lang="en-US" altLang="zh-CN" sz="1200" dirty="0" smtClean="0">
                <a:latin typeface="微软雅黑"/>
                <a:ea typeface="微软雅黑"/>
              </a:rPr>
              <a:t>32%</a:t>
            </a:r>
            <a:r>
              <a:rPr lang="zh-CN" altLang="en-US" sz="1200" dirty="0" smtClean="0">
                <a:latin typeface="微软雅黑"/>
                <a:ea typeface="微软雅黑"/>
              </a:rPr>
              <a:t>）</a:t>
            </a:r>
            <a:r>
              <a:rPr lang="zh-CN" altLang="en-US" sz="1200" dirty="0" smtClean="0">
                <a:latin typeface="微软雅黑"/>
                <a:ea typeface="微软雅黑"/>
              </a:rPr>
              <a:t>更加</a:t>
            </a:r>
            <a:r>
              <a:rPr lang="zh-CN" altLang="en-US" sz="1200" dirty="0" smtClean="0">
                <a:latin typeface="微软雅黑"/>
                <a:ea typeface="微软雅黑"/>
              </a:rPr>
              <a:t>信任光明。</a:t>
            </a:r>
          </a:p>
        </p:txBody>
      </p:sp>
      <p:sp>
        <p:nvSpPr>
          <p:cNvPr id="9"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B5AA2592-3650-4F4C-87EB-9DC5BDEA1CCF}" type="slidenum">
              <a:rPr lang="zh-CN" altLang="en-US"/>
              <a:pPr>
                <a:defRPr/>
              </a:pPr>
              <a:t>10</a:t>
            </a:fld>
            <a:endParaRPr lang="zh-CN" altLang="en-US"/>
          </a:p>
        </p:txBody>
      </p:sp>
      <p:graphicFrame>
        <p:nvGraphicFramePr>
          <p:cNvPr id="12" name="表格 11"/>
          <p:cNvGraphicFramePr>
            <a:graphicFrameLocks noGrp="1"/>
          </p:cNvGraphicFramePr>
          <p:nvPr/>
        </p:nvGraphicFramePr>
        <p:xfrm>
          <a:off x="611560" y="4221088"/>
          <a:ext cx="8460431" cy="2047106"/>
        </p:xfrm>
        <a:graphic>
          <a:graphicData uri="http://schemas.openxmlformats.org/drawingml/2006/table">
            <a:tbl>
              <a:tblPr/>
              <a:tblGrid>
                <a:gridCol w="1720169"/>
                <a:gridCol w="748918"/>
                <a:gridCol w="748918"/>
                <a:gridCol w="748918"/>
                <a:gridCol w="748918"/>
                <a:gridCol w="748918"/>
                <a:gridCol w="748918"/>
                <a:gridCol w="748918"/>
                <a:gridCol w="748918"/>
                <a:gridCol w="748918"/>
              </a:tblGrid>
              <a:tr h="143402">
                <a:tc>
                  <a:txBody>
                    <a:bodyPr/>
                    <a:lstStyle/>
                    <a:p>
                      <a:pPr algn="ctr" fontAlgn="b"/>
                      <a:r>
                        <a:rPr lang="zh-CN" altLang="en-US" sz="1200" b="1" i="0" u="none" strike="noStrike" dirty="0">
                          <a:latin typeface="Arial"/>
                        </a:rPr>
                        <a:t>总体</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200" b="1" i="0" u="none" strike="noStrike" dirty="0">
                          <a:latin typeface="Arial"/>
                        </a:rPr>
                        <a:t>831</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200" b="1" i="0" u="none" strike="noStrike" dirty="0">
                          <a:latin typeface="Arial"/>
                        </a:rPr>
                        <a:t>22%</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200" b="1" i="0" u="none" strike="noStrike" dirty="0">
                          <a:latin typeface="Arial"/>
                        </a:rPr>
                        <a:t>17%</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200" b="1" i="0" u="none" strike="noStrike" dirty="0">
                          <a:latin typeface="Arial"/>
                        </a:rPr>
                        <a:t>16%</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200" b="1" i="0" u="none" strike="noStrike">
                          <a:latin typeface="Arial"/>
                        </a:rPr>
                        <a:t>13%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200" b="1" i="0" u="none" strike="noStrike" dirty="0">
                          <a:latin typeface="Arial"/>
                        </a:rPr>
                        <a:t>10%</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200" b="1" i="0" u="none" strike="noStrike" dirty="0">
                          <a:latin typeface="Arial"/>
                        </a:rPr>
                        <a:t>5%</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200" b="1" i="0" u="none" strike="noStrike" dirty="0">
                          <a:latin typeface="Arial"/>
                        </a:rPr>
                        <a:t>5%</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200" b="1" i="0" u="none" strike="noStrike" dirty="0">
                          <a:latin typeface="Arial"/>
                        </a:rPr>
                        <a:t>9%</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43402">
                <a:tc>
                  <a:txBody>
                    <a:bodyPr/>
                    <a:lstStyle/>
                    <a:p>
                      <a:pPr algn="ctr" fontAlgn="b"/>
                      <a:r>
                        <a:rPr lang="zh-CN" altLang="en-US" sz="900" b="0" i="0" u="none" strike="noStrike">
                          <a:latin typeface="Arial"/>
                        </a:rPr>
                        <a:t>男</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383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26%</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17%</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dirty="0">
                          <a:latin typeface="Arial"/>
                        </a:rPr>
                        <a:t>16%</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dirty="0">
                          <a:latin typeface="Arial"/>
                        </a:rPr>
                        <a:t>15%</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dirty="0">
                          <a:latin typeface="Arial"/>
                        </a:rPr>
                        <a:t>7%</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4%</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9%</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43402">
                <a:tc>
                  <a:txBody>
                    <a:bodyPr/>
                    <a:lstStyle/>
                    <a:p>
                      <a:pPr algn="ctr" fontAlgn="b"/>
                      <a:r>
                        <a:rPr lang="zh-CN" altLang="en-US" sz="900" b="0" i="0" u="none" strike="noStrike">
                          <a:latin typeface="Arial"/>
                        </a:rPr>
                        <a:t>女</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448</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19%</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16%</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16%</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11%</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6%</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7%</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9%</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43402">
                <a:tc>
                  <a:txBody>
                    <a:bodyPr/>
                    <a:lstStyle/>
                    <a:p>
                      <a:pPr algn="ctr" fontAlgn="b"/>
                      <a:r>
                        <a:rPr lang="en-US" altLang="zh-CN" sz="900" b="0" i="0" u="none" strike="noStrike">
                          <a:latin typeface="Arial"/>
                        </a:rPr>
                        <a:t>18</a:t>
                      </a:r>
                      <a:r>
                        <a:rPr lang="zh-CN" altLang="en-US" sz="900" b="0" i="0" u="none" strike="noStrike">
                          <a:latin typeface="Arial"/>
                        </a:rPr>
                        <a:t>岁以下</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106</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10%</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19%</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dirty="0">
                          <a:latin typeface="Arial"/>
                        </a:rPr>
                        <a:t>23%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9933"/>
                    </a:solidFill>
                  </a:tcPr>
                </a:tc>
                <a:tc>
                  <a:txBody>
                    <a:bodyPr/>
                    <a:lstStyle/>
                    <a:p>
                      <a:pPr algn="ctr" fontAlgn="b"/>
                      <a:r>
                        <a:rPr lang="en-US" altLang="zh-CN" sz="900" b="0" i="0" u="none" strike="noStrike" dirty="0">
                          <a:latin typeface="Arial"/>
                        </a:rPr>
                        <a:t>21%</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9933"/>
                    </a:solidFill>
                  </a:tcPr>
                </a:tc>
                <a:tc>
                  <a:txBody>
                    <a:bodyPr/>
                    <a:lstStyle/>
                    <a:p>
                      <a:pPr algn="ctr" fontAlgn="b"/>
                      <a:r>
                        <a:rPr lang="en-US" altLang="zh-CN" sz="900" b="0" i="0" u="none" strike="noStrike">
                          <a:latin typeface="Arial"/>
                        </a:rPr>
                        <a:t>9%</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4%</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8%</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43402">
                <a:tc>
                  <a:txBody>
                    <a:bodyPr/>
                    <a:lstStyle/>
                    <a:p>
                      <a:pPr algn="ctr" fontAlgn="b"/>
                      <a:r>
                        <a:rPr lang="en-US" altLang="zh-CN" sz="900" b="0" i="0" u="none" strike="noStrike">
                          <a:latin typeface="Arial"/>
                        </a:rPr>
                        <a:t>18-25</a:t>
                      </a:r>
                      <a:r>
                        <a:rPr lang="zh-CN" altLang="en-US" sz="900" b="0" i="0" u="none" strike="noStrike">
                          <a:latin typeface="Arial"/>
                        </a:rPr>
                        <a:t>岁</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333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21%</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15%</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17%</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10%</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12%</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4%</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8%</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10%</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43402">
                <a:tc>
                  <a:txBody>
                    <a:bodyPr/>
                    <a:lstStyle/>
                    <a:p>
                      <a:pPr algn="ctr" fontAlgn="b"/>
                      <a:r>
                        <a:rPr lang="en-US" altLang="zh-CN" sz="900" b="0" i="0" u="none" strike="noStrike">
                          <a:latin typeface="Arial"/>
                        </a:rPr>
                        <a:t>26-35</a:t>
                      </a:r>
                      <a:r>
                        <a:rPr lang="zh-CN" altLang="en-US" sz="900" b="0" i="0" u="none" strike="noStrike">
                          <a:latin typeface="Arial"/>
                        </a:rPr>
                        <a:t>岁</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210</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dirty="0">
                          <a:latin typeface="Arial"/>
                        </a:rPr>
                        <a:t>32%</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0000"/>
                    </a:solidFill>
                  </a:tcPr>
                </a:tc>
                <a:tc>
                  <a:txBody>
                    <a:bodyPr/>
                    <a:lstStyle/>
                    <a:p>
                      <a:pPr algn="ctr" fontAlgn="b"/>
                      <a:r>
                        <a:rPr lang="en-US" altLang="zh-CN" sz="900" b="0" i="0" u="none" strike="noStrike">
                          <a:latin typeface="Arial"/>
                        </a:rPr>
                        <a:t>16%</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10%</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9%</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10%</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7%</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4%</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9%</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43402">
                <a:tc>
                  <a:txBody>
                    <a:bodyPr/>
                    <a:lstStyle/>
                    <a:p>
                      <a:pPr algn="ctr" fontAlgn="b"/>
                      <a:r>
                        <a:rPr lang="en-US" altLang="zh-CN" sz="900" b="0" i="0" u="none" strike="noStrike">
                          <a:latin typeface="Arial"/>
                        </a:rPr>
                        <a:t>36-45</a:t>
                      </a:r>
                      <a:r>
                        <a:rPr lang="zh-CN" altLang="en-US" sz="900" b="0" i="0" u="none" strike="noStrike">
                          <a:latin typeface="Arial"/>
                        </a:rPr>
                        <a:t>岁</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182</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21%</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19%</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15%</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16%</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7%</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8%</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7%</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43402">
                <a:tc>
                  <a:txBody>
                    <a:bodyPr/>
                    <a:lstStyle/>
                    <a:p>
                      <a:pPr algn="ctr" fontAlgn="b"/>
                      <a:r>
                        <a:rPr lang="zh-CN" altLang="en-US" sz="900" b="0" i="0" u="none" strike="noStrike">
                          <a:latin typeface="Arial"/>
                        </a:rPr>
                        <a:t>单身，独居</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245</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dirty="0">
                          <a:latin typeface="Arial"/>
                        </a:rPr>
                        <a:t>17%</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99CCFF"/>
                    </a:solidFill>
                  </a:tcPr>
                </a:tc>
                <a:tc>
                  <a:txBody>
                    <a:bodyPr/>
                    <a:lstStyle/>
                    <a:p>
                      <a:pPr algn="ctr" fontAlgn="b"/>
                      <a:r>
                        <a:rPr lang="en-US" altLang="zh-CN" sz="900" b="0" i="0" u="none" strike="noStrike">
                          <a:latin typeface="Arial"/>
                        </a:rPr>
                        <a:t>19%</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17%</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15%</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11%</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6%</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5%</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10%</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43402">
                <a:tc>
                  <a:txBody>
                    <a:bodyPr/>
                    <a:lstStyle/>
                    <a:p>
                      <a:pPr algn="ctr" fontAlgn="b"/>
                      <a:r>
                        <a:rPr lang="zh-CN" altLang="en-US" sz="900" b="0" i="0" u="none" strike="noStrike">
                          <a:latin typeface="Arial"/>
                        </a:rPr>
                        <a:t>单身，与家人居住</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295</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23%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dirty="0">
                          <a:latin typeface="Arial"/>
                        </a:rPr>
                        <a:t>12%</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99CCFF"/>
                    </a:solidFill>
                  </a:tcPr>
                </a:tc>
                <a:tc>
                  <a:txBody>
                    <a:bodyPr/>
                    <a:lstStyle/>
                    <a:p>
                      <a:pPr algn="ctr" fontAlgn="b"/>
                      <a:r>
                        <a:rPr lang="en-US" altLang="zh-CN" sz="900" b="0" i="0" u="none" strike="noStrike">
                          <a:latin typeface="Arial"/>
                        </a:rPr>
                        <a:t>17%</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11%</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2%</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9%</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8%</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43402">
                <a:tc>
                  <a:txBody>
                    <a:bodyPr/>
                    <a:lstStyle/>
                    <a:p>
                      <a:pPr algn="ctr" fontAlgn="b"/>
                      <a:r>
                        <a:rPr lang="zh-CN" altLang="en-US" sz="900" b="0" i="0" u="none" strike="noStrike">
                          <a:latin typeface="Arial"/>
                        </a:rPr>
                        <a:t>已婚</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291</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26%</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19%</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14%</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12%</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7%</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8%</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9%</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43402">
                <a:tc>
                  <a:txBody>
                    <a:bodyPr/>
                    <a:lstStyle/>
                    <a:p>
                      <a:pPr algn="ctr" fontAlgn="b"/>
                      <a:r>
                        <a:rPr lang="zh-CN" altLang="en-US" sz="900" b="0" i="0" u="none" strike="noStrike">
                          <a:latin typeface="Arial"/>
                        </a:rPr>
                        <a:t>特大城市：北京、上海</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261</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dirty="0">
                          <a:latin typeface="Arial"/>
                        </a:rPr>
                        <a:t>40%</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0000"/>
                    </a:solidFill>
                  </a:tcPr>
                </a:tc>
                <a:tc>
                  <a:txBody>
                    <a:bodyPr/>
                    <a:lstStyle/>
                    <a:p>
                      <a:pPr algn="ctr" fontAlgn="b"/>
                      <a:r>
                        <a:rPr lang="en-US" altLang="zh-CN" sz="900" b="0" i="0" u="none" strike="noStrike" dirty="0">
                          <a:latin typeface="Arial"/>
                        </a:rPr>
                        <a:t>12%</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99CCFF"/>
                    </a:solidFill>
                  </a:tcPr>
                </a:tc>
                <a:tc>
                  <a:txBody>
                    <a:bodyPr/>
                    <a:lstStyle/>
                    <a:p>
                      <a:pPr algn="ctr" fontAlgn="b"/>
                      <a:r>
                        <a:rPr lang="en-US" altLang="zh-CN" sz="900" b="0" i="0" u="none" strike="noStrike" dirty="0">
                          <a:latin typeface="Arial"/>
                        </a:rPr>
                        <a:t>9%</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99CCFF"/>
                    </a:solidFill>
                  </a:tcPr>
                </a:tc>
                <a:tc>
                  <a:txBody>
                    <a:bodyPr/>
                    <a:lstStyle/>
                    <a:p>
                      <a:pPr algn="ctr" fontAlgn="b"/>
                      <a:r>
                        <a:rPr lang="en-US" altLang="zh-CN" sz="900" b="0" i="0" u="none" strike="noStrike" dirty="0">
                          <a:latin typeface="Arial"/>
                        </a:rPr>
                        <a:t>6%</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99CCFF"/>
                    </a:solidFill>
                  </a:tcPr>
                </a:tc>
                <a:tc>
                  <a:txBody>
                    <a:bodyPr/>
                    <a:lstStyle/>
                    <a:p>
                      <a:pPr algn="ctr" fontAlgn="b"/>
                      <a:r>
                        <a:rPr lang="en-US" altLang="zh-CN" sz="900" b="0" i="0" u="none" strike="noStrike">
                          <a:latin typeface="Arial"/>
                        </a:rPr>
                        <a:t>7%</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dirty="0">
                          <a:latin typeface="Arial"/>
                        </a:rPr>
                        <a:t>11%</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9933"/>
                    </a:solidFill>
                  </a:tcPr>
                </a:tc>
                <a:tc>
                  <a:txBody>
                    <a:bodyPr/>
                    <a:lstStyle/>
                    <a:p>
                      <a:pPr algn="ctr" fontAlgn="b"/>
                      <a:r>
                        <a:rPr lang="en-US" altLang="zh-CN" sz="900" b="0" i="0" u="none" strike="noStrike">
                          <a:latin typeface="Arial"/>
                        </a:rPr>
                        <a:t>5%</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8%</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43402">
                <a:tc>
                  <a:txBody>
                    <a:bodyPr/>
                    <a:lstStyle/>
                    <a:p>
                      <a:pPr algn="ctr" fontAlgn="b"/>
                      <a:r>
                        <a:rPr lang="zh-CN" altLang="en-US" sz="900" b="0" i="0" u="none" strike="noStrike">
                          <a:latin typeface="Arial"/>
                        </a:rPr>
                        <a:t>省会城市</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214</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dirty="0">
                          <a:latin typeface="Arial"/>
                        </a:rPr>
                        <a:t>16%</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99CCFF"/>
                    </a:solidFill>
                  </a:tcPr>
                </a:tc>
                <a:tc>
                  <a:txBody>
                    <a:bodyPr/>
                    <a:lstStyle/>
                    <a:p>
                      <a:pPr algn="ctr" fontAlgn="b"/>
                      <a:r>
                        <a:rPr lang="en-US" altLang="zh-CN" sz="900" b="0" i="0" u="none" strike="noStrike">
                          <a:latin typeface="Arial"/>
                        </a:rPr>
                        <a:t>15%</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dirty="0">
                          <a:latin typeface="Arial"/>
                        </a:rPr>
                        <a:t>22%</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9933"/>
                    </a:solidFill>
                  </a:tcPr>
                </a:tc>
                <a:tc>
                  <a:txBody>
                    <a:bodyPr/>
                    <a:lstStyle/>
                    <a:p>
                      <a:pPr algn="ctr" fontAlgn="b"/>
                      <a:r>
                        <a:rPr lang="en-US" altLang="zh-CN" sz="900" b="0" i="0" u="none" strike="noStrike">
                          <a:latin typeface="Arial"/>
                        </a:rPr>
                        <a:t>16%</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8%</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2%</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4%</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11%</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43402">
                <a:tc>
                  <a:txBody>
                    <a:bodyPr/>
                    <a:lstStyle/>
                    <a:p>
                      <a:pPr algn="ctr" fontAlgn="b"/>
                      <a:r>
                        <a:rPr lang="zh-CN" altLang="en-US" sz="900" b="0" i="0" u="none" strike="noStrike">
                          <a:latin typeface="Arial"/>
                        </a:rPr>
                        <a:t>非省会城市</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243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dirty="0">
                          <a:latin typeface="Arial"/>
                        </a:rPr>
                        <a:t>14%</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99CCFF"/>
                    </a:solidFill>
                  </a:tcPr>
                </a:tc>
                <a:tc>
                  <a:txBody>
                    <a:bodyPr/>
                    <a:lstStyle/>
                    <a:p>
                      <a:pPr algn="ctr" fontAlgn="b"/>
                      <a:r>
                        <a:rPr lang="en-US" altLang="zh-CN" sz="900" b="0" i="0" u="none" strike="noStrike" dirty="0">
                          <a:latin typeface="Arial"/>
                        </a:rPr>
                        <a:t>23%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9933"/>
                    </a:solidFill>
                  </a:tcPr>
                </a:tc>
                <a:tc>
                  <a:txBody>
                    <a:bodyPr/>
                    <a:lstStyle/>
                    <a:p>
                      <a:pPr algn="ctr" fontAlgn="b"/>
                      <a:r>
                        <a:rPr lang="en-US" altLang="zh-CN" sz="900" b="0" i="0" u="none" strike="noStrike">
                          <a:latin typeface="Arial"/>
                        </a:rPr>
                        <a:t>16%</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16%</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dirty="0">
                          <a:latin typeface="Arial"/>
                        </a:rPr>
                        <a:t>15%</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9933"/>
                    </a:solidFill>
                  </a:tcPr>
                </a:tc>
                <a:tc>
                  <a:txBody>
                    <a:bodyPr/>
                    <a:lstStyle/>
                    <a:p>
                      <a:pPr algn="ctr" fontAlgn="b"/>
                      <a:r>
                        <a:rPr lang="en-US" altLang="zh-CN" sz="900" b="0" i="0" u="none" strike="noStrike">
                          <a:latin typeface="Arial"/>
                        </a:rPr>
                        <a:t>4%</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5%</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7%</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43402">
                <a:tc>
                  <a:txBody>
                    <a:bodyPr/>
                    <a:lstStyle/>
                    <a:p>
                      <a:pPr algn="ctr" fontAlgn="b"/>
                      <a:r>
                        <a:rPr lang="zh-CN" altLang="en-US" sz="900" b="0" i="0" u="none" strike="noStrike">
                          <a:latin typeface="Arial"/>
                        </a:rPr>
                        <a:t>集镇及农村</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113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dirty="0">
                          <a:latin typeface="Arial"/>
                        </a:rPr>
                        <a:t>12%</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0099FF"/>
                    </a:solidFill>
                  </a:tcPr>
                </a:tc>
                <a:tc>
                  <a:txBody>
                    <a:bodyPr/>
                    <a:lstStyle/>
                    <a:p>
                      <a:pPr algn="ctr" fontAlgn="b"/>
                      <a:r>
                        <a:rPr lang="en-US" altLang="zh-CN" sz="900" b="0" i="0" u="none" strike="noStrike">
                          <a:latin typeface="Arial"/>
                        </a:rPr>
                        <a:t>16%</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20%</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14%</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12%</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2%</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8%</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dirty="0">
                          <a:latin typeface="Arial"/>
                        </a:rPr>
                        <a:t>10%</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标题 1"/>
          <p:cNvSpPr>
            <a:spLocks noGrp="1"/>
          </p:cNvSpPr>
          <p:nvPr>
            <p:ph type="title"/>
          </p:nvPr>
        </p:nvSpPr>
        <p:spPr/>
        <p:txBody>
          <a:bodyPr/>
          <a:lstStyle/>
          <a:p>
            <a:pPr eaLnBrk="1" hangingPunct="1"/>
            <a:r>
              <a:rPr lang="zh-CN" altLang="en-US" sz="2000" b="1" dirty="0" smtClean="0">
                <a:latin typeface="微软雅黑"/>
                <a:ea typeface="微软雅黑"/>
              </a:rPr>
              <a:t>大部分受访者认为小作坊、小工厂和大企业、大品牌都有可能使用工业明胶（</a:t>
            </a:r>
            <a:r>
              <a:rPr lang="en-US" altLang="zh-CN" sz="2000" b="1" dirty="0" smtClean="0">
                <a:latin typeface="微软雅黑"/>
                <a:ea typeface="微软雅黑"/>
              </a:rPr>
              <a:t>58%</a:t>
            </a:r>
            <a:r>
              <a:rPr lang="zh-CN" altLang="en-US" sz="2000" b="1" dirty="0" smtClean="0">
                <a:latin typeface="微软雅黑"/>
                <a:ea typeface="微软雅黑"/>
              </a:rPr>
              <a:t>）</a:t>
            </a:r>
            <a:endParaRPr lang="en-US" altLang="zh-CN" sz="2000" b="1" dirty="0" smtClean="0">
              <a:latin typeface="微软雅黑"/>
              <a:ea typeface="微软雅黑"/>
            </a:endParaRPr>
          </a:p>
        </p:txBody>
      </p:sp>
      <p:graphicFrame>
        <p:nvGraphicFramePr>
          <p:cNvPr id="11" name="表格 10"/>
          <p:cNvGraphicFramePr>
            <a:graphicFrameLocks noGrp="1"/>
          </p:cNvGraphicFramePr>
          <p:nvPr/>
        </p:nvGraphicFramePr>
        <p:xfrm>
          <a:off x="654050" y="3205163"/>
          <a:ext cx="749300" cy="971550"/>
        </p:xfrm>
        <a:graphic>
          <a:graphicData uri="http://schemas.openxmlformats.org/drawingml/2006/table">
            <a:tbl>
              <a:tblPr/>
              <a:tblGrid>
                <a:gridCol w="331788"/>
                <a:gridCol w="417512"/>
              </a:tblGrid>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arn-CL" altLang="zh-CN" sz="900" b="0" i="0" u="none" strike="noStrike" cap="none" normalizeH="0" baseline="0" smtClean="0">
                          <a:ln>
                            <a:noFill/>
                          </a:ln>
                          <a:solidFill>
                            <a:schemeClr val="tx1"/>
                          </a:solidFill>
                          <a:effectLst/>
                          <a:latin typeface="Arial" charset="0"/>
                          <a:ea typeface="微软雅黑"/>
                          <a:cs typeface="微软雅黑"/>
                        </a:rPr>
                        <a:t>n&gt;30</a:t>
                      </a:r>
                    </a:p>
                  </a:txBody>
                  <a:tcPr marL="9525" marR="9525" marT="9525" marB="0" anchor="b"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r>
              <a:tr h="161925">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宋体" charset="-122"/>
                          <a:ea typeface="微软雅黑"/>
                          <a:cs typeface="微软雅黑"/>
                        </a:rPr>
                        <a:t>显著差异</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lang="zh-CN" altLang="en-US"/>
                    </a:p>
                  </a:txBody>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00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9933"/>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99CC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0066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4594" name="TextBox 13"/>
          <p:cNvSpPr txBox="1">
            <a:spLocks noChangeArrowheads="1"/>
          </p:cNvSpPr>
          <p:nvPr/>
        </p:nvSpPr>
        <p:spPr bwMode="auto">
          <a:xfrm>
            <a:off x="457200" y="1196975"/>
            <a:ext cx="5616575" cy="274638"/>
          </a:xfrm>
          <a:prstGeom prst="rect">
            <a:avLst/>
          </a:prstGeom>
          <a:noFill/>
          <a:ln w="9525">
            <a:noFill/>
            <a:miter lim="800000"/>
            <a:headEnd/>
            <a:tailEnd/>
          </a:ln>
        </p:spPr>
        <p:txBody>
          <a:bodyPr>
            <a:spAutoFit/>
          </a:bodyPr>
          <a:lstStyle/>
          <a:p>
            <a:r>
              <a:rPr lang="zh-CN" altLang="en-US" sz="1200" b="1" dirty="0"/>
              <a:t>问题</a:t>
            </a:r>
            <a:r>
              <a:rPr lang="zh-CN" altLang="en-US" sz="1200" b="1" dirty="0" smtClean="0"/>
              <a:t>：您认为下列情况更接近您的想法？</a:t>
            </a:r>
            <a:endParaRPr lang="zh-CN" altLang="en-US" sz="1200" b="1" dirty="0"/>
          </a:p>
        </p:txBody>
      </p:sp>
      <p:sp>
        <p:nvSpPr>
          <p:cNvPr id="24595" name="内容占位符 11"/>
          <p:cNvSpPr>
            <a:spLocks noGrp="1"/>
          </p:cNvSpPr>
          <p:nvPr>
            <p:ph idx="1"/>
          </p:nvPr>
        </p:nvSpPr>
        <p:spPr>
          <a:xfrm>
            <a:off x="457200" y="1600200"/>
            <a:ext cx="8229600" cy="276999"/>
          </a:xfrm>
        </p:spPr>
        <p:txBody>
          <a:bodyPr>
            <a:spAutoFit/>
          </a:bodyPr>
          <a:lstStyle/>
          <a:p>
            <a:pPr eaLnBrk="1" hangingPunct="1"/>
            <a:r>
              <a:rPr lang="en-US" altLang="zh-CN" sz="1200" dirty="0" smtClean="0">
                <a:latin typeface="微软雅黑"/>
                <a:ea typeface="微软雅黑"/>
              </a:rPr>
              <a:t>26-35</a:t>
            </a:r>
            <a:r>
              <a:rPr lang="zh-CN" altLang="en-US" sz="1200" dirty="0" smtClean="0">
                <a:latin typeface="微软雅黑"/>
                <a:ea typeface="微软雅黑"/>
              </a:rPr>
              <a:t>岁年龄段的受访者更加愿意相信：“小作坊、小工厂和大企业、大品牌都有可能使用工业明胶”（</a:t>
            </a:r>
            <a:r>
              <a:rPr lang="en-US" altLang="zh-CN" sz="1200" dirty="0" smtClean="0">
                <a:latin typeface="微软雅黑"/>
                <a:ea typeface="微软雅黑"/>
              </a:rPr>
              <a:t>70%</a:t>
            </a:r>
            <a:r>
              <a:rPr lang="zh-CN" altLang="en-US" sz="1200" dirty="0" smtClean="0">
                <a:latin typeface="微软雅黑"/>
                <a:ea typeface="微软雅黑"/>
              </a:rPr>
              <a:t>）。</a:t>
            </a:r>
          </a:p>
        </p:txBody>
      </p:sp>
      <p:sp>
        <p:nvSpPr>
          <p:cNvPr id="9"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B5AA2592-3650-4F4C-87EB-9DC5BDEA1CCF}" type="slidenum">
              <a:rPr lang="zh-CN" altLang="en-US"/>
              <a:pPr>
                <a:defRPr/>
              </a:pPr>
              <a:t>11</a:t>
            </a:fld>
            <a:endParaRPr lang="zh-CN" altLang="en-US"/>
          </a:p>
        </p:txBody>
      </p:sp>
      <p:graphicFrame>
        <p:nvGraphicFramePr>
          <p:cNvPr id="12" name="表格 11"/>
          <p:cNvGraphicFramePr>
            <a:graphicFrameLocks noGrp="1"/>
          </p:cNvGraphicFramePr>
          <p:nvPr/>
        </p:nvGraphicFramePr>
        <p:xfrm>
          <a:off x="683568" y="4217248"/>
          <a:ext cx="8280918" cy="2164080"/>
        </p:xfrm>
        <a:graphic>
          <a:graphicData uri="http://schemas.openxmlformats.org/drawingml/2006/table">
            <a:tbl>
              <a:tblPr/>
              <a:tblGrid>
                <a:gridCol w="1368152"/>
                <a:gridCol w="576064"/>
                <a:gridCol w="1584176"/>
                <a:gridCol w="1584176"/>
                <a:gridCol w="1512168"/>
                <a:gridCol w="1656182"/>
              </a:tblGrid>
              <a:tr h="139261">
                <a:tc>
                  <a:txBody>
                    <a:bodyPr/>
                    <a:lstStyle/>
                    <a:p>
                      <a:pPr algn="ctr" fontAlgn="b"/>
                      <a:r>
                        <a:rPr lang="zh-CN" altLang="en-US" sz="1200" b="1" i="0" u="none" strike="noStrike" dirty="0">
                          <a:latin typeface="Arial"/>
                        </a:rPr>
                        <a:t>总体</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200" b="1" i="0" u="none" strike="noStrike">
                          <a:latin typeface="Arial"/>
                        </a:rPr>
                        <a:t>831</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200" b="1" i="0" u="none" strike="noStrike" dirty="0">
                          <a:latin typeface="Arial"/>
                        </a:rPr>
                        <a:t>27%</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200" b="1" i="0" u="none" strike="noStrike" dirty="0">
                          <a:latin typeface="Arial"/>
                        </a:rPr>
                        <a:t>9%</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200" b="1" i="0" u="none" strike="noStrike" dirty="0">
                          <a:latin typeface="Arial"/>
                        </a:rPr>
                        <a:t>58%</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200" b="1" i="0" u="none" strike="noStrike" dirty="0">
                          <a:latin typeface="Arial"/>
                        </a:rPr>
                        <a:t>5%</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16051">
                <a:tc>
                  <a:txBody>
                    <a:bodyPr/>
                    <a:lstStyle/>
                    <a:p>
                      <a:pPr algn="ctr" fontAlgn="b"/>
                      <a:r>
                        <a:rPr lang="zh-CN" altLang="en-US" sz="1000" b="0" i="0" u="none" strike="noStrike">
                          <a:latin typeface="Arial"/>
                        </a:rPr>
                        <a:t>男</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383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30%</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dirty="0">
                          <a:latin typeface="Arial"/>
                        </a:rPr>
                        <a:t>9%</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57%</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4%</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16051">
                <a:tc>
                  <a:txBody>
                    <a:bodyPr/>
                    <a:lstStyle/>
                    <a:p>
                      <a:pPr algn="ctr" fontAlgn="b"/>
                      <a:r>
                        <a:rPr lang="zh-CN" altLang="en-US" sz="1000" b="0" i="0" u="none" strike="noStrike">
                          <a:latin typeface="Arial"/>
                        </a:rPr>
                        <a:t>女</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448</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24%</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10%</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60%</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7%</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16051">
                <a:tc>
                  <a:txBody>
                    <a:bodyPr/>
                    <a:lstStyle/>
                    <a:p>
                      <a:pPr algn="ctr" fontAlgn="b"/>
                      <a:r>
                        <a:rPr lang="en-US" altLang="zh-CN" sz="1000" b="0" i="0" u="none" strike="noStrike">
                          <a:latin typeface="Arial"/>
                        </a:rPr>
                        <a:t>18</a:t>
                      </a:r>
                      <a:r>
                        <a:rPr lang="zh-CN" altLang="en-US" sz="1000" b="0" i="0" u="none" strike="noStrike">
                          <a:latin typeface="Arial"/>
                        </a:rPr>
                        <a:t>岁以下</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106</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28%</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dirty="0">
                          <a:latin typeface="Arial"/>
                        </a:rPr>
                        <a:t>14%</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9933"/>
                    </a:solidFill>
                  </a:tcPr>
                </a:tc>
                <a:tc>
                  <a:txBody>
                    <a:bodyPr/>
                    <a:lstStyle/>
                    <a:p>
                      <a:pPr algn="ctr" fontAlgn="b"/>
                      <a:r>
                        <a:rPr lang="en-US" altLang="zh-CN" sz="1000" b="0" i="0" u="none" strike="noStrike" dirty="0">
                          <a:latin typeface="Arial"/>
                        </a:rPr>
                        <a:t>53%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99CCFF"/>
                    </a:solidFill>
                  </a:tcPr>
                </a:tc>
                <a:tc>
                  <a:txBody>
                    <a:bodyPr/>
                    <a:lstStyle/>
                    <a:p>
                      <a:pPr algn="ctr" fontAlgn="b"/>
                      <a:r>
                        <a:rPr lang="en-US" altLang="zh-CN" sz="1000" b="0" i="0" u="none" strike="noStrike">
                          <a:latin typeface="Arial"/>
                        </a:rPr>
                        <a:t>5%</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16051">
                <a:tc>
                  <a:txBody>
                    <a:bodyPr/>
                    <a:lstStyle/>
                    <a:p>
                      <a:pPr algn="ctr" fontAlgn="b"/>
                      <a:r>
                        <a:rPr lang="en-US" altLang="zh-CN" sz="1000" b="0" i="0" u="none" strike="noStrike">
                          <a:latin typeface="Arial"/>
                        </a:rPr>
                        <a:t>18-25</a:t>
                      </a:r>
                      <a:r>
                        <a:rPr lang="zh-CN" altLang="en-US" sz="1000" b="0" i="0" u="none" strike="noStrike">
                          <a:latin typeface="Arial"/>
                        </a:rPr>
                        <a:t>岁</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333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25%</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11%</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60%</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5%</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16051">
                <a:tc>
                  <a:txBody>
                    <a:bodyPr/>
                    <a:lstStyle/>
                    <a:p>
                      <a:pPr algn="ctr" fontAlgn="b"/>
                      <a:r>
                        <a:rPr lang="en-US" altLang="zh-CN" sz="1000" b="0" i="0" u="none" strike="noStrike">
                          <a:latin typeface="Arial"/>
                        </a:rPr>
                        <a:t>26-35</a:t>
                      </a:r>
                      <a:r>
                        <a:rPr lang="zh-CN" altLang="en-US" sz="1000" b="0" i="0" u="none" strike="noStrike">
                          <a:latin typeface="Arial"/>
                        </a:rPr>
                        <a:t>岁</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210</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dirty="0">
                          <a:latin typeface="Arial"/>
                        </a:rPr>
                        <a:t>17%</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0099FF"/>
                    </a:solidFill>
                  </a:tcPr>
                </a:tc>
                <a:tc>
                  <a:txBody>
                    <a:bodyPr/>
                    <a:lstStyle/>
                    <a:p>
                      <a:pPr algn="ctr" fontAlgn="b"/>
                      <a:r>
                        <a:rPr lang="en-US" altLang="zh-CN" sz="1000" b="0" i="0" u="none" strike="noStrike">
                          <a:latin typeface="Arial"/>
                        </a:rPr>
                        <a:t>9%</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dirty="0">
                          <a:latin typeface="Arial"/>
                        </a:rPr>
                        <a:t>70%</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0000"/>
                    </a:solidFill>
                  </a:tcPr>
                </a:tc>
                <a:tc>
                  <a:txBody>
                    <a:bodyPr/>
                    <a:lstStyle/>
                    <a:p>
                      <a:pPr algn="ctr" fontAlgn="b"/>
                      <a:r>
                        <a:rPr lang="en-US" altLang="zh-CN" sz="1000" b="0" i="0" u="none" strike="noStrike">
                          <a:latin typeface="Arial"/>
                        </a:rPr>
                        <a:t>4%</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16051">
                <a:tc>
                  <a:txBody>
                    <a:bodyPr/>
                    <a:lstStyle/>
                    <a:p>
                      <a:pPr algn="ctr" fontAlgn="b"/>
                      <a:r>
                        <a:rPr lang="en-US" altLang="zh-CN" sz="1000" b="0" i="0" u="none" strike="noStrike">
                          <a:latin typeface="Arial"/>
                        </a:rPr>
                        <a:t>36-45</a:t>
                      </a:r>
                      <a:r>
                        <a:rPr lang="zh-CN" altLang="en-US" sz="1000" b="0" i="0" u="none" strike="noStrike">
                          <a:latin typeface="Arial"/>
                        </a:rPr>
                        <a:t>岁</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182</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dirty="0">
                          <a:latin typeface="Arial"/>
                        </a:rPr>
                        <a:t>37%</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0000"/>
                    </a:solidFill>
                  </a:tcPr>
                </a:tc>
                <a:tc>
                  <a:txBody>
                    <a:bodyPr/>
                    <a:lstStyle/>
                    <a:p>
                      <a:pPr algn="ctr" fontAlgn="b"/>
                      <a:r>
                        <a:rPr lang="en-US" altLang="zh-CN" sz="1000" b="0" i="0" u="none" strike="noStrike">
                          <a:latin typeface="Arial"/>
                        </a:rPr>
                        <a:t>6%</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dirty="0">
                          <a:latin typeface="Arial"/>
                        </a:rPr>
                        <a:t>49%</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99CCFF"/>
                    </a:solidFill>
                  </a:tcPr>
                </a:tc>
                <a:tc>
                  <a:txBody>
                    <a:bodyPr/>
                    <a:lstStyle/>
                    <a:p>
                      <a:pPr algn="ctr" fontAlgn="b"/>
                      <a:r>
                        <a:rPr lang="en-US" altLang="zh-CN" sz="1000" b="0" i="0" u="none" strike="noStrike">
                          <a:latin typeface="Arial"/>
                        </a:rPr>
                        <a:t>8%</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16051">
                <a:tc>
                  <a:txBody>
                    <a:bodyPr/>
                    <a:lstStyle/>
                    <a:p>
                      <a:pPr algn="ctr" fontAlgn="b"/>
                      <a:r>
                        <a:rPr lang="zh-CN" altLang="en-US" sz="1000" b="0" i="0" u="none" strike="noStrike">
                          <a:latin typeface="Arial"/>
                        </a:rPr>
                        <a:t>单身，独居</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245</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27%</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12%</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56%</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6%</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16051">
                <a:tc>
                  <a:txBody>
                    <a:bodyPr/>
                    <a:lstStyle/>
                    <a:p>
                      <a:pPr algn="ctr" fontAlgn="b"/>
                      <a:r>
                        <a:rPr lang="zh-CN" altLang="en-US" sz="1000" b="0" i="0" u="none" strike="noStrike">
                          <a:latin typeface="Arial"/>
                        </a:rPr>
                        <a:t>单身，与家人居住</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295</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dirty="0">
                          <a:latin typeface="Arial"/>
                        </a:rPr>
                        <a:t>22%</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99CCFF"/>
                    </a:solidFill>
                  </a:tcPr>
                </a:tc>
                <a:tc>
                  <a:txBody>
                    <a:bodyPr/>
                    <a:lstStyle/>
                    <a:p>
                      <a:pPr algn="ctr" fontAlgn="b"/>
                      <a:r>
                        <a:rPr lang="en-US" altLang="zh-CN" sz="1000" b="0" i="0" u="none" strike="noStrike" dirty="0">
                          <a:latin typeface="Arial"/>
                        </a:rPr>
                        <a:t>14%</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9933"/>
                    </a:solidFill>
                  </a:tcPr>
                </a:tc>
                <a:tc>
                  <a:txBody>
                    <a:bodyPr/>
                    <a:lstStyle/>
                    <a:p>
                      <a:pPr algn="ctr" fontAlgn="b"/>
                      <a:r>
                        <a:rPr lang="en-US" altLang="zh-CN" sz="1000" b="0" i="0" u="none" strike="noStrike">
                          <a:latin typeface="Arial"/>
                        </a:rPr>
                        <a:t>60%</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16051">
                <a:tc>
                  <a:txBody>
                    <a:bodyPr/>
                    <a:lstStyle/>
                    <a:p>
                      <a:pPr algn="ctr" fontAlgn="b"/>
                      <a:r>
                        <a:rPr lang="zh-CN" altLang="en-US" sz="1000" b="0" i="0" u="none" strike="noStrike">
                          <a:latin typeface="Arial"/>
                        </a:rPr>
                        <a:t>已婚</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291</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30%</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59%</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7%</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16051">
                <a:tc>
                  <a:txBody>
                    <a:bodyPr/>
                    <a:lstStyle/>
                    <a:p>
                      <a:pPr algn="ctr" fontAlgn="b"/>
                      <a:r>
                        <a:rPr lang="zh-CN" altLang="en-US" sz="1000" b="0" i="0" u="none" strike="noStrike">
                          <a:latin typeface="Arial"/>
                        </a:rPr>
                        <a:t>特大城市：北京、上海</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261</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27%</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13%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55%</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4%</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16051">
                <a:tc>
                  <a:txBody>
                    <a:bodyPr/>
                    <a:lstStyle/>
                    <a:p>
                      <a:pPr algn="ctr" fontAlgn="b"/>
                      <a:r>
                        <a:rPr lang="zh-CN" altLang="en-US" sz="1000" b="0" i="0" u="none" strike="noStrike">
                          <a:latin typeface="Arial"/>
                        </a:rPr>
                        <a:t>省会城市</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214</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26%</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8%</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61%</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5%</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16051">
                <a:tc>
                  <a:txBody>
                    <a:bodyPr/>
                    <a:lstStyle/>
                    <a:p>
                      <a:pPr algn="ctr" fontAlgn="b"/>
                      <a:r>
                        <a:rPr lang="zh-CN" altLang="en-US" sz="1000" b="0" i="0" u="none" strike="noStrike">
                          <a:latin typeface="Arial"/>
                        </a:rPr>
                        <a:t>非省会城市</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243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28%</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7%</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61%</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4%</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16051">
                <a:tc>
                  <a:txBody>
                    <a:bodyPr/>
                    <a:lstStyle/>
                    <a:p>
                      <a:pPr algn="ctr" fontAlgn="b"/>
                      <a:r>
                        <a:rPr lang="zh-CN" altLang="en-US" sz="1000" b="0" i="0" u="none" strike="noStrike">
                          <a:latin typeface="Arial"/>
                        </a:rPr>
                        <a:t>集镇及农村</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113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dirty="0">
                          <a:latin typeface="Arial"/>
                        </a:rPr>
                        <a:t>22%</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99CCFF"/>
                    </a:solidFill>
                  </a:tcPr>
                </a:tc>
                <a:tc>
                  <a:txBody>
                    <a:bodyPr/>
                    <a:lstStyle/>
                    <a:p>
                      <a:pPr algn="ctr" fontAlgn="b"/>
                      <a:r>
                        <a:rPr lang="en-US" altLang="zh-CN" sz="1000" b="0" i="0" u="none" strike="noStrike">
                          <a:latin typeface="Arial"/>
                        </a:rPr>
                        <a:t>12%</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54%</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dirty="0">
                          <a:latin typeface="Arial"/>
                        </a:rPr>
                        <a:t>12%</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bl>
          </a:graphicData>
        </a:graphic>
      </p:graphicFrame>
      <p:graphicFrame>
        <p:nvGraphicFramePr>
          <p:cNvPr id="14" name="图表 13"/>
          <p:cNvGraphicFramePr/>
          <p:nvPr/>
        </p:nvGraphicFramePr>
        <p:xfrm>
          <a:off x="2195736" y="2057400"/>
          <a:ext cx="6948264" cy="216368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标题 1"/>
          <p:cNvSpPr>
            <a:spLocks noGrp="1"/>
          </p:cNvSpPr>
          <p:nvPr>
            <p:ph type="title"/>
          </p:nvPr>
        </p:nvSpPr>
        <p:spPr/>
        <p:txBody>
          <a:bodyPr/>
          <a:lstStyle/>
          <a:p>
            <a:pPr eaLnBrk="1" hangingPunct="1"/>
            <a:r>
              <a:rPr lang="zh-CN" altLang="en-US" sz="2000" b="1" dirty="0" smtClean="0">
                <a:latin typeface="微软雅黑"/>
                <a:ea typeface="微软雅黑"/>
              </a:rPr>
              <a:t>受访者更愿意相信专家（</a:t>
            </a:r>
            <a:r>
              <a:rPr lang="en-US" altLang="zh-CN" sz="2000" b="1" dirty="0" smtClean="0">
                <a:latin typeface="微软雅黑"/>
                <a:ea typeface="微软雅黑"/>
              </a:rPr>
              <a:t>46%</a:t>
            </a:r>
            <a:r>
              <a:rPr lang="zh-CN" altLang="en-US" sz="2000" b="1" dirty="0" smtClean="0">
                <a:latin typeface="微软雅黑"/>
                <a:ea typeface="微软雅黑"/>
              </a:rPr>
              <a:t>），但是特大城市除外</a:t>
            </a:r>
            <a:endParaRPr lang="en-US" altLang="zh-CN" sz="2000" b="1" dirty="0" smtClean="0">
              <a:latin typeface="微软雅黑"/>
              <a:ea typeface="微软雅黑"/>
            </a:endParaRPr>
          </a:p>
        </p:txBody>
      </p:sp>
      <p:graphicFrame>
        <p:nvGraphicFramePr>
          <p:cNvPr id="11" name="表格 10"/>
          <p:cNvGraphicFramePr>
            <a:graphicFrameLocks noGrp="1"/>
          </p:cNvGraphicFramePr>
          <p:nvPr/>
        </p:nvGraphicFramePr>
        <p:xfrm>
          <a:off x="654050" y="3205163"/>
          <a:ext cx="749300" cy="971550"/>
        </p:xfrm>
        <a:graphic>
          <a:graphicData uri="http://schemas.openxmlformats.org/drawingml/2006/table">
            <a:tbl>
              <a:tblPr/>
              <a:tblGrid>
                <a:gridCol w="331788"/>
                <a:gridCol w="417512"/>
              </a:tblGrid>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arn-CL" altLang="zh-CN" sz="900" b="0" i="0" u="none" strike="noStrike" cap="none" normalizeH="0" baseline="0" smtClean="0">
                          <a:ln>
                            <a:noFill/>
                          </a:ln>
                          <a:solidFill>
                            <a:schemeClr val="tx1"/>
                          </a:solidFill>
                          <a:effectLst/>
                          <a:latin typeface="Arial" charset="0"/>
                          <a:ea typeface="微软雅黑"/>
                          <a:cs typeface="微软雅黑"/>
                        </a:rPr>
                        <a:t>n&gt;30</a:t>
                      </a:r>
                    </a:p>
                  </a:txBody>
                  <a:tcPr marL="9525" marR="9525" marT="9525" marB="0" anchor="b"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r>
              <a:tr h="161925">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宋体" charset="-122"/>
                          <a:ea typeface="微软雅黑"/>
                          <a:cs typeface="微软雅黑"/>
                        </a:rPr>
                        <a:t>显著差异</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lang="zh-CN" altLang="en-US"/>
                    </a:p>
                  </a:txBody>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00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9933"/>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99CC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0066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4594" name="TextBox 13"/>
          <p:cNvSpPr txBox="1">
            <a:spLocks noChangeArrowheads="1"/>
          </p:cNvSpPr>
          <p:nvPr/>
        </p:nvSpPr>
        <p:spPr bwMode="auto">
          <a:xfrm>
            <a:off x="457200" y="1196975"/>
            <a:ext cx="5616575" cy="274638"/>
          </a:xfrm>
          <a:prstGeom prst="rect">
            <a:avLst/>
          </a:prstGeom>
          <a:noFill/>
          <a:ln w="9525">
            <a:noFill/>
            <a:miter lim="800000"/>
            <a:headEnd/>
            <a:tailEnd/>
          </a:ln>
        </p:spPr>
        <p:txBody>
          <a:bodyPr>
            <a:spAutoFit/>
          </a:bodyPr>
          <a:lstStyle/>
          <a:p>
            <a:r>
              <a:rPr lang="zh-CN" altLang="en-US" sz="1200" b="1" dirty="0"/>
              <a:t>问题</a:t>
            </a:r>
            <a:r>
              <a:rPr lang="zh-CN" altLang="en-US" sz="1200" b="1" dirty="0" smtClean="0"/>
              <a:t>：您相对比较愿意相信下面哪一方的说法？</a:t>
            </a:r>
            <a:endParaRPr lang="zh-CN" altLang="en-US" sz="1200" b="1" dirty="0"/>
          </a:p>
        </p:txBody>
      </p:sp>
      <p:sp>
        <p:nvSpPr>
          <p:cNvPr id="24595" name="内容占位符 11"/>
          <p:cNvSpPr>
            <a:spLocks noGrp="1"/>
          </p:cNvSpPr>
          <p:nvPr>
            <p:ph idx="1"/>
          </p:nvPr>
        </p:nvSpPr>
        <p:spPr>
          <a:xfrm>
            <a:off x="457200" y="1600200"/>
            <a:ext cx="8229600" cy="498598"/>
          </a:xfrm>
        </p:spPr>
        <p:txBody>
          <a:bodyPr>
            <a:spAutoFit/>
          </a:bodyPr>
          <a:lstStyle/>
          <a:p>
            <a:pPr eaLnBrk="1" hangingPunct="1"/>
            <a:r>
              <a:rPr lang="zh-CN" altLang="en-US" sz="1200" dirty="0" smtClean="0">
                <a:latin typeface="微软雅黑"/>
                <a:ea typeface="微软雅黑"/>
              </a:rPr>
              <a:t>特大城市更愿意相信名人（</a:t>
            </a:r>
            <a:r>
              <a:rPr lang="en-US" altLang="zh-CN" sz="1200" dirty="0" smtClean="0">
                <a:latin typeface="微软雅黑"/>
                <a:ea typeface="微软雅黑"/>
              </a:rPr>
              <a:t>36%</a:t>
            </a:r>
            <a:r>
              <a:rPr lang="zh-CN" altLang="en-US" sz="1200" dirty="0" smtClean="0">
                <a:latin typeface="微软雅黑"/>
                <a:ea typeface="微软雅黑"/>
              </a:rPr>
              <a:t>）</a:t>
            </a:r>
            <a:endParaRPr lang="en-US" altLang="zh-CN" sz="1200" dirty="0" smtClean="0">
              <a:latin typeface="微软雅黑"/>
              <a:ea typeface="微软雅黑"/>
            </a:endParaRPr>
          </a:p>
          <a:p>
            <a:pPr eaLnBrk="1" hangingPunct="1"/>
            <a:r>
              <a:rPr lang="en-US" altLang="zh-CN" sz="1200" dirty="0" smtClean="0">
                <a:latin typeface="微软雅黑"/>
                <a:ea typeface="微软雅黑"/>
              </a:rPr>
              <a:t>18</a:t>
            </a:r>
            <a:r>
              <a:rPr lang="zh-CN" altLang="en-US" sz="1200" dirty="0" smtClean="0">
                <a:latin typeface="微软雅黑"/>
                <a:ea typeface="微软雅黑"/>
              </a:rPr>
              <a:t>岁以下更愿意相信专家（</a:t>
            </a:r>
            <a:r>
              <a:rPr lang="en-US" altLang="zh-CN" sz="1200" dirty="0" smtClean="0">
                <a:latin typeface="微软雅黑"/>
                <a:ea typeface="微软雅黑"/>
              </a:rPr>
              <a:t>68%</a:t>
            </a:r>
            <a:r>
              <a:rPr lang="zh-CN" altLang="en-US" sz="1200" dirty="0" smtClean="0">
                <a:latin typeface="微软雅黑"/>
                <a:ea typeface="微软雅黑"/>
              </a:rPr>
              <a:t>），</a:t>
            </a:r>
            <a:r>
              <a:rPr lang="en-US" altLang="zh-CN" sz="1200" dirty="0" smtClean="0">
                <a:latin typeface="微软雅黑"/>
                <a:ea typeface="微软雅黑"/>
              </a:rPr>
              <a:t>26-35</a:t>
            </a:r>
            <a:r>
              <a:rPr lang="zh-CN" altLang="en-US" sz="1200" dirty="0" smtClean="0">
                <a:latin typeface="微软雅黑"/>
                <a:ea typeface="微软雅黑"/>
              </a:rPr>
              <a:t>岁更愿意相信名人（</a:t>
            </a:r>
            <a:r>
              <a:rPr lang="en-US" altLang="zh-CN" sz="1200" dirty="0" smtClean="0">
                <a:latin typeface="微软雅黑"/>
                <a:ea typeface="微软雅黑"/>
              </a:rPr>
              <a:t>41%</a:t>
            </a:r>
            <a:r>
              <a:rPr lang="zh-CN" altLang="en-US" sz="1200" dirty="0" smtClean="0">
                <a:latin typeface="微软雅黑"/>
                <a:ea typeface="微软雅黑"/>
              </a:rPr>
              <a:t>）。</a:t>
            </a:r>
            <a:endParaRPr lang="zh-CN" altLang="en-US" sz="1200" dirty="0" smtClean="0">
              <a:latin typeface="微软雅黑"/>
              <a:ea typeface="微软雅黑"/>
            </a:endParaRPr>
          </a:p>
        </p:txBody>
      </p:sp>
      <p:sp>
        <p:nvSpPr>
          <p:cNvPr id="9"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B5AA2592-3650-4F4C-87EB-9DC5BDEA1CCF}" type="slidenum">
              <a:rPr lang="zh-CN" altLang="en-US"/>
              <a:pPr>
                <a:defRPr/>
              </a:pPr>
              <a:t>12</a:t>
            </a:fld>
            <a:endParaRPr lang="zh-CN" altLang="en-US"/>
          </a:p>
        </p:txBody>
      </p:sp>
      <p:graphicFrame>
        <p:nvGraphicFramePr>
          <p:cNvPr id="13" name="图表 12"/>
          <p:cNvGraphicFramePr/>
          <p:nvPr/>
        </p:nvGraphicFramePr>
        <p:xfrm>
          <a:off x="3203848" y="2276872"/>
          <a:ext cx="5616624" cy="201967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5" name="表格 14"/>
          <p:cNvGraphicFramePr>
            <a:graphicFrameLocks noGrp="1"/>
          </p:cNvGraphicFramePr>
          <p:nvPr/>
        </p:nvGraphicFramePr>
        <p:xfrm>
          <a:off x="683568" y="4217248"/>
          <a:ext cx="8064897" cy="2164080"/>
        </p:xfrm>
        <a:graphic>
          <a:graphicData uri="http://schemas.openxmlformats.org/drawingml/2006/table">
            <a:tbl>
              <a:tblPr/>
              <a:tblGrid>
                <a:gridCol w="1656184"/>
                <a:gridCol w="1296144"/>
                <a:gridCol w="1656184"/>
                <a:gridCol w="1728192"/>
                <a:gridCol w="1728193"/>
              </a:tblGrid>
              <a:tr h="123597">
                <a:tc>
                  <a:txBody>
                    <a:bodyPr/>
                    <a:lstStyle/>
                    <a:p>
                      <a:pPr algn="ctr" fontAlgn="b"/>
                      <a:r>
                        <a:rPr lang="zh-CN" altLang="en-US" sz="1200" b="1" i="0" u="none" strike="noStrike" dirty="0">
                          <a:latin typeface="Arial"/>
                        </a:rPr>
                        <a:t>总体</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200" b="1" i="0" u="none" strike="noStrike" dirty="0">
                          <a:latin typeface="Arial"/>
                        </a:rPr>
                        <a:t>831</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200" b="1" i="0" u="none" strike="noStrike" dirty="0">
                          <a:latin typeface="Arial"/>
                        </a:rPr>
                        <a:t>29%</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200" b="1" i="0" u="none" strike="noStrike" dirty="0">
                          <a:latin typeface="Arial"/>
                        </a:rPr>
                        <a:t>46%</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200" b="1" i="0" u="none" strike="noStrike" dirty="0">
                          <a:latin typeface="Arial"/>
                        </a:rPr>
                        <a:t>25%</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23597">
                <a:tc>
                  <a:txBody>
                    <a:bodyPr/>
                    <a:lstStyle/>
                    <a:p>
                      <a:pPr algn="ctr" fontAlgn="b"/>
                      <a:r>
                        <a:rPr lang="zh-CN" altLang="en-US" sz="1000" b="0" i="0" u="none" strike="noStrike">
                          <a:latin typeface="Arial"/>
                        </a:rPr>
                        <a:t>男</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383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30%</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45%</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26%</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23597">
                <a:tc>
                  <a:txBody>
                    <a:bodyPr/>
                    <a:lstStyle/>
                    <a:p>
                      <a:pPr algn="ctr" fontAlgn="b"/>
                      <a:r>
                        <a:rPr lang="zh-CN" altLang="en-US" sz="1000" b="0" i="0" u="none" strike="noStrike">
                          <a:latin typeface="Arial"/>
                        </a:rPr>
                        <a:t>女</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448</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28%</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47%</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24%</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23597">
                <a:tc>
                  <a:txBody>
                    <a:bodyPr/>
                    <a:lstStyle/>
                    <a:p>
                      <a:pPr algn="ctr" fontAlgn="b"/>
                      <a:r>
                        <a:rPr lang="en-US" altLang="zh-CN" sz="1000" b="0" i="0" u="none" strike="noStrike">
                          <a:latin typeface="Arial"/>
                        </a:rPr>
                        <a:t>18</a:t>
                      </a:r>
                      <a:r>
                        <a:rPr lang="zh-CN" altLang="en-US" sz="1000" b="0" i="0" u="none" strike="noStrike">
                          <a:latin typeface="Arial"/>
                        </a:rPr>
                        <a:t>岁以下</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106</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dirty="0">
                          <a:latin typeface="Arial"/>
                        </a:rPr>
                        <a:t>14%</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0099FF"/>
                    </a:solidFill>
                  </a:tcPr>
                </a:tc>
                <a:tc>
                  <a:txBody>
                    <a:bodyPr/>
                    <a:lstStyle/>
                    <a:p>
                      <a:pPr algn="ctr" fontAlgn="b"/>
                      <a:r>
                        <a:rPr lang="en-US" altLang="zh-CN" sz="1000" b="0" i="0" u="none" strike="noStrike" dirty="0">
                          <a:latin typeface="Arial"/>
                        </a:rPr>
                        <a:t>68%</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0000"/>
                    </a:solidFill>
                  </a:tcPr>
                </a:tc>
                <a:tc>
                  <a:txBody>
                    <a:bodyPr/>
                    <a:lstStyle/>
                    <a:p>
                      <a:pPr algn="ctr" fontAlgn="b"/>
                      <a:r>
                        <a:rPr lang="en-US" altLang="zh-CN" sz="1000" b="0" i="0" u="none" strike="noStrike" dirty="0">
                          <a:latin typeface="Arial"/>
                        </a:rPr>
                        <a:t>18%</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99CCFF"/>
                    </a:solidFill>
                  </a:tcPr>
                </a:tc>
              </a:tr>
              <a:tr h="123597">
                <a:tc>
                  <a:txBody>
                    <a:bodyPr/>
                    <a:lstStyle/>
                    <a:p>
                      <a:pPr algn="ctr" fontAlgn="b"/>
                      <a:r>
                        <a:rPr lang="en-US" altLang="zh-CN" sz="1000" b="0" i="0" u="none" strike="noStrike">
                          <a:latin typeface="Arial"/>
                        </a:rPr>
                        <a:t>18-25</a:t>
                      </a:r>
                      <a:r>
                        <a:rPr lang="zh-CN" altLang="en-US" sz="1000" b="0" i="0" u="none" strike="noStrike">
                          <a:latin typeface="Arial"/>
                        </a:rPr>
                        <a:t>岁</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333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28%</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49%</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23597">
                <a:tc>
                  <a:txBody>
                    <a:bodyPr/>
                    <a:lstStyle/>
                    <a:p>
                      <a:pPr algn="ctr" fontAlgn="b"/>
                      <a:r>
                        <a:rPr lang="en-US" altLang="zh-CN" sz="1000" b="0" i="0" u="none" strike="noStrike">
                          <a:latin typeface="Arial"/>
                        </a:rPr>
                        <a:t>26-35</a:t>
                      </a:r>
                      <a:r>
                        <a:rPr lang="zh-CN" altLang="en-US" sz="1000" b="0" i="0" u="none" strike="noStrike">
                          <a:latin typeface="Arial"/>
                        </a:rPr>
                        <a:t>岁</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210</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dirty="0">
                          <a:latin typeface="Arial"/>
                        </a:rPr>
                        <a:t>41%</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0000"/>
                    </a:solidFill>
                  </a:tcPr>
                </a:tc>
                <a:tc>
                  <a:txBody>
                    <a:bodyPr/>
                    <a:lstStyle/>
                    <a:p>
                      <a:pPr algn="ctr" fontAlgn="b"/>
                      <a:r>
                        <a:rPr lang="en-US" altLang="zh-CN" sz="1000" b="0" i="0" u="none" strike="noStrike" dirty="0">
                          <a:latin typeface="Arial"/>
                        </a:rPr>
                        <a:t>32%</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0099FF"/>
                    </a:solidFill>
                  </a:tcPr>
                </a:tc>
                <a:tc>
                  <a:txBody>
                    <a:bodyPr/>
                    <a:lstStyle/>
                    <a:p>
                      <a:pPr algn="ctr" fontAlgn="b"/>
                      <a:r>
                        <a:rPr lang="en-US" altLang="zh-CN" sz="1000" b="0" i="0" u="none" strike="noStrike">
                          <a:latin typeface="Arial"/>
                        </a:rPr>
                        <a:t>27%</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23597">
                <a:tc>
                  <a:txBody>
                    <a:bodyPr/>
                    <a:lstStyle/>
                    <a:p>
                      <a:pPr algn="ctr" fontAlgn="b"/>
                      <a:r>
                        <a:rPr lang="en-US" altLang="zh-CN" sz="1000" b="0" i="0" u="none" strike="noStrike">
                          <a:latin typeface="Arial"/>
                        </a:rPr>
                        <a:t>36-45</a:t>
                      </a:r>
                      <a:r>
                        <a:rPr lang="zh-CN" altLang="en-US" sz="1000" b="0" i="0" u="none" strike="noStrike">
                          <a:latin typeface="Arial"/>
                        </a:rPr>
                        <a:t>岁</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182</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27%</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44%</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29%</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23597">
                <a:tc>
                  <a:txBody>
                    <a:bodyPr/>
                    <a:lstStyle/>
                    <a:p>
                      <a:pPr algn="ctr" fontAlgn="b"/>
                      <a:r>
                        <a:rPr lang="zh-CN" altLang="en-US" sz="1000" b="0" i="0" u="none" strike="noStrike">
                          <a:latin typeface="Arial"/>
                        </a:rPr>
                        <a:t>单身，独居</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245</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30%</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45%</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25%</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23597">
                <a:tc>
                  <a:txBody>
                    <a:bodyPr/>
                    <a:lstStyle/>
                    <a:p>
                      <a:pPr algn="ctr" fontAlgn="b"/>
                      <a:r>
                        <a:rPr lang="zh-CN" altLang="en-US" sz="1000" b="0" i="0" u="none" strike="noStrike">
                          <a:latin typeface="Arial"/>
                        </a:rPr>
                        <a:t>单身，与家人居住</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295</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dirty="0">
                          <a:latin typeface="Arial"/>
                        </a:rPr>
                        <a:t>22%</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99CCFF"/>
                    </a:solidFill>
                  </a:tcPr>
                </a:tc>
                <a:tc>
                  <a:txBody>
                    <a:bodyPr/>
                    <a:lstStyle/>
                    <a:p>
                      <a:pPr algn="ctr" fontAlgn="b"/>
                      <a:r>
                        <a:rPr lang="en-US" altLang="zh-CN" sz="1000" b="0" i="0" u="none" strike="noStrike" dirty="0">
                          <a:latin typeface="Arial"/>
                        </a:rPr>
                        <a:t>55%</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9933"/>
                    </a:solidFill>
                  </a:tcPr>
                </a:tc>
                <a:tc>
                  <a:txBody>
                    <a:bodyPr/>
                    <a:lstStyle/>
                    <a:p>
                      <a:pPr algn="ctr" fontAlgn="b"/>
                      <a:r>
                        <a:rPr lang="en-US" altLang="zh-CN" sz="1000" b="0" i="0" u="none" strike="noStrike">
                          <a:latin typeface="Arial"/>
                        </a:rPr>
                        <a:t>22%</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23597">
                <a:tc>
                  <a:txBody>
                    <a:bodyPr/>
                    <a:lstStyle/>
                    <a:p>
                      <a:pPr algn="ctr" fontAlgn="b"/>
                      <a:r>
                        <a:rPr lang="zh-CN" altLang="en-US" sz="1000" b="0" i="0" u="none" strike="noStrike">
                          <a:latin typeface="Arial"/>
                        </a:rPr>
                        <a:t>已婚</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291</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dirty="0">
                          <a:latin typeface="Arial"/>
                        </a:rPr>
                        <a:t>34%</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9933"/>
                    </a:solidFill>
                  </a:tcPr>
                </a:tc>
                <a:tc>
                  <a:txBody>
                    <a:bodyPr/>
                    <a:lstStyle/>
                    <a:p>
                      <a:pPr algn="ctr" fontAlgn="b"/>
                      <a:r>
                        <a:rPr lang="en-US" altLang="zh-CN" sz="1000" b="0" i="0" u="none" strike="noStrike" dirty="0">
                          <a:latin typeface="Arial"/>
                        </a:rPr>
                        <a:t>39%</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99CCFF"/>
                    </a:solidFill>
                  </a:tcPr>
                </a:tc>
                <a:tc>
                  <a:txBody>
                    <a:bodyPr/>
                    <a:lstStyle/>
                    <a:p>
                      <a:pPr algn="ctr" fontAlgn="b"/>
                      <a:r>
                        <a:rPr lang="en-US" altLang="zh-CN" sz="1000" b="0" i="0" u="none" strike="noStrike">
                          <a:latin typeface="Arial"/>
                        </a:rPr>
                        <a:t>27%</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23597">
                <a:tc>
                  <a:txBody>
                    <a:bodyPr/>
                    <a:lstStyle/>
                    <a:p>
                      <a:pPr algn="ctr" fontAlgn="b"/>
                      <a:r>
                        <a:rPr lang="zh-CN" altLang="en-US" sz="1000" b="0" i="0" u="none" strike="noStrike">
                          <a:latin typeface="Arial"/>
                        </a:rPr>
                        <a:t>特大城市：北京、上海</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261</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dirty="0">
                          <a:latin typeface="Arial"/>
                        </a:rPr>
                        <a:t>36%</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9933"/>
                    </a:solidFill>
                  </a:tcPr>
                </a:tc>
                <a:tc>
                  <a:txBody>
                    <a:bodyPr/>
                    <a:lstStyle/>
                    <a:p>
                      <a:pPr algn="ctr" fontAlgn="b"/>
                      <a:r>
                        <a:rPr lang="en-US" altLang="zh-CN" sz="1000" b="0" i="0" u="none" strike="noStrike" dirty="0">
                          <a:latin typeface="Arial"/>
                        </a:rPr>
                        <a:t>35%</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0099FF"/>
                    </a:solidFill>
                  </a:tcPr>
                </a:tc>
                <a:tc>
                  <a:txBody>
                    <a:bodyPr/>
                    <a:lstStyle/>
                    <a:p>
                      <a:pPr algn="ctr" fontAlgn="b"/>
                      <a:r>
                        <a:rPr lang="en-US" altLang="zh-CN" sz="1000" b="0" i="0" u="none" strike="noStrike">
                          <a:latin typeface="Arial"/>
                        </a:rPr>
                        <a:t>29%</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23597">
                <a:tc>
                  <a:txBody>
                    <a:bodyPr/>
                    <a:lstStyle/>
                    <a:p>
                      <a:pPr algn="ctr" fontAlgn="b"/>
                      <a:r>
                        <a:rPr lang="zh-CN" altLang="en-US" sz="1000" b="0" i="0" u="none" strike="noStrike">
                          <a:latin typeface="Arial"/>
                        </a:rPr>
                        <a:t>省会城市</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214</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27%</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dirty="0">
                          <a:latin typeface="Arial"/>
                        </a:rPr>
                        <a:t>53%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9933"/>
                    </a:solidFill>
                  </a:tcPr>
                </a:tc>
                <a:tc>
                  <a:txBody>
                    <a:bodyPr/>
                    <a:lstStyle/>
                    <a:p>
                      <a:pPr algn="ctr" fontAlgn="b"/>
                      <a:r>
                        <a:rPr lang="en-US" altLang="zh-CN" sz="1000" b="0" i="0" u="none" strike="noStrike">
                          <a:latin typeface="Arial"/>
                        </a:rPr>
                        <a:t>21%</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23597">
                <a:tc>
                  <a:txBody>
                    <a:bodyPr/>
                    <a:lstStyle/>
                    <a:p>
                      <a:pPr algn="ctr" fontAlgn="b"/>
                      <a:r>
                        <a:rPr lang="zh-CN" altLang="en-US" sz="1000" b="0" i="0" u="none" strike="noStrike">
                          <a:latin typeface="Arial"/>
                        </a:rPr>
                        <a:t>非省会城市</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243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26%</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48%</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26%</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23597">
                <a:tc>
                  <a:txBody>
                    <a:bodyPr/>
                    <a:lstStyle/>
                    <a:p>
                      <a:pPr algn="ctr" fontAlgn="b"/>
                      <a:r>
                        <a:rPr lang="zh-CN" altLang="en-US" sz="1000" b="0" i="0" u="none" strike="noStrike">
                          <a:latin typeface="Arial"/>
                        </a:rPr>
                        <a:t>集镇及农村</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113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25%</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dirty="0">
                          <a:latin typeface="Arial"/>
                        </a:rPr>
                        <a:t>51%</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9933"/>
                    </a:solidFill>
                  </a:tcPr>
                </a:tc>
                <a:tc>
                  <a:txBody>
                    <a:bodyPr/>
                    <a:lstStyle/>
                    <a:p>
                      <a:pPr algn="ctr" fontAlgn="b"/>
                      <a:r>
                        <a:rPr lang="en-US" altLang="zh-CN" sz="1000" b="0" i="0" u="none" strike="noStrike" dirty="0">
                          <a:latin typeface="Arial"/>
                        </a:rPr>
                        <a:t>24%</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标题 1"/>
          <p:cNvSpPr>
            <a:spLocks noGrp="1"/>
          </p:cNvSpPr>
          <p:nvPr>
            <p:ph type="title"/>
          </p:nvPr>
        </p:nvSpPr>
        <p:spPr/>
        <p:txBody>
          <a:bodyPr/>
          <a:lstStyle/>
          <a:p>
            <a:pPr eaLnBrk="1" hangingPunct="1"/>
            <a:r>
              <a:rPr lang="zh-CN" altLang="en-US" sz="2000" b="1" dirty="0" smtClean="0">
                <a:latin typeface="微软雅黑"/>
                <a:ea typeface="微软雅黑"/>
              </a:rPr>
              <a:t>大部分受访者选择暂停购买，观望一下（</a:t>
            </a:r>
            <a:r>
              <a:rPr lang="en-US" altLang="zh-CN" sz="2000" b="1" dirty="0" smtClean="0">
                <a:latin typeface="微软雅黑"/>
                <a:ea typeface="微软雅黑"/>
              </a:rPr>
              <a:t>42%</a:t>
            </a:r>
            <a:r>
              <a:rPr lang="zh-CN" altLang="en-US" sz="2000" b="1" dirty="0" smtClean="0">
                <a:latin typeface="微软雅黑"/>
                <a:ea typeface="微软雅黑"/>
              </a:rPr>
              <a:t>）</a:t>
            </a:r>
            <a:endParaRPr lang="en-US" altLang="zh-CN" sz="2000" b="1" dirty="0" smtClean="0">
              <a:latin typeface="微软雅黑"/>
              <a:ea typeface="微软雅黑"/>
            </a:endParaRPr>
          </a:p>
        </p:txBody>
      </p:sp>
      <p:graphicFrame>
        <p:nvGraphicFramePr>
          <p:cNvPr id="11" name="表格 10"/>
          <p:cNvGraphicFramePr>
            <a:graphicFrameLocks noGrp="1"/>
          </p:cNvGraphicFramePr>
          <p:nvPr/>
        </p:nvGraphicFramePr>
        <p:xfrm>
          <a:off x="654050" y="3205163"/>
          <a:ext cx="749300" cy="971550"/>
        </p:xfrm>
        <a:graphic>
          <a:graphicData uri="http://schemas.openxmlformats.org/drawingml/2006/table">
            <a:tbl>
              <a:tblPr/>
              <a:tblGrid>
                <a:gridCol w="331788"/>
                <a:gridCol w="417512"/>
              </a:tblGrid>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arn-CL" altLang="zh-CN" sz="900" b="0" i="0" u="none" strike="noStrike" cap="none" normalizeH="0" baseline="0" smtClean="0">
                          <a:ln>
                            <a:noFill/>
                          </a:ln>
                          <a:solidFill>
                            <a:schemeClr val="tx1"/>
                          </a:solidFill>
                          <a:effectLst/>
                          <a:latin typeface="Arial" charset="0"/>
                          <a:ea typeface="微软雅黑"/>
                          <a:cs typeface="微软雅黑"/>
                        </a:rPr>
                        <a:t>n&gt;30</a:t>
                      </a:r>
                    </a:p>
                  </a:txBody>
                  <a:tcPr marL="9525" marR="9525" marT="9525" marB="0" anchor="b"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r>
              <a:tr h="161925">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宋体" charset="-122"/>
                          <a:ea typeface="微软雅黑"/>
                          <a:cs typeface="微软雅黑"/>
                        </a:rPr>
                        <a:t>显著差异</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lang="zh-CN" altLang="en-US"/>
                    </a:p>
                  </a:txBody>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00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9933"/>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99CC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0066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4594" name="TextBox 13"/>
          <p:cNvSpPr txBox="1">
            <a:spLocks noChangeArrowheads="1"/>
          </p:cNvSpPr>
          <p:nvPr/>
        </p:nvSpPr>
        <p:spPr bwMode="auto">
          <a:xfrm>
            <a:off x="457200" y="1196975"/>
            <a:ext cx="5616575" cy="274638"/>
          </a:xfrm>
          <a:prstGeom prst="rect">
            <a:avLst/>
          </a:prstGeom>
          <a:noFill/>
          <a:ln w="9525">
            <a:noFill/>
            <a:miter lim="800000"/>
            <a:headEnd/>
            <a:tailEnd/>
          </a:ln>
        </p:spPr>
        <p:txBody>
          <a:bodyPr>
            <a:spAutoFit/>
          </a:bodyPr>
          <a:lstStyle/>
          <a:p>
            <a:r>
              <a:rPr lang="zh-CN" altLang="en-US" sz="1200" b="1" dirty="0"/>
              <a:t>问题</a:t>
            </a:r>
            <a:r>
              <a:rPr lang="zh-CN" altLang="en-US" sz="1200" b="1" dirty="0" smtClean="0"/>
              <a:t>：经过这次老酸奶含工业明胶的风波，您还会购买和食用老酸奶吗？</a:t>
            </a:r>
            <a:endParaRPr lang="zh-CN" altLang="en-US" sz="1200" b="1" dirty="0"/>
          </a:p>
        </p:txBody>
      </p:sp>
      <p:sp>
        <p:nvSpPr>
          <p:cNvPr id="24595" name="内容占位符 11"/>
          <p:cNvSpPr>
            <a:spLocks noGrp="1"/>
          </p:cNvSpPr>
          <p:nvPr>
            <p:ph idx="1"/>
          </p:nvPr>
        </p:nvSpPr>
        <p:spPr>
          <a:xfrm>
            <a:off x="457200" y="1600200"/>
            <a:ext cx="8229600" cy="276999"/>
          </a:xfrm>
        </p:spPr>
        <p:txBody>
          <a:bodyPr>
            <a:spAutoFit/>
          </a:bodyPr>
          <a:lstStyle/>
          <a:p>
            <a:pPr eaLnBrk="1" hangingPunct="1"/>
            <a:r>
              <a:rPr lang="en-US" altLang="zh-CN" sz="1200" dirty="0" smtClean="0">
                <a:latin typeface="微软雅黑"/>
                <a:ea typeface="微软雅黑"/>
              </a:rPr>
              <a:t>18</a:t>
            </a:r>
            <a:r>
              <a:rPr lang="zh-CN" altLang="en-US" sz="1200" dirty="0" smtClean="0">
                <a:latin typeface="微软雅黑"/>
                <a:ea typeface="微软雅黑"/>
              </a:rPr>
              <a:t>岁以上的受访者还会继续购买的比较高（</a:t>
            </a:r>
            <a:r>
              <a:rPr lang="en-US" altLang="zh-CN" sz="1200" dirty="0" smtClean="0">
                <a:latin typeface="微软雅黑"/>
                <a:ea typeface="微软雅黑"/>
              </a:rPr>
              <a:t>18%</a:t>
            </a:r>
            <a:r>
              <a:rPr lang="zh-CN" altLang="en-US" sz="1200" dirty="0" smtClean="0">
                <a:latin typeface="微软雅黑"/>
                <a:ea typeface="微软雅黑"/>
              </a:rPr>
              <a:t>）。</a:t>
            </a:r>
          </a:p>
        </p:txBody>
      </p:sp>
      <p:sp>
        <p:nvSpPr>
          <p:cNvPr id="9"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B5AA2592-3650-4F4C-87EB-9DC5BDEA1CCF}" type="slidenum">
              <a:rPr lang="zh-CN" altLang="en-US"/>
              <a:pPr>
                <a:defRPr/>
              </a:pPr>
              <a:t>13</a:t>
            </a:fld>
            <a:endParaRPr lang="zh-CN" altLang="en-US"/>
          </a:p>
        </p:txBody>
      </p:sp>
      <p:graphicFrame>
        <p:nvGraphicFramePr>
          <p:cNvPr id="15" name="表格 14"/>
          <p:cNvGraphicFramePr>
            <a:graphicFrameLocks noGrp="1"/>
          </p:cNvGraphicFramePr>
          <p:nvPr/>
        </p:nvGraphicFramePr>
        <p:xfrm>
          <a:off x="755578" y="4221088"/>
          <a:ext cx="8280918" cy="2164080"/>
        </p:xfrm>
        <a:graphic>
          <a:graphicData uri="http://schemas.openxmlformats.org/drawingml/2006/table">
            <a:tbl>
              <a:tblPr/>
              <a:tblGrid>
                <a:gridCol w="2606628"/>
                <a:gridCol w="1134858"/>
                <a:gridCol w="1134858"/>
                <a:gridCol w="1134858"/>
                <a:gridCol w="1134858"/>
                <a:gridCol w="1134858"/>
              </a:tblGrid>
              <a:tr h="127683">
                <a:tc>
                  <a:txBody>
                    <a:bodyPr/>
                    <a:lstStyle/>
                    <a:p>
                      <a:pPr algn="ctr" fontAlgn="b"/>
                      <a:r>
                        <a:rPr lang="zh-CN" altLang="en-US" sz="1200" b="1" i="0" u="none" strike="noStrike" dirty="0">
                          <a:latin typeface="Arial"/>
                        </a:rPr>
                        <a:t>总体</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200" b="1" i="0" u="none" strike="noStrike" dirty="0">
                          <a:latin typeface="Arial"/>
                        </a:rPr>
                        <a:t>831</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200" b="1" i="0" u="none" strike="noStrike" dirty="0">
                          <a:latin typeface="Arial"/>
                        </a:rPr>
                        <a:t>10%</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200" b="1" i="0" u="none" strike="noStrike" dirty="0">
                          <a:latin typeface="Arial"/>
                        </a:rPr>
                        <a:t>30%</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200" b="1" i="0" u="none" strike="noStrike" dirty="0">
                          <a:latin typeface="Arial"/>
                        </a:rPr>
                        <a:t>42%</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200" b="1" i="0" u="none" strike="noStrike" dirty="0">
                          <a:latin typeface="Arial"/>
                        </a:rPr>
                        <a:t>19%</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27683">
                <a:tc>
                  <a:txBody>
                    <a:bodyPr/>
                    <a:lstStyle/>
                    <a:p>
                      <a:pPr algn="ctr" fontAlgn="b"/>
                      <a:r>
                        <a:rPr lang="zh-CN" altLang="en-US" sz="1000" b="0" i="0" u="none" strike="noStrike">
                          <a:latin typeface="Arial"/>
                        </a:rPr>
                        <a:t>男</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383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12%</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dirty="0">
                          <a:latin typeface="Arial"/>
                        </a:rPr>
                        <a:t>32%</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dirty="0">
                          <a:latin typeface="Arial"/>
                        </a:rPr>
                        <a:t>38%</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dirty="0">
                          <a:latin typeface="Arial"/>
                        </a:rPr>
                        <a:t>18%</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27683">
                <a:tc>
                  <a:txBody>
                    <a:bodyPr/>
                    <a:lstStyle/>
                    <a:p>
                      <a:pPr algn="ctr" fontAlgn="b"/>
                      <a:r>
                        <a:rPr lang="zh-CN" altLang="en-US" sz="1000" b="0" i="0" u="none" strike="noStrike">
                          <a:latin typeface="Arial"/>
                        </a:rPr>
                        <a:t>女</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448</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8%</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27%</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45%</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19%</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27683">
                <a:tc>
                  <a:txBody>
                    <a:bodyPr/>
                    <a:lstStyle/>
                    <a:p>
                      <a:pPr algn="ctr" fontAlgn="b"/>
                      <a:r>
                        <a:rPr lang="en-US" altLang="zh-CN" sz="1000" b="0" i="0" u="none" strike="noStrike">
                          <a:latin typeface="Arial"/>
                        </a:rPr>
                        <a:t>18</a:t>
                      </a:r>
                      <a:r>
                        <a:rPr lang="zh-CN" altLang="en-US" sz="1000" b="0" i="0" u="none" strike="noStrike">
                          <a:latin typeface="Arial"/>
                        </a:rPr>
                        <a:t>岁以下</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106</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dirty="0">
                          <a:latin typeface="Arial"/>
                        </a:rPr>
                        <a:t>18%</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9933"/>
                    </a:solidFill>
                  </a:tcPr>
                </a:tc>
                <a:tc>
                  <a:txBody>
                    <a:bodyPr/>
                    <a:lstStyle/>
                    <a:p>
                      <a:pPr algn="ctr" fontAlgn="b"/>
                      <a:r>
                        <a:rPr lang="en-US" altLang="zh-CN" sz="1000" b="0" i="0" u="none" strike="noStrike">
                          <a:latin typeface="Arial"/>
                        </a:rPr>
                        <a:t>32%</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dirty="0">
                          <a:latin typeface="Arial"/>
                        </a:rPr>
                        <a:t>39%</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dirty="0">
                          <a:latin typeface="Arial"/>
                        </a:rPr>
                        <a:t>12%</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99CCFF"/>
                    </a:solidFill>
                  </a:tcPr>
                </a:tc>
              </a:tr>
              <a:tr h="127683">
                <a:tc>
                  <a:txBody>
                    <a:bodyPr/>
                    <a:lstStyle/>
                    <a:p>
                      <a:pPr algn="ctr" fontAlgn="b"/>
                      <a:r>
                        <a:rPr lang="en-US" altLang="zh-CN" sz="1000" b="0" i="0" u="none" strike="noStrike">
                          <a:latin typeface="Arial"/>
                        </a:rPr>
                        <a:t>18-25</a:t>
                      </a:r>
                      <a:r>
                        <a:rPr lang="zh-CN" altLang="en-US" sz="1000" b="0" i="0" u="none" strike="noStrike">
                          <a:latin typeface="Arial"/>
                        </a:rPr>
                        <a:t>岁</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333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6%</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30%</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dirty="0">
                          <a:latin typeface="Arial"/>
                        </a:rPr>
                        <a:t>48%</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9933"/>
                    </a:solidFill>
                  </a:tcPr>
                </a:tc>
                <a:tc>
                  <a:txBody>
                    <a:bodyPr/>
                    <a:lstStyle/>
                    <a:p>
                      <a:pPr algn="ctr" fontAlgn="b"/>
                      <a:r>
                        <a:rPr lang="en-US" altLang="zh-CN" sz="1000" b="0" i="0" u="none" strike="noStrike" dirty="0">
                          <a:latin typeface="Arial"/>
                        </a:rPr>
                        <a:t>16%</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27683">
                <a:tc>
                  <a:txBody>
                    <a:bodyPr/>
                    <a:lstStyle/>
                    <a:p>
                      <a:pPr algn="ctr" fontAlgn="b"/>
                      <a:r>
                        <a:rPr lang="en-US" altLang="zh-CN" sz="1000" b="0" i="0" u="none" strike="noStrike">
                          <a:latin typeface="Arial"/>
                        </a:rPr>
                        <a:t>26-35</a:t>
                      </a:r>
                      <a:r>
                        <a:rPr lang="zh-CN" altLang="en-US" sz="1000" b="0" i="0" u="none" strike="noStrike">
                          <a:latin typeface="Arial"/>
                        </a:rPr>
                        <a:t>岁</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210</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9%</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dirty="0">
                          <a:latin typeface="Arial"/>
                        </a:rPr>
                        <a:t>22%</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99CCFF"/>
                    </a:solidFill>
                  </a:tcPr>
                </a:tc>
                <a:tc>
                  <a:txBody>
                    <a:bodyPr/>
                    <a:lstStyle/>
                    <a:p>
                      <a:pPr algn="ctr" fontAlgn="b"/>
                      <a:r>
                        <a:rPr lang="en-US" altLang="zh-CN" sz="1000" b="0" i="0" u="none" strike="noStrike">
                          <a:latin typeface="Arial"/>
                        </a:rPr>
                        <a:t>42%</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dirty="0">
                          <a:latin typeface="Arial"/>
                        </a:rPr>
                        <a:t>26%</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9933"/>
                    </a:solidFill>
                  </a:tcPr>
                </a:tc>
              </a:tr>
              <a:tr h="127683">
                <a:tc>
                  <a:txBody>
                    <a:bodyPr/>
                    <a:lstStyle/>
                    <a:p>
                      <a:pPr algn="ctr" fontAlgn="b"/>
                      <a:r>
                        <a:rPr lang="en-US" altLang="zh-CN" sz="1000" b="0" i="0" u="none" strike="noStrike">
                          <a:latin typeface="Arial"/>
                        </a:rPr>
                        <a:t>36-45</a:t>
                      </a:r>
                      <a:r>
                        <a:rPr lang="zh-CN" altLang="en-US" sz="1000" b="0" i="0" u="none" strike="noStrike">
                          <a:latin typeface="Arial"/>
                        </a:rPr>
                        <a:t>岁</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182</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13%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33%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dirty="0">
                          <a:latin typeface="Arial"/>
                        </a:rPr>
                        <a:t>33%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99CCFF"/>
                    </a:solidFill>
                  </a:tcPr>
                </a:tc>
                <a:tc>
                  <a:txBody>
                    <a:bodyPr/>
                    <a:lstStyle/>
                    <a:p>
                      <a:pPr algn="ctr" fontAlgn="b"/>
                      <a:r>
                        <a:rPr lang="en-US" altLang="zh-CN" sz="1000" b="0" i="0" u="none" strike="noStrike">
                          <a:latin typeface="Arial"/>
                        </a:rPr>
                        <a:t>20%</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27683">
                <a:tc>
                  <a:txBody>
                    <a:bodyPr/>
                    <a:lstStyle/>
                    <a:p>
                      <a:pPr algn="ctr" fontAlgn="b"/>
                      <a:r>
                        <a:rPr lang="zh-CN" altLang="en-US" sz="1000" b="0" i="0" u="none" strike="noStrike">
                          <a:latin typeface="Arial"/>
                        </a:rPr>
                        <a:t>单身，独居</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245</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6%</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33%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44%</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18%</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27683">
                <a:tc>
                  <a:txBody>
                    <a:bodyPr/>
                    <a:lstStyle/>
                    <a:p>
                      <a:pPr algn="ctr" fontAlgn="b"/>
                      <a:r>
                        <a:rPr lang="zh-CN" altLang="en-US" sz="1000" b="0" i="0" u="none" strike="noStrike">
                          <a:latin typeface="Arial"/>
                        </a:rPr>
                        <a:t>单身，与家人居住</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295</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12%</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dirty="0">
                          <a:latin typeface="Arial"/>
                        </a:rPr>
                        <a:t>25%</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99CCFF"/>
                    </a:solidFill>
                  </a:tcPr>
                </a:tc>
                <a:tc>
                  <a:txBody>
                    <a:bodyPr/>
                    <a:lstStyle/>
                    <a:p>
                      <a:pPr algn="ctr" fontAlgn="b"/>
                      <a:r>
                        <a:rPr lang="en-US" altLang="zh-CN" sz="1000" b="0" i="0" u="none" strike="noStrike" dirty="0">
                          <a:latin typeface="Arial"/>
                        </a:rPr>
                        <a:t>49%</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9933"/>
                    </a:solidFill>
                  </a:tcPr>
                </a:tc>
                <a:tc>
                  <a:txBody>
                    <a:bodyPr/>
                    <a:lstStyle/>
                    <a:p>
                      <a:pPr algn="ctr" fontAlgn="b"/>
                      <a:r>
                        <a:rPr lang="en-US" altLang="zh-CN" sz="1000" b="0" i="0" u="none" strike="noStrike">
                          <a:latin typeface="Arial"/>
                        </a:rPr>
                        <a:t>15%</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27683">
                <a:tc>
                  <a:txBody>
                    <a:bodyPr/>
                    <a:lstStyle/>
                    <a:p>
                      <a:pPr algn="ctr" fontAlgn="b"/>
                      <a:r>
                        <a:rPr lang="zh-CN" altLang="en-US" sz="1000" b="0" i="0" u="none" strike="noStrike">
                          <a:latin typeface="Arial"/>
                        </a:rPr>
                        <a:t>已婚</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291</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13%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31%</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dirty="0">
                          <a:latin typeface="Arial"/>
                        </a:rPr>
                        <a:t>33%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99CCFF"/>
                    </a:solidFill>
                  </a:tcPr>
                </a:tc>
                <a:tc>
                  <a:txBody>
                    <a:bodyPr/>
                    <a:lstStyle/>
                    <a:p>
                      <a:pPr algn="ctr" fontAlgn="b"/>
                      <a:r>
                        <a:rPr lang="en-US" altLang="zh-CN" sz="1000" b="0" i="0" u="none" strike="noStrike">
                          <a:latin typeface="Arial"/>
                        </a:rPr>
                        <a:t>23%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27683">
                <a:tc>
                  <a:txBody>
                    <a:bodyPr/>
                    <a:lstStyle/>
                    <a:p>
                      <a:pPr algn="ctr" fontAlgn="b"/>
                      <a:r>
                        <a:rPr lang="zh-CN" altLang="en-US" sz="1000" b="0" i="0" u="none" strike="noStrike">
                          <a:latin typeface="Arial"/>
                        </a:rPr>
                        <a:t>特大城市：北京、上海</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261</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14%</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26%</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38%</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21%</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27683">
                <a:tc>
                  <a:txBody>
                    <a:bodyPr/>
                    <a:lstStyle/>
                    <a:p>
                      <a:pPr algn="ctr" fontAlgn="b"/>
                      <a:r>
                        <a:rPr lang="zh-CN" altLang="en-US" sz="1000" b="0" i="0" u="none" strike="noStrike">
                          <a:latin typeface="Arial"/>
                        </a:rPr>
                        <a:t>省会城市</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214</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7%</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32%</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44%</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17%</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27683">
                <a:tc>
                  <a:txBody>
                    <a:bodyPr/>
                    <a:lstStyle/>
                    <a:p>
                      <a:pPr algn="ctr" fontAlgn="b"/>
                      <a:r>
                        <a:rPr lang="zh-CN" altLang="en-US" sz="1000" b="0" i="0" u="none" strike="noStrike">
                          <a:latin typeface="Arial"/>
                        </a:rPr>
                        <a:t>非省会城市</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243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11%</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31%</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42%</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17%</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27683">
                <a:tc>
                  <a:txBody>
                    <a:bodyPr/>
                    <a:lstStyle/>
                    <a:p>
                      <a:pPr algn="ctr" fontAlgn="b"/>
                      <a:r>
                        <a:rPr lang="zh-CN" altLang="en-US" sz="1000" b="0" i="0" u="none" strike="noStrike">
                          <a:latin typeface="Arial"/>
                        </a:rPr>
                        <a:t>集镇及农村</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113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7%</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27%</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43%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dirty="0">
                          <a:latin typeface="Arial"/>
                        </a:rPr>
                        <a:t>22%</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bl>
          </a:graphicData>
        </a:graphic>
      </p:graphicFrame>
      <p:graphicFrame>
        <p:nvGraphicFramePr>
          <p:cNvPr id="17" name="图表 16"/>
          <p:cNvGraphicFramePr/>
          <p:nvPr/>
        </p:nvGraphicFramePr>
        <p:xfrm>
          <a:off x="4067944" y="2060848"/>
          <a:ext cx="5076056" cy="216368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标题 1"/>
          <p:cNvSpPr>
            <a:spLocks noGrp="1"/>
          </p:cNvSpPr>
          <p:nvPr>
            <p:ph type="title"/>
          </p:nvPr>
        </p:nvSpPr>
        <p:spPr/>
        <p:txBody>
          <a:bodyPr/>
          <a:lstStyle/>
          <a:p>
            <a:pPr eaLnBrk="1" hangingPunct="1"/>
            <a:r>
              <a:rPr lang="zh-CN" altLang="en-US" sz="2000" b="1" dirty="0" smtClean="0">
                <a:latin typeface="微软雅黑"/>
                <a:ea typeface="微软雅黑"/>
              </a:rPr>
              <a:t>文字评论中以观望态度为主</a:t>
            </a:r>
          </a:p>
        </p:txBody>
      </p:sp>
      <p:sp>
        <p:nvSpPr>
          <p:cNvPr id="27650" name="内容占位符 8"/>
          <p:cNvSpPr>
            <a:spLocks noGrp="1"/>
          </p:cNvSpPr>
          <p:nvPr>
            <p:ph idx="1"/>
          </p:nvPr>
        </p:nvSpPr>
        <p:spPr/>
        <p:txBody>
          <a:bodyPr/>
          <a:lstStyle/>
          <a:p>
            <a:pPr eaLnBrk="1" hangingPunct="1">
              <a:lnSpc>
                <a:spcPct val="150000"/>
              </a:lnSpc>
              <a:spcBef>
                <a:spcPct val="50000"/>
              </a:spcBef>
            </a:pPr>
            <a:r>
              <a:rPr lang="zh-CN" altLang="en-US" sz="1200" dirty="0" smtClean="0">
                <a:latin typeface="微软雅黑"/>
                <a:ea typeface="微软雅黑"/>
              </a:rPr>
              <a:t>共有</a:t>
            </a:r>
            <a:r>
              <a:rPr lang="en-US" altLang="zh-CN" sz="1200" dirty="0" smtClean="0">
                <a:latin typeface="微软雅黑"/>
                <a:ea typeface="微软雅黑"/>
              </a:rPr>
              <a:t>443</a:t>
            </a:r>
            <a:r>
              <a:rPr lang="zh-CN" altLang="en-US" sz="1200" dirty="0" smtClean="0">
                <a:latin typeface="微软雅黑"/>
                <a:ea typeface="微软雅黑"/>
              </a:rPr>
              <a:t>名受访者进行了评论</a:t>
            </a:r>
            <a:endParaRPr lang="en-US" altLang="zh-CN" sz="1200" dirty="0" smtClean="0">
              <a:latin typeface="微软雅黑"/>
              <a:ea typeface="微软雅黑"/>
            </a:endParaRPr>
          </a:p>
          <a:p>
            <a:pPr eaLnBrk="1" hangingPunct="1">
              <a:lnSpc>
                <a:spcPct val="150000"/>
              </a:lnSpc>
              <a:spcBef>
                <a:spcPct val="50000"/>
              </a:spcBef>
            </a:pPr>
            <a:r>
              <a:rPr lang="zh-CN" altLang="en-US" sz="1200" dirty="0" smtClean="0">
                <a:latin typeface="微软雅黑"/>
                <a:ea typeface="微软雅黑"/>
              </a:rPr>
              <a:t>以下列举部分具有代表性的评论：</a:t>
            </a:r>
            <a:endParaRPr lang="en-US" altLang="zh-CN" sz="1200" dirty="0" smtClean="0">
              <a:latin typeface="微软雅黑"/>
              <a:ea typeface="微软雅黑"/>
            </a:endParaRPr>
          </a:p>
          <a:p>
            <a:pPr marL="779463" lvl="1" indent="-322263" eaLnBrk="1" hangingPunct="1">
              <a:lnSpc>
                <a:spcPct val="150000"/>
              </a:lnSpc>
              <a:spcBef>
                <a:spcPct val="50000"/>
              </a:spcBef>
            </a:pPr>
            <a:r>
              <a:rPr lang="zh-CN" altLang="en-US" sz="1200" b="1" dirty="0" smtClean="0">
                <a:latin typeface="微软雅黑"/>
                <a:ea typeface="微软雅黑"/>
              </a:rPr>
              <a:t>怀疑</a:t>
            </a:r>
            <a:r>
              <a:rPr lang="zh-CN" altLang="en-US" sz="1200" dirty="0" smtClean="0">
                <a:latin typeface="微软雅黑"/>
                <a:ea typeface="微软雅黑"/>
              </a:rPr>
              <a:t>：“应该是真的吧 但我还是不怎么相信 还是会买的”，“很多东西过度夸大，偏离了控制范围，但是并不能掩盖其中有些黑心商家的道德沦丧，国家对于这些管理主要是法规上的缺失、标准上的缺失、执行上的缺失、治理上的缺失！ 曝光是必要的，过度泛滥放大</a:t>
            </a:r>
            <a:r>
              <a:rPr lang="en-US" altLang="zh-CN" sz="1200" dirty="0" smtClean="0">
                <a:latin typeface="微软雅黑"/>
                <a:ea typeface="微软雅黑"/>
              </a:rPr>
              <a:t>....</a:t>
            </a:r>
            <a:r>
              <a:rPr lang="zh-CN" altLang="en-US" sz="1200" dirty="0" smtClean="0">
                <a:latin typeface="微软雅黑"/>
                <a:ea typeface="微软雅黑"/>
              </a:rPr>
              <a:t>以至于打击到遵循本份的企业也是对国家品牌建立的损害！”</a:t>
            </a:r>
          </a:p>
          <a:p>
            <a:pPr marL="779463" lvl="1" indent="-322263" eaLnBrk="1" hangingPunct="1">
              <a:lnSpc>
                <a:spcPct val="150000"/>
              </a:lnSpc>
              <a:spcBef>
                <a:spcPct val="50000"/>
              </a:spcBef>
            </a:pPr>
            <a:r>
              <a:rPr lang="zh-CN" altLang="en-US" sz="1200" b="1" dirty="0" smtClean="0">
                <a:latin typeface="微软雅黑"/>
                <a:ea typeface="微软雅黑"/>
              </a:rPr>
              <a:t>信任制度，不信任名人</a:t>
            </a:r>
            <a:r>
              <a:rPr lang="zh-CN" altLang="en-US" sz="1200" dirty="0" smtClean="0">
                <a:latin typeface="微软雅黑"/>
                <a:ea typeface="微软雅黑"/>
              </a:rPr>
              <a:t>：“赵普作为央视主持人不应该发表这种没有证据的评论，如果真有此事，他应该把证据也说出来，然后对于牛奶，还是喝天然牛奶比较放心些，有天然奶就不喝商品奶。必须要喝商品奶，还是少喝，喝的时候选一些大企业的，能信得过的，通过国家质量检测的牛奶去买。”</a:t>
            </a:r>
            <a:endParaRPr lang="en-US" altLang="zh-CN" sz="1200" dirty="0" smtClean="0">
              <a:latin typeface="微软雅黑"/>
              <a:ea typeface="微软雅黑"/>
            </a:endParaRPr>
          </a:p>
          <a:p>
            <a:pPr marL="779463" lvl="1" indent="-322263" eaLnBrk="1" hangingPunct="1">
              <a:lnSpc>
                <a:spcPct val="150000"/>
              </a:lnSpc>
              <a:spcBef>
                <a:spcPct val="50000"/>
              </a:spcBef>
            </a:pPr>
            <a:r>
              <a:rPr lang="zh-CN" altLang="en-US" sz="1200" b="1" dirty="0" smtClean="0">
                <a:latin typeface="微软雅黑"/>
                <a:ea typeface="微软雅黑"/>
              </a:rPr>
              <a:t>信任名人</a:t>
            </a:r>
            <a:r>
              <a:rPr lang="zh-CN" altLang="en-US" sz="1200" dirty="0" smtClean="0">
                <a:latin typeface="微软雅黑"/>
                <a:ea typeface="微软雅黑"/>
              </a:rPr>
              <a:t>：“央视主持人曝光，应该是真的，那些生产厂商太不负责啦！”</a:t>
            </a:r>
            <a:endParaRPr lang="en-US" altLang="zh-CN" sz="1200" dirty="0" smtClean="0">
              <a:latin typeface="微软雅黑"/>
              <a:ea typeface="微软雅黑"/>
            </a:endParaRPr>
          </a:p>
          <a:p>
            <a:pPr marL="779463" lvl="1" indent="-322263" eaLnBrk="1" hangingPunct="1">
              <a:lnSpc>
                <a:spcPct val="150000"/>
              </a:lnSpc>
              <a:spcBef>
                <a:spcPct val="50000"/>
              </a:spcBef>
            </a:pPr>
            <a:r>
              <a:rPr lang="zh-CN" altLang="en-US" sz="1200" b="1" dirty="0" smtClean="0">
                <a:latin typeface="微软雅黑"/>
                <a:ea typeface="微软雅黑"/>
              </a:rPr>
              <a:t>理性分析</a:t>
            </a:r>
            <a:r>
              <a:rPr lang="zh-CN" altLang="en-US" sz="1200" dirty="0" smtClean="0">
                <a:latin typeface="微软雅黑"/>
                <a:ea typeface="微软雅黑"/>
              </a:rPr>
              <a:t>：“事出肯定有因的，不是空穴来风，应该查出原因，并采取遏制和防范措施。再次说明我国的食品监管还要加强，生产链条应该得到控制。”</a:t>
            </a:r>
            <a:endParaRPr lang="en-US" altLang="zh-CN" sz="1200" dirty="0" smtClean="0">
              <a:latin typeface="微软雅黑"/>
              <a:ea typeface="微软雅黑"/>
            </a:endParaRPr>
          </a:p>
          <a:p>
            <a:pPr marL="779463" lvl="1" indent="-322263" eaLnBrk="1" hangingPunct="1">
              <a:lnSpc>
                <a:spcPct val="150000"/>
              </a:lnSpc>
              <a:spcBef>
                <a:spcPct val="50000"/>
              </a:spcBef>
            </a:pPr>
            <a:r>
              <a:rPr lang="zh-CN" altLang="en-US" sz="1200" b="1" dirty="0" smtClean="0">
                <a:latin typeface="微软雅黑"/>
                <a:ea typeface="微软雅黑"/>
              </a:rPr>
              <a:t>不相信</a:t>
            </a:r>
            <a:r>
              <a:rPr lang="zh-CN" altLang="en-US" sz="1200" dirty="0" smtClean="0">
                <a:latin typeface="微软雅黑"/>
                <a:ea typeface="微软雅黑"/>
              </a:rPr>
              <a:t>：“没新闻写了</a:t>
            </a:r>
            <a:r>
              <a:rPr lang="en-US" altLang="zh-CN" sz="1200" dirty="0" smtClean="0">
                <a:latin typeface="微软雅黑"/>
                <a:ea typeface="微软雅黑"/>
              </a:rPr>
              <a:t>,</a:t>
            </a:r>
            <a:r>
              <a:rPr lang="zh-CN" altLang="en-US" sz="1200" dirty="0" smtClean="0">
                <a:latin typeface="微软雅黑"/>
                <a:ea typeface="微软雅黑"/>
              </a:rPr>
              <a:t>浮躁</a:t>
            </a:r>
            <a:r>
              <a:rPr lang="en-US" altLang="zh-CN" sz="1200" dirty="0" smtClean="0">
                <a:latin typeface="微软雅黑"/>
                <a:ea typeface="微软雅黑"/>
              </a:rPr>
              <a:t>,</a:t>
            </a:r>
            <a:r>
              <a:rPr lang="zh-CN" altLang="en-US" sz="1200" dirty="0" smtClean="0">
                <a:latin typeface="微软雅黑"/>
                <a:ea typeface="微软雅黑"/>
              </a:rPr>
              <a:t>炒作</a:t>
            </a:r>
            <a:r>
              <a:rPr lang="en-US" altLang="zh-CN" sz="1200" dirty="0" smtClean="0">
                <a:latin typeface="微软雅黑"/>
                <a:ea typeface="微软雅黑"/>
              </a:rPr>
              <a:t>!</a:t>
            </a:r>
            <a:r>
              <a:rPr lang="zh-CN" altLang="en-US" sz="1200" dirty="0" smtClean="0">
                <a:latin typeface="微软雅黑"/>
                <a:ea typeface="微软雅黑"/>
              </a:rPr>
              <a:t>误导消费者</a:t>
            </a:r>
            <a:r>
              <a:rPr lang="en-US" altLang="zh-CN" sz="1200" dirty="0" smtClean="0">
                <a:latin typeface="微软雅黑"/>
                <a:ea typeface="微软雅黑"/>
              </a:rPr>
              <a:t>! </a:t>
            </a:r>
            <a:r>
              <a:rPr lang="zh-CN" altLang="en-US" sz="1200" dirty="0" smtClean="0">
                <a:latin typeface="微软雅黑"/>
                <a:ea typeface="微软雅黑"/>
              </a:rPr>
              <a:t>我不信都是用工业明胶的</a:t>
            </a:r>
            <a:r>
              <a:rPr lang="en-US" altLang="zh-CN" sz="1200" dirty="0" smtClean="0">
                <a:latin typeface="微软雅黑"/>
                <a:ea typeface="微软雅黑"/>
              </a:rPr>
              <a:t>,</a:t>
            </a:r>
            <a:r>
              <a:rPr lang="zh-CN" altLang="en-US" sz="1200" dirty="0" smtClean="0">
                <a:latin typeface="微软雅黑"/>
                <a:ea typeface="微软雅黑"/>
              </a:rPr>
              <a:t>不然那些</a:t>
            </a:r>
            <a:r>
              <a:rPr lang="en-US" altLang="zh-CN" sz="1200" dirty="0" smtClean="0">
                <a:latin typeface="微软雅黑"/>
                <a:ea typeface="微软雅黑"/>
              </a:rPr>
              <a:t>QS,</a:t>
            </a:r>
            <a:r>
              <a:rPr lang="zh-CN" altLang="en-US" sz="1200" dirty="0" smtClean="0">
                <a:latin typeface="微软雅黑"/>
                <a:ea typeface="微软雅黑"/>
              </a:rPr>
              <a:t>质监局</a:t>
            </a:r>
            <a:r>
              <a:rPr lang="en-US" altLang="zh-CN" sz="1200" dirty="0" smtClean="0">
                <a:latin typeface="微软雅黑"/>
                <a:ea typeface="微软雅黑"/>
              </a:rPr>
              <a:t>,</a:t>
            </a:r>
            <a:r>
              <a:rPr lang="zh-CN" altLang="en-US" sz="1200" dirty="0" smtClean="0">
                <a:latin typeface="微软雅黑"/>
                <a:ea typeface="微软雅黑"/>
              </a:rPr>
              <a:t>都干什么吃的去了</a:t>
            </a:r>
            <a:r>
              <a:rPr lang="en-US" altLang="zh-CN" sz="1200" dirty="0" smtClean="0">
                <a:latin typeface="微软雅黑"/>
                <a:ea typeface="微软雅黑"/>
              </a:rPr>
              <a:t>?</a:t>
            </a:r>
            <a:r>
              <a:rPr lang="zh-CN" altLang="en-US" sz="1200" dirty="0" smtClean="0">
                <a:latin typeface="微软雅黑"/>
                <a:ea typeface="微软雅黑"/>
              </a:rPr>
              <a:t>”</a:t>
            </a:r>
            <a:endParaRPr lang="en-US" altLang="zh-CN" sz="1200" dirty="0" smtClean="0">
              <a:latin typeface="微软雅黑"/>
              <a:ea typeface="微软雅黑"/>
            </a:endParaRPr>
          </a:p>
          <a:p>
            <a:pPr eaLnBrk="1" hangingPunct="1">
              <a:lnSpc>
                <a:spcPct val="150000"/>
              </a:lnSpc>
              <a:spcBef>
                <a:spcPct val="50000"/>
              </a:spcBef>
            </a:pPr>
            <a:endParaRPr lang="en-US" altLang="zh-CN" sz="1200" dirty="0" smtClean="0">
              <a:latin typeface="微软雅黑"/>
              <a:ea typeface="微软雅黑"/>
            </a:endParaRPr>
          </a:p>
          <a:p>
            <a:pPr eaLnBrk="1" hangingPunct="1">
              <a:lnSpc>
                <a:spcPct val="150000"/>
              </a:lnSpc>
              <a:spcBef>
                <a:spcPct val="50000"/>
              </a:spcBef>
            </a:pPr>
            <a:endParaRPr lang="en-US" altLang="zh-CN" sz="1200" dirty="0" smtClean="0">
              <a:latin typeface="微软雅黑"/>
              <a:ea typeface="微软雅黑"/>
            </a:endParaRPr>
          </a:p>
        </p:txBody>
      </p:sp>
      <p:sp>
        <p:nvSpPr>
          <p:cNvPr id="27651" name="TextBox 4"/>
          <p:cNvSpPr txBox="1">
            <a:spLocks noChangeArrowheads="1"/>
          </p:cNvSpPr>
          <p:nvPr/>
        </p:nvSpPr>
        <p:spPr bwMode="auto">
          <a:xfrm>
            <a:off x="539750" y="1196975"/>
            <a:ext cx="7920038" cy="276999"/>
          </a:xfrm>
          <a:prstGeom prst="rect">
            <a:avLst/>
          </a:prstGeom>
          <a:noFill/>
          <a:ln w="9525">
            <a:noFill/>
            <a:miter lim="800000"/>
            <a:headEnd/>
            <a:tailEnd/>
          </a:ln>
        </p:spPr>
        <p:txBody>
          <a:bodyPr>
            <a:spAutoFit/>
          </a:bodyPr>
          <a:lstStyle/>
          <a:p>
            <a:r>
              <a:rPr lang="zh-CN" altLang="en-US" sz="1200" b="1" dirty="0"/>
              <a:t>问题</a:t>
            </a:r>
            <a:r>
              <a:rPr lang="zh-CN" altLang="en-US" sz="1200" b="1" dirty="0" smtClean="0"/>
              <a:t>：你对“老酸奶含工业明胶”事件有什么评论？</a:t>
            </a:r>
            <a:endParaRPr lang="zh-CN" altLang="en-US" sz="1200" b="1" dirty="0"/>
          </a:p>
        </p:txBody>
      </p:sp>
      <p:sp>
        <p:nvSpPr>
          <p:cNvPr id="6"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6A4FE59D-2B2D-49C0-9A27-B73F2B9FA825}" type="slidenum">
              <a:rPr lang="zh-CN" altLang="en-US"/>
              <a:pPr>
                <a:defRPr/>
              </a:pPr>
              <a:t>14</a:t>
            </a:fld>
            <a:endParaRPr lang="zh-CN"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标题 1"/>
          <p:cNvSpPr>
            <a:spLocks noGrp="1"/>
          </p:cNvSpPr>
          <p:nvPr>
            <p:ph type="title"/>
          </p:nvPr>
        </p:nvSpPr>
        <p:spPr/>
        <p:txBody>
          <a:bodyPr/>
          <a:lstStyle/>
          <a:p>
            <a:pPr eaLnBrk="1" hangingPunct="1"/>
            <a:r>
              <a:rPr lang="zh-CN" altLang="en-US" sz="2000" b="1" dirty="0" smtClean="0">
                <a:latin typeface="微软雅黑"/>
                <a:ea typeface="微软雅黑"/>
              </a:rPr>
              <a:t>调查问卷</a:t>
            </a:r>
          </a:p>
        </p:txBody>
      </p:sp>
      <p:sp>
        <p:nvSpPr>
          <p:cNvPr id="27650" name="内容占位符 8"/>
          <p:cNvSpPr>
            <a:spLocks noGrp="1"/>
          </p:cNvSpPr>
          <p:nvPr>
            <p:ph idx="1"/>
          </p:nvPr>
        </p:nvSpPr>
        <p:spPr>
          <a:xfrm>
            <a:off x="457200" y="1379909"/>
            <a:ext cx="4042792" cy="5001419"/>
          </a:xfrm>
        </p:spPr>
        <p:txBody>
          <a:bodyPr/>
          <a:lstStyle/>
          <a:p>
            <a:pPr eaLnBrk="1" hangingPunct="1">
              <a:spcBef>
                <a:spcPct val="50000"/>
              </a:spcBef>
              <a:buNone/>
            </a:pPr>
            <a:r>
              <a:rPr lang="en-US" altLang="zh-CN" sz="800" dirty="0" smtClean="0">
                <a:latin typeface="微软雅黑"/>
                <a:ea typeface="微软雅黑"/>
              </a:rPr>
              <a:t>1.</a:t>
            </a:r>
            <a:r>
              <a:rPr lang="zh-CN" altLang="en-US" sz="800" dirty="0" smtClean="0">
                <a:latin typeface="微软雅黑"/>
                <a:ea typeface="微软雅黑"/>
              </a:rPr>
              <a:t>说起牛奶，你首先想到哪些品牌？</a:t>
            </a:r>
          </a:p>
          <a:p>
            <a:pPr eaLnBrk="1" hangingPunct="1">
              <a:spcBef>
                <a:spcPct val="50000"/>
              </a:spcBef>
              <a:buNone/>
            </a:pPr>
            <a:endParaRPr lang="zh-CN" altLang="en-US" sz="800" dirty="0" smtClean="0">
              <a:latin typeface="微软雅黑"/>
              <a:ea typeface="微软雅黑"/>
            </a:endParaRPr>
          </a:p>
          <a:p>
            <a:pPr eaLnBrk="1" hangingPunct="1">
              <a:spcBef>
                <a:spcPct val="50000"/>
              </a:spcBef>
              <a:buNone/>
            </a:pPr>
            <a:r>
              <a:rPr lang="en-US" altLang="zh-CN" sz="800" dirty="0" smtClean="0">
                <a:latin typeface="微软雅黑"/>
                <a:ea typeface="微软雅黑"/>
              </a:rPr>
              <a:t>2.</a:t>
            </a:r>
            <a:r>
              <a:rPr lang="zh-CN" altLang="en-US" sz="800" dirty="0" smtClean="0">
                <a:latin typeface="微软雅黑"/>
                <a:ea typeface="微软雅黑"/>
              </a:rPr>
              <a:t>你最喜欢以下哪个牛奶品牌？</a:t>
            </a:r>
          </a:p>
          <a:p>
            <a:pPr eaLnBrk="1" hangingPunct="1">
              <a:spcBef>
                <a:spcPct val="50000"/>
              </a:spcBef>
              <a:buNone/>
            </a:pPr>
            <a:r>
              <a:rPr lang="zh-CN" altLang="en-US" sz="800" dirty="0" smtClean="0">
                <a:latin typeface="微软雅黑"/>
                <a:ea typeface="微软雅黑"/>
              </a:rPr>
              <a:t>光明  辉山  蒙牛  雀巢  三元  特仑苏  天友  卫岗  燕塘  伊利  其他</a:t>
            </a:r>
          </a:p>
          <a:p>
            <a:pPr eaLnBrk="1" hangingPunct="1">
              <a:spcBef>
                <a:spcPct val="50000"/>
              </a:spcBef>
              <a:buNone/>
            </a:pPr>
            <a:endParaRPr lang="zh-CN" altLang="en-US" sz="800" dirty="0" smtClean="0">
              <a:latin typeface="微软雅黑"/>
              <a:ea typeface="微软雅黑"/>
            </a:endParaRPr>
          </a:p>
          <a:p>
            <a:pPr eaLnBrk="1" hangingPunct="1">
              <a:spcBef>
                <a:spcPct val="50000"/>
              </a:spcBef>
              <a:buNone/>
            </a:pPr>
            <a:r>
              <a:rPr lang="en-US" altLang="zh-CN" sz="800" dirty="0" smtClean="0">
                <a:latin typeface="微软雅黑"/>
                <a:ea typeface="微软雅黑"/>
              </a:rPr>
              <a:t>3.</a:t>
            </a:r>
            <a:r>
              <a:rPr lang="zh-CN" altLang="en-US" sz="800" dirty="0" smtClean="0">
                <a:latin typeface="微软雅黑"/>
                <a:ea typeface="微软雅黑"/>
              </a:rPr>
              <a:t>如果满分是</a:t>
            </a:r>
            <a:r>
              <a:rPr lang="en-US" altLang="zh-CN" sz="800" dirty="0" smtClean="0">
                <a:latin typeface="微软雅黑"/>
                <a:ea typeface="微软雅黑"/>
              </a:rPr>
              <a:t>10</a:t>
            </a:r>
            <a:r>
              <a:rPr lang="zh-CN" altLang="en-US" sz="800" dirty="0" smtClean="0">
                <a:latin typeface="微软雅黑"/>
                <a:ea typeface="微软雅黑"/>
              </a:rPr>
              <a:t>分的话，你可以给蒙牛品牌打几分？</a:t>
            </a:r>
          </a:p>
          <a:p>
            <a:pPr eaLnBrk="1" hangingPunct="1">
              <a:spcBef>
                <a:spcPct val="50000"/>
              </a:spcBef>
              <a:buNone/>
            </a:pPr>
            <a:r>
              <a:rPr lang="en-US" altLang="zh-CN" sz="800" dirty="0" smtClean="0">
                <a:latin typeface="微软雅黑"/>
                <a:ea typeface="微软雅黑"/>
              </a:rPr>
              <a:t>4.</a:t>
            </a:r>
            <a:r>
              <a:rPr lang="zh-CN" altLang="en-US" sz="800" dirty="0" smtClean="0">
                <a:latin typeface="微软雅黑"/>
                <a:ea typeface="微软雅黑"/>
              </a:rPr>
              <a:t>如果满分是</a:t>
            </a:r>
            <a:r>
              <a:rPr lang="en-US" altLang="zh-CN" sz="800" dirty="0" smtClean="0">
                <a:latin typeface="微软雅黑"/>
                <a:ea typeface="微软雅黑"/>
              </a:rPr>
              <a:t>10</a:t>
            </a:r>
            <a:r>
              <a:rPr lang="zh-CN" altLang="en-US" sz="800" dirty="0" smtClean="0">
                <a:latin typeface="微软雅黑"/>
                <a:ea typeface="微软雅黑"/>
              </a:rPr>
              <a:t>分的话，你可以给伊利品牌打几分？</a:t>
            </a:r>
          </a:p>
          <a:p>
            <a:pPr eaLnBrk="1" hangingPunct="1">
              <a:spcBef>
                <a:spcPct val="50000"/>
              </a:spcBef>
              <a:buNone/>
            </a:pPr>
            <a:r>
              <a:rPr lang="en-US" altLang="zh-CN" sz="800" dirty="0" smtClean="0">
                <a:latin typeface="微软雅黑"/>
                <a:ea typeface="微软雅黑"/>
              </a:rPr>
              <a:t>1-</a:t>
            </a:r>
            <a:r>
              <a:rPr lang="zh-CN" altLang="en-US" sz="800" dirty="0" smtClean="0">
                <a:latin typeface="微软雅黑"/>
                <a:ea typeface="微软雅黑"/>
              </a:rPr>
              <a:t>非常差 </a:t>
            </a:r>
            <a:r>
              <a:rPr lang="en-US" altLang="zh-CN" sz="800" dirty="0" smtClean="0">
                <a:latin typeface="微软雅黑"/>
                <a:ea typeface="微软雅黑"/>
              </a:rPr>
              <a:t>2 3 4 5 6 7 8 9 10-</a:t>
            </a:r>
            <a:r>
              <a:rPr lang="zh-CN" altLang="en-US" sz="800" dirty="0" smtClean="0">
                <a:latin typeface="微软雅黑"/>
                <a:ea typeface="微软雅黑"/>
              </a:rPr>
              <a:t>非常好</a:t>
            </a:r>
          </a:p>
          <a:p>
            <a:pPr eaLnBrk="1" hangingPunct="1">
              <a:spcBef>
                <a:spcPct val="50000"/>
              </a:spcBef>
              <a:buNone/>
            </a:pPr>
            <a:endParaRPr lang="zh-CN" altLang="en-US" sz="800" dirty="0" smtClean="0">
              <a:latin typeface="微软雅黑"/>
              <a:ea typeface="微软雅黑"/>
            </a:endParaRPr>
          </a:p>
          <a:p>
            <a:pPr marL="0" indent="0" eaLnBrk="1" hangingPunct="1">
              <a:spcBef>
                <a:spcPct val="50000"/>
              </a:spcBef>
              <a:buNone/>
            </a:pPr>
            <a:r>
              <a:rPr lang="en-US" altLang="zh-CN" sz="800" dirty="0" smtClean="0">
                <a:latin typeface="微软雅黑"/>
                <a:ea typeface="微软雅黑"/>
              </a:rPr>
              <a:t>5.</a:t>
            </a:r>
            <a:r>
              <a:rPr lang="zh-CN" altLang="en-US" sz="800" dirty="0" smtClean="0">
                <a:latin typeface="微软雅黑"/>
                <a:ea typeface="微软雅黑"/>
              </a:rPr>
              <a:t>请列举你最近听说的关于牛奶的热点新闻事件（如果没有听说过任何关于牛奶的热点新闻事件，可点击下一题直接跳过）：</a:t>
            </a:r>
          </a:p>
          <a:p>
            <a:pPr eaLnBrk="1" hangingPunct="1">
              <a:spcBef>
                <a:spcPct val="50000"/>
              </a:spcBef>
              <a:buNone/>
            </a:pPr>
            <a:endParaRPr lang="zh-CN" altLang="en-US" sz="800" dirty="0" smtClean="0">
              <a:latin typeface="微软雅黑"/>
              <a:ea typeface="微软雅黑"/>
            </a:endParaRPr>
          </a:p>
          <a:p>
            <a:pPr eaLnBrk="1" hangingPunct="1">
              <a:spcBef>
                <a:spcPct val="50000"/>
              </a:spcBef>
              <a:buNone/>
            </a:pPr>
            <a:r>
              <a:rPr lang="en-US" altLang="zh-CN" sz="800" dirty="0" smtClean="0">
                <a:latin typeface="微软雅黑"/>
                <a:ea typeface="微软雅黑"/>
              </a:rPr>
              <a:t>6.</a:t>
            </a:r>
            <a:r>
              <a:rPr lang="zh-CN" altLang="en-US" sz="800" dirty="0" smtClean="0">
                <a:latin typeface="微软雅黑"/>
                <a:ea typeface="微软雅黑"/>
              </a:rPr>
              <a:t>请问你是否听说了“央视主持人赵普曝光老酸奶含工业明胶”事件？</a:t>
            </a:r>
          </a:p>
          <a:p>
            <a:pPr eaLnBrk="1" hangingPunct="1">
              <a:spcBef>
                <a:spcPct val="50000"/>
              </a:spcBef>
              <a:buNone/>
            </a:pPr>
            <a:r>
              <a:rPr lang="en-US" altLang="zh-CN" sz="800" dirty="0" smtClean="0">
                <a:latin typeface="微软雅黑"/>
                <a:ea typeface="微软雅黑"/>
              </a:rPr>
              <a:t>1.</a:t>
            </a:r>
            <a:r>
              <a:rPr lang="zh-CN" altLang="en-US" sz="800" dirty="0" smtClean="0">
                <a:latin typeface="微软雅黑"/>
                <a:ea typeface="微软雅黑"/>
              </a:rPr>
              <a:t>没有听说</a:t>
            </a:r>
          </a:p>
          <a:p>
            <a:pPr eaLnBrk="1" hangingPunct="1">
              <a:spcBef>
                <a:spcPct val="50000"/>
              </a:spcBef>
              <a:buNone/>
            </a:pPr>
            <a:r>
              <a:rPr lang="en-US" altLang="zh-CN" sz="800" dirty="0" smtClean="0">
                <a:latin typeface="微软雅黑"/>
                <a:ea typeface="微软雅黑"/>
              </a:rPr>
              <a:t>2.</a:t>
            </a:r>
            <a:r>
              <a:rPr lang="zh-CN" altLang="en-US" sz="800" dirty="0" smtClean="0">
                <a:latin typeface="微软雅黑"/>
                <a:ea typeface="微软雅黑"/>
              </a:rPr>
              <a:t>只是听说了，没有在意</a:t>
            </a:r>
          </a:p>
          <a:p>
            <a:pPr eaLnBrk="1" hangingPunct="1">
              <a:spcBef>
                <a:spcPct val="50000"/>
              </a:spcBef>
              <a:buNone/>
            </a:pPr>
            <a:r>
              <a:rPr lang="en-US" altLang="zh-CN" sz="800" dirty="0" smtClean="0">
                <a:latin typeface="微软雅黑"/>
                <a:ea typeface="微软雅黑"/>
              </a:rPr>
              <a:t>3.</a:t>
            </a:r>
            <a:r>
              <a:rPr lang="zh-CN" altLang="en-US" sz="800" dirty="0" smtClean="0">
                <a:latin typeface="微软雅黑"/>
                <a:ea typeface="微软雅黑"/>
              </a:rPr>
              <a:t>听说了，也去看了相关报道</a:t>
            </a:r>
          </a:p>
          <a:p>
            <a:pPr eaLnBrk="1" hangingPunct="1">
              <a:spcBef>
                <a:spcPct val="50000"/>
              </a:spcBef>
              <a:buNone/>
            </a:pPr>
            <a:r>
              <a:rPr lang="en-US" altLang="zh-CN" sz="800" dirty="0" smtClean="0">
                <a:latin typeface="微软雅黑"/>
                <a:ea typeface="微软雅黑"/>
              </a:rPr>
              <a:t>4.</a:t>
            </a:r>
            <a:r>
              <a:rPr lang="zh-CN" altLang="en-US" sz="800" dirty="0" smtClean="0">
                <a:latin typeface="微软雅黑"/>
                <a:ea typeface="微软雅黑"/>
              </a:rPr>
              <a:t>深入了解了这个事件的各种细节</a:t>
            </a:r>
          </a:p>
          <a:p>
            <a:pPr eaLnBrk="1" hangingPunct="1">
              <a:spcBef>
                <a:spcPct val="50000"/>
              </a:spcBef>
              <a:buNone/>
            </a:pPr>
            <a:endParaRPr lang="zh-CN" altLang="en-US" sz="800" dirty="0" smtClean="0">
              <a:latin typeface="微软雅黑"/>
              <a:ea typeface="微软雅黑"/>
            </a:endParaRPr>
          </a:p>
          <a:p>
            <a:pPr eaLnBrk="1" hangingPunct="1">
              <a:spcBef>
                <a:spcPct val="50000"/>
              </a:spcBef>
              <a:buNone/>
            </a:pPr>
            <a:r>
              <a:rPr lang="en-US" altLang="zh-CN" sz="800" dirty="0" smtClean="0">
                <a:latin typeface="微软雅黑"/>
                <a:ea typeface="微软雅黑"/>
              </a:rPr>
              <a:t>7.</a:t>
            </a:r>
            <a:r>
              <a:rPr lang="zh-CN" altLang="en-US" sz="800" dirty="0" smtClean="0">
                <a:latin typeface="微软雅黑"/>
                <a:ea typeface="微软雅黑"/>
              </a:rPr>
              <a:t>经过“老酸奶含工业明胶”事件，你还可以对  蒙牛  品牌印象打几分？</a:t>
            </a:r>
          </a:p>
          <a:p>
            <a:pPr eaLnBrk="1" hangingPunct="1">
              <a:spcBef>
                <a:spcPct val="50000"/>
              </a:spcBef>
              <a:buNone/>
            </a:pPr>
            <a:r>
              <a:rPr lang="en-US" altLang="zh-CN" sz="800" dirty="0" smtClean="0">
                <a:latin typeface="微软雅黑"/>
                <a:ea typeface="微软雅黑"/>
              </a:rPr>
              <a:t>8.</a:t>
            </a:r>
            <a:r>
              <a:rPr lang="zh-CN" altLang="en-US" sz="800" dirty="0" smtClean="0">
                <a:latin typeface="微软雅黑"/>
                <a:ea typeface="微软雅黑"/>
              </a:rPr>
              <a:t>经过“老酸奶含工业明胶”事件后，你还可以对  伊利  品牌印象打几分？</a:t>
            </a:r>
          </a:p>
          <a:p>
            <a:pPr eaLnBrk="1" hangingPunct="1">
              <a:spcBef>
                <a:spcPct val="50000"/>
              </a:spcBef>
              <a:buNone/>
            </a:pPr>
            <a:r>
              <a:rPr lang="en-US" altLang="zh-CN" sz="800" dirty="0" smtClean="0">
                <a:latin typeface="微软雅黑"/>
                <a:ea typeface="微软雅黑"/>
              </a:rPr>
              <a:t>1-</a:t>
            </a:r>
            <a:r>
              <a:rPr lang="zh-CN" altLang="en-US" sz="800" dirty="0" smtClean="0">
                <a:latin typeface="微软雅黑"/>
                <a:ea typeface="微软雅黑"/>
              </a:rPr>
              <a:t>非常差 </a:t>
            </a:r>
            <a:r>
              <a:rPr lang="en-US" altLang="zh-CN" sz="800" dirty="0" smtClean="0">
                <a:latin typeface="微软雅黑"/>
                <a:ea typeface="微软雅黑"/>
              </a:rPr>
              <a:t>2 3 4 5 6 7 8 9 10-</a:t>
            </a:r>
            <a:r>
              <a:rPr lang="zh-CN" altLang="en-US" sz="800" dirty="0" smtClean="0">
                <a:latin typeface="微软雅黑"/>
                <a:ea typeface="微软雅黑"/>
              </a:rPr>
              <a:t>非常好</a:t>
            </a:r>
          </a:p>
          <a:p>
            <a:pPr eaLnBrk="1" hangingPunct="1">
              <a:spcBef>
                <a:spcPct val="50000"/>
              </a:spcBef>
              <a:buNone/>
            </a:pPr>
            <a:endParaRPr lang="zh-CN" altLang="en-US" sz="800" dirty="0" smtClean="0">
              <a:latin typeface="微软雅黑"/>
              <a:ea typeface="微软雅黑"/>
            </a:endParaRPr>
          </a:p>
          <a:p>
            <a:pPr eaLnBrk="1" hangingPunct="1">
              <a:spcBef>
                <a:spcPct val="50000"/>
              </a:spcBef>
              <a:buNone/>
            </a:pPr>
            <a:r>
              <a:rPr lang="en-US" altLang="zh-CN" sz="800" dirty="0" smtClean="0">
                <a:latin typeface="微软雅黑"/>
                <a:ea typeface="微软雅黑"/>
              </a:rPr>
              <a:t>9.</a:t>
            </a:r>
            <a:r>
              <a:rPr lang="zh-CN" altLang="en-US" sz="800" dirty="0" smtClean="0">
                <a:latin typeface="微软雅黑"/>
                <a:ea typeface="微软雅黑"/>
              </a:rPr>
              <a:t>现在你最信任以下哪个牛奶品牌？</a:t>
            </a:r>
          </a:p>
          <a:p>
            <a:pPr eaLnBrk="1" hangingPunct="1">
              <a:spcBef>
                <a:spcPct val="50000"/>
              </a:spcBef>
              <a:buNone/>
            </a:pPr>
            <a:r>
              <a:rPr lang="zh-CN" altLang="en-US" sz="800" dirty="0" smtClean="0">
                <a:latin typeface="微软雅黑"/>
                <a:ea typeface="微软雅黑"/>
              </a:rPr>
              <a:t>光明  辉山  蒙牛  雀巢  三元  特仑苏  天友  卫岗  燕塘  伊利  其他</a:t>
            </a:r>
          </a:p>
        </p:txBody>
      </p:sp>
      <p:sp>
        <p:nvSpPr>
          <p:cNvPr id="6"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6A4FE59D-2B2D-49C0-9A27-B73F2B9FA825}" type="slidenum">
              <a:rPr lang="zh-CN" altLang="en-US"/>
              <a:pPr>
                <a:defRPr/>
              </a:pPr>
              <a:t>15</a:t>
            </a:fld>
            <a:endParaRPr lang="zh-CN" altLang="en-US"/>
          </a:p>
        </p:txBody>
      </p:sp>
      <p:sp>
        <p:nvSpPr>
          <p:cNvPr id="7" name="内容占位符 8"/>
          <p:cNvSpPr txBox="1">
            <a:spLocks/>
          </p:cNvSpPr>
          <p:nvPr/>
        </p:nvSpPr>
        <p:spPr bwMode="auto">
          <a:xfrm>
            <a:off x="4716016" y="1379909"/>
            <a:ext cx="4042792" cy="500141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spcBef>
                <a:spcPct val="50000"/>
              </a:spcBef>
              <a:buNone/>
            </a:pPr>
            <a:r>
              <a:rPr lang="en-US" altLang="zh-CN" sz="800" dirty="0" smtClean="0">
                <a:latin typeface="微软雅黑"/>
                <a:ea typeface="微软雅黑"/>
              </a:rPr>
              <a:t>10.</a:t>
            </a:r>
            <a:r>
              <a:rPr lang="zh-CN" altLang="en-US" sz="800" dirty="0" smtClean="0">
                <a:latin typeface="微软雅黑"/>
                <a:ea typeface="微软雅黑"/>
              </a:rPr>
              <a:t>您对“破皮鞋做明胶加入果冻和老酸奶”的说法相信吗？</a:t>
            </a:r>
          </a:p>
          <a:p>
            <a:pPr eaLnBrk="1" hangingPunct="1">
              <a:spcBef>
                <a:spcPct val="50000"/>
              </a:spcBef>
              <a:buNone/>
            </a:pPr>
            <a:r>
              <a:rPr lang="en-US" altLang="zh-CN" sz="800" dirty="0" smtClean="0">
                <a:latin typeface="微软雅黑"/>
                <a:ea typeface="微软雅黑"/>
              </a:rPr>
              <a:t>1.</a:t>
            </a:r>
            <a:r>
              <a:rPr lang="zh-CN" altLang="en-US" sz="800" dirty="0" smtClean="0">
                <a:latin typeface="微软雅黑"/>
                <a:ea typeface="微软雅黑"/>
              </a:rPr>
              <a:t>完全不相信</a:t>
            </a:r>
          </a:p>
          <a:p>
            <a:pPr eaLnBrk="1" hangingPunct="1">
              <a:spcBef>
                <a:spcPct val="50000"/>
              </a:spcBef>
              <a:buNone/>
            </a:pPr>
            <a:r>
              <a:rPr lang="en-US" altLang="zh-CN" sz="800" dirty="0" smtClean="0">
                <a:latin typeface="微软雅黑"/>
                <a:ea typeface="微软雅黑"/>
              </a:rPr>
              <a:t>2.</a:t>
            </a:r>
            <a:r>
              <a:rPr lang="zh-CN" altLang="en-US" sz="800" dirty="0" smtClean="0">
                <a:latin typeface="微软雅黑"/>
                <a:ea typeface="微软雅黑"/>
              </a:rPr>
              <a:t>有点不相信</a:t>
            </a:r>
          </a:p>
          <a:p>
            <a:pPr eaLnBrk="1" hangingPunct="1">
              <a:spcBef>
                <a:spcPct val="50000"/>
              </a:spcBef>
              <a:buNone/>
            </a:pPr>
            <a:r>
              <a:rPr lang="en-US" altLang="zh-CN" sz="800" dirty="0" smtClean="0">
                <a:latin typeface="微软雅黑"/>
                <a:ea typeface="微软雅黑"/>
              </a:rPr>
              <a:t>3.</a:t>
            </a:r>
            <a:r>
              <a:rPr lang="zh-CN" altLang="en-US" sz="800" dirty="0" smtClean="0">
                <a:latin typeface="微软雅黑"/>
                <a:ea typeface="微软雅黑"/>
              </a:rPr>
              <a:t>中立</a:t>
            </a:r>
          </a:p>
          <a:p>
            <a:pPr eaLnBrk="1" hangingPunct="1">
              <a:spcBef>
                <a:spcPct val="50000"/>
              </a:spcBef>
              <a:buNone/>
            </a:pPr>
            <a:r>
              <a:rPr lang="en-US" altLang="zh-CN" sz="800" dirty="0" smtClean="0">
                <a:latin typeface="微软雅黑"/>
                <a:ea typeface="微软雅黑"/>
              </a:rPr>
              <a:t>4.</a:t>
            </a:r>
            <a:r>
              <a:rPr lang="zh-CN" altLang="en-US" sz="800" dirty="0" smtClean="0">
                <a:latin typeface="微软雅黑"/>
                <a:ea typeface="微软雅黑"/>
              </a:rPr>
              <a:t>有点相信</a:t>
            </a:r>
          </a:p>
          <a:p>
            <a:pPr eaLnBrk="1" hangingPunct="1">
              <a:spcBef>
                <a:spcPct val="50000"/>
              </a:spcBef>
              <a:buNone/>
            </a:pPr>
            <a:r>
              <a:rPr lang="en-US" altLang="zh-CN" sz="800" dirty="0" smtClean="0">
                <a:latin typeface="微软雅黑"/>
                <a:ea typeface="微软雅黑"/>
              </a:rPr>
              <a:t>5.</a:t>
            </a:r>
            <a:r>
              <a:rPr lang="zh-CN" altLang="en-US" sz="800" dirty="0" smtClean="0">
                <a:latin typeface="微软雅黑"/>
                <a:ea typeface="微软雅黑"/>
              </a:rPr>
              <a:t>完全相信</a:t>
            </a:r>
          </a:p>
          <a:p>
            <a:pPr eaLnBrk="1" hangingPunct="1">
              <a:spcBef>
                <a:spcPct val="50000"/>
              </a:spcBef>
              <a:buNone/>
            </a:pPr>
            <a:endParaRPr lang="zh-CN" altLang="en-US" sz="800" dirty="0" smtClean="0">
              <a:latin typeface="微软雅黑"/>
              <a:ea typeface="微软雅黑"/>
            </a:endParaRPr>
          </a:p>
          <a:p>
            <a:pPr eaLnBrk="1" hangingPunct="1">
              <a:spcBef>
                <a:spcPct val="50000"/>
              </a:spcBef>
              <a:buNone/>
            </a:pPr>
            <a:r>
              <a:rPr lang="en-US" altLang="zh-CN" sz="800" dirty="0" smtClean="0">
                <a:latin typeface="微软雅黑"/>
                <a:ea typeface="微软雅黑"/>
              </a:rPr>
              <a:t>11.</a:t>
            </a:r>
            <a:r>
              <a:rPr lang="zh-CN" altLang="en-US" sz="800" dirty="0" smtClean="0">
                <a:latin typeface="微软雅黑"/>
                <a:ea typeface="微软雅黑"/>
              </a:rPr>
              <a:t>您认为下列情况更接近您的想法？</a:t>
            </a:r>
          </a:p>
          <a:p>
            <a:pPr eaLnBrk="1" hangingPunct="1">
              <a:spcBef>
                <a:spcPct val="50000"/>
              </a:spcBef>
              <a:buNone/>
            </a:pPr>
            <a:r>
              <a:rPr lang="en-US" altLang="zh-CN" sz="800" dirty="0" smtClean="0">
                <a:latin typeface="微软雅黑"/>
                <a:ea typeface="微软雅黑"/>
              </a:rPr>
              <a:t>1.</a:t>
            </a:r>
            <a:r>
              <a:rPr lang="zh-CN" altLang="en-US" sz="800" dirty="0" smtClean="0">
                <a:latin typeface="微软雅黑"/>
                <a:ea typeface="微软雅黑"/>
              </a:rPr>
              <a:t>小作坊、小工厂有可能使用工业明胶</a:t>
            </a:r>
          </a:p>
          <a:p>
            <a:pPr eaLnBrk="1" hangingPunct="1">
              <a:spcBef>
                <a:spcPct val="50000"/>
              </a:spcBef>
              <a:buNone/>
            </a:pPr>
            <a:r>
              <a:rPr lang="en-US" altLang="zh-CN" sz="800" dirty="0" smtClean="0">
                <a:latin typeface="微软雅黑"/>
                <a:ea typeface="微软雅黑"/>
              </a:rPr>
              <a:t>2.</a:t>
            </a:r>
            <a:r>
              <a:rPr lang="zh-CN" altLang="en-US" sz="800" dirty="0" smtClean="0">
                <a:latin typeface="微软雅黑"/>
                <a:ea typeface="微软雅黑"/>
              </a:rPr>
              <a:t>大企业、大品牌有可能使用工业明胶</a:t>
            </a:r>
          </a:p>
          <a:p>
            <a:pPr eaLnBrk="1" hangingPunct="1">
              <a:spcBef>
                <a:spcPct val="50000"/>
              </a:spcBef>
              <a:buNone/>
            </a:pPr>
            <a:r>
              <a:rPr lang="en-US" altLang="zh-CN" sz="800" dirty="0" smtClean="0">
                <a:latin typeface="微软雅黑"/>
                <a:ea typeface="微软雅黑"/>
              </a:rPr>
              <a:t>3.</a:t>
            </a:r>
            <a:r>
              <a:rPr lang="zh-CN" altLang="en-US" sz="800" dirty="0" smtClean="0">
                <a:latin typeface="微软雅黑"/>
                <a:ea typeface="微软雅黑"/>
              </a:rPr>
              <a:t>小作坊、小工厂和大企业、大品牌都有可能使用工业明胶</a:t>
            </a:r>
          </a:p>
          <a:p>
            <a:pPr eaLnBrk="1" hangingPunct="1">
              <a:spcBef>
                <a:spcPct val="50000"/>
              </a:spcBef>
              <a:buNone/>
            </a:pPr>
            <a:r>
              <a:rPr lang="en-US" altLang="zh-CN" sz="800" dirty="0" smtClean="0">
                <a:latin typeface="微软雅黑"/>
                <a:ea typeface="微软雅黑"/>
              </a:rPr>
              <a:t>4.</a:t>
            </a:r>
            <a:r>
              <a:rPr lang="zh-CN" altLang="en-US" sz="800" dirty="0" smtClean="0">
                <a:latin typeface="微软雅黑"/>
                <a:ea typeface="微软雅黑"/>
              </a:rPr>
              <a:t>小作坊、小工厂和大企业、大品牌都没有可能使用工业明胶</a:t>
            </a:r>
          </a:p>
          <a:p>
            <a:pPr eaLnBrk="1" hangingPunct="1">
              <a:spcBef>
                <a:spcPct val="50000"/>
              </a:spcBef>
              <a:buNone/>
            </a:pPr>
            <a:endParaRPr lang="zh-CN" altLang="en-US" sz="800" dirty="0" smtClean="0">
              <a:latin typeface="微软雅黑"/>
              <a:ea typeface="微软雅黑"/>
            </a:endParaRPr>
          </a:p>
          <a:p>
            <a:pPr eaLnBrk="1" hangingPunct="1">
              <a:spcBef>
                <a:spcPct val="50000"/>
              </a:spcBef>
              <a:buNone/>
            </a:pPr>
            <a:r>
              <a:rPr lang="en-US" altLang="zh-CN" sz="800" dirty="0" smtClean="0">
                <a:latin typeface="微软雅黑"/>
                <a:ea typeface="微软雅黑"/>
              </a:rPr>
              <a:t>12.</a:t>
            </a:r>
            <a:r>
              <a:rPr lang="zh-CN" altLang="en-US" sz="800" dirty="0" smtClean="0">
                <a:latin typeface="微软雅黑"/>
                <a:ea typeface="微软雅黑"/>
              </a:rPr>
              <a:t>您相对比较愿意相信下面哪一方的说法？</a:t>
            </a:r>
          </a:p>
          <a:p>
            <a:pPr eaLnBrk="1" hangingPunct="1">
              <a:spcBef>
                <a:spcPct val="50000"/>
              </a:spcBef>
              <a:buNone/>
            </a:pPr>
            <a:r>
              <a:rPr lang="en-US" altLang="zh-CN" sz="800" dirty="0" smtClean="0">
                <a:latin typeface="微软雅黑"/>
                <a:ea typeface="微软雅黑"/>
              </a:rPr>
              <a:t>1.</a:t>
            </a:r>
            <a:r>
              <a:rPr lang="zh-CN" altLang="en-US" sz="800" dirty="0" smtClean="0">
                <a:latin typeface="微软雅黑"/>
                <a:ea typeface="微软雅黑"/>
              </a:rPr>
              <a:t>名人：老酸奶含工业明胶风波的引发源自名人（央视主持人赵普和媒体人</a:t>
            </a:r>
            <a:r>
              <a:rPr lang="en-US" altLang="zh-CN" sz="800" dirty="0" smtClean="0">
                <a:latin typeface="微软雅黑"/>
                <a:ea typeface="微软雅黑"/>
              </a:rPr>
              <a:t>@</a:t>
            </a:r>
            <a:r>
              <a:rPr lang="zh-CN" altLang="en-US" sz="800" dirty="0" smtClean="0">
                <a:latin typeface="微软雅黑"/>
                <a:ea typeface="微软雅黑"/>
              </a:rPr>
              <a:t>朱朱文强）的微博。</a:t>
            </a:r>
          </a:p>
          <a:p>
            <a:pPr eaLnBrk="1" hangingPunct="1">
              <a:spcBef>
                <a:spcPct val="50000"/>
              </a:spcBef>
              <a:buNone/>
            </a:pPr>
            <a:r>
              <a:rPr lang="en-US" altLang="zh-CN" sz="800" dirty="0" smtClean="0">
                <a:latin typeface="微软雅黑"/>
                <a:ea typeface="微软雅黑"/>
              </a:rPr>
              <a:t>2.</a:t>
            </a:r>
            <a:r>
              <a:rPr lang="zh-CN" altLang="en-US" sz="800" dirty="0" smtClean="0">
                <a:latin typeface="微软雅黑"/>
                <a:ea typeface="微软雅黑"/>
              </a:rPr>
              <a:t>专家：专家随后表示，外界质疑使用工业明胶代替食用明胶为乳制品行业“潜规则”的说法属过度夸张。</a:t>
            </a:r>
          </a:p>
          <a:p>
            <a:pPr eaLnBrk="1" hangingPunct="1">
              <a:spcBef>
                <a:spcPct val="50000"/>
              </a:spcBef>
              <a:buNone/>
            </a:pPr>
            <a:r>
              <a:rPr lang="en-US" altLang="zh-CN" sz="800" dirty="0" smtClean="0">
                <a:latin typeface="微软雅黑"/>
                <a:ea typeface="微软雅黑"/>
              </a:rPr>
              <a:t>3.</a:t>
            </a:r>
            <a:r>
              <a:rPr lang="zh-CN" altLang="en-US" sz="800" dirty="0" smtClean="0">
                <a:latin typeface="微软雅黑"/>
                <a:ea typeface="微软雅黑"/>
              </a:rPr>
              <a:t>乳品企业：一些大型乳企随后相继回应称，目前国内生产老酸奶的几个品牌奶企添加的明胶都是食用明胶，绝不可能使用工业明胶代替食用明胶。</a:t>
            </a:r>
          </a:p>
          <a:p>
            <a:pPr eaLnBrk="1" hangingPunct="1">
              <a:spcBef>
                <a:spcPct val="50000"/>
              </a:spcBef>
              <a:buNone/>
            </a:pPr>
            <a:endParaRPr lang="zh-CN" altLang="en-US" sz="800" dirty="0" smtClean="0">
              <a:latin typeface="微软雅黑"/>
              <a:ea typeface="微软雅黑"/>
            </a:endParaRPr>
          </a:p>
          <a:p>
            <a:pPr eaLnBrk="1" hangingPunct="1">
              <a:spcBef>
                <a:spcPct val="50000"/>
              </a:spcBef>
              <a:buNone/>
            </a:pPr>
            <a:r>
              <a:rPr lang="en-US" altLang="zh-CN" sz="800" dirty="0" smtClean="0">
                <a:latin typeface="微软雅黑"/>
                <a:ea typeface="微软雅黑"/>
              </a:rPr>
              <a:t>13.</a:t>
            </a:r>
            <a:r>
              <a:rPr lang="zh-CN" altLang="en-US" sz="800" dirty="0" smtClean="0">
                <a:latin typeface="微软雅黑"/>
                <a:ea typeface="微软雅黑"/>
              </a:rPr>
              <a:t>经过这次老酸奶含工业明胶的风波，您还会购买和食用老酸奶吗？</a:t>
            </a:r>
          </a:p>
          <a:p>
            <a:pPr eaLnBrk="1" hangingPunct="1">
              <a:spcBef>
                <a:spcPct val="50000"/>
              </a:spcBef>
              <a:buNone/>
            </a:pPr>
            <a:r>
              <a:rPr lang="en-US" altLang="zh-CN" sz="800" dirty="0" smtClean="0">
                <a:latin typeface="微软雅黑"/>
                <a:ea typeface="微软雅黑"/>
              </a:rPr>
              <a:t>1.</a:t>
            </a:r>
            <a:r>
              <a:rPr lang="zh-CN" altLang="en-US" sz="800" dirty="0" smtClean="0">
                <a:latin typeface="微软雅黑"/>
                <a:ea typeface="微软雅黑"/>
              </a:rPr>
              <a:t>还会继续购买</a:t>
            </a:r>
          </a:p>
          <a:p>
            <a:pPr eaLnBrk="1" hangingPunct="1">
              <a:spcBef>
                <a:spcPct val="50000"/>
              </a:spcBef>
              <a:buNone/>
            </a:pPr>
            <a:r>
              <a:rPr lang="en-US" altLang="zh-CN" sz="800" dirty="0" smtClean="0">
                <a:latin typeface="微软雅黑"/>
                <a:ea typeface="微软雅黑"/>
              </a:rPr>
              <a:t>2.</a:t>
            </a:r>
            <a:r>
              <a:rPr lang="zh-CN" altLang="en-US" sz="800" dirty="0" smtClean="0">
                <a:latin typeface="微软雅黑"/>
                <a:ea typeface="微软雅黑"/>
              </a:rPr>
              <a:t>会买，但是较以前少</a:t>
            </a:r>
          </a:p>
          <a:p>
            <a:pPr eaLnBrk="1" hangingPunct="1">
              <a:spcBef>
                <a:spcPct val="50000"/>
              </a:spcBef>
              <a:buNone/>
            </a:pPr>
            <a:r>
              <a:rPr lang="en-US" altLang="zh-CN" sz="800" dirty="0" smtClean="0">
                <a:latin typeface="微软雅黑"/>
                <a:ea typeface="微软雅黑"/>
              </a:rPr>
              <a:t>3.</a:t>
            </a:r>
            <a:r>
              <a:rPr lang="zh-CN" altLang="en-US" sz="800" dirty="0" smtClean="0">
                <a:latin typeface="微软雅黑"/>
                <a:ea typeface="微软雅黑"/>
              </a:rPr>
              <a:t>暂停购买，观望一段时间再说</a:t>
            </a:r>
          </a:p>
          <a:p>
            <a:pPr eaLnBrk="1" hangingPunct="1">
              <a:spcBef>
                <a:spcPct val="50000"/>
              </a:spcBef>
              <a:buNone/>
            </a:pPr>
            <a:r>
              <a:rPr lang="en-US" altLang="zh-CN" sz="800" dirty="0" smtClean="0">
                <a:latin typeface="微软雅黑"/>
                <a:ea typeface="微软雅黑"/>
              </a:rPr>
              <a:t>4.</a:t>
            </a:r>
            <a:r>
              <a:rPr lang="zh-CN" altLang="en-US" sz="800" dirty="0" smtClean="0">
                <a:latin typeface="微软雅黑"/>
                <a:ea typeface="微软雅黑"/>
              </a:rPr>
              <a:t>从此不再会购买</a:t>
            </a:r>
          </a:p>
          <a:p>
            <a:pPr eaLnBrk="1" hangingPunct="1">
              <a:spcBef>
                <a:spcPct val="50000"/>
              </a:spcBef>
              <a:buNone/>
            </a:pPr>
            <a:endParaRPr lang="zh-CN" altLang="en-US" sz="800" dirty="0" smtClean="0">
              <a:latin typeface="微软雅黑"/>
              <a:ea typeface="微软雅黑"/>
            </a:endParaRPr>
          </a:p>
          <a:p>
            <a:pPr eaLnBrk="1" hangingPunct="1">
              <a:spcBef>
                <a:spcPct val="50000"/>
              </a:spcBef>
              <a:buNone/>
            </a:pPr>
            <a:endParaRPr lang="en-US" altLang="zh-CN" sz="800" dirty="0" smtClean="0">
              <a:latin typeface="微软雅黑"/>
              <a:ea typeface="微软雅黑"/>
            </a:endParaRPr>
          </a:p>
          <a:p>
            <a:pPr marL="342900" marR="0" lvl="0" indent="-342900" algn="l" defTabSz="914400" rtl="0" eaLnBrk="1" fontAlgn="base" latinLnBrk="0" hangingPunct="1">
              <a:lnSpc>
                <a:spcPct val="100000"/>
              </a:lnSpc>
              <a:spcBef>
                <a:spcPct val="50000"/>
              </a:spcBef>
              <a:spcAft>
                <a:spcPct val="0"/>
              </a:spcAft>
              <a:buClrTx/>
              <a:buSzTx/>
              <a:buFont typeface="Arial" charset="0"/>
              <a:buNone/>
              <a:tabLst/>
              <a:defRPr/>
            </a:pPr>
            <a:endParaRPr kumimoji="0" lang="zh-CN" altLang="en-US" sz="800" b="0" i="0" u="none" strike="noStrike" kern="1200" cap="none" spc="0" normalizeH="0" baseline="0" noProof="0" dirty="0" smtClean="0">
              <a:ln>
                <a:noFill/>
              </a:ln>
              <a:solidFill>
                <a:schemeClr val="tx1"/>
              </a:solidFill>
              <a:effectLst/>
              <a:uLnTx/>
              <a:uFillTx/>
              <a:latin typeface="微软雅黑"/>
              <a:ea typeface="微软雅黑"/>
              <a:cs typeface="微软雅黑"/>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标题 1"/>
          <p:cNvSpPr>
            <a:spLocks noGrp="1"/>
          </p:cNvSpPr>
          <p:nvPr>
            <p:ph type="title"/>
          </p:nvPr>
        </p:nvSpPr>
        <p:spPr/>
        <p:txBody>
          <a:bodyPr/>
          <a:lstStyle/>
          <a:p>
            <a:pPr eaLnBrk="1" hangingPunct="1"/>
            <a:r>
              <a:rPr lang="zh-CN" altLang="en-US" sz="2000" b="1" dirty="0" smtClean="0">
                <a:latin typeface="微软雅黑"/>
                <a:ea typeface="微软雅黑"/>
              </a:rPr>
              <a:t>调查问卷（续）</a:t>
            </a:r>
          </a:p>
        </p:txBody>
      </p:sp>
      <p:sp>
        <p:nvSpPr>
          <p:cNvPr id="27650" name="内容占位符 8"/>
          <p:cNvSpPr>
            <a:spLocks noGrp="1"/>
          </p:cNvSpPr>
          <p:nvPr>
            <p:ph idx="1"/>
          </p:nvPr>
        </p:nvSpPr>
        <p:spPr>
          <a:xfrm>
            <a:off x="457200" y="1340768"/>
            <a:ext cx="4042792" cy="5001419"/>
          </a:xfrm>
        </p:spPr>
        <p:txBody>
          <a:bodyPr/>
          <a:lstStyle/>
          <a:p>
            <a:pPr eaLnBrk="1" hangingPunct="1">
              <a:spcBef>
                <a:spcPct val="50000"/>
              </a:spcBef>
              <a:buNone/>
            </a:pPr>
            <a:r>
              <a:rPr lang="en-US" altLang="zh-CN" sz="800" dirty="0" smtClean="0">
                <a:latin typeface="微软雅黑"/>
                <a:ea typeface="微软雅黑"/>
              </a:rPr>
              <a:t>14.</a:t>
            </a:r>
            <a:r>
              <a:rPr lang="zh-CN" altLang="en-US" sz="800" dirty="0" smtClean="0">
                <a:latin typeface="微软雅黑"/>
                <a:ea typeface="微软雅黑"/>
              </a:rPr>
              <a:t>请选择你的性别：</a:t>
            </a:r>
          </a:p>
          <a:p>
            <a:pPr eaLnBrk="1" hangingPunct="1">
              <a:spcBef>
                <a:spcPct val="50000"/>
              </a:spcBef>
              <a:buNone/>
            </a:pPr>
            <a:r>
              <a:rPr lang="en-US" altLang="zh-CN" sz="800" dirty="0" smtClean="0">
                <a:latin typeface="微软雅黑"/>
                <a:ea typeface="微软雅黑"/>
              </a:rPr>
              <a:t>1.</a:t>
            </a:r>
            <a:r>
              <a:rPr lang="zh-CN" altLang="en-US" sz="800" dirty="0" smtClean="0">
                <a:latin typeface="微软雅黑"/>
                <a:ea typeface="微软雅黑"/>
              </a:rPr>
              <a:t>男</a:t>
            </a:r>
          </a:p>
          <a:p>
            <a:pPr eaLnBrk="1" hangingPunct="1">
              <a:spcBef>
                <a:spcPct val="50000"/>
              </a:spcBef>
              <a:buNone/>
            </a:pPr>
            <a:r>
              <a:rPr lang="en-US" altLang="zh-CN" sz="800" dirty="0" smtClean="0">
                <a:latin typeface="微软雅黑"/>
                <a:ea typeface="微软雅黑"/>
              </a:rPr>
              <a:t>2.</a:t>
            </a:r>
            <a:r>
              <a:rPr lang="zh-CN" altLang="en-US" sz="800" dirty="0" smtClean="0">
                <a:latin typeface="微软雅黑"/>
                <a:ea typeface="微软雅黑"/>
              </a:rPr>
              <a:t>女</a:t>
            </a:r>
          </a:p>
          <a:p>
            <a:pPr eaLnBrk="1" hangingPunct="1">
              <a:spcBef>
                <a:spcPct val="50000"/>
              </a:spcBef>
              <a:buNone/>
            </a:pPr>
            <a:endParaRPr lang="zh-CN" altLang="en-US" sz="800" dirty="0" smtClean="0">
              <a:latin typeface="微软雅黑"/>
              <a:ea typeface="微软雅黑"/>
            </a:endParaRPr>
          </a:p>
          <a:p>
            <a:pPr eaLnBrk="1" hangingPunct="1">
              <a:spcBef>
                <a:spcPct val="50000"/>
              </a:spcBef>
              <a:buNone/>
            </a:pPr>
            <a:r>
              <a:rPr lang="en-US" altLang="zh-CN" sz="800" dirty="0" smtClean="0">
                <a:latin typeface="微软雅黑"/>
                <a:ea typeface="微软雅黑"/>
              </a:rPr>
              <a:t>15.</a:t>
            </a:r>
            <a:r>
              <a:rPr lang="zh-CN" altLang="en-US" sz="800" dirty="0" smtClean="0">
                <a:latin typeface="微软雅黑"/>
                <a:ea typeface="微软雅黑"/>
              </a:rPr>
              <a:t>请选择你的年龄段：</a:t>
            </a:r>
          </a:p>
          <a:p>
            <a:pPr eaLnBrk="1" hangingPunct="1">
              <a:spcBef>
                <a:spcPct val="50000"/>
              </a:spcBef>
              <a:buNone/>
            </a:pPr>
            <a:r>
              <a:rPr lang="en-US" altLang="zh-CN" sz="800" dirty="0" smtClean="0">
                <a:latin typeface="微软雅黑"/>
                <a:ea typeface="微软雅黑"/>
              </a:rPr>
              <a:t>1.18</a:t>
            </a:r>
            <a:r>
              <a:rPr lang="zh-CN" altLang="en-US" sz="800" dirty="0" smtClean="0">
                <a:latin typeface="微软雅黑"/>
                <a:ea typeface="微软雅黑"/>
              </a:rPr>
              <a:t>岁以下</a:t>
            </a:r>
          </a:p>
          <a:p>
            <a:pPr eaLnBrk="1" hangingPunct="1">
              <a:spcBef>
                <a:spcPct val="50000"/>
              </a:spcBef>
              <a:buNone/>
            </a:pPr>
            <a:r>
              <a:rPr lang="en-US" altLang="zh-CN" sz="800" dirty="0" smtClean="0">
                <a:latin typeface="微软雅黑"/>
                <a:ea typeface="微软雅黑"/>
              </a:rPr>
              <a:t>2.18-25</a:t>
            </a:r>
            <a:r>
              <a:rPr lang="zh-CN" altLang="en-US" sz="800" dirty="0" smtClean="0">
                <a:latin typeface="微软雅黑"/>
                <a:ea typeface="微软雅黑"/>
              </a:rPr>
              <a:t>岁</a:t>
            </a:r>
          </a:p>
          <a:p>
            <a:pPr eaLnBrk="1" hangingPunct="1">
              <a:spcBef>
                <a:spcPct val="50000"/>
              </a:spcBef>
              <a:buNone/>
            </a:pPr>
            <a:r>
              <a:rPr lang="en-US" altLang="zh-CN" sz="800" dirty="0" smtClean="0">
                <a:latin typeface="微软雅黑"/>
                <a:ea typeface="微软雅黑"/>
              </a:rPr>
              <a:t>3.26-35</a:t>
            </a:r>
            <a:r>
              <a:rPr lang="zh-CN" altLang="en-US" sz="800" dirty="0" smtClean="0">
                <a:latin typeface="微软雅黑"/>
                <a:ea typeface="微软雅黑"/>
              </a:rPr>
              <a:t>岁</a:t>
            </a:r>
          </a:p>
          <a:p>
            <a:pPr eaLnBrk="1" hangingPunct="1">
              <a:spcBef>
                <a:spcPct val="50000"/>
              </a:spcBef>
              <a:buNone/>
            </a:pPr>
            <a:r>
              <a:rPr lang="en-US" altLang="zh-CN" sz="800" dirty="0" smtClean="0">
                <a:latin typeface="微软雅黑"/>
                <a:ea typeface="微软雅黑"/>
              </a:rPr>
              <a:t>4.36-45</a:t>
            </a:r>
            <a:r>
              <a:rPr lang="zh-CN" altLang="en-US" sz="800" dirty="0" smtClean="0">
                <a:latin typeface="微软雅黑"/>
                <a:ea typeface="微软雅黑"/>
              </a:rPr>
              <a:t>岁</a:t>
            </a:r>
          </a:p>
          <a:p>
            <a:pPr eaLnBrk="1" hangingPunct="1">
              <a:spcBef>
                <a:spcPct val="50000"/>
              </a:spcBef>
              <a:buNone/>
            </a:pPr>
            <a:r>
              <a:rPr lang="en-US" altLang="zh-CN" sz="800" dirty="0" smtClean="0">
                <a:latin typeface="微软雅黑"/>
                <a:ea typeface="微软雅黑"/>
              </a:rPr>
              <a:t>5.45</a:t>
            </a:r>
            <a:r>
              <a:rPr lang="zh-CN" altLang="en-US" sz="800" dirty="0" smtClean="0">
                <a:latin typeface="微软雅黑"/>
                <a:ea typeface="微软雅黑"/>
              </a:rPr>
              <a:t>岁以上</a:t>
            </a:r>
          </a:p>
          <a:p>
            <a:pPr eaLnBrk="1" hangingPunct="1">
              <a:spcBef>
                <a:spcPct val="50000"/>
              </a:spcBef>
              <a:buNone/>
            </a:pPr>
            <a:endParaRPr lang="zh-CN" altLang="en-US" sz="800" dirty="0" smtClean="0">
              <a:latin typeface="微软雅黑"/>
              <a:ea typeface="微软雅黑"/>
            </a:endParaRPr>
          </a:p>
          <a:p>
            <a:pPr eaLnBrk="1" hangingPunct="1">
              <a:spcBef>
                <a:spcPct val="50000"/>
              </a:spcBef>
              <a:buNone/>
            </a:pPr>
            <a:r>
              <a:rPr lang="en-US" altLang="zh-CN" sz="800" dirty="0" smtClean="0">
                <a:latin typeface="微软雅黑"/>
                <a:ea typeface="微软雅黑"/>
              </a:rPr>
              <a:t>16.</a:t>
            </a:r>
            <a:r>
              <a:rPr lang="zh-CN" altLang="en-US" sz="800" dirty="0" smtClean="0">
                <a:latin typeface="微软雅黑"/>
                <a:ea typeface="微软雅黑"/>
              </a:rPr>
              <a:t>请选择你的婚姻状况：</a:t>
            </a:r>
          </a:p>
          <a:p>
            <a:pPr eaLnBrk="1" hangingPunct="1">
              <a:spcBef>
                <a:spcPct val="50000"/>
              </a:spcBef>
              <a:buNone/>
            </a:pPr>
            <a:r>
              <a:rPr lang="en-US" altLang="zh-CN" sz="800" dirty="0" smtClean="0">
                <a:latin typeface="微软雅黑"/>
                <a:ea typeface="微软雅黑"/>
              </a:rPr>
              <a:t>1.</a:t>
            </a:r>
            <a:r>
              <a:rPr lang="zh-CN" altLang="en-US" sz="800" dirty="0" smtClean="0">
                <a:latin typeface="微软雅黑"/>
                <a:ea typeface="微软雅黑"/>
              </a:rPr>
              <a:t>单身，独居</a:t>
            </a:r>
          </a:p>
          <a:p>
            <a:pPr eaLnBrk="1" hangingPunct="1">
              <a:spcBef>
                <a:spcPct val="50000"/>
              </a:spcBef>
              <a:buNone/>
            </a:pPr>
            <a:r>
              <a:rPr lang="en-US" altLang="zh-CN" sz="800" dirty="0" smtClean="0">
                <a:latin typeface="微软雅黑"/>
                <a:ea typeface="微软雅黑"/>
              </a:rPr>
              <a:t>2.</a:t>
            </a:r>
            <a:r>
              <a:rPr lang="zh-CN" altLang="en-US" sz="800" dirty="0" smtClean="0">
                <a:latin typeface="微软雅黑"/>
                <a:ea typeface="微软雅黑"/>
              </a:rPr>
              <a:t>单身，与父母一起居住</a:t>
            </a:r>
          </a:p>
          <a:p>
            <a:pPr eaLnBrk="1" hangingPunct="1">
              <a:spcBef>
                <a:spcPct val="50000"/>
              </a:spcBef>
              <a:buNone/>
            </a:pPr>
            <a:r>
              <a:rPr lang="en-US" altLang="zh-CN" sz="800" dirty="0" smtClean="0">
                <a:latin typeface="微软雅黑"/>
                <a:ea typeface="微软雅黑"/>
              </a:rPr>
              <a:t>3.</a:t>
            </a:r>
            <a:r>
              <a:rPr lang="zh-CN" altLang="en-US" sz="800" dirty="0" smtClean="0">
                <a:latin typeface="微软雅黑"/>
                <a:ea typeface="微软雅黑"/>
              </a:rPr>
              <a:t>单身，与子女一起居住</a:t>
            </a:r>
          </a:p>
          <a:p>
            <a:pPr eaLnBrk="1" hangingPunct="1">
              <a:spcBef>
                <a:spcPct val="50000"/>
              </a:spcBef>
              <a:buNone/>
            </a:pPr>
            <a:r>
              <a:rPr lang="en-US" altLang="zh-CN" sz="800" dirty="0" smtClean="0">
                <a:latin typeface="微软雅黑"/>
                <a:ea typeface="微软雅黑"/>
              </a:rPr>
              <a:t>4.</a:t>
            </a:r>
            <a:r>
              <a:rPr lang="zh-CN" altLang="en-US" sz="800" dirty="0" smtClean="0">
                <a:latin typeface="微软雅黑"/>
                <a:ea typeface="微软雅黑"/>
              </a:rPr>
              <a:t>与恋人同居，已婚，无小孩</a:t>
            </a:r>
          </a:p>
          <a:p>
            <a:pPr eaLnBrk="1" hangingPunct="1">
              <a:spcBef>
                <a:spcPct val="50000"/>
              </a:spcBef>
              <a:buNone/>
            </a:pPr>
            <a:r>
              <a:rPr lang="en-US" altLang="zh-CN" sz="800" dirty="0" smtClean="0">
                <a:latin typeface="微软雅黑"/>
                <a:ea typeface="微软雅黑"/>
              </a:rPr>
              <a:t>5.</a:t>
            </a:r>
            <a:r>
              <a:rPr lang="zh-CN" altLang="en-US" sz="800" dirty="0" smtClean="0">
                <a:latin typeface="微软雅黑"/>
                <a:ea typeface="微软雅黑"/>
              </a:rPr>
              <a:t>与配偶及孩子一起居住</a:t>
            </a:r>
          </a:p>
          <a:p>
            <a:pPr eaLnBrk="1" hangingPunct="1">
              <a:spcBef>
                <a:spcPct val="50000"/>
              </a:spcBef>
              <a:buNone/>
            </a:pPr>
            <a:endParaRPr lang="zh-CN" altLang="en-US" sz="800" dirty="0" smtClean="0">
              <a:latin typeface="微软雅黑"/>
              <a:ea typeface="微软雅黑"/>
            </a:endParaRPr>
          </a:p>
          <a:p>
            <a:pPr eaLnBrk="1" hangingPunct="1">
              <a:spcBef>
                <a:spcPct val="50000"/>
              </a:spcBef>
              <a:buNone/>
            </a:pPr>
            <a:r>
              <a:rPr lang="en-US" altLang="zh-CN" sz="800" dirty="0" smtClean="0">
                <a:latin typeface="微软雅黑"/>
                <a:ea typeface="微软雅黑"/>
              </a:rPr>
              <a:t>17.</a:t>
            </a:r>
            <a:r>
              <a:rPr lang="zh-CN" altLang="en-US" sz="800" dirty="0" smtClean="0">
                <a:latin typeface="微软雅黑"/>
                <a:ea typeface="微软雅黑"/>
              </a:rPr>
              <a:t>请问你所在的城市类型：</a:t>
            </a:r>
          </a:p>
          <a:p>
            <a:pPr eaLnBrk="1" hangingPunct="1">
              <a:spcBef>
                <a:spcPct val="50000"/>
              </a:spcBef>
              <a:buNone/>
            </a:pPr>
            <a:r>
              <a:rPr lang="en-US" altLang="zh-CN" sz="800" dirty="0" smtClean="0">
                <a:latin typeface="微软雅黑"/>
                <a:ea typeface="微软雅黑"/>
              </a:rPr>
              <a:t>1.</a:t>
            </a:r>
            <a:r>
              <a:rPr lang="zh-CN" altLang="en-US" sz="800" dirty="0" smtClean="0">
                <a:latin typeface="微软雅黑"/>
                <a:ea typeface="微软雅黑"/>
              </a:rPr>
              <a:t>特大城市：北京、上海，请注明：</a:t>
            </a:r>
          </a:p>
          <a:p>
            <a:pPr eaLnBrk="1" hangingPunct="1">
              <a:spcBef>
                <a:spcPct val="50000"/>
              </a:spcBef>
              <a:buNone/>
            </a:pPr>
            <a:r>
              <a:rPr lang="en-US" altLang="zh-CN" sz="800" dirty="0" smtClean="0">
                <a:latin typeface="微软雅黑"/>
                <a:ea typeface="微软雅黑"/>
              </a:rPr>
              <a:t>2.</a:t>
            </a:r>
            <a:r>
              <a:rPr lang="zh-CN" altLang="en-US" sz="800" dirty="0" smtClean="0">
                <a:latin typeface="微软雅黑"/>
                <a:ea typeface="微软雅黑"/>
              </a:rPr>
              <a:t>省会城市，请注明：</a:t>
            </a:r>
          </a:p>
          <a:p>
            <a:pPr eaLnBrk="1" hangingPunct="1">
              <a:spcBef>
                <a:spcPct val="50000"/>
              </a:spcBef>
              <a:buNone/>
            </a:pPr>
            <a:r>
              <a:rPr lang="en-US" altLang="zh-CN" sz="800" dirty="0" smtClean="0">
                <a:latin typeface="微软雅黑"/>
                <a:ea typeface="微软雅黑"/>
              </a:rPr>
              <a:t>3.</a:t>
            </a:r>
            <a:r>
              <a:rPr lang="zh-CN" altLang="en-US" sz="800" dirty="0" smtClean="0">
                <a:latin typeface="微软雅黑"/>
                <a:ea typeface="微软雅黑"/>
              </a:rPr>
              <a:t>非省会城市，请注明：</a:t>
            </a:r>
          </a:p>
          <a:p>
            <a:pPr eaLnBrk="1" hangingPunct="1">
              <a:spcBef>
                <a:spcPct val="50000"/>
              </a:spcBef>
              <a:buNone/>
            </a:pPr>
            <a:r>
              <a:rPr lang="en-US" altLang="zh-CN" sz="800" dirty="0" smtClean="0">
                <a:latin typeface="微软雅黑"/>
                <a:ea typeface="微软雅黑"/>
              </a:rPr>
              <a:t>4.</a:t>
            </a:r>
            <a:r>
              <a:rPr lang="zh-CN" altLang="en-US" sz="800" dirty="0" smtClean="0">
                <a:latin typeface="微软雅黑"/>
                <a:ea typeface="微软雅黑"/>
              </a:rPr>
              <a:t>集镇及农村，请注明：</a:t>
            </a:r>
          </a:p>
          <a:p>
            <a:pPr eaLnBrk="1" hangingPunct="1">
              <a:spcBef>
                <a:spcPct val="50000"/>
              </a:spcBef>
              <a:buNone/>
            </a:pPr>
            <a:r>
              <a:rPr lang="en-US" altLang="zh-CN" sz="800" dirty="0" smtClean="0">
                <a:latin typeface="微软雅黑"/>
                <a:ea typeface="微软雅黑"/>
              </a:rPr>
              <a:t>5.</a:t>
            </a:r>
            <a:r>
              <a:rPr lang="zh-CN" altLang="en-US" sz="800" dirty="0" smtClean="0">
                <a:latin typeface="微软雅黑"/>
                <a:ea typeface="微软雅黑"/>
              </a:rPr>
              <a:t>其他，请注明：</a:t>
            </a:r>
          </a:p>
          <a:p>
            <a:pPr eaLnBrk="1" hangingPunct="1">
              <a:spcBef>
                <a:spcPct val="50000"/>
              </a:spcBef>
              <a:buNone/>
            </a:pPr>
            <a:endParaRPr lang="zh-CN" altLang="en-US" sz="800" dirty="0" smtClean="0">
              <a:latin typeface="微软雅黑"/>
              <a:ea typeface="微软雅黑"/>
            </a:endParaRPr>
          </a:p>
          <a:p>
            <a:pPr eaLnBrk="1" hangingPunct="1">
              <a:spcBef>
                <a:spcPct val="50000"/>
              </a:spcBef>
              <a:buNone/>
            </a:pPr>
            <a:r>
              <a:rPr lang="en-US" altLang="zh-CN" sz="800" dirty="0" smtClean="0">
                <a:latin typeface="微软雅黑"/>
                <a:ea typeface="微软雅黑"/>
              </a:rPr>
              <a:t>18.</a:t>
            </a:r>
            <a:r>
              <a:rPr lang="zh-CN" altLang="en-US" sz="800" dirty="0" smtClean="0">
                <a:latin typeface="微软雅黑"/>
                <a:ea typeface="微软雅黑"/>
              </a:rPr>
              <a:t>你对“老酸奶含工业明胶”事件有什么评论？</a:t>
            </a:r>
          </a:p>
        </p:txBody>
      </p:sp>
      <p:sp>
        <p:nvSpPr>
          <p:cNvPr id="6"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6A4FE59D-2B2D-49C0-9A27-B73F2B9FA825}" type="slidenum">
              <a:rPr lang="zh-CN" altLang="en-US"/>
              <a:pPr>
                <a:defRPr/>
              </a:pPr>
              <a:t>16</a:t>
            </a:fld>
            <a:endParaRPr lang="zh-CN"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a:xfrm>
            <a:off x="2000250" y="2286000"/>
            <a:ext cx="3714750" cy="500063"/>
          </a:xfrm>
          <a:prstGeom prst="rect">
            <a:avLst/>
          </a:prstGeom>
          <a:solidFill>
            <a:srgbClr val="A2AA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1">
              <a:solidFill>
                <a:srgbClr val="FF0000"/>
              </a:solidFill>
            </a:endParaRPr>
          </a:p>
        </p:txBody>
      </p:sp>
      <p:grpSp>
        <p:nvGrpSpPr>
          <p:cNvPr id="2" name="组合 14"/>
          <p:cNvGrpSpPr>
            <a:grpSpLocks/>
          </p:cNvGrpSpPr>
          <p:nvPr/>
        </p:nvGrpSpPr>
        <p:grpSpPr bwMode="auto">
          <a:xfrm>
            <a:off x="2000250" y="1928813"/>
            <a:ext cx="3786188" cy="2749550"/>
            <a:chOff x="2000232" y="1928802"/>
            <a:chExt cx="3786214" cy="2748950"/>
          </a:xfrm>
        </p:grpSpPr>
        <p:cxnSp>
          <p:nvCxnSpPr>
            <p:cNvPr id="16" name="直接连接符 15"/>
            <p:cNvCxnSpPr/>
            <p:nvPr/>
          </p:nvCxnSpPr>
          <p:spPr>
            <a:xfrm>
              <a:off x="2000232" y="1962132"/>
              <a:ext cx="3714776" cy="1588"/>
            </a:xfrm>
            <a:prstGeom prst="line">
              <a:avLst/>
            </a:prstGeom>
            <a:ln w="12700">
              <a:solidFill>
                <a:srgbClr val="A2AA3C"/>
              </a:solidFill>
            </a:ln>
          </p:spPr>
          <p:style>
            <a:lnRef idx="1">
              <a:schemeClr val="accent1"/>
            </a:lnRef>
            <a:fillRef idx="0">
              <a:schemeClr val="accent1"/>
            </a:fillRef>
            <a:effectRef idx="0">
              <a:schemeClr val="accent1"/>
            </a:effectRef>
            <a:fontRef idx="minor">
              <a:schemeClr val="tx1"/>
            </a:fontRef>
          </p:style>
        </p:cxnSp>
        <p:sp>
          <p:nvSpPr>
            <p:cNvPr id="18" name="椭圆 17"/>
            <p:cNvSpPr/>
            <p:nvPr/>
          </p:nvSpPr>
          <p:spPr>
            <a:xfrm>
              <a:off x="5695957" y="1928802"/>
              <a:ext cx="90489" cy="90467"/>
            </a:xfrm>
            <a:prstGeom prst="ellipse">
              <a:avLst/>
            </a:prstGeom>
            <a:solidFill>
              <a:srgbClr val="A2AA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b="1" dirty="0">
                <a:solidFill>
                  <a:srgbClr val="FF0000"/>
                </a:solidFill>
              </a:endParaRPr>
            </a:p>
          </p:txBody>
        </p:sp>
        <p:cxnSp>
          <p:nvCxnSpPr>
            <p:cNvPr id="19" name="直接连接符 18"/>
            <p:cNvCxnSpPr/>
            <p:nvPr/>
          </p:nvCxnSpPr>
          <p:spPr>
            <a:xfrm rot="5400000" flipH="1" flipV="1">
              <a:off x="644009" y="3319942"/>
              <a:ext cx="2714033" cy="1588"/>
            </a:xfrm>
            <a:prstGeom prst="line">
              <a:avLst/>
            </a:prstGeom>
            <a:ln w="12700">
              <a:solidFill>
                <a:srgbClr val="A2AA3C"/>
              </a:solidFill>
            </a:ln>
          </p:spPr>
          <p:style>
            <a:lnRef idx="1">
              <a:schemeClr val="accent1"/>
            </a:lnRef>
            <a:fillRef idx="0">
              <a:schemeClr val="accent1"/>
            </a:fillRef>
            <a:effectRef idx="0">
              <a:schemeClr val="accent1"/>
            </a:effectRef>
            <a:fontRef idx="minor">
              <a:schemeClr val="tx1"/>
            </a:fontRef>
          </p:style>
        </p:cxnSp>
      </p:grpSp>
      <p:sp>
        <p:nvSpPr>
          <p:cNvPr id="26" name="椭圆 25"/>
          <p:cNvSpPr/>
          <p:nvPr/>
        </p:nvSpPr>
        <p:spPr>
          <a:xfrm>
            <a:off x="1890713" y="2428875"/>
            <a:ext cx="214312" cy="214313"/>
          </a:xfrm>
          <a:prstGeom prst="ellipse">
            <a:avLst/>
          </a:prstGeom>
          <a:solidFill>
            <a:schemeClr val="bg1"/>
          </a:solidFill>
          <a:ln>
            <a:solidFill>
              <a:srgbClr val="A2AA3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1">
              <a:solidFill>
                <a:srgbClr val="FF0000"/>
              </a:solidFill>
            </a:endParaRPr>
          </a:p>
        </p:txBody>
      </p:sp>
      <p:sp>
        <p:nvSpPr>
          <p:cNvPr id="17412" name="TextBox 27"/>
          <p:cNvSpPr txBox="1">
            <a:spLocks noChangeArrowheads="1"/>
          </p:cNvSpPr>
          <p:nvPr/>
        </p:nvSpPr>
        <p:spPr bwMode="auto">
          <a:xfrm>
            <a:off x="2214563" y="2357438"/>
            <a:ext cx="1569660" cy="369332"/>
          </a:xfrm>
          <a:prstGeom prst="rect">
            <a:avLst/>
          </a:prstGeom>
          <a:noFill/>
          <a:ln w="9525">
            <a:noFill/>
            <a:miter lim="800000"/>
            <a:headEnd/>
            <a:tailEnd/>
          </a:ln>
        </p:spPr>
        <p:txBody>
          <a:bodyPr wrap="none">
            <a:spAutoFit/>
          </a:bodyPr>
          <a:lstStyle/>
          <a:p>
            <a:r>
              <a:rPr lang="zh-CN" altLang="en-US" b="1" dirty="0" smtClean="0">
                <a:latin typeface="微软雅黑"/>
                <a:ea typeface="微软雅黑"/>
                <a:cs typeface="微软雅黑"/>
              </a:rPr>
              <a:t>连续</a:t>
            </a:r>
            <a:r>
              <a:rPr lang="zh-CN" altLang="en-US" b="1" dirty="0" smtClean="0">
                <a:latin typeface="微软雅黑"/>
                <a:ea typeface="微软雅黑"/>
                <a:cs typeface="微软雅黑"/>
              </a:rPr>
              <a:t>调查预览</a:t>
            </a:r>
            <a:endParaRPr lang="zh-CN" altLang="en-US" b="1" dirty="0">
              <a:latin typeface="微软雅黑"/>
              <a:ea typeface="微软雅黑"/>
              <a:cs typeface="微软雅黑"/>
            </a:endParaRPr>
          </a:p>
        </p:txBody>
      </p:sp>
      <p:pic>
        <p:nvPicPr>
          <p:cNvPr id="17413" name="图片 13" descr="1.png"/>
          <p:cNvPicPr>
            <a:picLocks noChangeAspect="1"/>
          </p:cNvPicPr>
          <p:nvPr/>
        </p:nvPicPr>
        <p:blipFill>
          <a:blip r:embed="rId2" cstate="print"/>
          <a:srcRect/>
          <a:stretch>
            <a:fillRect/>
          </a:stretch>
        </p:blipFill>
        <p:spPr bwMode="auto">
          <a:xfrm>
            <a:off x="4000500" y="4214813"/>
            <a:ext cx="4975225" cy="1935162"/>
          </a:xfrm>
          <a:prstGeom prst="rect">
            <a:avLst/>
          </a:prstGeom>
          <a:noFill/>
          <a:ln w="9525">
            <a:noFill/>
            <a:miter lim="800000"/>
            <a:headEnd/>
            <a:tailEnd/>
          </a:ln>
        </p:spPr>
      </p:pic>
      <p:sp>
        <p:nvSpPr>
          <p:cNvPr id="16390" name="灯片编号占位符 11"/>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zh-CN" altLang="en-US" sz="1200">
                <a:latin typeface="宋体" charset="-122"/>
              </a:rPr>
              <a:t>御调查  </a:t>
            </a:r>
            <a:r>
              <a:rPr lang="en-US" altLang="zh-CN" sz="1200">
                <a:latin typeface="宋体" charset="-122"/>
              </a:rPr>
              <a:t>|  </a:t>
            </a:r>
            <a:fld id="{DE0E8DB7-BF12-445E-A85F-CDD011B7A549}" type="slidenum">
              <a:rPr lang="zh-CN" altLang="en-US" sz="1200">
                <a:latin typeface="宋体" charset="-122"/>
              </a:rPr>
              <a:pPr fontAlgn="base">
                <a:spcBef>
                  <a:spcPct val="0"/>
                </a:spcBef>
                <a:spcAft>
                  <a:spcPct val="0"/>
                </a:spcAft>
                <a:defRPr/>
              </a:pPr>
              <a:t>17</a:t>
            </a:fld>
            <a:endParaRPr lang="en-US" altLang="zh-CN" sz="1200">
              <a:latin typeface="宋体" charset="-122"/>
            </a:endParaRPr>
          </a:p>
        </p:txBody>
      </p:sp>
      <p:sp>
        <p:nvSpPr>
          <p:cNvPr id="21" name="内容占位符 2"/>
          <p:cNvSpPr>
            <a:spLocks noGrp="1"/>
          </p:cNvSpPr>
          <p:nvPr>
            <p:ph idx="1"/>
          </p:nvPr>
        </p:nvSpPr>
        <p:spPr>
          <a:xfrm>
            <a:off x="2195736" y="2924944"/>
            <a:ext cx="6491064" cy="3201219"/>
          </a:xfrm>
        </p:spPr>
        <p:txBody>
          <a:bodyPr/>
          <a:lstStyle/>
          <a:p>
            <a:pPr eaLnBrk="1" hangingPunct="1"/>
            <a:r>
              <a:rPr lang="zh-CN" altLang="en-US" sz="1800" dirty="0" smtClean="0">
                <a:latin typeface="微软雅黑"/>
                <a:ea typeface="微软雅黑"/>
              </a:rPr>
              <a:t>通过连续调查可以提供各事件之间的消费者态度变化数据。</a:t>
            </a:r>
            <a:endParaRPr lang="en-US" altLang="zh-CN" sz="1800" dirty="0" smtClean="0">
              <a:latin typeface="微软雅黑"/>
              <a:ea typeface="微软雅黑"/>
            </a:endParaRPr>
          </a:p>
          <a:p>
            <a:pPr eaLnBrk="1" hangingPunct="1"/>
            <a:r>
              <a:rPr lang="zh-CN" altLang="en-US" sz="1800" dirty="0" smtClean="0">
                <a:latin typeface="微软雅黑"/>
                <a:ea typeface="微软雅黑"/>
              </a:rPr>
              <a:t>在此以美誉度和信任度为例展示连续调查的形式：</a:t>
            </a:r>
            <a:endParaRPr lang="en-US" altLang="zh-CN" sz="1800" dirty="0" smtClean="0">
              <a:latin typeface="微软雅黑"/>
              <a:ea typeface="微软雅黑"/>
            </a:endParaRPr>
          </a:p>
          <a:p>
            <a:pPr lvl="1" eaLnBrk="1" hangingPunct="1"/>
            <a:r>
              <a:rPr lang="zh-CN" altLang="en-US" sz="1400" dirty="0" smtClean="0">
                <a:latin typeface="微软雅黑"/>
                <a:ea typeface="微软雅黑"/>
              </a:rPr>
              <a:t>对比</a:t>
            </a:r>
            <a:r>
              <a:rPr lang="en-US" altLang="zh-CN" sz="1400" dirty="0" smtClean="0">
                <a:latin typeface="微软雅黑"/>
                <a:ea typeface="微软雅黑"/>
              </a:rPr>
              <a:t>3</a:t>
            </a:r>
            <a:r>
              <a:rPr lang="zh-CN" altLang="en-US" sz="1400" dirty="0" smtClean="0">
                <a:latin typeface="微软雅黑"/>
                <a:ea typeface="微软雅黑"/>
              </a:rPr>
              <a:t>月</a:t>
            </a:r>
            <a:r>
              <a:rPr lang="en-US" altLang="zh-CN" sz="1400" dirty="0" smtClean="0">
                <a:latin typeface="微软雅黑"/>
                <a:ea typeface="微软雅黑"/>
              </a:rPr>
              <a:t>30</a:t>
            </a:r>
            <a:r>
              <a:rPr lang="zh-CN" altLang="en-US" sz="1400" dirty="0" smtClean="0">
                <a:latin typeface="微软雅黑"/>
                <a:ea typeface="微软雅黑"/>
              </a:rPr>
              <a:t>日、</a:t>
            </a:r>
            <a:r>
              <a:rPr lang="en-US" altLang="zh-CN" sz="1400" dirty="0" smtClean="0">
                <a:latin typeface="微软雅黑"/>
                <a:ea typeface="微软雅黑"/>
              </a:rPr>
              <a:t>4</a:t>
            </a:r>
            <a:r>
              <a:rPr lang="zh-CN" altLang="en-US" sz="1400" dirty="0" smtClean="0">
                <a:latin typeface="微软雅黑"/>
                <a:ea typeface="微软雅黑"/>
              </a:rPr>
              <a:t>月</a:t>
            </a:r>
            <a:r>
              <a:rPr lang="en-US" altLang="zh-CN" sz="1400" dirty="0" smtClean="0">
                <a:latin typeface="微软雅黑"/>
                <a:ea typeface="微软雅黑"/>
              </a:rPr>
              <a:t>6</a:t>
            </a:r>
            <a:r>
              <a:rPr lang="zh-CN" altLang="en-US" sz="1400" dirty="0" smtClean="0">
                <a:latin typeface="微软雅黑"/>
                <a:ea typeface="微软雅黑"/>
              </a:rPr>
              <a:t>日、</a:t>
            </a:r>
            <a:r>
              <a:rPr lang="en-US" altLang="zh-CN" sz="1400" dirty="0" smtClean="0">
                <a:latin typeface="微软雅黑"/>
                <a:ea typeface="微软雅黑"/>
              </a:rPr>
              <a:t>4</a:t>
            </a:r>
            <a:r>
              <a:rPr lang="zh-CN" altLang="en-US" sz="1400" dirty="0" smtClean="0">
                <a:latin typeface="微软雅黑"/>
                <a:ea typeface="微软雅黑"/>
              </a:rPr>
              <a:t>月</a:t>
            </a:r>
            <a:r>
              <a:rPr lang="en-US" altLang="zh-CN" sz="1400" dirty="0" smtClean="0">
                <a:latin typeface="微软雅黑"/>
                <a:ea typeface="微软雅黑"/>
              </a:rPr>
              <a:t>16</a:t>
            </a:r>
            <a:r>
              <a:rPr lang="zh-CN" altLang="en-US" sz="1400" dirty="0" smtClean="0">
                <a:latin typeface="微软雅黑"/>
                <a:ea typeface="微软雅黑"/>
              </a:rPr>
              <a:t>日调查数据发现受访者的判断更多受当前的热点事件</a:t>
            </a:r>
            <a:r>
              <a:rPr lang="zh-CN" altLang="en-US" sz="1400" dirty="0" smtClean="0">
                <a:latin typeface="微软雅黑"/>
                <a:ea typeface="微软雅黑"/>
              </a:rPr>
              <a:t>影响，即使是十天前的事件也会很快褪色。</a:t>
            </a:r>
            <a:endParaRPr lang="en-US" altLang="zh-CN" sz="1400" dirty="0" smtClean="0">
              <a:latin typeface="微软雅黑"/>
              <a:ea typeface="微软雅黑"/>
            </a:endParaRPr>
          </a:p>
          <a:p>
            <a:pPr eaLnBrk="1" hangingPunct="1"/>
            <a:endParaRPr lang="en-US" altLang="zh-CN" sz="1800" dirty="0" smtClean="0">
              <a:latin typeface="微软雅黑"/>
              <a:ea typeface="微软雅黑"/>
            </a:endParaRPr>
          </a:p>
          <a:p>
            <a:pPr eaLnBrk="1" hangingPunct="1"/>
            <a:endParaRPr lang="zh-CN" altLang="en-US" sz="1800" dirty="0" smtClean="0">
              <a:latin typeface="微软雅黑"/>
              <a:ea typeface="微软雅黑"/>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标题 1"/>
          <p:cNvSpPr>
            <a:spLocks noGrp="1"/>
          </p:cNvSpPr>
          <p:nvPr>
            <p:ph type="title"/>
          </p:nvPr>
        </p:nvSpPr>
        <p:spPr/>
        <p:txBody>
          <a:bodyPr/>
          <a:lstStyle/>
          <a:p>
            <a:pPr eaLnBrk="1" hangingPunct="1"/>
            <a:r>
              <a:rPr lang="zh-CN" altLang="en-US" sz="2000" b="1" dirty="0" smtClean="0">
                <a:latin typeface="微软雅黑"/>
                <a:ea typeface="微软雅黑"/>
              </a:rPr>
              <a:t>品牌美誉度变化</a:t>
            </a:r>
            <a:r>
              <a:rPr lang="zh-CN" altLang="en-US" sz="2000" b="1" dirty="0" smtClean="0">
                <a:latin typeface="微软雅黑"/>
                <a:ea typeface="微软雅黑"/>
              </a:rPr>
              <a:t>：受负面事件影响蒙牛伊利美誉度不断受损</a:t>
            </a:r>
            <a:endParaRPr lang="zh-CN" altLang="en-US" sz="2000" b="1" dirty="0" smtClean="0">
              <a:latin typeface="微软雅黑"/>
              <a:ea typeface="微软雅黑"/>
            </a:endParaRPr>
          </a:p>
        </p:txBody>
      </p:sp>
      <p:sp>
        <p:nvSpPr>
          <p:cNvPr id="19474" name="TextBox 13"/>
          <p:cNvSpPr txBox="1">
            <a:spLocks noChangeArrowheads="1"/>
          </p:cNvSpPr>
          <p:nvPr/>
        </p:nvSpPr>
        <p:spPr bwMode="auto">
          <a:xfrm>
            <a:off x="457200" y="1209675"/>
            <a:ext cx="5616575" cy="830997"/>
          </a:xfrm>
          <a:prstGeom prst="rect">
            <a:avLst/>
          </a:prstGeom>
          <a:noFill/>
          <a:ln w="9525">
            <a:noFill/>
            <a:miter lim="800000"/>
            <a:headEnd/>
            <a:tailEnd/>
          </a:ln>
        </p:spPr>
        <p:txBody>
          <a:bodyPr>
            <a:spAutoFit/>
          </a:bodyPr>
          <a:lstStyle/>
          <a:p>
            <a:r>
              <a:rPr lang="zh-CN" altLang="en-US" sz="1200" b="1" dirty="0"/>
              <a:t>问题</a:t>
            </a:r>
            <a:r>
              <a:rPr lang="zh-CN" altLang="en-US" sz="1200" b="1" dirty="0" smtClean="0"/>
              <a:t>：你最喜欢以下哪个牛奶品牌？</a:t>
            </a:r>
            <a:endParaRPr lang="en-US" altLang="zh-CN" sz="1200" b="1" dirty="0" smtClean="0"/>
          </a:p>
          <a:p>
            <a:r>
              <a:rPr lang="en-US" altLang="zh-CN" sz="1200" b="1" dirty="0" smtClean="0"/>
              <a:t>3</a:t>
            </a:r>
            <a:r>
              <a:rPr lang="zh-CN" altLang="en-US" sz="1200" b="1" dirty="0" smtClean="0"/>
              <a:t>月</a:t>
            </a:r>
            <a:r>
              <a:rPr lang="en-US" altLang="zh-CN" sz="1200" b="1" dirty="0" smtClean="0"/>
              <a:t>30</a:t>
            </a:r>
            <a:r>
              <a:rPr lang="zh-CN" altLang="en-US" sz="1200" b="1" dirty="0" smtClean="0"/>
              <a:t>日：香港两大超市停售蒙牛伊利调查</a:t>
            </a:r>
            <a:endParaRPr lang="en-US" altLang="zh-CN" sz="1200" b="1" dirty="0" smtClean="0"/>
          </a:p>
          <a:p>
            <a:r>
              <a:rPr lang="en-US" altLang="zh-CN" sz="1200" b="1" dirty="0" smtClean="0"/>
              <a:t>4</a:t>
            </a:r>
            <a:r>
              <a:rPr lang="zh-CN" altLang="en-US" sz="1200" b="1" dirty="0" smtClean="0"/>
              <a:t>月</a:t>
            </a:r>
            <a:r>
              <a:rPr lang="en-US" altLang="zh-CN" sz="1200" b="1" dirty="0" smtClean="0"/>
              <a:t>6</a:t>
            </a:r>
            <a:r>
              <a:rPr lang="zh-CN" altLang="en-US" sz="1200" b="1" dirty="0" smtClean="0"/>
              <a:t>日：小学生喝蒙牛中毒事件反响调查</a:t>
            </a:r>
            <a:endParaRPr lang="en-US" altLang="zh-CN" sz="1200" b="1" dirty="0" smtClean="0"/>
          </a:p>
          <a:p>
            <a:r>
              <a:rPr lang="en-US" altLang="zh-CN" sz="1200" b="1" dirty="0" smtClean="0"/>
              <a:t>4</a:t>
            </a:r>
            <a:r>
              <a:rPr lang="zh-CN" altLang="en-US" sz="1200" b="1" dirty="0" smtClean="0"/>
              <a:t>月</a:t>
            </a:r>
            <a:r>
              <a:rPr lang="en-US" altLang="zh-CN" sz="1200" b="1" dirty="0" smtClean="0"/>
              <a:t>16</a:t>
            </a:r>
            <a:r>
              <a:rPr lang="zh-CN" altLang="en-US" sz="1200" b="1" dirty="0" smtClean="0"/>
              <a:t>日：老酸奶含工业明胶事件调查</a:t>
            </a:r>
            <a:endParaRPr lang="zh-CN" altLang="en-US" sz="1200" b="1" dirty="0"/>
          </a:p>
        </p:txBody>
      </p:sp>
      <p:sp>
        <p:nvSpPr>
          <p:cNvPr id="19475" name="内容占位符 11"/>
          <p:cNvSpPr>
            <a:spLocks noGrp="1"/>
          </p:cNvSpPr>
          <p:nvPr>
            <p:ph idx="1"/>
          </p:nvPr>
        </p:nvSpPr>
        <p:spPr>
          <a:xfrm>
            <a:off x="467544" y="2204864"/>
            <a:ext cx="8229600" cy="720197"/>
          </a:xfrm>
        </p:spPr>
        <p:txBody>
          <a:bodyPr>
            <a:spAutoFit/>
          </a:bodyPr>
          <a:lstStyle/>
          <a:p>
            <a:pPr eaLnBrk="1" hangingPunct="1"/>
            <a:r>
              <a:rPr lang="zh-CN" altLang="en-US" sz="1200" dirty="0" smtClean="0">
                <a:latin typeface="微软雅黑"/>
                <a:ea typeface="微软雅黑"/>
              </a:rPr>
              <a:t>小学生喝蒙牛中毒事件对蒙牛打击最大；</a:t>
            </a:r>
            <a:endParaRPr lang="en-US" altLang="zh-CN" sz="1200" dirty="0" smtClean="0">
              <a:latin typeface="微软雅黑"/>
              <a:ea typeface="微软雅黑"/>
            </a:endParaRPr>
          </a:p>
          <a:p>
            <a:pPr eaLnBrk="1" hangingPunct="1"/>
            <a:r>
              <a:rPr lang="zh-CN" altLang="en-US" sz="1200" dirty="0" smtClean="0">
                <a:latin typeface="微软雅黑"/>
                <a:ea typeface="微软雅黑"/>
              </a:rPr>
              <a:t>老酸奶含工业明胶事件对伊利蒙牛都形成负面影响，光明</a:t>
            </a:r>
            <a:r>
              <a:rPr lang="zh-CN" altLang="en-US" sz="1200" dirty="0" smtClean="0">
                <a:latin typeface="微软雅黑"/>
                <a:ea typeface="微软雅黑"/>
              </a:rPr>
              <a:t>获益；</a:t>
            </a:r>
            <a:endParaRPr lang="en-US" altLang="zh-CN" sz="1200" dirty="0" smtClean="0">
              <a:latin typeface="微软雅黑"/>
              <a:ea typeface="微软雅黑"/>
            </a:endParaRPr>
          </a:p>
          <a:p>
            <a:pPr eaLnBrk="1" hangingPunct="1"/>
            <a:r>
              <a:rPr lang="zh-CN" altLang="en-US" sz="1200" dirty="0" smtClean="0">
                <a:latin typeface="微软雅黑"/>
                <a:ea typeface="微软雅黑"/>
              </a:rPr>
              <a:t>当前品牌美誉度排序：伊利</a:t>
            </a:r>
            <a:r>
              <a:rPr lang="zh-CN" altLang="en-US" sz="1200" dirty="0" smtClean="0">
                <a:latin typeface="微软雅黑"/>
                <a:ea typeface="微软雅黑"/>
              </a:rPr>
              <a:t>（</a:t>
            </a:r>
            <a:r>
              <a:rPr lang="en-US" altLang="zh-CN" sz="1200" dirty="0" smtClean="0">
                <a:latin typeface="微软雅黑"/>
                <a:ea typeface="微软雅黑"/>
              </a:rPr>
              <a:t>22%</a:t>
            </a:r>
            <a:r>
              <a:rPr lang="zh-CN" altLang="en-US" sz="1200" dirty="0" smtClean="0">
                <a:latin typeface="微软雅黑"/>
                <a:ea typeface="微软雅黑"/>
              </a:rPr>
              <a:t>）、蒙牛（</a:t>
            </a:r>
            <a:r>
              <a:rPr lang="en-US" altLang="zh-CN" sz="1200" dirty="0" smtClean="0">
                <a:latin typeface="微软雅黑"/>
                <a:ea typeface="微软雅黑"/>
              </a:rPr>
              <a:t>21%</a:t>
            </a:r>
            <a:r>
              <a:rPr lang="zh-CN" altLang="en-US" sz="1200" dirty="0" smtClean="0">
                <a:latin typeface="微软雅黑"/>
                <a:ea typeface="微软雅黑"/>
              </a:rPr>
              <a:t>）、光明（</a:t>
            </a:r>
            <a:r>
              <a:rPr lang="en-US" altLang="zh-CN" sz="1200" dirty="0" smtClean="0">
                <a:latin typeface="微软雅黑"/>
                <a:ea typeface="微软雅黑"/>
              </a:rPr>
              <a:t>20%</a:t>
            </a:r>
            <a:r>
              <a:rPr lang="zh-CN" altLang="en-US" sz="1200" dirty="0" smtClean="0">
                <a:latin typeface="微软雅黑"/>
                <a:ea typeface="微软雅黑"/>
              </a:rPr>
              <a:t>）。</a:t>
            </a:r>
            <a:endParaRPr lang="zh-CN" altLang="en-US" sz="1200" dirty="0" smtClean="0">
              <a:latin typeface="微软雅黑"/>
              <a:ea typeface="微软雅黑"/>
            </a:endParaRPr>
          </a:p>
        </p:txBody>
      </p:sp>
      <p:sp>
        <p:nvSpPr>
          <p:cNvPr id="13"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B7B3A66A-3D56-4C94-B268-6E7BAC83FBCF}" type="slidenum">
              <a:rPr lang="zh-CN" altLang="en-US"/>
              <a:pPr>
                <a:defRPr/>
              </a:pPr>
              <a:t>18</a:t>
            </a:fld>
            <a:endParaRPr lang="zh-CN" altLang="en-US"/>
          </a:p>
        </p:txBody>
      </p:sp>
      <p:graphicFrame>
        <p:nvGraphicFramePr>
          <p:cNvPr id="17" name="图表 16"/>
          <p:cNvGraphicFramePr/>
          <p:nvPr/>
        </p:nvGraphicFramePr>
        <p:xfrm>
          <a:off x="539552" y="3573016"/>
          <a:ext cx="8136904" cy="2743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标题 1"/>
          <p:cNvSpPr>
            <a:spLocks noGrp="1"/>
          </p:cNvSpPr>
          <p:nvPr>
            <p:ph type="title"/>
          </p:nvPr>
        </p:nvSpPr>
        <p:spPr/>
        <p:txBody>
          <a:bodyPr/>
          <a:lstStyle/>
          <a:p>
            <a:pPr eaLnBrk="1" hangingPunct="1"/>
            <a:r>
              <a:rPr lang="zh-CN" altLang="en-US" sz="2000" b="1" dirty="0" smtClean="0">
                <a:latin typeface="微软雅黑"/>
                <a:ea typeface="微软雅黑"/>
              </a:rPr>
              <a:t>品牌信任度变化</a:t>
            </a:r>
            <a:r>
              <a:rPr lang="zh-CN" altLang="en-US" sz="2000" b="1" dirty="0" smtClean="0">
                <a:latin typeface="微软雅黑"/>
                <a:ea typeface="微软雅黑"/>
              </a:rPr>
              <a:t>：</a:t>
            </a:r>
            <a:endParaRPr lang="zh-CN" altLang="en-US" sz="2000" b="1" dirty="0" smtClean="0">
              <a:latin typeface="微软雅黑"/>
              <a:ea typeface="微软雅黑"/>
            </a:endParaRPr>
          </a:p>
        </p:txBody>
      </p:sp>
      <p:sp>
        <p:nvSpPr>
          <p:cNvPr id="19474" name="TextBox 13"/>
          <p:cNvSpPr txBox="1">
            <a:spLocks noChangeArrowheads="1"/>
          </p:cNvSpPr>
          <p:nvPr/>
        </p:nvSpPr>
        <p:spPr bwMode="auto">
          <a:xfrm>
            <a:off x="457200" y="1209675"/>
            <a:ext cx="5616575" cy="830997"/>
          </a:xfrm>
          <a:prstGeom prst="rect">
            <a:avLst/>
          </a:prstGeom>
          <a:noFill/>
          <a:ln w="9525">
            <a:noFill/>
            <a:miter lim="800000"/>
            <a:headEnd/>
            <a:tailEnd/>
          </a:ln>
        </p:spPr>
        <p:txBody>
          <a:bodyPr>
            <a:spAutoFit/>
          </a:bodyPr>
          <a:lstStyle/>
          <a:p>
            <a:r>
              <a:rPr lang="zh-CN" altLang="en-US" sz="1200" b="1" dirty="0"/>
              <a:t>问题</a:t>
            </a:r>
            <a:r>
              <a:rPr lang="zh-CN" altLang="en-US" sz="1200" b="1" dirty="0" smtClean="0"/>
              <a:t>：现在你最信任以下哪个牛奶品牌？</a:t>
            </a:r>
          </a:p>
          <a:p>
            <a:r>
              <a:rPr lang="en-US" altLang="zh-CN" sz="1200" b="1" dirty="0" smtClean="0"/>
              <a:t>3</a:t>
            </a:r>
            <a:r>
              <a:rPr lang="zh-CN" altLang="en-US" sz="1200" b="1" dirty="0" smtClean="0"/>
              <a:t>月</a:t>
            </a:r>
            <a:r>
              <a:rPr lang="en-US" altLang="zh-CN" sz="1200" b="1" dirty="0" smtClean="0"/>
              <a:t>30</a:t>
            </a:r>
            <a:r>
              <a:rPr lang="zh-CN" altLang="en-US" sz="1200" b="1" dirty="0" smtClean="0"/>
              <a:t>日：香港两大超市停售蒙牛伊利调查</a:t>
            </a:r>
            <a:endParaRPr lang="en-US" altLang="zh-CN" sz="1200" b="1" dirty="0" smtClean="0"/>
          </a:p>
          <a:p>
            <a:r>
              <a:rPr lang="en-US" altLang="zh-CN" sz="1200" b="1" dirty="0" smtClean="0"/>
              <a:t>4</a:t>
            </a:r>
            <a:r>
              <a:rPr lang="zh-CN" altLang="en-US" sz="1200" b="1" dirty="0" smtClean="0"/>
              <a:t>月</a:t>
            </a:r>
            <a:r>
              <a:rPr lang="en-US" altLang="zh-CN" sz="1200" b="1" dirty="0" smtClean="0"/>
              <a:t>6</a:t>
            </a:r>
            <a:r>
              <a:rPr lang="zh-CN" altLang="en-US" sz="1200" b="1" dirty="0" smtClean="0"/>
              <a:t>日：小学生喝蒙牛中毒事件反响调查</a:t>
            </a:r>
            <a:endParaRPr lang="en-US" altLang="zh-CN" sz="1200" b="1" dirty="0" smtClean="0"/>
          </a:p>
          <a:p>
            <a:r>
              <a:rPr lang="en-US" altLang="zh-CN" sz="1200" b="1" dirty="0" smtClean="0"/>
              <a:t>4</a:t>
            </a:r>
            <a:r>
              <a:rPr lang="zh-CN" altLang="en-US" sz="1200" b="1" dirty="0" smtClean="0"/>
              <a:t>月</a:t>
            </a:r>
            <a:r>
              <a:rPr lang="en-US" altLang="zh-CN" sz="1200" b="1" dirty="0" smtClean="0"/>
              <a:t>16</a:t>
            </a:r>
            <a:r>
              <a:rPr lang="zh-CN" altLang="en-US" sz="1200" b="1" dirty="0" smtClean="0"/>
              <a:t>日：老酸奶含工业明胶事件调查</a:t>
            </a:r>
            <a:endParaRPr lang="zh-CN" altLang="en-US" sz="1200" b="1" dirty="0"/>
          </a:p>
        </p:txBody>
      </p:sp>
      <p:sp>
        <p:nvSpPr>
          <p:cNvPr id="19475" name="内容占位符 11"/>
          <p:cNvSpPr>
            <a:spLocks noGrp="1"/>
          </p:cNvSpPr>
          <p:nvPr>
            <p:ph idx="1"/>
          </p:nvPr>
        </p:nvSpPr>
        <p:spPr>
          <a:xfrm>
            <a:off x="467544" y="2204864"/>
            <a:ext cx="8229600" cy="941796"/>
          </a:xfrm>
        </p:spPr>
        <p:txBody>
          <a:bodyPr>
            <a:spAutoFit/>
          </a:bodyPr>
          <a:lstStyle/>
          <a:p>
            <a:pPr eaLnBrk="1" hangingPunct="1"/>
            <a:r>
              <a:rPr lang="zh-CN" altLang="en-US" sz="1200" dirty="0" smtClean="0">
                <a:latin typeface="微软雅黑"/>
                <a:ea typeface="微软雅黑"/>
              </a:rPr>
              <a:t>光明一直保持最受信任品牌的地位；</a:t>
            </a:r>
            <a:endParaRPr lang="en-US" altLang="zh-CN" sz="1200" dirty="0" smtClean="0">
              <a:latin typeface="微软雅黑"/>
              <a:ea typeface="微软雅黑"/>
            </a:endParaRPr>
          </a:p>
          <a:p>
            <a:pPr eaLnBrk="1" hangingPunct="1"/>
            <a:r>
              <a:rPr lang="zh-CN" altLang="en-US" sz="1200" dirty="0" smtClean="0">
                <a:latin typeface="微软雅黑"/>
                <a:ea typeface="微软雅黑"/>
              </a:rPr>
              <a:t>小学生喝蒙牛中毒事件对蒙牛的信任度形成较大打击；</a:t>
            </a:r>
            <a:endParaRPr lang="en-US" altLang="zh-CN" sz="1200" dirty="0" smtClean="0">
              <a:latin typeface="微软雅黑"/>
              <a:ea typeface="微软雅黑"/>
            </a:endParaRPr>
          </a:p>
          <a:p>
            <a:pPr eaLnBrk="1" hangingPunct="1"/>
            <a:r>
              <a:rPr lang="zh-CN" altLang="en-US" sz="1200" dirty="0" smtClean="0">
                <a:latin typeface="微软雅黑"/>
                <a:ea typeface="微软雅黑"/>
              </a:rPr>
              <a:t>老酸奶含工业明胶事件对伊利蒙牛形成负面影响没有多少区别，而且受访者似乎很容易忘记以前的</a:t>
            </a:r>
            <a:r>
              <a:rPr lang="zh-CN" altLang="en-US" sz="1200" dirty="0" smtClean="0">
                <a:latin typeface="微软雅黑"/>
                <a:ea typeface="微软雅黑"/>
              </a:rPr>
              <a:t>事情；</a:t>
            </a:r>
            <a:endParaRPr lang="en-US" altLang="zh-CN" sz="1200" dirty="0" smtClean="0">
              <a:latin typeface="微软雅黑"/>
              <a:ea typeface="微软雅黑"/>
            </a:endParaRPr>
          </a:p>
          <a:p>
            <a:pPr eaLnBrk="1" hangingPunct="1"/>
            <a:r>
              <a:rPr lang="zh-CN" altLang="en-US" sz="1200" dirty="0" smtClean="0">
                <a:latin typeface="微软雅黑"/>
                <a:ea typeface="微软雅黑"/>
              </a:rPr>
              <a:t>当前品牌信任度排序：光明</a:t>
            </a:r>
            <a:r>
              <a:rPr lang="zh-CN" altLang="en-US" sz="1200" dirty="0" smtClean="0">
                <a:latin typeface="微软雅黑"/>
                <a:ea typeface="微软雅黑"/>
              </a:rPr>
              <a:t>（</a:t>
            </a:r>
            <a:r>
              <a:rPr lang="en-US" altLang="zh-CN" sz="1200" dirty="0" smtClean="0">
                <a:latin typeface="微软雅黑"/>
                <a:ea typeface="微软雅黑"/>
              </a:rPr>
              <a:t>22%</a:t>
            </a:r>
            <a:r>
              <a:rPr lang="zh-CN" altLang="en-US" sz="1200" dirty="0" smtClean="0">
                <a:latin typeface="微软雅黑"/>
                <a:ea typeface="微软雅黑"/>
              </a:rPr>
              <a:t>）、伊利（</a:t>
            </a:r>
            <a:r>
              <a:rPr lang="en-US" altLang="zh-CN" sz="1200" dirty="0" smtClean="0">
                <a:latin typeface="微软雅黑"/>
                <a:ea typeface="微软雅黑"/>
              </a:rPr>
              <a:t>17%</a:t>
            </a:r>
            <a:r>
              <a:rPr lang="zh-CN" altLang="en-US" sz="1200" dirty="0" smtClean="0">
                <a:latin typeface="微软雅黑"/>
                <a:ea typeface="微软雅黑"/>
              </a:rPr>
              <a:t>）、蒙牛（</a:t>
            </a:r>
            <a:r>
              <a:rPr lang="en-US" altLang="zh-CN" sz="1200" dirty="0" smtClean="0">
                <a:latin typeface="微软雅黑"/>
                <a:ea typeface="微软雅黑"/>
              </a:rPr>
              <a:t>16%</a:t>
            </a:r>
            <a:r>
              <a:rPr lang="zh-CN" altLang="en-US" sz="1200" dirty="0" smtClean="0">
                <a:latin typeface="微软雅黑"/>
                <a:ea typeface="微软雅黑"/>
              </a:rPr>
              <a:t>）。</a:t>
            </a:r>
            <a:endParaRPr lang="zh-CN" altLang="en-US" sz="1200" dirty="0" smtClean="0">
              <a:latin typeface="微软雅黑"/>
              <a:ea typeface="微软雅黑"/>
            </a:endParaRPr>
          </a:p>
        </p:txBody>
      </p:sp>
      <p:sp>
        <p:nvSpPr>
          <p:cNvPr id="13"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B7B3A66A-3D56-4C94-B268-6E7BAC83FBCF}" type="slidenum">
              <a:rPr lang="zh-CN" altLang="en-US"/>
              <a:pPr>
                <a:defRPr/>
              </a:pPr>
              <a:t>19</a:t>
            </a:fld>
            <a:endParaRPr lang="zh-CN" altLang="en-US"/>
          </a:p>
        </p:txBody>
      </p:sp>
      <p:graphicFrame>
        <p:nvGraphicFramePr>
          <p:cNvPr id="8" name="图表 7"/>
          <p:cNvGraphicFramePr/>
          <p:nvPr/>
        </p:nvGraphicFramePr>
        <p:xfrm>
          <a:off x="467544" y="3573016"/>
          <a:ext cx="8064896" cy="2743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p:txBody>
          <a:bodyPr/>
          <a:lstStyle/>
          <a:p>
            <a:pPr eaLnBrk="1" hangingPunct="1"/>
            <a:r>
              <a:rPr lang="zh-CN" altLang="en-US" sz="2000" b="1" smtClean="0">
                <a:latin typeface="微软雅黑"/>
                <a:ea typeface="微软雅黑"/>
              </a:rPr>
              <a:t>主要发现</a:t>
            </a:r>
          </a:p>
        </p:txBody>
      </p:sp>
      <p:sp>
        <p:nvSpPr>
          <p:cNvPr id="16386" name="内容占位符 2"/>
          <p:cNvSpPr>
            <a:spLocks noGrp="1"/>
          </p:cNvSpPr>
          <p:nvPr>
            <p:ph idx="1"/>
          </p:nvPr>
        </p:nvSpPr>
        <p:spPr/>
        <p:txBody>
          <a:bodyPr/>
          <a:lstStyle/>
          <a:p>
            <a:pPr eaLnBrk="1" hangingPunct="1">
              <a:lnSpc>
                <a:spcPct val="150000"/>
              </a:lnSpc>
            </a:pPr>
            <a:r>
              <a:rPr lang="zh-CN" altLang="en-US" sz="1800" dirty="0" smtClean="0"/>
              <a:t>老酸奶含工业明胶事件对</a:t>
            </a:r>
            <a:r>
              <a:rPr lang="zh-CN" altLang="en-US" sz="1800" dirty="0" smtClean="0">
                <a:latin typeface="微软雅黑"/>
                <a:ea typeface="微软雅黑"/>
              </a:rPr>
              <a:t>蒙牛伊利都形成了负面影响：</a:t>
            </a:r>
            <a:endParaRPr lang="en-US" altLang="zh-CN" sz="1800" dirty="0" smtClean="0">
              <a:latin typeface="微软雅黑"/>
              <a:ea typeface="微软雅黑"/>
            </a:endParaRPr>
          </a:p>
          <a:p>
            <a:pPr lvl="1" eaLnBrk="1" hangingPunct="1">
              <a:lnSpc>
                <a:spcPct val="150000"/>
              </a:lnSpc>
            </a:pPr>
            <a:r>
              <a:rPr lang="zh-CN" altLang="en-US" sz="1400" dirty="0" smtClean="0">
                <a:latin typeface="微软雅黑"/>
                <a:ea typeface="微软雅黑"/>
              </a:rPr>
              <a:t>留意该事件的、知道但不在意的、不知道此事的各占三分之一；</a:t>
            </a:r>
            <a:endParaRPr lang="en-US" altLang="zh-CN" sz="1400" dirty="0" smtClean="0">
              <a:latin typeface="微软雅黑"/>
              <a:ea typeface="微软雅黑"/>
            </a:endParaRPr>
          </a:p>
          <a:p>
            <a:pPr lvl="1" eaLnBrk="1" hangingPunct="1">
              <a:lnSpc>
                <a:spcPct val="150000"/>
              </a:lnSpc>
            </a:pPr>
            <a:r>
              <a:rPr lang="zh-CN" altLang="en-US" sz="1400" dirty="0" smtClean="0">
                <a:latin typeface="微软雅黑"/>
                <a:ea typeface="微软雅黑"/>
              </a:rPr>
              <a:t>该事件对伊利、蒙牛构成的负面影响大约在</a:t>
            </a:r>
            <a:r>
              <a:rPr lang="en-US" altLang="zh-CN" sz="1400" dirty="0" smtClean="0">
                <a:latin typeface="微软雅黑"/>
                <a:ea typeface="微软雅黑"/>
              </a:rPr>
              <a:t>-25%</a:t>
            </a:r>
            <a:r>
              <a:rPr lang="zh-CN" altLang="en-US" sz="1400" dirty="0" smtClean="0">
                <a:latin typeface="微软雅黑"/>
                <a:ea typeface="微软雅黑"/>
              </a:rPr>
              <a:t>左右，二者差异不大；</a:t>
            </a:r>
            <a:endParaRPr lang="en-US" altLang="zh-CN" sz="1400" dirty="0" smtClean="0">
              <a:latin typeface="微软雅黑"/>
              <a:ea typeface="微软雅黑"/>
            </a:endParaRPr>
          </a:p>
          <a:p>
            <a:pPr lvl="1" eaLnBrk="1" hangingPunct="1">
              <a:lnSpc>
                <a:spcPct val="150000"/>
              </a:lnSpc>
            </a:pPr>
            <a:r>
              <a:rPr lang="zh-CN" altLang="en-US" sz="1400" dirty="0" smtClean="0">
                <a:latin typeface="微软雅黑"/>
                <a:ea typeface="微软雅黑"/>
              </a:rPr>
              <a:t>大部分受访者认为小作坊、小工厂和大企业、大品牌都有可能使用工业明胶（</a:t>
            </a:r>
            <a:r>
              <a:rPr lang="en-US" altLang="zh-CN" sz="1400" dirty="0" smtClean="0">
                <a:latin typeface="微软雅黑"/>
                <a:ea typeface="微软雅黑"/>
              </a:rPr>
              <a:t>58%</a:t>
            </a:r>
            <a:r>
              <a:rPr lang="zh-CN" altLang="en-US" sz="1400" dirty="0" smtClean="0">
                <a:latin typeface="微软雅黑"/>
                <a:ea typeface="微软雅黑"/>
              </a:rPr>
              <a:t>）</a:t>
            </a:r>
            <a:endParaRPr lang="en-US" altLang="zh-CN" sz="1400" dirty="0" smtClean="0">
              <a:latin typeface="微软雅黑"/>
              <a:ea typeface="微软雅黑"/>
            </a:endParaRPr>
          </a:p>
          <a:p>
            <a:pPr lvl="1" eaLnBrk="1" hangingPunct="1">
              <a:lnSpc>
                <a:spcPct val="150000"/>
              </a:lnSpc>
            </a:pPr>
            <a:r>
              <a:rPr lang="zh-CN" altLang="en-US" sz="1400" dirty="0" smtClean="0">
                <a:latin typeface="微软雅黑"/>
                <a:ea typeface="微软雅黑"/>
              </a:rPr>
              <a:t>大部分受访者相比名人（</a:t>
            </a:r>
            <a:r>
              <a:rPr lang="en-US" altLang="zh-CN" sz="1400" dirty="0" smtClean="0">
                <a:latin typeface="微软雅黑"/>
                <a:ea typeface="微软雅黑"/>
              </a:rPr>
              <a:t>29%</a:t>
            </a:r>
            <a:r>
              <a:rPr lang="zh-CN" altLang="en-US" sz="1400" dirty="0" smtClean="0">
                <a:latin typeface="微软雅黑"/>
                <a:ea typeface="微软雅黑"/>
              </a:rPr>
              <a:t>）更加愿意信任专家（</a:t>
            </a:r>
            <a:r>
              <a:rPr lang="en-US" altLang="zh-CN" sz="1400" dirty="0" smtClean="0">
                <a:latin typeface="微软雅黑"/>
                <a:ea typeface="微软雅黑"/>
              </a:rPr>
              <a:t>46%</a:t>
            </a:r>
            <a:r>
              <a:rPr lang="zh-CN" altLang="en-US" sz="1400" dirty="0" smtClean="0">
                <a:latin typeface="微软雅黑"/>
                <a:ea typeface="微软雅黑"/>
              </a:rPr>
              <a:t>）的观点；</a:t>
            </a:r>
            <a:endParaRPr lang="en-US" altLang="zh-CN" sz="1400" dirty="0" smtClean="0">
              <a:latin typeface="微软雅黑"/>
              <a:ea typeface="微软雅黑"/>
            </a:endParaRPr>
          </a:p>
          <a:p>
            <a:pPr lvl="1" eaLnBrk="1" hangingPunct="1">
              <a:lnSpc>
                <a:spcPct val="150000"/>
              </a:lnSpc>
            </a:pPr>
            <a:r>
              <a:rPr lang="zh-CN" altLang="en-US" sz="1400" dirty="0" smtClean="0">
                <a:latin typeface="微软雅黑"/>
                <a:ea typeface="微软雅黑"/>
              </a:rPr>
              <a:t>部分受访者认为该事件依据不足，可能被夸大，但是仍然会观望和暂停购买（</a:t>
            </a:r>
            <a:r>
              <a:rPr lang="en-US" altLang="zh-CN" sz="1400" dirty="0" smtClean="0">
                <a:latin typeface="微软雅黑"/>
                <a:ea typeface="微软雅黑"/>
              </a:rPr>
              <a:t>42%</a:t>
            </a:r>
            <a:r>
              <a:rPr lang="zh-CN" altLang="en-US" sz="1400" dirty="0" smtClean="0">
                <a:latin typeface="微软雅黑"/>
                <a:ea typeface="微软雅黑"/>
              </a:rPr>
              <a:t>）老酸奶。</a:t>
            </a:r>
            <a:endParaRPr lang="en-US" altLang="zh-CN" sz="1400" dirty="0" smtClean="0">
              <a:latin typeface="微软雅黑"/>
              <a:ea typeface="微软雅黑"/>
            </a:endParaRPr>
          </a:p>
          <a:p>
            <a:pPr eaLnBrk="1" hangingPunct="1">
              <a:lnSpc>
                <a:spcPct val="150000"/>
              </a:lnSpc>
            </a:pPr>
            <a:endParaRPr lang="en-US" altLang="zh-CN" sz="1800" dirty="0" smtClean="0">
              <a:latin typeface="微软雅黑"/>
              <a:ea typeface="微软雅黑"/>
            </a:endParaRPr>
          </a:p>
          <a:p>
            <a:pPr eaLnBrk="1" hangingPunct="1">
              <a:lnSpc>
                <a:spcPct val="150000"/>
              </a:lnSpc>
            </a:pPr>
            <a:endParaRPr lang="en-US" altLang="zh-CN" sz="1800" dirty="0" smtClean="0">
              <a:latin typeface="微软雅黑"/>
              <a:ea typeface="微软雅黑"/>
            </a:endParaRPr>
          </a:p>
          <a:p>
            <a:pPr eaLnBrk="1" hangingPunct="1">
              <a:lnSpc>
                <a:spcPct val="150000"/>
              </a:lnSpc>
            </a:pPr>
            <a:endParaRPr lang="zh-CN" altLang="en-US" sz="1800" dirty="0" smtClean="0">
              <a:latin typeface="微软雅黑"/>
              <a:ea typeface="微软雅黑"/>
            </a:endParaRPr>
          </a:p>
        </p:txBody>
      </p:sp>
      <p:sp>
        <p:nvSpPr>
          <p:cNvPr id="5"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44523E0B-C695-488A-9337-D3F1FC3087F3}" type="slidenum">
              <a:rPr lang="zh-CN" altLang="en-US"/>
              <a:pPr>
                <a:defRPr/>
              </a:pPr>
              <a:t>2</a:t>
            </a:fld>
            <a:endParaRPr lang="zh-CN"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标题 1"/>
          <p:cNvSpPr>
            <a:spLocks noGrp="1"/>
          </p:cNvSpPr>
          <p:nvPr>
            <p:ph type="title"/>
          </p:nvPr>
        </p:nvSpPr>
        <p:spPr>
          <a:xfrm>
            <a:off x="428625" y="2060575"/>
            <a:ext cx="8229600" cy="1143000"/>
          </a:xfrm>
        </p:spPr>
        <p:txBody>
          <a:bodyPr/>
          <a:lstStyle/>
          <a:p>
            <a:pPr eaLnBrk="1" hangingPunct="1"/>
            <a:r>
              <a:rPr lang="en-US" altLang="zh-CN" sz="2000" i="1" smtClean="0">
                <a:latin typeface="Georgia" pitchFamily="18" charset="0"/>
                <a:ea typeface="微软雅黑"/>
              </a:rPr>
              <a:t>THANK YOU !</a:t>
            </a:r>
            <a:endParaRPr lang="zh-CN" altLang="en-US" sz="2000" b="1" smtClean="0">
              <a:latin typeface="Georgia" pitchFamily="18" charset="0"/>
              <a:ea typeface="微软雅黑"/>
            </a:endParaRPr>
          </a:p>
        </p:txBody>
      </p:sp>
      <p:pic>
        <p:nvPicPr>
          <p:cNvPr id="33794" name="图片 4" descr="logo-findoout.png"/>
          <p:cNvPicPr>
            <a:picLocks noChangeAspect="1"/>
          </p:cNvPicPr>
          <p:nvPr/>
        </p:nvPicPr>
        <p:blipFill>
          <a:blip r:embed="rId2" cstate="print"/>
          <a:srcRect/>
          <a:stretch>
            <a:fillRect/>
          </a:stretch>
        </p:blipFill>
        <p:spPr bwMode="auto">
          <a:xfrm>
            <a:off x="7643813" y="357188"/>
            <a:ext cx="1143000" cy="381000"/>
          </a:xfrm>
          <a:prstGeom prst="rect">
            <a:avLst/>
          </a:prstGeom>
          <a:noFill/>
          <a:ln w="9525">
            <a:noFill/>
            <a:miter lim="800000"/>
            <a:headEnd/>
            <a:tailEnd/>
          </a:ln>
        </p:spPr>
      </p:pic>
      <p:sp>
        <p:nvSpPr>
          <p:cNvPr id="30723" name="灯片编号占位符 3"/>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zh-CN" altLang="en-US" sz="1200">
                <a:latin typeface="宋体" charset="-122"/>
              </a:rPr>
              <a:t>御调查 </a:t>
            </a:r>
            <a:r>
              <a:rPr lang="en-US" altLang="zh-CN" sz="1200">
                <a:latin typeface="宋体" charset="-122"/>
              </a:rPr>
              <a:t>|  </a:t>
            </a:r>
            <a:fld id="{5EDE68E5-D1F5-4363-8148-7DBD91943400}" type="slidenum">
              <a:rPr lang="zh-CN" altLang="en-US" sz="1200">
                <a:latin typeface="宋体" charset="-122"/>
              </a:rPr>
              <a:pPr fontAlgn="base">
                <a:spcBef>
                  <a:spcPct val="0"/>
                </a:spcBef>
                <a:spcAft>
                  <a:spcPct val="0"/>
                </a:spcAft>
                <a:defRPr/>
              </a:pPr>
              <a:t>20</a:t>
            </a:fld>
            <a:endParaRPr lang="en-US" altLang="zh-CN" sz="1200">
              <a:latin typeface="宋体" charset="-122"/>
            </a:endParaRPr>
          </a:p>
        </p:txBody>
      </p:sp>
      <p:sp>
        <p:nvSpPr>
          <p:cNvPr id="33796" name="TextBox 5"/>
          <p:cNvSpPr txBox="1">
            <a:spLocks noChangeArrowheads="1"/>
          </p:cNvSpPr>
          <p:nvPr/>
        </p:nvSpPr>
        <p:spPr bwMode="auto">
          <a:xfrm>
            <a:off x="428625" y="3781425"/>
            <a:ext cx="2952750" cy="368300"/>
          </a:xfrm>
          <a:prstGeom prst="rect">
            <a:avLst/>
          </a:prstGeom>
          <a:noFill/>
          <a:ln w="9525">
            <a:noFill/>
            <a:miter lim="800000"/>
            <a:headEnd/>
            <a:tailEnd/>
          </a:ln>
        </p:spPr>
        <p:txBody>
          <a:bodyPr>
            <a:spAutoFit/>
          </a:bodyPr>
          <a:lstStyle/>
          <a:p>
            <a:r>
              <a:rPr lang="en-US" altLang="zh-CN">
                <a:latin typeface="Calibri" pitchFamily="34" charset="0"/>
              </a:rPr>
              <a:t>contact@findoout.com</a:t>
            </a:r>
            <a:endParaRPr lang="zh-CN" altLang="en-US">
              <a:latin typeface="Calibri" pitchFamily="34" charset="0"/>
            </a:endParaRPr>
          </a:p>
        </p:txBody>
      </p:sp>
      <p:sp>
        <p:nvSpPr>
          <p:cNvPr id="33797" name="Text Box 6"/>
          <p:cNvSpPr txBox="1">
            <a:spLocks noChangeArrowheads="1"/>
          </p:cNvSpPr>
          <p:nvPr/>
        </p:nvSpPr>
        <p:spPr bwMode="auto">
          <a:xfrm>
            <a:off x="428625" y="4149725"/>
            <a:ext cx="3352800" cy="1793875"/>
          </a:xfrm>
          <a:prstGeom prst="rect">
            <a:avLst/>
          </a:prstGeom>
          <a:noFill/>
          <a:ln w="9525">
            <a:noFill/>
            <a:miter lim="800000"/>
            <a:headEnd/>
            <a:tailEnd/>
          </a:ln>
        </p:spPr>
        <p:txBody>
          <a:bodyPr>
            <a:spAutoFit/>
          </a:bodyPr>
          <a:lstStyle/>
          <a:p>
            <a:pPr latinLnBrk="1"/>
            <a:r>
              <a:rPr lang="zh-CN" altLang="en-US" sz="1400" b="1">
                <a:latin typeface="楷体_GB2312" pitchFamily="49" charset="-122"/>
                <a:ea typeface="楷体_GB2312" pitchFamily="49" charset="-122"/>
              </a:rPr>
              <a:t>上海市杨浦区国定路</a:t>
            </a:r>
            <a:r>
              <a:rPr lang="en-US" altLang="zh-CN" sz="1400" b="1">
                <a:latin typeface="楷体_GB2312" pitchFamily="49" charset="-122"/>
                <a:ea typeface="楷体_GB2312" pitchFamily="49" charset="-122"/>
              </a:rPr>
              <a:t>335</a:t>
            </a:r>
            <a:r>
              <a:rPr lang="zh-CN" altLang="en-US" sz="1400" b="1">
                <a:latin typeface="楷体_GB2312" pitchFamily="49" charset="-122"/>
                <a:ea typeface="楷体_GB2312" pitchFamily="49" charset="-122"/>
              </a:rPr>
              <a:t>号</a:t>
            </a:r>
            <a:r>
              <a:rPr lang="en-US" altLang="zh-CN" sz="1400" b="1">
                <a:latin typeface="楷体_GB2312" pitchFamily="49" charset="-122"/>
                <a:ea typeface="楷体_GB2312" pitchFamily="49" charset="-122"/>
              </a:rPr>
              <a:t>1</a:t>
            </a:r>
            <a:r>
              <a:rPr lang="zh-CN" altLang="en-US" sz="1400" b="1">
                <a:latin typeface="楷体_GB2312" pitchFamily="49" charset="-122"/>
                <a:ea typeface="楷体_GB2312" pitchFamily="49" charset="-122"/>
              </a:rPr>
              <a:t>号楼</a:t>
            </a:r>
            <a:r>
              <a:rPr lang="en-US" altLang="zh-CN" sz="1400" b="1">
                <a:latin typeface="楷体_GB2312" pitchFamily="49" charset="-122"/>
                <a:ea typeface="楷体_GB2312" pitchFamily="49" charset="-122"/>
              </a:rPr>
              <a:t>10004</a:t>
            </a:r>
            <a:r>
              <a:rPr lang="zh-CN" altLang="en-US" sz="1400" b="1">
                <a:latin typeface="楷体_GB2312" pitchFamily="49" charset="-122"/>
                <a:ea typeface="楷体_GB2312" pitchFamily="49" charset="-122"/>
              </a:rPr>
              <a:t>室</a:t>
            </a:r>
          </a:p>
          <a:p>
            <a:pPr latinLnBrk="1"/>
            <a:r>
              <a:rPr lang="zh-CN" altLang="en-US" sz="1400" b="1">
                <a:latin typeface="楷体_GB2312" pitchFamily="49" charset="-122"/>
                <a:ea typeface="楷体_GB2312" pitchFamily="49" charset="-122"/>
              </a:rPr>
              <a:t>（邮编：</a:t>
            </a:r>
            <a:r>
              <a:rPr lang="en-US" altLang="zh-CN" sz="1400" b="1">
                <a:latin typeface="楷体_GB2312" pitchFamily="49" charset="-122"/>
                <a:ea typeface="楷体_GB2312" pitchFamily="49" charset="-122"/>
              </a:rPr>
              <a:t>200433</a:t>
            </a:r>
            <a:r>
              <a:rPr lang="zh-CN" altLang="en-US" sz="1400" b="1">
                <a:latin typeface="楷体_GB2312" pitchFamily="49" charset="-122"/>
                <a:ea typeface="楷体_GB2312" pitchFamily="49" charset="-122"/>
              </a:rPr>
              <a:t>）</a:t>
            </a:r>
          </a:p>
          <a:p>
            <a:pPr latinLnBrk="1"/>
            <a:r>
              <a:rPr lang="zh-CN" altLang="en-US" sz="1400" b="1">
                <a:latin typeface="楷体_GB2312" pitchFamily="49" charset="-122"/>
                <a:ea typeface="楷体_GB2312" pitchFamily="49" charset="-122"/>
              </a:rPr>
              <a:t>公司网页：</a:t>
            </a:r>
            <a:r>
              <a:rPr lang="en-US" altLang="zh-CN" sz="1400" b="1">
                <a:latin typeface="楷体_GB2312" pitchFamily="49" charset="-122"/>
                <a:ea typeface="楷体_GB2312" pitchFamily="49" charset="-122"/>
              </a:rPr>
              <a:t>www.findoout.cn</a:t>
            </a:r>
          </a:p>
          <a:p>
            <a:pPr latinLnBrk="1"/>
            <a:r>
              <a:rPr lang="zh-CN" altLang="en-US" sz="1400" b="1">
                <a:latin typeface="楷体_GB2312" pitchFamily="49" charset="-122"/>
                <a:ea typeface="楷体_GB2312" pitchFamily="49" charset="-122"/>
              </a:rPr>
              <a:t>深度了解：</a:t>
            </a:r>
            <a:r>
              <a:rPr lang="en-US" altLang="zh-CN" sz="1400" b="1">
                <a:latin typeface="楷体_GB2312" pitchFamily="49" charset="-122"/>
                <a:ea typeface="楷体_GB2312" pitchFamily="49" charset="-122"/>
              </a:rPr>
              <a:t>www.findoout.com</a:t>
            </a:r>
          </a:p>
          <a:p>
            <a:pPr latinLnBrk="1"/>
            <a:r>
              <a:rPr lang="zh-CN" altLang="en-US" sz="1400" b="1">
                <a:latin typeface="楷体_GB2312" pitchFamily="49" charset="-122"/>
                <a:ea typeface="楷体_GB2312" pitchFamily="49" charset="-122"/>
              </a:rPr>
              <a:t>邮箱：</a:t>
            </a:r>
            <a:r>
              <a:rPr lang="en-US" altLang="zh-CN" sz="1400" b="1">
                <a:latin typeface="楷体_GB2312" pitchFamily="49" charset="-122"/>
                <a:ea typeface="楷体_GB2312" pitchFamily="49" charset="-122"/>
              </a:rPr>
              <a:t>support@findoout.com </a:t>
            </a:r>
            <a:endParaRPr lang="zh-CN" altLang="zh-CN" sz="1400" b="1">
              <a:latin typeface="楷体_GB2312" pitchFamily="49" charset="-122"/>
              <a:ea typeface="楷体_GB2312" pitchFamily="49" charset="-122"/>
            </a:endParaRPr>
          </a:p>
          <a:p>
            <a:pPr latinLnBrk="1"/>
            <a:r>
              <a:rPr lang="zh-CN" altLang="en-US" sz="1400" b="1">
                <a:latin typeface="楷体_GB2312" pitchFamily="49" charset="-122"/>
                <a:ea typeface="楷体_GB2312" pitchFamily="49" charset="-122"/>
              </a:rPr>
              <a:t>电话：</a:t>
            </a:r>
            <a:r>
              <a:rPr lang="en-US" altLang="zh-CN" sz="1400" b="1">
                <a:latin typeface="楷体_GB2312" pitchFamily="49" charset="-122"/>
                <a:ea typeface="楷体_GB2312" pitchFamily="49" charset="-122"/>
              </a:rPr>
              <a:t>+8621/26613883</a:t>
            </a:r>
          </a:p>
          <a:p>
            <a:pPr latinLnBrk="1"/>
            <a:r>
              <a:rPr lang="zh-CN" altLang="en-US" sz="1400" b="1">
                <a:latin typeface="楷体_GB2312" pitchFamily="49" charset="-122"/>
                <a:ea typeface="楷体_GB2312" pitchFamily="49" charset="-122"/>
              </a:rPr>
              <a:t>传真：</a:t>
            </a:r>
            <a:r>
              <a:rPr lang="en-US" altLang="zh-CN" sz="1400" b="1">
                <a:latin typeface="楷体_GB2312" pitchFamily="49" charset="-122"/>
                <a:ea typeface="楷体_GB2312" pitchFamily="49" charset="-122"/>
              </a:rPr>
              <a:t>+8621/26613883</a:t>
            </a:r>
          </a:p>
          <a:p>
            <a:pPr latinLnBrk="1"/>
            <a:r>
              <a:rPr lang="en-US" altLang="zh-CN" sz="1400" b="1">
                <a:latin typeface="楷体_GB2312" pitchFamily="49" charset="-122"/>
                <a:ea typeface="楷体_GB2312" pitchFamily="49" charset="-122"/>
              </a:rPr>
              <a:t>Q  Q</a:t>
            </a:r>
            <a:r>
              <a:rPr lang="zh-CN" altLang="en-US" sz="1400" b="1">
                <a:latin typeface="楷体_GB2312" pitchFamily="49" charset="-122"/>
                <a:ea typeface="楷体_GB2312" pitchFamily="49" charset="-122"/>
              </a:rPr>
              <a:t>：</a:t>
            </a:r>
            <a:r>
              <a:rPr lang="en-US" altLang="zh-CN" sz="1400" b="1">
                <a:latin typeface="楷体_GB2312" pitchFamily="49" charset="-122"/>
                <a:ea typeface="楷体_GB2312" pitchFamily="49" charset="-122"/>
              </a:rPr>
              <a:t>1240492179</a:t>
            </a:r>
            <a:endParaRPr lang="zh-CN" altLang="en-US" sz="1400" b="1">
              <a:latin typeface="楷体_GB2312" pitchFamily="49" charset="-122"/>
              <a:ea typeface="楷体_GB2312" pitchFamily="49"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a:xfrm>
            <a:off x="2000250" y="2286000"/>
            <a:ext cx="3714750" cy="500063"/>
          </a:xfrm>
          <a:prstGeom prst="rect">
            <a:avLst/>
          </a:prstGeom>
          <a:solidFill>
            <a:srgbClr val="A2AA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1">
              <a:solidFill>
                <a:srgbClr val="FF0000"/>
              </a:solidFill>
            </a:endParaRPr>
          </a:p>
        </p:txBody>
      </p:sp>
      <p:grpSp>
        <p:nvGrpSpPr>
          <p:cNvPr id="17410" name="组合 14"/>
          <p:cNvGrpSpPr>
            <a:grpSpLocks/>
          </p:cNvGrpSpPr>
          <p:nvPr/>
        </p:nvGrpSpPr>
        <p:grpSpPr bwMode="auto">
          <a:xfrm>
            <a:off x="2000250" y="1928813"/>
            <a:ext cx="3786188" cy="2749550"/>
            <a:chOff x="2000232" y="1928802"/>
            <a:chExt cx="3786214" cy="2748950"/>
          </a:xfrm>
        </p:grpSpPr>
        <p:cxnSp>
          <p:nvCxnSpPr>
            <p:cNvPr id="16" name="直接连接符 15"/>
            <p:cNvCxnSpPr/>
            <p:nvPr/>
          </p:nvCxnSpPr>
          <p:spPr>
            <a:xfrm>
              <a:off x="2000232" y="1962132"/>
              <a:ext cx="3714776" cy="1588"/>
            </a:xfrm>
            <a:prstGeom prst="line">
              <a:avLst/>
            </a:prstGeom>
            <a:ln w="12700">
              <a:solidFill>
                <a:srgbClr val="A2AA3C"/>
              </a:solidFill>
            </a:ln>
          </p:spPr>
          <p:style>
            <a:lnRef idx="1">
              <a:schemeClr val="accent1"/>
            </a:lnRef>
            <a:fillRef idx="0">
              <a:schemeClr val="accent1"/>
            </a:fillRef>
            <a:effectRef idx="0">
              <a:schemeClr val="accent1"/>
            </a:effectRef>
            <a:fontRef idx="minor">
              <a:schemeClr val="tx1"/>
            </a:fontRef>
          </p:style>
        </p:cxnSp>
        <p:sp>
          <p:nvSpPr>
            <p:cNvPr id="18" name="椭圆 17"/>
            <p:cNvSpPr/>
            <p:nvPr/>
          </p:nvSpPr>
          <p:spPr>
            <a:xfrm>
              <a:off x="5695957" y="1928802"/>
              <a:ext cx="90489" cy="90467"/>
            </a:xfrm>
            <a:prstGeom prst="ellipse">
              <a:avLst/>
            </a:prstGeom>
            <a:solidFill>
              <a:srgbClr val="A2AA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b="1" dirty="0">
                <a:solidFill>
                  <a:srgbClr val="FF0000"/>
                </a:solidFill>
              </a:endParaRPr>
            </a:p>
          </p:txBody>
        </p:sp>
        <p:cxnSp>
          <p:nvCxnSpPr>
            <p:cNvPr id="19" name="直接连接符 18"/>
            <p:cNvCxnSpPr/>
            <p:nvPr/>
          </p:nvCxnSpPr>
          <p:spPr>
            <a:xfrm rot="5400000" flipH="1" flipV="1">
              <a:off x="644009" y="3319942"/>
              <a:ext cx="2714033" cy="1588"/>
            </a:xfrm>
            <a:prstGeom prst="line">
              <a:avLst/>
            </a:prstGeom>
            <a:ln w="12700">
              <a:solidFill>
                <a:srgbClr val="A2AA3C"/>
              </a:solidFill>
            </a:ln>
          </p:spPr>
          <p:style>
            <a:lnRef idx="1">
              <a:schemeClr val="accent1"/>
            </a:lnRef>
            <a:fillRef idx="0">
              <a:schemeClr val="accent1"/>
            </a:fillRef>
            <a:effectRef idx="0">
              <a:schemeClr val="accent1"/>
            </a:effectRef>
            <a:fontRef idx="minor">
              <a:schemeClr val="tx1"/>
            </a:fontRef>
          </p:style>
        </p:cxnSp>
      </p:grpSp>
      <p:sp>
        <p:nvSpPr>
          <p:cNvPr id="26" name="椭圆 25"/>
          <p:cNvSpPr/>
          <p:nvPr/>
        </p:nvSpPr>
        <p:spPr>
          <a:xfrm>
            <a:off x="1890713" y="2428875"/>
            <a:ext cx="214312" cy="214313"/>
          </a:xfrm>
          <a:prstGeom prst="ellipse">
            <a:avLst/>
          </a:prstGeom>
          <a:solidFill>
            <a:schemeClr val="bg1"/>
          </a:solidFill>
          <a:ln>
            <a:solidFill>
              <a:srgbClr val="A2AA3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1">
              <a:solidFill>
                <a:srgbClr val="FF0000"/>
              </a:solidFill>
            </a:endParaRPr>
          </a:p>
        </p:txBody>
      </p:sp>
      <p:sp>
        <p:nvSpPr>
          <p:cNvPr id="17412" name="TextBox 27"/>
          <p:cNvSpPr txBox="1">
            <a:spLocks noChangeArrowheads="1"/>
          </p:cNvSpPr>
          <p:nvPr/>
        </p:nvSpPr>
        <p:spPr bwMode="auto">
          <a:xfrm>
            <a:off x="2214563" y="2357438"/>
            <a:ext cx="1104900" cy="366712"/>
          </a:xfrm>
          <a:prstGeom prst="rect">
            <a:avLst/>
          </a:prstGeom>
          <a:noFill/>
          <a:ln w="9525">
            <a:noFill/>
            <a:miter lim="800000"/>
            <a:headEnd/>
            <a:tailEnd/>
          </a:ln>
        </p:spPr>
        <p:txBody>
          <a:bodyPr wrap="none">
            <a:spAutoFit/>
          </a:bodyPr>
          <a:lstStyle/>
          <a:p>
            <a:r>
              <a:rPr lang="zh-CN" altLang="en-US" b="1">
                <a:latin typeface="微软雅黑"/>
                <a:ea typeface="微软雅黑"/>
                <a:cs typeface="微软雅黑"/>
              </a:rPr>
              <a:t>调查概要</a:t>
            </a:r>
          </a:p>
        </p:txBody>
      </p:sp>
      <p:pic>
        <p:nvPicPr>
          <p:cNvPr id="17413" name="图片 13" descr="1.png"/>
          <p:cNvPicPr>
            <a:picLocks noChangeAspect="1"/>
          </p:cNvPicPr>
          <p:nvPr/>
        </p:nvPicPr>
        <p:blipFill>
          <a:blip r:embed="rId2" cstate="print"/>
          <a:srcRect/>
          <a:stretch>
            <a:fillRect/>
          </a:stretch>
        </p:blipFill>
        <p:spPr bwMode="auto">
          <a:xfrm>
            <a:off x="4000500" y="4214813"/>
            <a:ext cx="4975225" cy="1935162"/>
          </a:xfrm>
          <a:prstGeom prst="rect">
            <a:avLst/>
          </a:prstGeom>
          <a:noFill/>
          <a:ln w="9525">
            <a:noFill/>
            <a:miter lim="800000"/>
            <a:headEnd/>
            <a:tailEnd/>
          </a:ln>
        </p:spPr>
      </p:pic>
      <p:sp>
        <p:nvSpPr>
          <p:cNvPr id="16390" name="灯片编号占位符 11"/>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zh-CN" altLang="en-US" sz="1200">
                <a:latin typeface="宋体" charset="-122"/>
              </a:rPr>
              <a:t>御调查  </a:t>
            </a:r>
            <a:r>
              <a:rPr lang="en-US" altLang="zh-CN" sz="1200">
                <a:latin typeface="宋体" charset="-122"/>
              </a:rPr>
              <a:t>|  </a:t>
            </a:r>
            <a:fld id="{DE0E8DB7-BF12-445E-A85F-CDD011B7A549}" type="slidenum">
              <a:rPr lang="zh-CN" altLang="en-US" sz="1200">
                <a:latin typeface="宋体" charset="-122"/>
              </a:rPr>
              <a:pPr fontAlgn="base">
                <a:spcBef>
                  <a:spcPct val="0"/>
                </a:spcBef>
                <a:spcAft>
                  <a:spcPct val="0"/>
                </a:spcAft>
                <a:defRPr/>
              </a:pPr>
              <a:t>3</a:t>
            </a:fld>
            <a:endParaRPr lang="en-US" altLang="zh-CN" sz="1200">
              <a:latin typeface="宋体" charset="-122"/>
            </a:endParaRPr>
          </a:p>
        </p:txBody>
      </p:sp>
      <p:sp>
        <p:nvSpPr>
          <p:cNvPr id="17" name="矩形 16"/>
          <p:cNvSpPr/>
          <p:nvPr/>
        </p:nvSpPr>
        <p:spPr>
          <a:xfrm>
            <a:off x="2000250" y="3068638"/>
            <a:ext cx="3714750" cy="500062"/>
          </a:xfrm>
          <a:prstGeom prst="rect">
            <a:avLst/>
          </a:prstGeom>
          <a:solidFill>
            <a:srgbClr val="A2AA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1">
              <a:solidFill>
                <a:srgbClr val="FF0000"/>
              </a:solidFill>
            </a:endParaRPr>
          </a:p>
        </p:txBody>
      </p:sp>
      <p:sp>
        <p:nvSpPr>
          <p:cNvPr id="20" name="椭圆 19"/>
          <p:cNvSpPr/>
          <p:nvPr/>
        </p:nvSpPr>
        <p:spPr>
          <a:xfrm>
            <a:off x="1890713" y="3211513"/>
            <a:ext cx="214312" cy="214312"/>
          </a:xfrm>
          <a:prstGeom prst="ellipse">
            <a:avLst/>
          </a:prstGeom>
          <a:solidFill>
            <a:schemeClr val="bg1"/>
          </a:solidFill>
          <a:ln>
            <a:solidFill>
              <a:srgbClr val="A2AA3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1">
              <a:solidFill>
                <a:srgbClr val="FF0000"/>
              </a:solidFill>
            </a:endParaRPr>
          </a:p>
        </p:txBody>
      </p:sp>
      <p:sp>
        <p:nvSpPr>
          <p:cNvPr id="17417" name="TextBox 20"/>
          <p:cNvSpPr txBox="1">
            <a:spLocks noChangeArrowheads="1"/>
          </p:cNvSpPr>
          <p:nvPr/>
        </p:nvSpPr>
        <p:spPr bwMode="auto">
          <a:xfrm>
            <a:off x="2214563" y="3133725"/>
            <a:ext cx="1104900" cy="366713"/>
          </a:xfrm>
          <a:prstGeom prst="rect">
            <a:avLst/>
          </a:prstGeom>
          <a:noFill/>
          <a:ln w="9525">
            <a:noFill/>
            <a:miter lim="800000"/>
            <a:headEnd/>
            <a:tailEnd/>
          </a:ln>
        </p:spPr>
        <p:txBody>
          <a:bodyPr wrap="none">
            <a:spAutoFit/>
          </a:bodyPr>
          <a:lstStyle/>
          <a:p>
            <a:r>
              <a:rPr lang="zh-CN" altLang="en-US" b="1">
                <a:latin typeface="微软雅黑"/>
                <a:ea typeface="微软雅黑"/>
                <a:cs typeface="微软雅黑"/>
              </a:rPr>
              <a:t>调查数据</a:t>
            </a:r>
          </a:p>
        </p:txBody>
      </p:sp>
      <p:sp>
        <p:nvSpPr>
          <p:cNvPr id="22" name="矩形 21"/>
          <p:cNvSpPr/>
          <p:nvPr/>
        </p:nvSpPr>
        <p:spPr>
          <a:xfrm>
            <a:off x="2000250" y="3860800"/>
            <a:ext cx="3714750" cy="500063"/>
          </a:xfrm>
          <a:prstGeom prst="rect">
            <a:avLst/>
          </a:prstGeom>
          <a:solidFill>
            <a:srgbClr val="A2AA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1">
              <a:solidFill>
                <a:srgbClr val="FF0000"/>
              </a:solidFill>
            </a:endParaRPr>
          </a:p>
        </p:txBody>
      </p:sp>
      <p:sp>
        <p:nvSpPr>
          <p:cNvPr id="23" name="椭圆 22"/>
          <p:cNvSpPr/>
          <p:nvPr/>
        </p:nvSpPr>
        <p:spPr>
          <a:xfrm>
            <a:off x="1890713" y="4003675"/>
            <a:ext cx="214312" cy="214313"/>
          </a:xfrm>
          <a:prstGeom prst="ellipse">
            <a:avLst/>
          </a:prstGeom>
          <a:solidFill>
            <a:schemeClr val="bg1"/>
          </a:solidFill>
          <a:ln>
            <a:solidFill>
              <a:srgbClr val="A2AA3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1">
              <a:solidFill>
                <a:srgbClr val="FF0000"/>
              </a:solidFill>
            </a:endParaRPr>
          </a:p>
        </p:txBody>
      </p:sp>
      <p:sp>
        <p:nvSpPr>
          <p:cNvPr id="17420" name="TextBox 23"/>
          <p:cNvSpPr txBox="1">
            <a:spLocks noChangeArrowheads="1"/>
          </p:cNvSpPr>
          <p:nvPr/>
        </p:nvSpPr>
        <p:spPr bwMode="auto">
          <a:xfrm>
            <a:off x="2214563" y="3932238"/>
            <a:ext cx="1104900" cy="366712"/>
          </a:xfrm>
          <a:prstGeom prst="rect">
            <a:avLst/>
          </a:prstGeom>
          <a:noFill/>
          <a:ln w="9525">
            <a:noFill/>
            <a:miter lim="800000"/>
            <a:headEnd/>
            <a:tailEnd/>
          </a:ln>
        </p:spPr>
        <p:txBody>
          <a:bodyPr wrap="none">
            <a:spAutoFit/>
          </a:bodyPr>
          <a:lstStyle/>
          <a:p>
            <a:r>
              <a:rPr lang="zh-CN" altLang="en-US" b="1">
                <a:latin typeface="微软雅黑"/>
                <a:ea typeface="微软雅黑"/>
                <a:cs typeface="微软雅黑"/>
              </a:rPr>
              <a:t>调查问卷</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标题 1"/>
          <p:cNvSpPr>
            <a:spLocks noGrp="1"/>
          </p:cNvSpPr>
          <p:nvPr>
            <p:ph type="title"/>
          </p:nvPr>
        </p:nvSpPr>
        <p:spPr/>
        <p:txBody>
          <a:bodyPr/>
          <a:lstStyle/>
          <a:p>
            <a:pPr eaLnBrk="1" hangingPunct="1"/>
            <a:r>
              <a:rPr lang="zh-CN" altLang="en-US" sz="2000" b="1" smtClean="0">
                <a:latin typeface="微软雅黑"/>
                <a:ea typeface="微软雅黑"/>
              </a:rPr>
              <a:t>调查概要</a:t>
            </a:r>
          </a:p>
        </p:txBody>
      </p:sp>
      <p:sp>
        <p:nvSpPr>
          <p:cNvPr id="18434" name="内容占位符 2"/>
          <p:cNvSpPr>
            <a:spLocks noGrp="1"/>
          </p:cNvSpPr>
          <p:nvPr>
            <p:ph idx="1"/>
          </p:nvPr>
        </p:nvSpPr>
        <p:spPr/>
        <p:txBody>
          <a:bodyPr/>
          <a:lstStyle/>
          <a:p>
            <a:pPr eaLnBrk="1" hangingPunct="1">
              <a:lnSpc>
                <a:spcPct val="150000"/>
              </a:lnSpc>
              <a:spcBef>
                <a:spcPct val="50000"/>
              </a:spcBef>
              <a:buFont typeface="Wingdings" pitchFamily="2" charset="2"/>
              <a:buChar char="n"/>
            </a:pPr>
            <a:r>
              <a:rPr lang="zh-CN" altLang="en-US" sz="1800" dirty="0" smtClean="0">
                <a:latin typeface="微软雅黑"/>
                <a:ea typeface="微软雅黑"/>
              </a:rPr>
              <a:t>调查方式</a:t>
            </a:r>
            <a:r>
              <a:rPr lang="en-US" altLang="zh-CN" sz="1800" dirty="0" smtClean="0">
                <a:latin typeface="微软雅黑"/>
                <a:ea typeface="微软雅黑"/>
              </a:rPr>
              <a:t>		</a:t>
            </a:r>
            <a:r>
              <a:rPr lang="zh-CN" altLang="en-US" sz="1800" dirty="0" smtClean="0">
                <a:latin typeface="微软雅黑"/>
                <a:ea typeface="微软雅黑"/>
              </a:rPr>
              <a:t>在线调查 	</a:t>
            </a:r>
          </a:p>
          <a:p>
            <a:pPr eaLnBrk="1" hangingPunct="1">
              <a:lnSpc>
                <a:spcPct val="150000"/>
              </a:lnSpc>
              <a:spcBef>
                <a:spcPct val="50000"/>
              </a:spcBef>
              <a:buFont typeface="Wingdings" pitchFamily="2" charset="2"/>
              <a:buChar char="n"/>
            </a:pPr>
            <a:r>
              <a:rPr lang="zh-CN" altLang="en-US" sz="1800" dirty="0" smtClean="0">
                <a:latin typeface="微软雅黑"/>
                <a:ea typeface="微软雅黑"/>
              </a:rPr>
              <a:t>调查地域</a:t>
            </a:r>
            <a:r>
              <a:rPr lang="en-US" altLang="zh-CN" sz="1800" dirty="0" smtClean="0">
                <a:latin typeface="微软雅黑"/>
                <a:ea typeface="微软雅黑"/>
              </a:rPr>
              <a:t>		</a:t>
            </a:r>
            <a:r>
              <a:rPr lang="zh-CN" altLang="en-US" sz="1800" dirty="0" smtClean="0">
                <a:latin typeface="微软雅黑"/>
                <a:ea typeface="微软雅黑"/>
              </a:rPr>
              <a:t>全国 	</a:t>
            </a:r>
            <a:endParaRPr lang="en-US" altLang="zh-CN" sz="1800" dirty="0" smtClean="0">
              <a:latin typeface="微软雅黑"/>
              <a:ea typeface="微软雅黑"/>
            </a:endParaRPr>
          </a:p>
          <a:p>
            <a:pPr eaLnBrk="1" hangingPunct="1">
              <a:lnSpc>
                <a:spcPct val="150000"/>
              </a:lnSpc>
              <a:spcBef>
                <a:spcPct val="50000"/>
              </a:spcBef>
              <a:buFont typeface="Wingdings" pitchFamily="2" charset="2"/>
              <a:buChar char="n"/>
            </a:pPr>
            <a:r>
              <a:rPr lang="zh-CN" altLang="en-US" sz="1800" dirty="0" smtClean="0">
                <a:latin typeface="微软雅黑"/>
                <a:ea typeface="微软雅黑"/>
              </a:rPr>
              <a:t>性别</a:t>
            </a:r>
            <a:r>
              <a:rPr lang="en-US" altLang="zh-CN" sz="1800" dirty="0" smtClean="0">
                <a:latin typeface="微软雅黑"/>
                <a:ea typeface="微软雅黑"/>
              </a:rPr>
              <a:t>			</a:t>
            </a:r>
            <a:r>
              <a:rPr lang="zh-CN" altLang="en-US" sz="1800" dirty="0" smtClean="0">
                <a:latin typeface="微软雅黑"/>
                <a:ea typeface="微软雅黑"/>
              </a:rPr>
              <a:t>自然出现</a:t>
            </a:r>
          </a:p>
          <a:p>
            <a:pPr eaLnBrk="1" hangingPunct="1">
              <a:lnSpc>
                <a:spcPct val="150000"/>
              </a:lnSpc>
              <a:spcBef>
                <a:spcPct val="50000"/>
              </a:spcBef>
              <a:buFont typeface="Wingdings" pitchFamily="2" charset="2"/>
              <a:buChar char="n"/>
            </a:pPr>
            <a:r>
              <a:rPr lang="zh-CN" altLang="en-US" sz="1800" dirty="0" smtClean="0">
                <a:latin typeface="微软雅黑"/>
                <a:ea typeface="微软雅黑"/>
              </a:rPr>
              <a:t>年龄</a:t>
            </a:r>
            <a:r>
              <a:rPr lang="en-US" altLang="zh-CN" sz="1800" dirty="0" smtClean="0">
                <a:latin typeface="微软雅黑"/>
                <a:ea typeface="微软雅黑"/>
              </a:rPr>
              <a:t>			</a:t>
            </a:r>
            <a:r>
              <a:rPr lang="zh-CN" altLang="en-US" sz="1800" dirty="0" smtClean="0">
                <a:latin typeface="微软雅黑"/>
                <a:ea typeface="微软雅黑"/>
              </a:rPr>
              <a:t>自然出现	</a:t>
            </a:r>
          </a:p>
          <a:p>
            <a:pPr eaLnBrk="1" hangingPunct="1">
              <a:lnSpc>
                <a:spcPct val="150000"/>
              </a:lnSpc>
              <a:spcBef>
                <a:spcPct val="50000"/>
              </a:spcBef>
              <a:buFont typeface="Wingdings" pitchFamily="2" charset="2"/>
              <a:buChar char="n"/>
            </a:pPr>
            <a:r>
              <a:rPr lang="zh-CN" altLang="en-US" sz="1800" dirty="0" smtClean="0">
                <a:latin typeface="微软雅黑"/>
                <a:ea typeface="微软雅黑"/>
              </a:rPr>
              <a:t>有效回答数</a:t>
            </a:r>
            <a:r>
              <a:rPr lang="en-US" altLang="zh-CN" sz="1800" dirty="0" smtClean="0">
                <a:latin typeface="微软雅黑"/>
                <a:ea typeface="微软雅黑"/>
              </a:rPr>
              <a:t>		831</a:t>
            </a:r>
            <a:r>
              <a:rPr lang="zh-CN" altLang="en-US" sz="1800" dirty="0" smtClean="0">
                <a:latin typeface="微软雅黑"/>
                <a:ea typeface="微软雅黑"/>
              </a:rPr>
              <a:t>份有效（</a:t>
            </a:r>
            <a:r>
              <a:rPr lang="en-US" altLang="zh-CN" sz="1800" dirty="0" smtClean="0">
                <a:latin typeface="微软雅黑"/>
                <a:ea typeface="微软雅黑"/>
              </a:rPr>
              <a:t>1680</a:t>
            </a:r>
            <a:r>
              <a:rPr lang="zh-CN" altLang="en-US" sz="1800" dirty="0" smtClean="0">
                <a:latin typeface="微软雅黑"/>
                <a:ea typeface="微软雅黑"/>
              </a:rPr>
              <a:t>份参与）</a:t>
            </a:r>
            <a:endParaRPr lang="en-US" altLang="zh-CN" sz="1800" dirty="0" smtClean="0">
              <a:latin typeface="微软雅黑"/>
              <a:ea typeface="微软雅黑"/>
            </a:endParaRPr>
          </a:p>
          <a:p>
            <a:pPr eaLnBrk="1" hangingPunct="1">
              <a:lnSpc>
                <a:spcPct val="150000"/>
              </a:lnSpc>
              <a:spcBef>
                <a:spcPct val="50000"/>
              </a:spcBef>
              <a:buFont typeface="Wingdings" pitchFamily="2" charset="2"/>
              <a:buChar char="n"/>
            </a:pPr>
            <a:r>
              <a:rPr lang="zh-CN" altLang="en-US" sz="1800" dirty="0" smtClean="0">
                <a:latin typeface="微软雅黑"/>
                <a:ea typeface="微软雅黑"/>
              </a:rPr>
              <a:t>调查时间</a:t>
            </a:r>
            <a:r>
              <a:rPr lang="en-US" altLang="zh-CN" sz="1800" dirty="0" smtClean="0">
                <a:latin typeface="微软雅黑"/>
                <a:ea typeface="微软雅黑"/>
              </a:rPr>
              <a:t>		2012</a:t>
            </a:r>
            <a:r>
              <a:rPr lang="zh-CN" altLang="en-US" sz="1800" dirty="0" smtClean="0">
                <a:latin typeface="微软雅黑"/>
                <a:ea typeface="微软雅黑"/>
              </a:rPr>
              <a:t>年</a:t>
            </a:r>
            <a:r>
              <a:rPr lang="en-US" altLang="zh-CN" sz="1800" dirty="0" smtClean="0">
                <a:latin typeface="微软雅黑"/>
                <a:ea typeface="微软雅黑"/>
              </a:rPr>
              <a:t>4</a:t>
            </a:r>
            <a:r>
              <a:rPr lang="zh-CN" altLang="en-US" sz="1800" dirty="0" smtClean="0">
                <a:latin typeface="微软雅黑"/>
                <a:ea typeface="微软雅黑"/>
              </a:rPr>
              <a:t>月</a:t>
            </a:r>
            <a:r>
              <a:rPr lang="en-US" altLang="zh-CN" sz="1800" dirty="0" smtClean="0">
                <a:latin typeface="微软雅黑"/>
                <a:ea typeface="微软雅黑"/>
              </a:rPr>
              <a:t>14-15</a:t>
            </a:r>
            <a:r>
              <a:rPr lang="zh-CN" altLang="en-US" sz="1800" dirty="0" smtClean="0">
                <a:latin typeface="微软雅黑"/>
                <a:ea typeface="微软雅黑"/>
              </a:rPr>
              <a:t>日 	</a:t>
            </a:r>
          </a:p>
          <a:p>
            <a:pPr eaLnBrk="1" hangingPunct="1">
              <a:lnSpc>
                <a:spcPct val="150000"/>
              </a:lnSpc>
              <a:spcBef>
                <a:spcPct val="50000"/>
              </a:spcBef>
              <a:buFont typeface="Wingdings" pitchFamily="2" charset="2"/>
              <a:buChar char="n"/>
            </a:pPr>
            <a:r>
              <a:rPr lang="zh-CN" altLang="en-US" sz="1800" dirty="0" smtClean="0">
                <a:latin typeface="微软雅黑"/>
                <a:ea typeface="微软雅黑"/>
              </a:rPr>
              <a:t>在线调查入口</a:t>
            </a:r>
            <a:r>
              <a:rPr lang="en-US" altLang="zh-CN" sz="1800" dirty="0" smtClean="0">
                <a:latin typeface="微软雅黑"/>
                <a:ea typeface="微软雅黑"/>
              </a:rPr>
              <a:t>		</a:t>
            </a:r>
            <a:r>
              <a:rPr lang="arn-CL" altLang="zh-CN" sz="1800" dirty="0" smtClean="0">
                <a:latin typeface="微软雅黑"/>
                <a:ea typeface="微软雅黑"/>
                <a:hlinkClick r:id="rId2"/>
              </a:rPr>
              <a:t>http://www.findoout.com/ceshi/cs7946/</a:t>
            </a:r>
            <a:endParaRPr lang="en-US" altLang="zh-CN" sz="1800" dirty="0" smtClean="0">
              <a:latin typeface="微软雅黑"/>
              <a:ea typeface="微软雅黑"/>
            </a:endParaRPr>
          </a:p>
          <a:p>
            <a:pPr eaLnBrk="1" hangingPunct="1">
              <a:lnSpc>
                <a:spcPct val="150000"/>
              </a:lnSpc>
              <a:spcBef>
                <a:spcPct val="50000"/>
              </a:spcBef>
            </a:pPr>
            <a:endParaRPr lang="zh-CN" altLang="en-US" sz="1800" dirty="0" smtClean="0">
              <a:latin typeface="微软雅黑"/>
              <a:ea typeface="微软雅黑"/>
            </a:endParaRPr>
          </a:p>
        </p:txBody>
      </p:sp>
      <p:sp>
        <p:nvSpPr>
          <p:cNvPr id="5"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D45F287F-DFD2-46A7-BF98-DF2ACAB4D3B9}" type="slidenum">
              <a:rPr lang="zh-CN" altLang="en-US"/>
              <a:pPr>
                <a:defRPr/>
              </a:pPr>
              <a:t>4</a:t>
            </a:fld>
            <a:endParaRPr lang="zh-CN"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图表 11"/>
          <p:cNvGraphicFramePr>
            <a:graphicFrameLocks/>
          </p:cNvGraphicFramePr>
          <p:nvPr/>
        </p:nvGraphicFramePr>
        <p:xfrm>
          <a:off x="2257425" y="2060848"/>
          <a:ext cx="6886575" cy="2239144"/>
        </p:xfrm>
        <a:graphic>
          <a:graphicData uri="http://schemas.openxmlformats.org/drawingml/2006/chart">
            <c:chart xmlns:c="http://schemas.openxmlformats.org/drawingml/2006/chart" xmlns:r="http://schemas.openxmlformats.org/officeDocument/2006/relationships" r:id="rId2"/>
          </a:graphicData>
        </a:graphic>
      </p:graphicFrame>
      <p:sp>
        <p:nvSpPr>
          <p:cNvPr id="19457" name="标题 1"/>
          <p:cNvSpPr>
            <a:spLocks noGrp="1"/>
          </p:cNvSpPr>
          <p:nvPr>
            <p:ph type="title"/>
          </p:nvPr>
        </p:nvSpPr>
        <p:spPr/>
        <p:txBody>
          <a:bodyPr/>
          <a:lstStyle/>
          <a:p>
            <a:pPr eaLnBrk="1" hangingPunct="1"/>
            <a:r>
              <a:rPr lang="zh-CN" altLang="en-US" sz="2000" b="1" dirty="0" smtClean="0">
                <a:latin typeface="微软雅黑"/>
                <a:ea typeface="微软雅黑"/>
              </a:rPr>
              <a:t>牛奶品牌知名度最高的分别为蒙牛（</a:t>
            </a:r>
            <a:r>
              <a:rPr lang="en-US" altLang="zh-CN" sz="2000" b="1" dirty="0" smtClean="0">
                <a:latin typeface="微软雅黑"/>
                <a:ea typeface="微软雅黑"/>
              </a:rPr>
              <a:t>70%</a:t>
            </a:r>
            <a:r>
              <a:rPr lang="zh-CN" altLang="en-US" sz="2000" b="1" dirty="0" smtClean="0">
                <a:latin typeface="微软雅黑"/>
                <a:ea typeface="微软雅黑"/>
              </a:rPr>
              <a:t>）、伊利（</a:t>
            </a:r>
            <a:r>
              <a:rPr lang="en-US" altLang="zh-CN" sz="2000" b="1" dirty="0" smtClean="0">
                <a:latin typeface="微软雅黑"/>
                <a:ea typeface="微软雅黑"/>
              </a:rPr>
              <a:t>64%</a:t>
            </a:r>
            <a:r>
              <a:rPr lang="zh-CN" altLang="en-US" sz="2000" b="1" dirty="0" smtClean="0">
                <a:latin typeface="微软雅黑"/>
                <a:ea typeface="微软雅黑"/>
              </a:rPr>
              <a:t>）和光明（</a:t>
            </a:r>
            <a:r>
              <a:rPr lang="en-US" altLang="zh-CN" sz="2000" b="1" dirty="0" smtClean="0">
                <a:latin typeface="微软雅黑"/>
                <a:ea typeface="微软雅黑"/>
              </a:rPr>
              <a:t>32%</a:t>
            </a:r>
            <a:r>
              <a:rPr lang="zh-CN" altLang="en-US" sz="2000" b="1" dirty="0" smtClean="0">
                <a:latin typeface="微软雅黑"/>
                <a:ea typeface="微软雅黑"/>
              </a:rPr>
              <a:t>）</a:t>
            </a:r>
          </a:p>
        </p:txBody>
      </p:sp>
      <p:graphicFrame>
        <p:nvGraphicFramePr>
          <p:cNvPr id="11" name="表格 10"/>
          <p:cNvGraphicFramePr>
            <a:graphicFrameLocks noGrp="1"/>
          </p:cNvGraphicFramePr>
          <p:nvPr/>
        </p:nvGraphicFramePr>
        <p:xfrm>
          <a:off x="468313" y="3178175"/>
          <a:ext cx="749300" cy="971550"/>
        </p:xfrm>
        <a:graphic>
          <a:graphicData uri="http://schemas.openxmlformats.org/drawingml/2006/table">
            <a:tbl>
              <a:tblPr/>
              <a:tblGrid>
                <a:gridCol w="331787"/>
                <a:gridCol w="417513"/>
              </a:tblGrid>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arn-CL" altLang="zh-CN" sz="900" b="0" i="0" u="none" strike="noStrike" cap="none" normalizeH="0" baseline="0" smtClean="0">
                          <a:ln>
                            <a:noFill/>
                          </a:ln>
                          <a:solidFill>
                            <a:schemeClr val="tx1"/>
                          </a:solidFill>
                          <a:effectLst/>
                          <a:latin typeface="Arial" charset="0"/>
                          <a:ea typeface="微软雅黑"/>
                          <a:cs typeface="微软雅黑"/>
                        </a:rPr>
                        <a:t>n&gt;30</a:t>
                      </a:r>
                    </a:p>
                  </a:txBody>
                  <a:tcPr marL="9525" marR="9525" marT="9525" marB="0" anchor="b"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r>
              <a:tr h="161925">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宋体" charset="-122"/>
                          <a:ea typeface="微软雅黑"/>
                          <a:cs typeface="微软雅黑"/>
                        </a:rPr>
                        <a:t>显著差异</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lang="zh-CN" altLang="en-US"/>
                    </a:p>
                  </a:txBody>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00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9933"/>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99CC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0066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9474" name="TextBox 13"/>
          <p:cNvSpPr txBox="1">
            <a:spLocks noChangeArrowheads="1"/>
          </p:cNvSpPr>
          <p:nvPr/>
        </p:nvSpPr>
        <p:spPr bwMode="auto">
          <a:xfrm>
            <a:off x="457200" y="1209675"/>
            <a:ext cx="5616575" cy="274638"/>
          </a:xfrm>
          <a:prstGeom prst="rect">
            <a:avLst/>
          </a:prstGeom>
          <a:noFill/>
          <a:ln w="9525">
            <a:noFill/>
            <a:miter lim="800000"/>
            <a:headEnd/>
            <a:tailEnd/>
          </a:ln>
        </p:spPr>
        <p:txBody>
          <a:bodyPr>
            <a:spAutoFit/>
          </a:bodyPr>
          <a:lstStyle/>
          <a:p>
            <a:r>
              <a:rPr lang="zh-CN" altLang="en-US" sz="1200" b="1"/>
              <a:t>问题：说起牛奶，你首先想到哪些品牌？</a:t>
            </a:r>
          </a:p>
        </p:txBody>
      </p:sp>
      <p:sp>
        <p:nvSpPr>
          <p:cNvPr id="19475" name="内容占位符 11"/>
          <p:cNvSpPr>
            <a:spLocks noGrp="1"/>
          </p:cNvSpPr>
          <p:nvPr>
            <p:ph idx="1"/>
          </p:nvPr>
        </p:nvSpPr>
        <p:spPr>
          <a:xfrm>
            <a:off x="457200" y="1484313"/>
            <a:ext cx="8229600" cy="276999"/>
          </a:xfrm>
        </p:spPr>
        <p:txBody>
          <a:bodyPr>
            <a:spAutoFit/>
          </a:bodyPr>
          <a:lstStyle/>
          <a:p>
            <a:pPr eaLnBrk="1" hangingPunct="1"/>
            <a:r>
              <a:rPr lang="zh-CN" altLang="en-US" sz="1200" dirty="0" smtClean="0">
                <a:latin typeface="微软雅黑"/>
                <a:ea typeface="微软雅黑"/>
              </a:rPr>
              <a:t>蒙牛和伊利的品牌知名度在</a:t>
            </a:r>
            <a:r>
              <a:rPr lang="en-US" altLang="zh-CN" sz="1200" dirty="0" smtClean="0">
                <a:latin typeface="微软雅黑"/>
                <a:ea typeface="微软雅黑"/>
              </a:rPr>
              <a:t>18-25</a:t>
            </a:r>
            <a:r>
              <a:rPr lang="zh-CN" altLang="en-US" sz="1200" dirty="0" smtClean="0">
                <a:latin typeface="微软雅黑"/>
                <a:ea typeface="微软雅黑"/>
              </a:rPr>
              <a:t>岁较高，保持年轻；而光明在</a:t>
            </a:r>
            <a:r>
              <a:rPr lang="en-US" altLang="zh-CN" sz="1200" dirty="0" smtClean="0">
                <a:latin typeface="微软雅黑"/>
                <a:ea typeface="微软雅黑"/>
              </a:rPr>
              <a:t>26-35</a:t>
            </a:r>
            <a:r>
              <a:rPr lang="zh-CN" altLang="en-US" sz="1200" dirty="0" smtClean="0">
                <a:latin typeface="微软雅黑"/>
                <a:ea typeface="微软雅黑"/>
              </a:rPr>
              <a:t>岁较高，趋于老化；</a:t>
            </a:r>
          </a:p>
        </p:txBody>
      </p:sp>
      <p:sp>
        <p:nvSpPr>
          <p:cNvPr id="24" name="矩形 23"/>
          <p:cNvSpPr/>
          <p:nvPr/>
        </p:nvSpPr>
        <p:spPr>
          <a:xfrm>
            <a:off x="4036278" y="3253317"/>
            <a:ext cx="432048" cy="50405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solidFill>
                <a:srgbClr val="FF0000"/>
              </a:solidFill>
            </a:endParaRPr>
          </a:p>
        </p:txBody>
      </p:sp>
      <p:sp>
        <p:nvSpPr>
          <p:cNvPr id="13"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B7B3A66A-3D56-4C94-B268-6E7BAC83FBCF}" type="slidenum">
              <a:rPr lang="zh-CN" altLang="en-US"/>
              <a:pPr>
                <a:defRPr/>
              </a:pPr>
              <a:t>5</a:t>
            </a:fld>
            <a:endParaRPr lang="zh-CN" altLang="en-US"/>
          </a:p>
        </p:txBody>
      </p:sp>
      <p:graphicFrame>
        <p:nvGraphicFramePr>
          <p:cNvPr id="16" name="表格 15"/>
          <p:cNvGraphicFramePr>
            <a:graphicFrameLocks noGrp="1"/>
          </p:cNvGraphicFramePr>
          <p:nvPr/>
        </p:nvGraphicFramePr>
        <p:xfrm>
          <a:off x="548230" y="4221088"/>
          <a:ext cx="8496942" cy="2128504"/>
        </p:xfrm>
        <a:graphic>
          <a:graphicData uri="http://schemas.openxmlformats.org/drawingml/2006/table">
            <a:tbl>
              <a:tblPr/>
              <a:tblGrid>
                <a:gridCol w="1552072"/>
                <a:gridCol w="563470"/>
                <a:gridCol w="634664"/>
                <a:gridCol w="634664"/>
                <a:gridCol w="634664"/>
                <a:gridCol w="634664"/>
                <a:gridCol w="634664"/>
                <a:gridCol w="634664"/>
                <a:gridCol w="620524"/>
                <a:gridCol w="648072"/>
                <a:gridCol w="648072"/>
                <a:gridCol w="656748"/>
              </a:tblGrid>
              <a:tr h="149119">
                <a:tc>
                  <a:txBody>
                    <a:bodyPr/>
                    <a:lstStyle/>
                    <a:p>
                      <a:pPr algn="ctr" fontAlgn="b"/>
                      <a:r>
                        <a:rPr lang="zh-CN" altLang="en-US" sz="1200" b="1" i="0" u="none" strike="noStrike" dirty="0">
                          <a:latin typeface="Arial"/>
                        </a:rPr>
                        <a:t>总体</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200" b="1" i="0" u="none" strike="noStrike" dirty="0">
                          <a:latin typeface="Arial"/>
                        </a:rPr>
                        <a:t>831</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200" b="1" i="0" u="none" strike="noStrike" dirty="0">
                          <a:latin typeface="Arial"/>
                        </a:rPr>
                        <a:t>70%</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200" b="1" i="0" u="none" strike="noStrike" dirty="0">
                          <a:latin typeface="Arial"/>
                        </a:rPr>
                        <a:t>64%</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200" b="1" i="0" u="none" strike="noStrike" dirty="0">
                          <a:latin typeface="Arial"/>
                        </a:rPr>
                        <a:t>32%</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200" b="1" i="0" u="none" strike="noStrike" dirty="0">
                          <a:latin typeface="Arial"/>
                        </a:rPr>
                        <a:t>9%</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200" b="1" i="0" u="none" strike="noStrike" dirty="0">
                          <a:latin typeface="Arial"/>
                        </a:rPr>
                        <a:t>6%</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200" b="1" i="0" u="none" strike="noStrike" dirty="0">
                          <a:latin typeface="Arial"/>
                        </a:rPr>
                        <a:t>6%</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200" b="1" i="0" u="none" strike="noStrike" dirty="0">
                          <a:latin typeface="Arial"/>
                        </a:rPr>
                        <a:t>3%</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200" b="1" i="0" u="none" strike="noStrike" dirty="0">
                          <a:latin typeface="Arial"/>
                        </a:rPr>
                        <a:t>2%</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200" b="1" i="0" u="none" strike="noStrike" dirty="0">
                          <a:latin typeface="Arial"/>
                        </a:rPr>
                        <a:t>2%</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200" b="1" i="0" u="none" strike="noStrike" dirty="0">
                          <a:latin typeface="Arial"/>
                        </a:rPr>
                        <a:t>2%</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49119">
                <a:tc>
                  <a:txBody>
                    <a:bodyPr/>
                    <a:lstStyle/>
                    <a:p>
                      <a:pPr algn="ctr" fontAlgn="b"/>
                      <a:r>
                        <a:rPr lang="zh-CN" altLang="en-US" sz="900" b="0" i="0" u="none" strike="noStrike" dirty="0">
                          <a:latin typeface="Arial"/>
                        </a:rPr>
                        <a:t>男</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383</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66%</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dirty="0">
                          <a:latin typeface="Arial"/>
                        </a:rPr>
                        <a:t>59%</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99CCFF"/>
                    </a:solidFill>
                  </a:tcPr>
                </a:tc>
                <a:tc>
                  <a:txBody>
                    <a:bodyPr/>
                    <a:lstStyle/>
                    <a:p>
                      <a:pPr algn="ctr" fontAlgn="b"/>
                      <a:r>
                        <a:rPr lang="en-US" altLang="zh-CN" sz="900" b="0" i="0" u="none" strike="noStrike">
                          <a:latin typeface="Arial"/>
                        </a:rPr>
                        <a:t>35%</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6%</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4%</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7%</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2%</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49119">
                <a:tc>
                  <a:txBody>
                    <a:bodyPr/>
                    <a:lstStyle/>
                    <a:p>
                      <a:pPr algn="ctr" fontAlgn="b"/>
                      <a:r>
                        <a:rPr lang="zh-CN" altLang="en-US" sz="900" b="0" i="0" u="none" strike="noStrike">
                          <a:latin typeface="Arial"/>
                        </a:rPr>
                        <a:t>女</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448</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73%</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68%</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30%</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11%</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7%</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5%</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4%</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4%</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2%</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2%</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49119">
                <a:tc>
                  <a:txBody>
                    <a:bodyPr/>
                    <a:lstStyle/>
                    <a:p>
                      <a:pPr algn="ctr" fontAlgn="b"/>
                      <a:r>
                        <a:rPr lang="en-US" altLang="zh-CN" sz="900" b="0" i="0" u="none" strike="noStrike">
                          <a:latin typeface="Arial"/>
                        </a:rPr>
                        <a:t>18</a:t>
                      </a:r>
                      <a:r>
                        <a:rPr lang="zh-CN" altLang="en-US" sz="900" b="0" i="0" u="none" strike="noStrike">
                          <a:latin typeface="Arial"/>
                        </a:rPr>
                        <a:t>岁以下</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106</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72%</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65%</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dirty="0">
                          <a:latin typeface="Arial"/>
                        </a:rPr>
                        <a:t>20%</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0099FF"/>
                    </a:solidFill>
                  </a:tcPr>
                </a:tc>
                <a:tc>
                  <a:txBody>
                    <a:bodyPr/>
                    <a:lstStyle/>
                    <a:p>
                      <a:pPr algn="ctr" fontAlgn="b"/>
                      <a:r>
                        <a:rPr lang="en-US" altLang="zh-CN" sz="900" b="0" i="0" u="none" strike="noStrike">
                          <a:latin typeface="Arial"/>
                        </a:rPr>
                        <a:t>11%</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5%</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2%</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2%</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5%</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49119">
                <a:tc>
                  <a:txBody>
                    <a:bodyPr/>
                    <a:lstStyle/>
                    <a:p>
                      <a:pPr algn="ctr" fontAlgn="b"/>
                      <a:r>
                        <a:rPr lang="en-US" altLang="zh-CN" sz="900" b="0" i="0" u="none" strike="noStrike">
                          <a:latin typeface="Arial"/>
                        </a:rPr>
                        <a:t>18-25</a:t>
                      </a:r>
                      <a:r>
                        <a:rPr lang="zh-CN" altLang="en-US" sz="900" b="0" i="0" u="none" strike="noStrike">
                          <a:latin typeface="Arial"/>
                        </a:rPr>
                        <a:t>岁</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333</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dirty="0">
                          <a:latin typeface="Arial"/>
                        </a:rPr>
                        <a:t>77%</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9933"/>
                    </a:solidFill>
                  </a:tcPr>
                </a:tc>
                <a:tc>
                  <a:txBody>
                    <a:bodyPr/>
                    <a:lstStyle/>
                    <a:p>
                      <a:pPr algn="ctr" fontAlgn="b"/>
                      <a:r>
                        <a:rPr lang="en-US" altLang="zh-CN" sz="900" b="0" i="0" u="none" strike="noStrike" dirty="0">
                          <a:latin typeface="Arial"/>
                        </a:rPr>
                        <a:t>74%</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0000"/>
                    </a:solidFill>
                  </a:tcPr>
                </a:tc>
                <a:tc>
                  <a:txBody>
                    <a:bodyPr/>
                    <a:lstStyle/>
                    <a:p>
                      <a:pPr algn="ctr" fontAlgn="b"/>
                      <a:r>
                        <a:rPr lang="en-US" altLang="zh-CN" sz="900" b="0" i="0" u="none" strike="noStrike">
                          <a:latin typeface="Arial"/>
                        </a:rPr>
                        <a:t>30%</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13%</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5%</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10%</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5%</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4%</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2%</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2%</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49119">
                <a:tc>
                  <a:txBody>
                    <a:bodyPr/>
                    <a:lstStyle/>
                    <a:p>
                      <a:pPr algn="ctr" fontAlgn="b"/>
                      <a:r>
                        <a:rPr lang="en-US" altLang="zh-CN" sz="900" b="0" i="0" u="none" strike="noStrike">
                          <a:latin typeface="Arial"/>
                        </a:rPr>
                        <a:t>26-35</a:t>
                      </a:r>
                      <a:r>
                        <a:rPr lang="zh-CN" altLang="en-US" sz="900" b="0" i="0" u="none" strike="noStrike">
                          <a:latin typeface="Arial"/>
                        </a:rPr>
                        <a:t>岁</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210</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67%</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63%</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dirty="0">
                          <a:latin typeface="Arial"/>
                        </a:rPr>
                        <a:t>44%</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0000"/>
                    </a:solidFill>
                  </a:tcPr>
                </a:tc>
                <a:tc>
                  <a:txBody>
                    <a:bodyPr/>
                    <a:lstStyle/>
                    <a:p>
                      <a:pPr algn="ctr" fontAlgn="b"/>
                      <a:r>
                        <a:rPr lang="en-US" altLang="zh-CN" sz="900" b="0" i="0" u="none" strike="noStrike">
                          <a:latin typeface="Arial"/>
                        </a:rPr>
                        <a:t>6%</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dirty="0">
                          <a:latin typeface="Arial"/>
                        </a:rPr>
                        <a:t>8%</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3%</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3%</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49119">
                <a:tc>
                  <a:txBody>
                    <a:bodyPr/>
                    <a:lstStyle/>
                    <a:p>
                      <a:pPr algn="ctr" fontAlgn="b"/>
                      <a:r>
                        <a:rPr lang="en-US" altLang="zh-CN" sz="900" b="0" i="0" u="none" strike="noStrike">
                          <a:latin typeface="Arial"/>
                        </a:rPr>
                        <a:t>36-45</a:t>
                      </a:r>
                      <a:r>
                        <a:rPr lang="zh-CN" altLang="en-US" sz="900" b="0" i="0" u="none" strike="noStrike">
                          <a:latin typeface="Arial"/>
                        </a:rPr>
                        <a:t>岁</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182</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dirty="0">
                          <a:latin typeface="Arial"/>
                        </a:rPr>
                        <a:t>59%</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0099FF"/>
                    </a:solidFill>
                  </a:tcPr>
                </a:tc>
                <a:tc>
                  <a:txBody>
                    <a:bodyPr/>
                    <a:lstStyle/>
                    <a:p>
                      <a:pPr algn="ctr" fontAlgn="b"/>
                      <a:r>
                        <a:rPr lang="en-US" altLang="zh-CN" sz="900" b="0" i="0" u="none" strike="noStrike" dirty="0">
                          <a:latin typeface="Arial"/>
                        </a:rPr>
                        <a:t>46%</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0099FF"/>
                    </a:solidFill>
                  </a:tcPr>
                </a:tc>
                <a:tc>
                  <a:txBody>
                    <a:bodyPr/>
                    <a:lstStyle/>
                    <a:p>
                      <a:pPr algn="ctr" fontAlgn="b"/>
                      <a:r>
                        <a:rPr lang="en-US" altLang="zh-CN" sz="900" b="0" i="0" u="none" strike="noStrike">
                          <a:latin typeface="Arial"/>
                        </a:rPr>
                        <a:t>29%</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dirty="0">
                          <a:latin typeface="Arial"/>
                        </a:rPr>
                        <a:t>3%</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99CCFF"/>
                    </a:solidFill>
                  </a:tcPr>
                </a:tc>
                <a:tc>
                  <a:txBody>
                    <a:bodyPr/>
                    <a:lstStyle/>
                    <a:p>
                      <a:pPr algn="ctr" fontAlgn="b"/>
                      <a:r>
                        <a:rPr lang="en-US" altLang="zh-CN" sz="900" b="0" i="0" u="none" strike="noStrike">
                          <a:latin typeface="Arial"/>
                        </a:rPr>
                        <a:t>6%</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3%</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2%</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49119">
                <a:tc>
                  <a:txBody>
                    <a:bodyPr/>
                    <a:lstStyle/>
                    <a:p>
                      <a:pPr algn="ctr" fontAlgn="b"/>
                      <a:r>
                        <a:rPr lang="zh-CN" altLang="en-US" sz="900" b="0" i="0" u="none" strike="noStrike">
                          <a:latin typeface="Arial"/>
                        </a:rPr>
                        <a:t>单身，独居</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245</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74%</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dirty="0">
                          <a:latin typeface="Arial"/>
                        </a:rPr>
                        <a:t>69%</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9933"/>
                    </a:solidFill>
                  </a:tcPr>
                </a:tc>
                <a:tc>
                  <a:txBody>
                    <a:bodyPr/>
                    <a:lstStyle/>
                    <a:p>
                      <a:pPr algn="ctr" fontAlgn="b"/>
                      <a:r>
                        <a:rPr lang="en-US" altLang="zh-CN" sz="900" b="0" i="0" u="none" strike="noStrike">
                          <a:latin typeface="Arial"/>
                        </a:rPr>
                        <a:t>29%</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11%</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7%</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9%</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4%</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4%</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3%</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2%</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49119">
                <a:tc>
                  <a:txBody>
                    <a:bodyPr/>
                    <a:lstStyle/>
                    <a:p>
                      <a:pPr algn="ctr" fontAlgn="b"/>
                      <a:r>
                        <a:rPr lang="zh-CN" altLang="en-US" sz="900" b="0" i="0" u="none" strike="noStrike">
                          <a:latin typeface="Arial"/>
                        </a:rPr>
                        <a:t>单身，与家人居住</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295</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72%</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dirty="0">
                          <a:latin typeface="Arial"/>
                        </a:rPr>
                        <a:t>69%</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9933"/>
                    </a:solidFill>
                  </a:tcPr>
                </a:tc>
                <a:tc>
                  <a:txBody>
                    <a:bodyPr/>
                    <a:lstStyle/>
                    <a:p>
                      <a:pPr algn="ctr" fontAlgn="b"/>
                      <a:r>
                        <a:rPr lang="en-US" altLang="zh-CN" sz="900" b="0" i="0" u="none" strike="noStrike">
                          <a:latin typeface="Arial"/>
                        </a:rPr>
                        <a:t>34%</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13%</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5%</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4%</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4%</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2%</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2%</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2%</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49119">
                <a:tc>
                  <a:txBody>
                    <a:bodyPr/>
                    <a:lstStyle/>
                    <a:p>
                      <a:pPr algn="ctr" fontAlgn="b"/>
                      <a:r>
                        <a:rPr lang="zh-CN" altLang="en-US" sz="900" b="0" i="0" u="none" strike="noStrike">
                          <a:latin typeface="Arial"/>
                        </a:rPr>
                        <a:t>已婚</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291</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dirty="0">
                          <a:latin typeface="Arial"/>
                        </a:rPr>
                        <a:t>65%</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99CCFF"/>
                    </a:solidFill>
                  </a:tcPr>
                </a:tc>
                <a:tc>
                  <a:txBody>
                    <a:bodyPr/>
                    <a:lstStyle/>
                    <a:p>
                      <a:pPr algn="ctr" fontAlgn="b"/>
                      <a:r>
                        <a:rPr lang="en-US" altLang="zh-CN" sz="900" b="0" i="0" u="none" strike="noStrike" dirty="0">
                          <a:latin typeface="Arial"/>
                        </a:rPr>
                        <a:t>55%</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99CCFF"/>
                    </a:solidFill>
                  </a:tcPr>
                </a:tc>
                <a:tc>
                  <a:txBody>
                    <a:bodyPr/>
                    <a:lstStyle/>
                    <a:p>
                      <a:pPr algn="ctr" fontAlgn="b"/>
                      <a:r>
                        <a:rPr lang="en-US" altLang="zh-CN" sz="900" b="0" i="0" u="none" strike="noStrike">
                          <a:latin typeface="Arial"/>
                        </a:rPr>
                        <a:t>33%</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dirty="0">
                          <a:latin typeface="Arial"/>
                        </a:rPr>
                        <a:t>4%</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99CCFF"/>
                    </a:solidFill>
                  </a:tcPr>
                </a:tc>
                <a:tc>
                  <a:txBody>
                    <a:bodyPr/>
                    <a:lstStyle/>
                    <a:p>
                      <a:pPr algn="ctr" fontAlgn="b"/>
                      <a:r>
                        <a:rPr lang="en-US" altLang="zh-CN" sz="900" b="0" i="0" u="none" strike="noStrike">
                          <a:latin typeface="Arial"/>
                        </a:rPr>
                        <a:t>6%</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4%</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0%</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2%</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49119">
                <a:tc>
                  <a:txBody>
                    <a:bodyPr/>
                    <a:lstStyle/>
                    <a:p>
                      <a:pPr algn="ctr" fontAlgn="b"/>
                      <a:r>
                        <a:rPr lang="zh-CN" altLang="en-US" sz="900" b="0" i="0" u="none" strike="noStrike">
                          <a:latin typeface="Arial"/>
                        </a:rPr>
                        <a:t>特大城市：北京、上海</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261</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dirty="0">
                          <a:latin typeface="Arial"/>
                        </a:rPr>
                        <a:t>65%</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99CCFF"/>
                    </a:solidFill>
                  </a:tcPr>
                </a:tc>
                <a:tc>
                  <a:txBody>
                    <a:bodyPr/>
                    <a:lstStyle/>
                    <a:p>
                      <a:pPr algn="ctr" fontAlgn="b"/>
                      <a:r>
                        <a:rPr lang="en-US" altLang="zh-CN" sz="900" b="0" i="0" u="none" strike="noStrike" dirty="0">
                          <a:latin typeface="Arial"/>
                        </a:rPr>
                        <a:t>58%</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99CCFF"/>
                    </a:solidFill>
                  </a:tcPr>
                </a:tc>
                <a:tc>
                  <a:txBody>
                    <a:bodyPr/>
                    <a:lstStyle/>
                    <a:p>
                      <a:pPr algn="ctr" fontAlgn="b"/>
                      <a:r>
                        <a:rPr lang="en-US" altLang="zh-CN" sz="900" b="0" i="0" u="none" strike="noStrike" dirty="0">
                          <a:latin typeface="Arial"/>
                        </a:rPr>
                        <a:t>44%</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0000"/>
                    </a:solidFill>
                  </a:tcPr>
                </a:tc>
                <a:tc>
                  <a:txBody>
                    <a:bodyPr/>
                    <a:lstStyle/>
                    <a:p>
                      <a:pPr algn="ctr" fontAlgn="b"/>
                      <a:r>
                        <a:rPr lang="en-US" altLang="zh-CN" sz="900" b="0" i="0" u="none" strike="noStrike">
                          <a:latin typeface="Arial"/>
                        </a:rPr>
                        <a:t>5%</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dirty="0">
                          <a:latin typeface="Arial"/>
                        </a:rPr>
                        <a:t>12%</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9933"/>
                    </a:solidFill>
                  </a:tcPr>
                </a:tc>
                <a:tc>
                  <a:txBody>
                    <a:bodyPr/>
                    <a:lstStyle/>
                    <a:p>
                      <a:pPr algn="ctr" fontAlgn="b"/>
                      <a:r>
                        <a:rPr lang="en-US" altLang="zh-CN" sz="900" b="0" i="0" u="none" strike="noStrike">
                          <a:latin typeface="Arial"/>
                        </a:rPr>
                        <a:t>4%</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2%</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49119">
                <a:tc>
                  <a:txBody>
                    <a:bodyPr/>
                    <a:lstStyle/>
                    <a:p>
                      <a:pPr algn="ctr" fontAlgn="b"/>
                      <a:r>
                        <a:rPr lang="zh-CN" altLang="en-US" sz="900" b="0" i="0" u="none" strike="noStrike">
                          <a:latin typeface="Arial"/>
                        </a:rPr>
                        <a:t>省会城市</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214</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74%</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dirty="0">
                          <a:latin typeface="Arial"/>
                        </a:rPr>
                        <a:t>70%</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9933"/>
                    </a:solidFill>
                  </a:tcPr>
                </a:tc>
                <a:tc>
                  <a:txBody>
                    <a:bodyPr/>
                    <a:lstStyle/>
                    <a:p>
                      <a:pPr algn="ctr" fontAlgn="b"/>
                      <a:r>
                        <a:rPr lang="en-US" altLang="zh-CN" sz="900" b="0" i="0" u="none" strike="noStrike" dirty="0">
                          <a:latin typeface="Arial"/>
                        </a:rPr>
                        <a:t>24%</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99CCFF"/>
                    </a:solidFill>
                  </a:tcPr>
                </a:tc>
                <a:tc>
                  <a:txBody>
                    <a:bodyPr/>
                    <a:lstStyle/>
                    <a:p>
                      <a:pPr algn="ctr" fontAlgn="b"/>
                      <a:r>
                        <a:rPr lang="en-US" altLang="zh-CN" sz="900" b="0" i="0" u="none" strike="noStrike">
                          <a:latin typeface="Arial"/>
                        </a:rPr>
                        <a:t>10%</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dirty="0">
                          <a:latin typeface="Arial"/>
                        </a:rPr>
                        <a:t>1%</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99CCFF"/>
                    </a:solidFill>
                  </a:tcPr>
                </a:tc>
                <a:tc>
                  <a:txBody>
                    <a:bodyPr/>
                    <a:lstStyle/>
                    <a:p>
                      <a:pPr algn="ctr" fontAlgn="b"/>
                      <a:r>
                        <a:rPr lang="en-US" altLang="zh-CN" sz="900" b="0" i="0" u="none" strike="noStrike">
                          <a:latin typeface="Arial"/>
                        </a:rPr>
                        <a:t>7%</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3%</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3%</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3%</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dirty="0">
                          <a:latin typeface="Arial"/>
                        </a:rPr>
                        <a:t>2%</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49119">
                <a:tc>
                  <a:txBody>
                    <a:bodyPr/>
                    <a:lstStyle/>
                    <a:p>
                      <a:pPr algn="ctr" fontAlgn="b"/>
                      <a:r>
                        <a:rPr lang="zh-CN" altLang="en-US" sz="900" b="0" i="0" u="none" strike="noStrike">
                          <a:latin typeface="Arial"/>
                        </a:rPr>
                        <a:t>非省会城市</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243</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74%</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dirty="0">
                          <a:latin typeface="Arial"/>
                        </a:rPr>
                        <a:t>69%</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9933"/>
                    </a:solidFill>
                  </a:tcPr>
                </a:tc>
                <a:tc>
                  <a:txBody>
                    <a:bodyPr/>
                    <a:lstStyle/>
                    <a:p>
                      <a:pPr algn="ctr" fontAlgn="b"/>
                      <a:r>
                        <a:rPr lang="en-US" altLang="zh-CN" sz="900" b="0" i="0" u="none" strike="noStrike">
                          <a:latin typeface="Arial"/>
                        </a:rPr>
                        <a:t>34%</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12%</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5%</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9%</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3%</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3%</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4%</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dirty="0">
                          <a:latin typeface="Arial"/>
                        </a:rPr>
                        <a:t>3%</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49119">
                <a:tc>
                  <a:txBody>
                    <a:bodyPr/>
                    <a:lstStyle/>
                    <a:p>
                      <a:pPr algn="ctr" fontAlgn="b"/>
                      <a:r>
                        <a:rPr lang="zh-CN" altLang="en-US" sz="900" b="0" i="0" u="none" strike="noStrike">
                          <a:latin typeface="Arial"/>
                        </a:rPr>
                        <a:t>集镇及农村</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113</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dirty="0">
                          <a:latin typeface="Arial"/>
                        </a:rPr>
                        <a:t>64%</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99CCFF"/>
                    </a:solidFill>
                  </a:tcPr>
                </a:tc>
                <a:tc>
                  <a:txBody>
                    <a:bodyPr/>
                    <a:lstStyle/>
                    <a:p>
                      <a:pPr algn="ctr" fontAlgn="b"/>
                      <a:r>
                        <a:rPr lang="en-US" altLang="zh-CN" sz="900" b="0" i="0" u="none" strike="noStrike" dirty="0">
                          <a:latin typeface="Arial"/>
                        </a:rPr>
                        <a:t>55%</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99CCFF"/>
                    </a:solidFill>
                  </a:tcPr>
                </a:tc>
                <a:tc>
                  <a:txBody>
                    <a:bodyPr/>
                    <a:lstStyle/>
                    <a:p>
                      <a:pPr algn="ctr" fontAlgn="b"/>
                      <a:r>
                        <a:rPr lang="en-US" altLang="zh-CN" sz="900" b="0" i="0" u="none" strike="noStrike" dirty="0">
                          <a:latin typeface="Arial"/>
                        </a:rPr>
                        <a:t>17%</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0099FF"/>
                    </a:solidFill>
                  </a:tcPr>
                </a:tc>
                <a:tc>
                  <a:txBody>
                    <a:bodyPr/>
                    <a:lstStyle/>
                    <a:p>
                      <a:pPr algn="ctr" fontAlgn="b"/>
                      <a:r>
                        <a:rPr lang="en-US" altLang="zh-CN" sz="900" b="0" i="0" u="none" strike="noStrike">
                          <a:latin typeface="Arial"/>
                        </a:rPr>
                        <a:t>7%</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4%</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3%</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3%</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a:latin typeface="Arial"/>
                        </a:rPr>
                        <a:t>1%</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900" b="0" i="0" u="none" strike="noStrike" dirty="0">
                          <a:latin typeface="Arial"/>
                        </a:rPr>
                        <a:t>1%</a:t>
                      </a:r>
                    </a:p>
                  </a:txBody>
                  <a:tcPr marL="7077" marR="7077" marT="7077"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图表 12"/>
          <p:cNvGraphicFramePr>
            <a:graphicFrameLocks/>
          </p:cNvGraphicFramePr>
          <p:nvPr/>
        </p:nvGraphicFramePr>
        <p:xfrm>
          <a:off x="2195736" y="2057400"/>
          <a:ext cx="6768752" cy="2523728"/>
        </p:xfrm>
        <a:graphic>
          <a:graphicData uri="http://schemas.openxmlformats.org/drawingml/2006/chart">
            <c:chart xmlns:c="http://schemas.openxmlformats.org/drawingml/2006/chart" xmlns:r="http://schemas.openxmlformats.org/officeDocument/2006/relationships" r:id="rId2"/>
          </a:graphicData>
        </a:graphic>
      </p:graphicFrame>
      <p:sp>
        <p:nvSpPr>
          <p:cNvPr id="20482" name="标题 1"/>
          <p:cNvSpPr>
            <a:spLocks noGrp="1"/>
          </p:cNvSpPr>
          <p:nvPr>
            <p:ph type="title"/>
          </p:nvPr>
        </p:nvSpPr>
        <p:spPr/>
        <p:txBody>
          <a:bodyPr/>
          <a:lstStyle/>
          <a:p>
            <a:pPr eaLnBrk="1" hangingPunct="1"/>
            <a:r>
              <a:rPr lang="zh-CN" altLang="en-US" sz="2000" b="1" dirty="0" smtClean="0">
                <a:latin typeface="微软雅黑"/>
                <a:ea typeface="微软雅黑"/>
              </a:rPr>
              <a:t>牛奶品牌美誉度最高的分别为伊利（</a:t>
            </a:r>
            <a:r>
              <a:rPr lang="en-US" altLang="zh-CN" sz="2000" b="1" dirty="0" smtClean="0">
                <a:latin typeface="微软雅黑"/>
                <a:ea typeface="微软雅黑"/>
              </a:rPr>
              <a:t>22%</a:t>
            </a:r>
            <a:r>
              <a:rPr lang="zh-CN" altLang="en-US" sz="2000" b="1" dirty="0" smtClean="0">
                <a:latin typeface="微软雅黑"/>
                <a:ea typeface="微软雅黑"/>
              </a:rPr>
              <a:t>）、蒙牛（</a:t>
            </a:r>
            <a:r>
              <a:rPr lang="en-US" altLang="zh-CN" sz="2000" b="1" dirty="0" smtClean="0">
                <a:latin typeface="微软雅黑"/>
                <a:ea typeface="微软雅黑"/>
              </a:rPr>
              <a:t>21%</a:t>
            </a:r>
            <a:r>
              <a:rPr lang="zh-CN" altLang="en-US" sz="2000" b="1" dirty="0" smtClean="0">
                <a:latin typeface="微软雅黑"/>
                <a:ea typeface="微软雅黑"/>
              </a:rPr>
              <a:t>）和光明（</a:t>
            </a:r>
            <a:r>
              <a:rPr lang="en-US" altLang="zh-CN" sz="2000" b="1" dirty="0" smtClean="0">
                <a:latin typeface="微软雅黑"/>
                <a:ea typeface="微软雅黑"/>
              </a:rPr>
              <a:t>20%</a:t>
            </a:r>
            <a:r>
              <a:rPr lang="zh-CN" altLang="en-US" sz="2000" b="1" dirty="0" smtClean="0">
                <a:latin typeface="微软雅黑"/>
                <a:ea typeface="微软雅黑"/>
              </a:rPr>
              <a:t>）</a:t>
            </a:r>
          </a:p>
        </p:txBody>
      </p:sp>
      <p:graphicFrame>
        <p:nvGraphicFramePr>
          <p:cNvPr id="11" name="表格 10"/>
          <p:cNvGraphicFramePr>
            <a:graphicFrameLocks noGrp="1"/>
          </p:cNvGraphicFramePr>
          <p:nvPr/>
        </p:nvGraphicFramePr>
        <p:xfrm>
          <a:off x="654050" y="2997200"/>
          <a:ext cx="749300" cy="971550"/>
        </p:xfrm>
        <a:graphic>
          <a:graphicData uri="http://schemas.openxmlformats.org/drawingml/2006/table">
            <a:tbl>
              <a:tblPr/>
              <a:tblGrid>
                <a:gridCol w="331788"/>
                <a:gridCol w="417512"/>
              </a:tblGrid>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arn-CL" altLang="zh-CN" sz="900" b="0" i="0" u="none" strike="noStrike" cap="none" normalizeH="0" baseline="0" smtClean="0">
                          <a:ln>
                            <a:noFill/>
                          </a:ln>
                          <a:solidFill>
                            <a:schemeClr val="tx1"/>
                          </a:solidFill>
                          <a:effectLst/>
                          <a:latin typeface="Arial" charset="0"/>
                          <a:ea typeface="微软雅黑"/>
                          <a:cs typeface="微软雅黑"/>
                        </a:rPr>
                        <a:t>n&gt;30</a:t>
                      </a:r>
                    </a:p>
                  </a:txBody>
                  <a:tcPr marL="9525" marR="9525" marT="9525" marB="0" anchor="b"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r>
              <a:tr h="161925">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宋体" charset="-122"/>
                          <a:ea typeface="微软雅黑"/>
                          <a:cs typeface="微软雅黑"/>
                        </a:rPr>
                        <a:t>显著差异</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lang="zh-CN" altLang="en-US"/>
                    </a:p>
                  </a:txBody>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00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9933"/>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99CC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0066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499" name="TextBox 13"/>
          <p:cNvSpPr txBox="1">
            <a:spLocks noChangeArrowheads="1"/>
          </p:cNvSpPr>
          <p:nvPr/>
        </p:nvSpPr>
        <p:spPr bwMode="auto">
          <a:xfrm>
            <a:off x="457200" y="1196975"/>
            <a:ext cx="5616575" cy="274638"/>
          </a:xfrm>
          <a:prstGeom prst="rect">
            <a:avLst/>
          </a:prstGeom>
          <a:noFill/>
          <a:ln w="9525">
            <a:noFill/>
            <a:miter lim="800000"/>
            <a:headEnd/>
            <a:tailEnd/>
          </a:ln>
        </p:spPr>
        <p:txBody>
          <a:bodyPr>
            <a:spAutoFit/>
          </a:bodyPr>
          <a:lstStyle/>
          <a:p>
            <a:r>
              <a:rPr lang="zh-CN" altLang="en-US" sz="1200" b="1" dirty="0"/>
              <a:t>问题：你最喜欢以下哪个牛奶品牌？</a:t>
            </a:r>
          </a:p>
        </p:txBody>
      </p:sp>
      <p:sp>
        <p:nvSpPr>
          <p:cNvPr id="20500" name="内容占位符 11"/>
          <p:cNvSpPr>
            <a:spLocks noGrp="1"/>
          </p:cNvSpPr>
          <p:nvPr>
            <p:ph idx="1"/>
          </p:nvPr>
        </p:nvSpPr>
        <p:spPr>
          <a:xfrm>
            <a:off x="457200" y="1600200"/>
            <a:ext cx="8229600" cy="461665"/>
          </a:xfrm>
        </p:spPr>
        <p:txBody>
          <a:bodyPr>
            <a:spAutoFit/>
          </a:bodyPr>
          <a:lstStyle/>
          <a:p>
            <a:pPr eaLnBrk="1" hangingPunct="1"/>
            <a:r>
              <a:rPr lang="zh-CN" altLang="en-US" sz="1200" dirty="0" smtClean="0">
                <a:latin typeface="微软雅黑"/>
                <a:ea typeface="微软雅黑"/>
              </a:rPr>
              <a:t>老酸奶事件使蒙牛（</a:t>
            </a:r>
            <a:r>
              <a:rPr lang="en-US" altLang="zh-CN" sz="1200" dirty="0" smtClean="0">
                <a:latin typeface="微软雅黑"/>
                <a:ea typeface="微软雅黑"/>
              </a:rPr>
              <a:t>22%-&gt;21%</a:t>
            </a:r>
            <a:r>
              <a:rPr lang="zh-CN" altLang="en-US" sz="1200" dirty="0" smtClean="0">
                <a:latin typeface="微软雅黑"/>
                <a:ea typeface="微软雅黑"/>
              </a:rPr>
              <a:t>）和伊利（</a:t>
            </a:r>
            <a:r>
              <a:rPr lang="en-US" altLang="zh-CN" sz="1200" dirty="0" smtClean="0">
                <a:latin typeface="微软雅黑"/>
                <a:ea typeface="微软雅黑"/>
              </a:rPr>
              <a:t>26%-&gt;22%</a:t>
            </a:r>
            <a:r>
              <a:rPr lang="zh-CN" altLang="en-US" sz="1200" dirty="0" smtClean="0">
                <a:latin typeface="微软雅黑"/>
                <a:ea typeface="微软雅黑"/>
              </a:rPr>
              <a:t>）的品牌都受到了影响，光明</a:t>
            </a:r>
            <a:r>
              <a:rPr lang="en-US" altLang="zh-CN" sz="1200" dirty="0" smtClean="0">
                <a:latin typeface="微软雅黑"/>
                <a:ea typeface="微软雅黑"/>
              </a:rPr>
              <a:t>(18%-&gt;20%)</a:t>
            </a:r>
            <a:r>
              <a:rPr lang="zh-CN" altLang="en-US" sz="1200" dirty="0" smtClean="0">
                <a:latin typeface="微软雅黑"/>
                <a:ea typeface="微软雅黑"/>
              </a:rPr>
              <a:t>从中。</a:t>
            </a:r>
            <a:r>
              <a:rPr lang="zh-CN" altLang="en-US" sz="1200" dirty="0" smtClean="0">
                <a:latin typeface="微软雅黑"/>
                <a:ea typeface="微软雅黑"/>
              </a:rPr>
              <a:t>（与</a:t>
            </a:r>
            <a:r>
              <a:rPr lang="en-US" altLang="zh-CN" sz="1200" dirty="0" smtClean="0">
                <a:latin typeface="微软雅黑"/>
                <a:ea typeface="微软雅黑"/>
              </a:rPr>
              <a:t>4</a:t>
            </a:r>
            <a:r>
              <a:rPr lang="zh-CN" altLang="en-US" sz="1200" dirty="0" smtClean="0">
                <a:latin typeface="微软雅黑"/>
                <a:ea typeface="微软雅黑"/>
              </a:rPr>
              <a:t>月</a:t>
            </a:r>
            <a:r>
              <a:rPr lang="en-US" altLang="zh-CN" sz="1200" dirty="0" smtClean="0">
                <a:latin typeface="微软雅黑"/>
                <a:ea typeface="微软雅黑"/>
              </a:rPr>
              <a:t>6</a:t>
            </a:r>
            <a:r>
              <a:rPr lang="zh-CN" altLang="en-US" sz="1200" dirty="0" smtClean="0">
                <a:latin typeface="微软雅黑"/>
                <a:ea typeface="微软雅黑"/>
              </a:rPr>
              <a:t>日小学生喝蒙牛中毒事件调查数据对比）</a:t>
            </a:r>
            <a:endParaRPr lang="en-US" altLang="zh-CN" sz="1200" dirty="0" smtClean="0">
              <a:latin typeface="微软雅黑"/>
              <a:ea typeface="微软雅黑"/>
            </a:endParaRPr>
          </a:p>
        </p:txBody>
      </p:sp>
      <p:sp>
        <p:nvSpPr>
          <p:cNvPr id="9"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45CD62F7-9C5D-48BF-940B-78DDE5C4059A}" type="slidenum">
              <a:rPr lang="zh-CN" altLang="en-US"/>
              <a:pPr>
                <a:defRPr/>
              </a:pPr>
              <a:t>6</a:t>
            </a:fld>
            <a:endParaRPr lang="zh-CN" altLang="en-US"/>
          </a:p>
        </p:txBody>
      </p:sp>
      <p:sp>
        <p:nvSpPr>
          <p:cNvPr id="21" name="矩形 20"/>
          <p:cNvSpPr/>
          <p:nvPr/>
        </p:nvSpPr>
        <p:spPr>
          <a:xfrm>
            <a:off x="4067944" y="2708920"/>
            <a:ext cx="432048" cy="129614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solidFill>
                <a:srgbClr val="FF0000"/>
              </a:solidFill>
            </a:endParaRPr>
          </a:p>
        </p:txBody>
      </p:sp>
      <p:graphicFrame>
        <p:nvGraphicFramePr>
          <p:cNvPr id="22" name="表格 21"/>
          <p:cNvGraphicFramePr>
            <a:graphicFrameLocks noGrp="1"/>
          </p:cNvGraphicFramePr>
          <p:nvPr/>
        </p:nvGraphicFramePr>
        <p:xfrm>
          <a:off x="323528" y="4487345"/>
          <a:ext cx="8568953" cy="1872717"/>
        </p:xfrm>
        <a:graphic>
          <a:graphicData uri="http://schemas.openxmlformats.org/drawingml/2006/table">
            <a:tbl>
              <a:tblPr/>
              <a:tblGrid>
                <a:gridCol w="1600553"/>
                <a:gridCol w="696840"/>
                <a:gridCol w="696840"/>
                <a:gridCol w="696840"/>
                <a:gridCol w="696840"/>
                <a:gridCol w="696840"/>
                <a:gridCol w="696840"/>
                <a:gridCol w="696840"/>
                <a:gridCol w="696840"/>
                <a:gridCol w="696840"/>
                <a:gridCol w="696840"/>
              </a:tblGrid>
              <a:tr h="131736">
                <a:tc>
                  <a:txBody>
                    <a:bodyPr/>
                    <a:lstStyle/>
                    <a:p>
                      <a:pPr algn="ctr" fontAlgn="b"/>
                      <a:r>
                        <a:rPr lang="zh-CN" altLang="en-US" sz="1000" b="1" i="0" u="none" strike="noStrike" dirty="0">
                          <a:latin typeface="Arial"/>
                        </a:rPr>
                        <a:t>总体</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1" i="0" u="none" strike="noStrike" dirty="0">
                          <a:latin typeface="Arial"/>
                        </a:rPr>
                        <a:t>831</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1" i="0" u="none" strike="noStrike">
                          <a:latin typeface="Arial"/>
                        </a:rPr>
                        <a:t>22%</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1" i="0" u="none" strike="noStrike" dirty="0">
                          <a:latin typeface="Arial"/>
                        </a:rPr>
                        <a:t>21%</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1" i="0" u="none" strike="noStrike" dirty="0">
                          <a:latin typeface="Arial"/>
                        </a:rPr>
                        <a:t>20%</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1" i="0" u="none" strike="noStrike" dirty="0">
                          <a:latin typeface="Arial"/>
                        </a:rPr>
                        <a:t>16%</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1" i="0" u="none" strike="noStrike" dirty="0">
                          <a:latin typeface="Arial"/>
                        </a:rPr>
                        <a:t>8%</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1" i="0" u="none" strike="noStrike" dirty="0">
                          <a:latin typeface="Arial"/>
                        </a:rPr>
                        <a:t>3%</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1" i="0" u="none" strike="noStrike" dirty="0">
                          <a:latin typeface="Arial"/>
                        </a:rPr>
                        <a:t>3%</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1" i="0" u="none" strike="noStrike" dirty="0">
                          <a:latin typeface="Arial"/>
                        </a:rPr>
                        <a:t>1%</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1" i="0" u="none" strike="noStrike" dirty="0">
                          <a:latin typeface="Arial"/>
                        </a:rPr>
                        <a:t>6%</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31736">
                <a:tc>
                  <a:txBody>
                    <a:bodyPr/>
                    <a:lstStyle/>
                    <a:p>
                      <a:pPr algn="ctr" fontAlgn="b"/>
                      <a:r>
                        <a:rPr lang="zh-CN" altLang="en-US" sz="800" b="0" i="0" u="none" strike="noStrike">
                          <a:latin typeface="Arial"/>
                        </a:rPr>
                        <a:t>男</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383</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24%</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24%</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23%</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14%</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5%</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1%</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2%</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1%</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6%</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31736">
                <a:tc>
                  <a:txBody>
                    <a:bodyPr/>
                    <a:lstStyle/>
                    <a:p>
                      <a:pPr algn="ctr" fontAlgn="b"/>
                      <a:r>
                        <a:rPr lang="zh-CN" altLang="en-US" sz="800" b="0" i="0" u="none" strike="noStrike">
                          <a:latin typeface="Arial"/>
                        </a:rPr>
                        <a:t>女</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448</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21%</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19%</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17%</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18%</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10%</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4%</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5%</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1%</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6%</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31736">
                <a:tc>
                  <a:txBody>
                    <a:bodyPr/>
                    <a:lstStyle/>
                    <a:p>
                      <a:pPr algn="ctr" fontAlgn="b"/>
                      <a:r>
                        <a:rPr lang="en-US" altLang="zh-CN" sz="800" b="0" i="0" u="none" strike="noStrike">
                          <a:latin typeface="Arial"/>
                        </a:rPr>
                        <a:t>18</a:t>
                      </a:r>
                      <a:r>
                        <a:rPr lang="zh-CN" altLang="en-US" sz="800" b="0" i="0" u="none" strike="noStrike">
                          <a:latin typeface="Arial"/>
                        </a:rPr>
                        <a:t>岁以下</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106</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25%</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dirty="0">
                          <a:latin typeface="Arial"/>
                        </a:rPr>
                        <a:t>27%</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9933"/>
                    </a:solidFill>
                  </a:tcPr>
                </a:tc>
                <a:tc>
                  <a:txBody>
                    <a:bodyPr/>
                    <a:lstStyle/>
                    <a:p>
                      <a:pPr algn="ctr" fontAlgn="b"/>
                      <a:r>
                        <a:rPr lang="en-US" altLang="zh-CN" sz="800" b="0" i="0" u="none" strike="noStrike" dirty="0">
                          <a:latin typeface="Arial"/>
                        </a:rPr>
                        <a:t>8%</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0099FF"/>
                    </a:solidFill>
                  </a:tcPr>
                </a:tc>
                <a:tc>
                  <a:txBody>
                    <a:bodyPr/>
                    <a:lstStyle/>
                    <a:p>
                      <a:pPr algn="ctr" fontAlgn="b"/>
                      <a:r>
                        <a:rPr lang="en-US" altLang="zh-CN" sz="800" b="0" i="0" u="none" strike="noStrike" dirty="0">
                          <a:latin typeface="Arial"/>
                        </a:rPr>
                        <a:t>21%</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9933"/>
                    </a:solidFill>
                  </a:tcPr>
                </a:tc>
                <a:tc>
                  <a:txBody>
                    <a:bodyPr/>
                    <a:lstStyle/>
                    <a:p>
                      <a:pPr algn="ctr" fontAlgn="b"/>
                      <a:r>
                        <a:rPr lang="en-US" altLang="zh-CN" sz="800" b="0" i="0" u="none" strike="noStrike">
                          <a:latin typeface="Arial"/>
                        </a:rPr>
                        <a:t>8%</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1%</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2%</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1%</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8%</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31736">
                <a:tc>
                  <a:txBody>
                    <a:bodyPr/>
                    <a:lstStyle/>
                    <a:p>
                      <a:pPr algn="ctr" fontAlgn="b"/>
                      <a:r>
                        <a:rPr lang="en-US" altLang="zh-CN" sz="800" b="0" i="0" u="none" strike="noStrike">
                          <a:latin typeface="Arial"/>
                        </a:rPr>
                        <a:t>18-25</a:t>
                      </a:r>
                      <a:r>
                        <a:rPr lang="zh-CN" altLang="en-US" sz="800" b="0" i="0" u="none" strike="noStrike">
                          <a:latin typeface="Arial"/>
                        </a:rPr>
                        <a:t>岁</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333</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19%</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20%</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19%</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19%</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9%</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2%</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5%</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1%</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6%</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31736">
                <a:tc>
                  <a:txBody>
                    <a:bodyPr/>
                    <a:lstStyle/>
                    <a:p>
                      <a:pPr algn="ctr" fontAlgn="b"/>
                      <a:r>
                        <a:rPr lang="en-US" altLang="zh-CN" sz="800" b="0" i="0" u="none" strike="noStrike">
                          <a:latin typeface="Arial"/>
                        </a:rPr>
                        <a:t>26-35</a:t>
                      </a:r>
                      <a:r>
                        <a:rPr lang="zh-CN" altLang="en-US" sz="800" b="0" i="0" u="none" strike="noStrike">
                          <a:latin typeface="Arial"/>
                        </a:rPr>
                        <a:t>岁</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210</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22%</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18%</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dirty="0">
                          <a:latin typeface="Arial"/>
                        </a:rPr>
                        <a:t>30%</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0000"/>
                    </a:solidFill>
                  </a:tcPr>
                </a:tc>
                <a:tc>
                  <a:txBody>
                    <a:bodyPr/>
                    <a:lstStyle/>
                    <a:p>
                      <a:pPr algn="ctr" fontAlgn="b"/>
                      <a:r>
                        <a:rPr lang="en-US" altLang="zh-CN" sz="800" b="0" i="0" u="none" strike="noStrike" dirty="0">
                          <a:latin typeface="Arial"/>
                        </a:rPr>
                        <a:t>10%</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99CCFF"/>
                    </a:solidFill>
                  </a:tcPr>
                </a:tc>
                <a:tc>
                  <a:txBody>
                    <a:bodyPr/>
                    <a:lstStyle/>
                    <a:p>
                      <a:pPr algn="ctr" fontAlgn="b"/>
                      <a:r>
                        <a:rPr lang="en-US" altLang="zh-CN" sz="800" b="0" i="0" u="none" strike="noStrike">
                          <a:latin typeface="Arial"/>
                        </a:rPr>
                        <a:t>9%</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2%</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3%</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0%</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5%</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31736">
                <a:tc>
                  <a:txBody>
                    <a:bodyPr/>
                    <a:lstStyle/>
                    <a:p>
                      <a:pPr algn="ctr" fontAlgn="b"/>
                      <a:r>
                        <a:rPr lang="en-US" altLang="zh-CN" sz="800" b="0" i="0" u="none" strike="noStrike">
                          <a:latin typeface="Arial"/>
                        </a:rPr>
                        <a:t>36-45</a:t>
                      </a:r>
                      <a:r>
                        <a:rPr lang="zh-CN" altLang="en-US" sz="800" b="0" i="0" u="none" strike="noStrike">
                          <a:latin typeface="Arial"/>
                        </a:rPr>
                        <a:t>岁</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182</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dirty="0">
                          <a:latin typeface="Arial"/>
                        </a:rPr>
                        <a:t>28%</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9933"/>
                    </a:solidFill>
                  </a:tcPr>
                </a:tc>
                <a:tc>
                  <a:txBody>
                    <a:bodyPr/>
                    <a:lstStyle/>
                    <a:p>
                      <a:pPr algn="ctr" fontAlgn="b"/>
                      <a:r>
                        <a:rPr lang="en-US" altLang="zh-CN" sz="800" b="0" i="0" u="none" strike="noStrike">
                          <a:latin typeface="Arial"/>
                        </a:rPr>
                        <a:t>23%</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dirty="0">
                          <a:latin typeface="Arial"/>
                        </a:rPr>
                        <a:t>15%</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99CCFF"/>
                    </a:solidFill>
                  </a:tcPr>
                </a:tc>
                <a:tc>
                  <a:txBody>
                    <a:bodyPr/>
                    <a:lstStyle/>
                    <a:p>
                      <a:pPr algn="ctr" fontAlgn="b"/>
                      <a:r>
                        <a:rPr lang="en-US" altLang="zh-CN" sz="800" b="0" i="0" u="none" strike="noStrike">
                          <a:latin typeface="Arial"/>
                        </a:rPr>
                        <a:t>15%</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4%</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5%</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1%</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2%</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6%</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31736">
                <a:tc>
                  <a:txBody>
                    <a:bodyPr/>
                    <a:lstStyle/>
                    <a:p>
                      <a:pPr algn="ctr" fontAlgn="b"/>
                      <a:r>
                        <a:rPr lang="zh-CN" altLang="en-US" sz="800" b="0" i="0" u="none" strike="noStrike">
                          <a:latin typeface="Arial"/>
                        </a:rPr>
                        <a:t>单身，独居</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245</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24%</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22%</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dirty="0">
                          <a:latin typeface="Arial"/>
                        </a:rPr>
                        <a:t>14%</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99CCFF"/>
                    </a:solidFill>
                  </a:tcPr>
                </a:tc>
                <a:tc>
                  <a:txBody>
                    <a:bodyPr/>
                    <a:lstStyle/>
                    <a:p>
                      <a:pPr algn="ctr" fontAlgn="b"/>
                      <a:r>
                        <a:rPr lang="en-US" altLang="zh-CN" sz="800" b="0" i="0" u="none" strike="noStrike">
                          <a:latin typeface="Arial"/>
                        </a:rPr>
                        <a:t>18%</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9%</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3%</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4%</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0%</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5%</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31736">
                <a:tc>
                  <a:txBody>
                    <a:bodyPr/>
                    <a:lstStyle/>
                    <a:p>
                      <a:pPr algn="ctr" fontAlgn="b"/>
                      <a:r>
                        <a:rPr lang="zh-CN" altLang="en-US" sz="800" b="0" i="0" u="none" strike="noStrike">
                          <a:latin typeface="Arial"/>
                        </a:rPr>
                        <a:t>单身，与家人居住</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295</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dirty="0">
                          <a:latin typeface="Arial"/>
                        </a:rPr>
                        <a:t>16%</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99CCFF"/>
                    </a:solidFill>
                  </a:tcPr>
                </a:tc>
                <a:tc>
                  <a:txBody>
                    <a:bodyPr/>
                    <a:lstStyle/>
                    <a:p>
                      <a:pPr algn="ctr" fontAlgn="b"/>
                      <a:r>
                        <a:rPr lang="en-US" altLang="zh-CN" sz="800" b="0" i="0" u="none" strike="noStrike">
                          <a:latin typeface="Arial"/>
                        </a:rPr>
                        <a:t>20%</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22%</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18%</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9%</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1%</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5%</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1%</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6%</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31736">
                <a:tc>
                  <a:txBody>
                    <a:bodyPr/>
                    <a:lstStyle/>
                    <a:p>
                      <a:pPr algn="ctr" fontAlgn="b"/>
                      <a:r>
                        <a:rPr lang="zh-CN" altLang="en-US" sz="800" b="0" i="0" u="none" strike="noStrike">
                          <a:latin typeface="Arial"/>
                        </a:rPr>
                        <a:t>已婚</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291</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dirty="0">
                          <a:latin typeface="Arial"/>
                        </a:rPr>
                        <a:t>27%</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9933"/>
                    </a:solidFill>
                  </a:tcPr>
                </a:tc>
                <a:tc>
                  <a:txBody>
                    <a:bodyPr/>
                    <a:lstStyle/>
                    <a:p>
                      <a:pPr algn="ctr" fontAlgn="b"/>
                      <a:r>
                        <a:rPr lang="en-US" altLang="zh-CN" sz="800" b="0" i="0" u="none" strike="noStrike">
                          <a:latin typeface="Arial"/>
                        </a:rPr>
                        <a:t>20%</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22%</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13%</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5%</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4%</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0%</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1%</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7%</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31736">
                <a:tc>
                  <a:txBody>
                    <a:bodyPr/>
                    <a:lstStyle/>
                    <a:p>
                      <a:pPr algn="ctr" fontAlgn="b"/>
                      <a:r>
                        <a:rPr lang="zh-CN" altLang="en-US" sz="800" b="0" i="0" u="none" strike="noStrike">
                          <a:latin typeface="Arial"/>
                        </a:rPr>
                        <a:t>特大城市：北京、上海</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261</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dirty="0">
                          <a:latin typeface="Arial"/>
                        </a:rPr>
                        <a:t>15%</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99CCFF"/>
                    </a:solidFill>
                  </a:tcPr>
                </a:tc>
                <a:tc>
                  <a:txBody>
                    <a:bodyPr/>
                    <a:lstStyle/>
                    <a:p>
                      <a:pPr algn="ctr" fontAlgn="b"/>
                      <a:r>
                        <a:rPr lang="en-US" altLang="zh-CN" sz="800" b="0" i="0" u="none" strike="noStrike" dirty="0">
                          <a:latin typeface="Arial"/>
                        </a:rPr>
                        <a:t>12%</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99CCFF"/>
                    </a:solidFill>
                  </a:tcPr>
                </a:tc>
                <a:tc>
                  <a:txBody>
                    <a:bodyPr/>
                    <a:lstStyle/>
                    <a:p>
                      <a:pPr algn="ctr" fontAlgn="b"/>
                      <a:r>
                        <a:rPr lang="en-US" altLang="zh-CN" sz="800" b="0" i="0" u="none" strike="noStrike" dirty="0">
                          <a:latin typeface="Arial"/>
                        </a:rPr>
                        <a:t>38%</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0000"/>
                    </a:solidFill>
                  </a:tcPr>
                </a:tc>
                <a:tc>
                  <a:txBody>
                    <a:bodyPr/>
                    <a:lstStyle/>
                    <a:p>
                      <a:pPr algn="ctr" fontAlgn="b"/>
                      <a:r>
                        <a:rPr lang="en-US" altLang="zh-CN" sz="800" b="0" i="0" u="none" strike="noStrike" dirty="0">
                          <a:latin typeface="Arial"/>
                        </a:rPr>
                        <a:t>11%</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99CCFF"/>
                    </a:solidFill>
                  </a:tcPr>
                </a:tc>
                <a:tc>
                  <a:txBody>
                    <a:bodyPr/>
                    <a:lstStyle/>
                    <a:p>
                      <a:pPr algn="ctr" fontAlgn="b"/>
                      <a:r>
                        <a:rPr lang="en-US" altLang="zh-CN" sz="800" b="0" i="0" u="none" strike="noStrike">
                          <a:latin typeface="Arial"/>
                        </a:rPr>
                        <a:t>5%</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7%</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3%</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0%</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7%</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31736">
                <a:tc>
                  <a:txBody>
                    <a:bodyPr/>
                    <a:lstStyle/>
                    <a:p>
                      <a:pPr algn="ctr" fontAlgn="b"/>
                      <a:r>
                        <a:rPr lang="zh-CN" altLang="en-US" sz="800" b="0" i="0" u="none" strike="noStrike">
                          <a:latin typeface="Arial"/>
                        </a:rPr>
                        <a:t>省会城市</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214</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22%</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25%</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dirty="0">
                          <a:latin typeface="Arial"/>
                        </a:rPr>
                        <a:t>12%</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99CCFF"/>
                    </a:solidFill>
                  </a:tcPr>
                </a:tc>
                <a:tc>
                  <a:txBody>
                    <a:bodyPr/>
                    <a:lstStyle/>
                    <a:p>
                      <a:pPr algn="ctr" fontAlgn="b"/>
                      <a:r>
                        <a:rPr lang="en-US" altLang="zh-CN" sz="800" b="0" i="0" u="none" strike="noStrike" dirty="0">
                          <a:latin typeface="Arial"/>
                        </a:rPr>
                        <a:t>22%</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9933"/>
                    </a:solidFill>
                  </a:tcPr>
                </a:tc>
                <a:tc>
                  <a:txBody>
                    <a:bodyPr/>
                    <a:lstStyle/>
                    <a:p>
                      <a:pPr algn="ctr" fontAlgn="b"/>
                      <a:r>
                        <a:rPr lang="en-US" altLang="zh-CN" sz="800" b="0" i="0" u="none" strike="noStrike">
                          <a:latin typeface="Arial"/>
                        </a:rPr>
                        <a:t>8%</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1%</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3%</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1%</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7%</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31736">
                <a:tc>
                  <a:txBody>
                    <a:bodyPr/>
                    <a:lstStyle/>
                    <a:p>
                      <a:pPr algn="ctr" fontAlgn="b"/>
                      <a:r>
                        <a:rPr lang="zh-CN" altLang="en-US" sz="800" b="0" i="0" u="none" strike="noStrike">
                          <a:latin typeface="Arial"/>
                        </a:rPr>
                        <a:t>非省会城市</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243</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dirty="0">
                          <a:latin typeface="Arial"/>
                        </a:rPr>
                        <a:t>28%</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9933"/>
                    </a:solidFill>
                  </a:tcPr>
                </a:tc>
                <a:tc>
                  <a:txBody>
                    <a:bodyPr/>
                    <a:lstStyle/>
                    <a:p>
                      <a:pPr algn="ctr" fontAlgn="b"/>
                      <a:r>
                        <a:rPr lang="en-US" altLang="zh-CN" sz="800" b="0" i="0" u="none" strike="noStrike">
                          <a:latin typeface="Arial"/>
                        </a:rPr>
                        <a:t>24%</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dirty="0">
                          <a:latin typeface="Arial"/>
                        </a:rPr>
                        <a:t>11%</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99CCFF"/>
                    </a:solidFill>
                  </a:tcPr>
                </a:tc>
                <a:tc>
                  <a:txBody>
                    <a:bodyPr/>
                    <a:lstStyle/>
                    <a:p>
                      <a:pPr algn="ctr" fontAlgn="b"/>
                      <a:r>
                        <a:rPr lang="en-US" altLang="zh-CN" sz="800" b="0" i="0" u="none" strike="noStrike">
                          <a:latin typeface="Arial"/>
                        </a:rPr>
                        <a:t>18%</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9%</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1%</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3%</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0%</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4%</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31736">
                <a:tc>
                  <a:txBody>
                    <a:bodyPr/>
                    <a:lstStyle/>
                    <a:p>
                      <a:pPr algn="ctr" fontAlgn="b"/>
                      <a:r>
                        <a:rPr lang="zh-CN" altLang="en-US" sz="800" b="0" i="0" u="none" strike="noStrike">
                          <a:latin typeface="Arial"/>
                        </a:rPr>
                        <a:t>集镇及农村</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113</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dirty="0">
                          <a:latin typeface="Arial"/>
                        </a:rPr>
                        <a:t>28%</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9933"/>
                    </a:solidFill>
                  </a:tcPr>
                </a:tc>
                <a:tc>
                  <a:txBody>
                    <a:bodyPr/>
                    <a:lstStyle/>
                    <a:p>
                      <a:pPr algn="ctr" fontAlgn="b"/>
                      <a:r>
                        <a:rPr lang="en-US" altLang="zh-CN" sz="800" b="0" i="0" u="none" strike="noStrike" dirty="0">
                          <a:latin typeface="Arial"/>
                        </a:rPr>
                        <a:t>27%</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9933"/>
                    </a:solidFill>
                  </a:tcPr>
                </a:tc>
                <a:tc>
                  <a:txBody>
                    <a:bodyPr/>
                    <a:lstStyle/>
                    <a:p>
                      <a:pPr algn="ctr" fontAlgn="b"/>
                      <a:r>
                        <a:rPr lang="en-US" altLang="zh-CN" sz="800" b="0" i="0" u="none" strike="noStrike" dirty="0">
                          <a:latin typeface="Arial"/>
                        </a:rPr>
                        <a:t>9%</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0099FF"/>
                    </a:solidFill>
                  </a:tcPr>
                </a:tc>
                <a:tc>
                  <a:txBody>
                    <a:bodyPr/>
                    <a:lstStyle/>
                    <a:p>
                      <a:pPr algn="ctr" fontAlgn="b"/>
                      <a:r>
                        <a:rPr lang="en-US" altLang="zh-CN" sz="800" b="0" i="0" u="none" strike="noStrike">
                          <a:latin typeface="Arial"/>
                        </a:rPr>
                        <a:t>15%</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10%</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0%</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4%</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a:latin typeface="Arial"/>
                        </a:rPr>
                        <a:t>2%</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800" b="0" i="0" u="none" strike="noStrike" dirty="0">
                          <a:latin typeface="Arial"/>
                        </a:rPr>
                        <a:t>5%</a:t>
                      </a:r>
                    </a:p>
                  </a:txBody>
                  <a:tcPr marL="7749" marR="7749" marT="7749"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标题 1"/>
          <p:cNvSpPr>
            <a:spLocks noGrp="1"/>
          </p:cNvSpPr>
          <p:nvPr>
            <p:ph type="title"/>
          </p:nvPr>
        </p:nvSpPr>
        <p:spPr/>
        <p:txBody>
          <a:bodyPr/>
          <a:lstStyle/>
          <a:p>
            <a:pPr eaLnBrk="1" hangingPunct="1"/>
            <a:r>
              <a:rPr lang="zh-CN" altLang="en-US" sz="2000" b="1" dirty="0" smtClean="0">
                <a:latin typeface="微软雅黑"/>
                <a:ea typeface="微软雅黑"/>
              </a:rPr>
              <a:t>有</a:t>
            </a:r>
            <a:r>
              <a:rPr lang="en-US" altLang="zh-CN" sz="2000" b="1" dirty="0" smtClean="0">
                <a:latin typeface="微软雅黑"/>
                <a:ea typeface="微软雅黑"/>
              </a:rPr>
              <a:t>32%</a:t>
            </a:r>
            <a:r>
              <a:rPr lang="zh-CN" altLang="en-US" sz="2000" b="1" dirty="0" smtClean="0">
                <a:latin typeface="微软雅黑"/>
                <a:ea typeface="微软雅黑"/>
              </a:rPr>
              <a:t>的消费者对近期的“</a:t>
            </a:r>
            <a:r>
              <a:rPr lang="zh-CN" altLang="en-US" sz="2000" b="1" dirty="0" smtClean="0"/>
              <a:t>老酸奶含工业明胶</a:t>
            </a:r>
            <a:r>
              <a:rPr lang="en-US" altLang="zh-CN" sz="2000" b="1" dirty="0" smtClean="0">
                <a:latin typeface="微软雅黑"/>
                <a:ea typeface="微软雅黑"/>
              </a:rPr>
              <a:t>”</a:t>
            </a:r>
            <a:r>
              <a:rPr lang="zh-CN" altLang="en-US" sz="2000" b="1" dirty="0" smtClean="0">
                <a:latin typeface="微软雅黑"/>
                <a:ea typeface="微软雅黑"/>
              </a:rPr>
              <a:t>事件毫不知情</a:t>
            </a:r>
            <a:endParaRPr lang="en-US" altLang="zh-CN" sz="2000" b="1" dirty="0" smtClean="0">
              <a:latin typeface="微软雅黑"/>
              <a:ea typeface="微软雅黑"/>
            </a:endParaRPr>
          </a:p>
        </p:txBody>
      </p:sp>
      <p:graphicFrame>
        <p:nvGraphicFramePr>
          <p:cNvPr id="11" name="表格 10"/>
          <p:cNvGraphicFramePr>
            <a:graphicFrameLocks noGrp="1"/>
          </p:cNvGraphicFramePr>
          <p:nvPr/>
        </p:nvGraphicFramePr>
        <p:xfrm>
          <a:off x="654050" y="3132138"/>
          <a:ext cx="749300" cy="971550"/>
        </p:xfrm>
        <a:graphic>
          <a:graphicData uri="http://schemas.openxmlformats.org/drawingml/2006/table">
            <a:tbl>
              <a:tblPr/>
              <a:tblGrid>
                <a:gridCol w="331788"/>
                <a:gridCol w="417512"/>
              </a:tblGrid>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arn-CL" altLang="zh-CN" sz="900" b="0" i="0" u="none" strike="noStrike" cap="none" normalizeH="0" baseline="0" smtClean="0">
                          <a:ln>
                            <a:noFill/>
                          </a:ln>
                          <a:solidFill>
                            <a:schemeClr val="tx1"/>
                          </a:solidFill>
                          <a:effectLst/>
                          <a:latin typeface="Arial" charset="0"/>
                          <a:ea typeface="微软雅黑"/>
                          <a:cs typeface="微软雅黑"/>
                        </a:rPr>
                        <a:t>n&gt;30</a:t>
                      </a:r>
                    </a:p>
                  </a:txBody>
                  <a:tcPr marL="9525" marR="9525" marT="9525" marB="0" anchor="b"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r>
              <a:tr h="161925">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宋体" charset="-122"/>
                          <a:ea typeface="微软雅黑"/>
                          <a:cs typeface="微软雅黑"/>
                        </a:rPr>
                        <a:t>显著差异</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lang="zh-CN" altLang="en-US"/>
                    </a:p>
                  </a:txBody>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00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9933"/>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99CC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0066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1522" name="TextBox 13"/>
          <p:cNvSpPr txBox="1">
            <a:spLocks noChangeArrowheads="1"/>
          </p:cNvSpPr>
          <p:nvPr/>
        </p:nvSpPr>
        <p:spPr bwMode="auto">
          <a:xfrm>
            <a:off x="457200" y="1308100"/>
            <a:ext cx="7993063" cy="274638"/>
          </a:xfrm>
          <a:prstGeom prst="rect">
            <a:avLst/>
          </a:prstGeom>
          <a:noFill/>
          <a:ln w="9525">
            <a:noFill/>
            <a:miter lim="800000"/>
            <a:headEnd/>
            <a:tailEnd/>
          </a:ln>
        </p:spPr>
        <p:txBody>
          <a:bodyPr>
            <a:spAutoFit/>
          </a:bodyPr>
          <a:lstStyle/>
          <a:p>
            <a:r>
              <a:rPr lang="zh-CN" altLang="en-US" sz="1200" b="1" dirty="0"/>
              <a:t>问题</a:t>
            </a:r>
            <a:r>
              <a:rPr lang="zh-CN" altLang="en-US" sz="1200" b="1" dirty="0" smtClean="0"/>
              <a:t>：请问你是否听说了“央视主持人赵普曝光老酸奶含工业明胶”事件？</a:t>
            </a:r>
            <a:endParaRPr lang="zh-CN" altLang="en-US" sz="1200" b="1" dirty="0"/>
          </a:p>
        </p:txBody>
      </p:sp>
      <p:sp>
        <p:nvSpPr>
          <p:cNvPr id="21523" name="内容占位符 11"/>
          <p:cNvSpPr>
            <a:spLocks noGrp="1"/>
          </p:cNvSpPr>
          <p:nvPr>
            <p:ph idx="1"/>
          </p:nvPr>
        </p:nvSpPr>
        <p:spPr>
          <a:xfrm>
            <a:off x="457200" y="1711325"/>
            <a:ext cx="8507413" cy="276999"/>
          </a:xfrm>
        </p:spPr>
        <p:txBody>
          <a:bodyPr>
            <a:spAutoFit/>
          </a:bodyPr>
          <a:lstStyle/>
          <a:p>
            <a:pPr eaLnBrk="1" hangingPunct="1"/>
            <a:r>
              <a:rPr lang="zh-CN" altLang="en-US" sz="1200" dirty="0" smtClean="0">
                <a:latin typeface="微软雅黑"/>
                <a:ea typeface="微软雅黑"/>
              </a:rPr>
              <a:t>越是农村越不了解此事，越是大城市越了解此事，与此事源起网络微博有关。</a:t>
            </a:r>
          </a:p>
        </p:txBody>
      </p:sp>
      <p:sp>
        <p:nvSpPr>
          <p:cNvPr id="10"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9FE519BB-419E-4F2A-98C2-D3ACEE78F305}" type="slidenum">
              <a:rPr lang="zh-CN" altLang="en-US"/>
              <a:pPr>
                <a:defRPr/>
              </a:pPr>
              <a:t>7</a:t>
            </a:fld>
            <a:endParaRPr lang="zh-CN" altLang="en-US"/>
          </a:p>
        </p:txBody>
      </p:sp>
      <p:graphicFrame>
        <p:nvGraphicFramePr>
          <p:cNvPr id="14" name="表格 13"/>
          <p:cNvGraphicFramePr>
            <a:graphicFrameLocks noGrp="1"/>
          </p:cNvGraphicFramePr>
          <p:nvPr/>
        </p:nvGraphicFramePr>
        <p:xfrm>
          <a:off x="467544" y="4149074"/>
          <a:ext cx="8568953" cy="2221046"/>
        </p:xfrm>
        <a:graphic>
          <a:graphicData uri="http://schemas.openxmlformats.org/drawingml/2006/table">
            <a:tbl>
              <a:tblPr/>
              <a:tblGrid>
                <a:gridCol w="1728192"/>
                <a:gridCol w="936104"/>
                <a:gridCol w="1440160"/>
                <a:gridCol w="1512168"/>
                <a:gridCol w="1440160"/>
                <a:gridCol w="1512169"/>
              </a:tblGrid>
              <a:tr h="156782">
                <a:tc>
                  <a:txBody>
                    <a:bodyPr/>
                    <a:lstStyle/>
                    <a:p>
                      <a:pPr algn="ctr" fontAlgn="b"/>
                      <a:r>
                        <a:rPr lang="zh-CN" altLang="en-US" sz="1200" b="1" i="0" u="none" strike="noStrike" dirty="0">
                          <a:latin typeface="Arial"/>
                        </a:rPr>
                        <a:t>总体</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200" b="1" i="0" u="none" strike="noStrike" dirty="0">
                          <a:latin typeface="Arial"/>
                        </a:rPr>
                        <a:t>831</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200" b="1" i="0" u="none" strike="noStrike" dirty="0">
                          <a:latin typeface="Arial"/>
                        </a:rPr>
                        <a:t>32%</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200" b="1" i="0" u="none" strike="noStrike" dirty="0">
                          <a:latin typeface="Arial"/>
                        </a:rPr>
                        <a:t>37%</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200" b="1" i="0" u="none" strike="noStrike" dirty="0">
                          <a:latin typeface="Arial"/>
                        </a:rPr>
                        <a:t>26%</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200" b="1" i="0" u="none" strike="noStrike" dirty="0">
                          <a:latin typeface="Arial"/>
                        </a:rPr>
                        <a:t>5%</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56782">
                <a:tc>
                  <a:txBody>
                    <a:bodyPr/>
                    <a:lstStyle/>
                    <a:p>
                      <a:pPr algn="ctr" fontAlgn="b"/>
                      <a:r>
                        <a:rPr lang="zh-CN" altLang="en-US" sz="1000" b="0" i="0" u="none" strike="noStrike" dirty="0">
                          <a:latin typeface="Arial"/>
                        </a:rPr>
                        <a:t>男</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383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dirty="0">
                          <a:latin typeface="Arial"/>
                        </a:rPr>
                        <a:t>26%</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99CCFF"/>
                    </a:solidFill>
                  </a:tcPr>
                </a:tc>
                <a:tc>
                  <a:txBody>
                    <a:bodyPr/>
                    <a:lstStyle/>
                    <a:p>
                      <a:pPr algn="ctr" fontAlgn="b"/>
                      <a:r>
                        <a:rPr lang="en-US" altLang="zh-CN" sz="1000" b="0" i="0" u="none" strike="noStrike" dirty="0">
                          <a:latin typeface="Arial"/>
                        </a:rPr>
                        <a:t>40%</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28%</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7%</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56782">
                <a:tc>
                  <a:txBody>
                    <a:bodyPr/>
                    <a:lstStyle/>
                    <a:p>
                      <a:pPr algn="ctr" fontAlgn="b"/>
                      <a:r>
                        <a:rPr lang="zh-CN" altLang="en-US" sz="1000" b="0" i="0" u="none" strike="noStrike">
                          <a:latin typeface="Arial"/>
                        </a:rPr>
                        <a:t>女</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448</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dirty="0">
                          <a:latin typeface="Arial"/>
                        </a:rPr>
                        <a:t>37%</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9933"/>
                    </a:solidFill>
                  </a:tcPr>
                </a:tc>
                <a:tc>
                  <a:txBody>
                    <a:bodyPr/>
                    <a:lstStyle/>
                    <a:p>
                      <a:pPr algn="ctr" fontAlgn="b"/>
                      <a:r>
                        <a:rPr lang="en-US" altLang="zh-CN" sz="1000" b="0" i="0" u="none" strike="noStrike">
                          <a:latin typeface="Arial"/>
                        </a:rPr>
                        <a:t>35%</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25%</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56782">
                <a:tc>
                  <a:txBody>
                    <a:bodyPr/>
                    <a:lstStyle/>
                    <a:p>
                      <a:pPr algn="ctr" fontAlgn="b"/>
                      <a:r>
                        <a:rPr lang="en-US" altLang="zh-CN" sz="1000" b="0" i="0" u="none" strike="noStrike">
                          <a:latin typeface="Arial"/>
                        </a:rPr>
                        <a:t>18</a:t>
                      </a:r>
                      <a:r>
                        <a:rPr lang="zh-CN" altLang="en-US" sz="1000" b="0" i="0" u="none" strike="noStrike">
                          <a:latin typeface="Arial"/>
                        </a:rPr>
                        <a:t>岁以下</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106</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57%</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dirty="0">
                          <a:latin typeface="Arial"/>
                        </a:rPr>
                        <a:t>23%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0099FF"/>
                    </a:solidFill>
                  </a:tcPr>
                </a:tc>
                <a:tc>
                  <a:txBody>
                    <a:bodyPr/>
                    <a:lstStyle/>
                    <a:p>
                      <a:pPr algn="ctr" fontAlgn="b"/>
                      <a:r>
                        <a:rPr lang="en-US" altLang="zh-CN" sz="1000" b="0" i="0" u="none" strike="noStrike" dirty="0">
                          <a:latin typeface="Arial"/>
                        </a:rPr>
                        <a:t>14%</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0099FF"/>
                    </a:solidFill>
                  </a:tcPr>
                </a:tc>
                <a:tc>
                  <a:txBody>
                    <a:bodyPr/>
                    <a:lstStyle/>
                    <a:p>
                      <a:pPr algn="ctr" fontAlgn="b"/>
                      <a:r>
                        <a:rPr lang="en-US" altLang="zh-CN" sz="1000" b="0" i="0" u="none" strike="noStrike">
                          <a:latin typeface="Arial"/>
                        </a:rPr>
                        <a:t>7%</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56782">
                <a:tc>
                  <a:txBody>
                    <a:bodyPr/>
                    <a:lstStyle/>
                    <a:p>
                      <a:pPr algn="ctr" fontAlgn="b"/>
                      <a:r>
                        <a:rPr lang="en-US" altLang="zh-CN" sz="1000" b="0" i="0" u="none" strike="noStrike">
                          <a:latin typeface="Arial"/>
                        </a:rPr>
                        <a:t>18-25</a:t>
                      </a:r>
                      <a:r>
                        <a:rPr lang="zh-CN" altLang="en-US" sz="1000" b="0" i="0" u="none" strike="noStrike">
                          <a:latin typeface="Arial"/>
                        </a:rPr>
                        <a:t>岁</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333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33%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39%</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26%</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56782">
                <a:tc>
                  <a:txBody>
                    <a:bodyPr/>
                    <a:lstStyle/>
                    <a:p>
                      <a:pPr algn="ctr" fontAlgn="b"/>
                      <a:r>
                        <a:rPr lang="en-US" altLang="zh-CN" sz="1000" b="0" i="0" u="none" strike="noStrike">
                          <a:latin typeface="Arial"/>
                        </a:rPr>
                        <a:t>26-35</a:t>
                      </a:r>
                      <a:r>
                        <a:rPr lang="zh-CN" altLang="en-US" sz="1000" b="0" i="0" u="none" strike="noStrike">
                          <a:latin typeface="Arial"/>
                        </a:rPr>
                        <a:t>岁</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210</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dirty="0">
                          <a:latin typeface="Arial"/>
                        </a:rPr>
                        <a:t>27%</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99CCFF"/>
                    </a:solidFill>
                  </a:tcPr>
                </a:tc>
                <a:tc>
                  <a:txBody>
                    <a:bodyPr/>
                    <a:lstStyle/>
                    <a:p>
                      <a:pPr algn="ctr" fontAlgn="b"/>
                      <a:r>
                        <a:rPr lang="en-US" altLang="zh-CN" sz="1000" b="0" i="0" u="none" strike="noStrike">
                          <a:latin typeface="Arial"/>
                        </a:rPr>
                        <a:t>39%</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28%</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7%</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56782">
                <a:tc>
                  <a:txBody>
                    <a:bodyPr/>
                    <a:lstStyle/>
                    <a:p>
                      <a:pPr algn="ctr" fontAlgn="b"/>
                      <a:r>
                        <a:rPr lang="en-US" altLang="zh-CN" sz="1000" b="0" i="0" u="none" strike="noStrike">
                          <a:latin typeface="Arial"/>
                        </a:rPr>
                        <a:t>36-45</a:t>
                      </a:r>
                      <a:r>
                        <a:rPr lang="zh-CN" altLang="en-US" sz="1000" b="0" i="0" u="none" strike="noStrike">
                          <a:latin typeface="Arial"/>
                        </a:rPr>
                        <a:t>岁</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182</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dirty="0">
                          <a:latin typeface="Arial"/>
                        </a:rPr>
                        <a:t>19%</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0099FF"/>
                    </a:solidFill>
                  </a:tcPr>
                </a:tc>
                <a:tc>
                  <a:txBody>
                    <a:bodyPr/>
                    <a:lstStyle/>
                    <a:p>
                      <a:pPr algn="ctr" fontAlgn="b"/>
                      <a:r>
                        <a:rPr lang="en-US" altLang="zh-CN" sz="1000" b="0" i="0" u="none" strike="noStrike">
                          <a:latin typeface="Arial"/>
                        </a:rPr>
                        <a:t>41%</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dirty="0">
                          <a:latin typeface="Arial"/>
                        </a:rPr>
                        <a:t>33%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9933"/>
                    </a:solidFill>
                  </a:tcPr>
                </a:tc>
                <a:tc>
                  <a:txBody>
                    <a:bodyPr/>
                    <a:lstStyle/>
                    <a:p>
                      <a:pPr algn="ctr" fontAlgn="b"/>
                      <a:r>
                        <a:rPr lang="en-US" altLang="zh-CN" sz="1000" b="0" i="0" u="none" strike="noStrike">
                          <a:latin typeface="Arial"/>
                        </a:rPr>
                        <a:t>7%</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56782">
                <a:tc>
                  <a:txBody>
                    <a:bodyPr/>
                    <a:lstStyle/>
                    <a:p>
                      <a:pPr algn="ctr" fontAlgn="b"/>
                      <a:r>
                        <a:rPr lang="zh-CN" altLang="en-US" sz="1000" b="0" i="0" u="none" strike="noStrike">
                          <a:latin typeface="Arial"/>
                        </a:rPr>
                        <a:t>单身，独居</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245</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30%</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dirty="0">
                          <a:latin typeface="Arial"/>
                        </a:rPr>
                        <a:t>43%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9933"/>
                    </a:solidFill>
                  </a:tcPr>
                </a:tc>
                <a:tc>
                  <a:txBody>
                    <a:bodyPr/>
                    <a:lstStyle/>
                    <a:p>
                      <a:pPr algn="ctr" fontAlgn="b"/>
                      <a:r>
                        <a:rPr lang="en-US" altLang="zh-CN" sz="1000" b="0" i="0" u="none" strike="noStrike">
                          <a:latin typeface="Arial"/>
                        </a:rPr>
                        <a:t>24%</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56782">
                <a:tc>
                  <a:txBody>
                    <a:bodyPr/>
                    <a:lstStyle/>
                    <a:p>
                      <a:pPr algn="ctr" fontAlgn="b"/>
                      <a:r>
                        <a:rPr lang="zh-CN" altLang="en-US" sz="1000" b="0" i="0" u="none" strike="noStrike">
                          <a:latin typeface="Arial"/>
                        </a:rPr>
                        <a:t>单身，与家人居住</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295</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dirty="0">
                          <a:latin typeface="Arial"/>
                        </a:rPr>
                        <a:t>42%</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0000"/>
                    </a:solidFill>
                  </a:tcPr>
                </a:tc>
                <a:tc>
                  <a:txBody>
                    <a:bodyPr/>
                    <a:lstStyle/>
                    <a:p>
                      <a:pPr algn="ctr" fontAlgn="b"/>
                      <a:r>
                        <a:rPr lang="en-US" altLang="zh-CN" sz="1000" b="0" i="0" u="none" strike="noStrike">
                          <a:latin typeface="Arial"/>
                        </a:rPr>
                        <a:t>33%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dirty="0">
                          <a:latin typeface="Arial"/>
                        </a:rPr>
                        <a:t>21%</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99CCFF"/>
                    </a:solidFill>
                  </a:tcPr>
                </a:tc>
                <a:tc>
                  <a:txBody>
                    <a:bodyPr/>
                    <a:lstStyle/>
                    <a:p>
                      <a:pPr algn="ctr" fontAlgn="b"/>
                      <a:r>
                        <a:rPr lang="en-US" altLang="zh-CN" sz="1000" b="0" i="0" u="none" strike="noStrike">
                          <a:latin typeface="Arial"/>
                        </a:rPr>
                        <a:t>4%</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56782">
                <a:tc>
                  <a:txBody>
                    <a:bodyPr/>
                    <a:lstStyle/>
                    <a:p>
                      <a:pPr algn="ctr" fontAlgn="b"/>
                      <a:r>
                        <a:rPr lang="zh-CN" altLang="en-US" sz="1000" b="0" i="0" u="none" strike="noStrike">
                          <a:latin typeface="Arial"/>
                        </a:rPr>
                        <a:t>已婚</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291</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dirty="0">
                          <a:latin typeface="Arial"/>
                        </a:rPr>
                        <a:t>22%</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0099FF"/>
                    </a:solidFill>
                  </a:tcPr>
                </a:tc>
                <a:tc>
                  <a:txBody>
                    <a:bodyPr/>
                    <a:lstStyle/>
                    <a:p>
                      <a:pPr algn="ctr" fontAlgn="b"/>
                      <a:r>
                        <a:rPr lang="en-US" altLang="zh-CN" sz="1000" b="0" i="0" u="none" strike="noStrike">
                          <a:latin typeface="Arial"/>
                        </a:rPr>
                        <a:t>38%</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dirty="0">
                          <a:latin typeface="Arial"/>
                        </a:rPr>
                        <a:t>33%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9933"/>
                    </a:solidFill>
                  </a:tcPr>
                </a:tc>
                <a:tc>
                  <a:txBody>
                    <a:bodyPr/>
                    <a:lstStyle/>
                    <a:p>
                      <a:pPr algn="ctr" fontAlgn="b"/>
                      <a:r>
                        <a:rPr lang="en-US" altLang="zh-CN" sz="1000" b="0" i="0" u="none" strike="noStrike">
                          <a:latin typeface="Arial"/>
                        </a:rPr>
                        <a:t>7%</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56782">
                <a:tc>
                  <a:txBody>
                    <a:bodyPr/>
                    <a:lstStyle/>
                    <a:p>
                      <a:pPr algn="ctr" fontAlgn="b"/>
                      <a:r>
                        <a:rPr lang="zh-CN" altLang="en-US" sz="1000" b="0" i="0" u="none" strike="noStrike">
                          <a:latin typeface="Arial"/>
                        </a:rPr>
                        <a:t>特大城市：北京、上海</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261</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dirty="0">
                          <a:latin typeface="Arial"/>
                        </a:rPr>
                        <a:t>25%</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99CCFF"/>
                    </a:solidFill>
                  </a:tcPr>
                </a:tc>
                <a:tc>
                  <a:txBody>
                    <a:bodyPr/>
                    <a:lstStyle/>
                    <a:p>
                      <a:pPr algn="ctr" fontAlgn="b"/>
                      <a:r>
                        <a:rPr lang="en-US" altLang="zh-CN" sz="1000" b="0" i="0" u="none" strike="noStrike" dirty="0">
                          <a:latin typeface="Arial"/>
                        </a:rPr>
                        <a:t>39%</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dirty="0">
                          <a:latin typeface="Arial"/>
                        </a:rPr>
                        <a:t>32%</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9933"/>
                    </a:solidFill>
                  </a:tcPr>
                </a:tc>
                <a:tc>
                  <a:txBody>
                    <a:bodyPr/>
                    <a:lstStyle/>
                    <a:p>
                      <a:pPr algn="ctr" fontAlgn="b"/>
                      <a:r>
                        <a:rPr lang="en-US" altLang="zh-CN" sz="1000" b="0" i="0" u="none" strike="noStrike">
                          <a:latin typeface="Arial"/>
                        </a:rPr>
                        <a:t>4%</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56782">
                <a:tc>
                  <a:txBody>
                    <a:bodyPr/>
                    <a:lstStyle/>
                    <a:p>
                      <a:pPr algn="ctr" fontAlgn="b"/>
                      <a:r>
                        <a:rPr lang="zh-CN" altLang="en-US" sz="1000" b="0" i="0" u="none" strike="noStrike">
                          <a:latin typeface="Arial"/>
                        </a:rPr>
                        <a:t>省会城市</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214</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31%</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39%</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25%</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5%</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56782">
                <a:tc>
                  <a:txBody>
                    <a:bodyPr/>
                    <a:lstStyle/>
                    <a:p>
                      <a:pPr algn="ctr" fontAlgn="b"/>
                      <a:r>
                        <a:rPr lang="zh-CN" altLang="en-US" sz="1000" b="0" i="0" u="none" strike="noStrike">
                          <a:latin typeface="Arial"/>
                        </a:rPr>
                        <a:t>非省会城市</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243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33%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37%</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25%</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6%</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r h="156782">
                <a:tc>
                  <a:txBody>
                    <a:bodyPr/>
                    <a:lstStyle/>
                    <a:p>
                      <a:pPr algn="ctr" fontAlgn="b"/>
                      <a:r>
                        <a:rPr lang="zh-CN" altLang="en-US" sz="1000" b="0" i="0" u="none" strike="noStrike">
                          <a:latin typeface="Arial"/>
                        </a:rPr>
                        <a:t>集镇及农村</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a:latin typeface="Arial"/>
                        </a:rPr>
                        <a:t>113</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ctr" fontAlgn="b"/>
                      <a:r>
                        <a:rPr lang="en-US" altLang="zh-CN" sz="1000" b="0" i="0" u="none" strike="noStrike" dirty="0">
                          <a:latin typeface="Arial"/>
                        </a:rPr>
                        <a:t>47%</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FF0000"/>
                    </a:solidFill>
                  </a:tcPr>
                </a:tc>
                <a:tc>
                  <a:txBody>
                    <a:bodyPr/>
                    <a:lstStyle/>
                    <a:p>
                      <a:pPr algn="ctr" fontAlgn="b"/>
                      <a:r>
                        <a:rPr lang="en-US" altLang="zh-CN" sz="1000" b="0" i="0" u="none" strike="noStrike" dirty="0">
                          <a:latin typeface="Arial"/>
                        </a:rPr>
                        <a:t>30%</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99CCFF"/>
                    </a:solidFill>
                  </a:tcPr>
                </a:tc>
                <a:tc>
                  <a:txBody>
                    <a:bodyPr/>
                    <a:lstStyle/>
                    <a:p>
                      <a:pPr algn="ctr" fontAlgn="b"/>
                      <a:r>
                        <a:rPr lang="en-US" altLang="zh-CN" sz="1000" b="0" i="0" u="none" strike="noStrike" dirty="0">
                          <a:latin typeface="Arial"/>
                        </a:rPr>
                        <a:t>19%</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99CCFF"/>
                    </a:solidFill>
                  </a:tcPr>
                </a:tc>
                <a:tc>
                  <a:txBody>
                    <a:bodyPr/>
                    <a:lstStyle/>
                    <a:p>
                      <a:pPr algn="ctr" fontAlgn="b"/>
                      <a:r>
                        <a:rPr lang="en-US" altLang="zh-CN" sz="1000" b="0" i="0" u="none" strike="noStrike" dirty="0">
                          <a:latin typeface="Arial"/>
                        </a:rPr>
                        <a:t>4%</a:t>
                      </a:r>
                    </a:p>
                  </a:txBody>
                  <a:tcPr marL="0" marR="0" marT="0" marB="0" anchor="b">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r>
            </a:tbl>
          </a:graphicData>
        </a:graphic>
      </p:graphicFrame>
      <p:graphicFrame>
        <p:nvGraphicFramePr>
          <p:cNvPr id="17" name="图表 16"/>
          <p:cNvGraphicFramePr/>
          <p:nvPr/>
        </p:nvGraphicFramePr>
        <p:xfrm>
          <a:off x="2699792" y="1988840"/>
          <a:ext cx="6444208" cy="223224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标题 1"/>
          <p:cNvSpPr>
            <a:spLocks noGrp="1"/>
          </p:cNvSpPr>
          <p:nvPr>
            <p:ph type="title"/>
          </p:nvPr>
        </p:nvSpPr>
        <p:spPr>
          <a:xfrm>
            <a:off x="457200" y="274638"/>
            <a:ext cx="8435975" cy="1143000"/>
          </a:xfrm>
        </p:spPr>
        <p:txBody>
          <a:bodyPr/>
          <a:lstStyle/>
          <a:p>
            <a:pPr eaLnBrk="1" hangingPunct="1"/>
            <a:r>
              <a:rPr lang="zh-CN" altLang="en-US" sz="2000" b="1" dirty="0" smtClean="0">
                <a:latin typeface="微软雅黑"/>
                <a:ea typeface="微软雅黑"/>
              </a:rPr>
              <a:t>该事件对蒙牛伊利的品牌造成的负面印象为下跌</a:t>
            </a:r>
            <a:r>
              <a:rPr lang="en-US" altLang="zh-CN" sz="2000" b="1" dirty="0" smtClean="0">
                <a:latin typeface="微软雅黑"/>
                <a:ea typeface="微软雅黑"/>
              </a:rPr>
              <a:t>25%</a:t>
            </a:r>
            <a:r>
              <a:rPr lang="zh-CN" altLang="en-US" sz="2000" b="1" dirty="0" smtClean="0">
                <a:latin typeface="微软雅黑"/>
                <a:ea typeface="微软雅黑"/>
              </a:rPr>
              <a:t>左右，且差异不大</a:t>
            </a:r>
          </a:p>
        </p:txBody>
      </p:sp>
      <p:sp>
        <p:nvSpPr>
          <p:cNvPr id="4"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ED7148D2-D82E-4FB5-9FEE-034559234385}" type="slidenum">
              <a:rPr lang="zh-CN" altLang="en-US"/>
              <a:pPr>
                <a:defRPr/>
              </a:pPr>
              <a:t>8</a:t>
            </a:fld>
            <a:endParaRPr lang="zh-CN" altLang="en-US"/>
          </a:p>
        </p:txBody>
      </p:sp>
      <p:sp>
        <p:nvSpPr>
          <p:cNvPr id="23555" name="内容占位符 11"/>
          <p:cNvSpPr>
            <a:spLocks noGrp="1"/>
          </p:cNvSpPr>
          <p:nvPr>
            <p:ph idx="1"/>
          </p:nvPr>
        </p:nvSpPr>
        <p:spPr>
          <a:xfrm>
            <a:off x="457200" y="1912938"/>
            <a:ext cx="8229600" cy="1431161"/>
          </a:xfrm>
        </p:spPr>
        <p:txBody>
          <a:bodyPr>
            <a:spAutoFit/>
          </a:bodyPr>
          <a:lstStyle/>
          <a:p>
            <a:pPr eaLnBrk="1" hangingPunct="1">
              <a:spcBef>
                <a:spcPct val="25000"/>
              </a:spcBef>
            </a:pPr>
            <a:r>
              <a:rPr lang="zh-CN" altLang="en-US" sz="1200" dirty="0" smtClean="0">
                <a:latin typeface="微软雅黑"/>
                <a:ea typeface="微软雅黑"/>
              </a:rPr>
              <a:t>按照事先是否听说过该事件来交叉分析发现：</a:t>
            </a:r>
            <a:endParaRPr lang="en-US" altLang="zh-CN" sz="1200" dirty="0" smtClean="0">
              <a:latin typeface="微软雅黑"/>
              <a:ea typeface="微软雅黑"/>
            </a:endParaRPr>
          </a:p>
          <a:p>
            <a:pPr lvl="1" eaLnBrk="1" hangingPunct="1">
              <a:spcBef>
                <a:spcPct val="25000"/>
              </a:spcBef>
            </a:pPr>
            <a:r>
              <a:rPr lang="zh-CN" altLang="en-US" sz="1200" dirty="0" smtClean="0">
                <a:latin typeface="微软雅黑"/>
                <a:ea typeface="微软雅黑"/>
              </a:rPr>
              <a:t>本事件给伊利蒙牛都造成了负面影响，但是对蒙牛的负面影响相对更大；</a:t>
            </a:r>
            <a:endParaRPr lang="en-US" altLang="zh-CN" sz="1200" dirty="0" smtClean="0">
              <a:latin typeface="微软雅黑"/>
              <a:ea typeface="微软雅黑"/>
            </a:endParaRPr>
          </a:p>
          <a:p>
            <a:pPr lvl="1" eaLnBrk="1" hangingPunct="1">
              <a:spcBef>
                <a:spcPct val="25000"/>
              </a:spcBef>
            </a:pPr>
            <a:r>
              <a:rPr lang="zh-CN" altLang="en-US" sz="1200" dirty="0" smtClean="0">
                <a:latin typeface="微软雅黑"/>
                <a:ea typeface="微软雅黑"/>
              </a:rPr>
              <a:t>经过本事件，</a:t>
            </a:r>
            <a:r>
              <a:rPr lang="zh-CN" altLang="en-US" sz="1200" b="1" u="sng" dirty="0" smtClean="0">
                <a:latin typeface="微软雅黑"/>
                <a:ea typeface="微软雅黑"/>
              </a:rPr>
              <a:t>蒙牛</a:t>
            </a:r>
            <a:r>
              <a:rPr lang="zh-CN" altLang="en-US" sz="1200" dirty="0" smtClean="0">
                <a:latin typeface="微软雅黑"/>
                <a:ea typeface="微软雅黑"/>
              </a:rPr>
              <a:t>品牌得分下降了</a:t>
            </a:r>
            <a:r>
              <a:rPr lang="en-US" altLang="zh-CN" sz="1200" dirty="0" smtClean="0">
                <a:latin typeface="微软雅黑"/>
                <a:ea typeface="微软雅黑"/>
              </a:rPr>
              <a:t>27%[=</a:t>
            </a:r>
            <a:r>
              <a:rPr lang="zh-CN" altLang="en-US" sz="1200" dirty="0" smtClean="0">
                <a:latin typeface="微软雅黑"/>
                <a:ea typeface="微软雅黑"/>
              </a:rPr>
              <a:t>（</a:t>
            </a:r>
            <a:r>
              <a:rPr lang="en-US" altLang="zh-CN" sz="1200" dirty="0" smtClean="0">
                <a:latin typeface="微软雅黑"/>
                <a:ea typeface="微软雅黑"/>
              </a:rPr>
              <a:t>6.4-4.68</a:t>
            </a:r>
            <a:r>
              <a:rPr lang="zh-CN" altLang="en-US" sz="1200" dirty="0" smtClean="0">
                <a:latin typeface="微软雅黑"/>
                <a:ea typeface="微软雅黑"/>
              </a:rPr>
              <a:t>）</a:t>
            </a:r>
            <a:r>
              <a:rPr lang="en-US" altLang="zh-CN" sz="1200" dirty="0" smtClean="0">
                <a:latin typeface="微软雅黑"/>
                <a:ea typeface="微软雅黑"/>
              </a:rPr>
              <a:t>/6.4]</a:t>
            </a:r>
            <a:r>
              <a:rPr lang="zh-CN" altLang="en-US" sz="1200" dirty="0" smtClean="0">
                <a:latin typeface="微软雅黑"/>
                <a:ea typeface="微软雅黑"/>
              </a:rPr>
              <a:t>；</a:t>
            </a:r>
            <a:endParaRPr lang="en-US" altLang="zh-CN" sz="1200" dirty="0" smtClean="0">
              <a:latin typeface="微软雅黑"/>
              <a:ea typeface="微软雅黑"/>
            </a:endParaRPr>
          </a:p>
          <a:p>
            <a:pPr lvl="1" eaLnBrk="1" hangingPunct="1">
              <a:spcBef>
                <a:spcPct val="25000"/>
              </a:spcBef>
            </a:pPr>
            <a:r>
              <a:rPr lang="zh-CN" altLang="en-US" sz="1200" dirty="0" smtClean="0">
                <a:latin typeface="微软雅黑"/>
                <a:ea typeface="微软雅黑"/>
              </a:rPr>
              <a:t>经过本事件，</a:t>
            </a:r>
            <a:r>
              <a:rPr lang="zh-CN" altLang="en-US" sz="1200" b="1" u="sng" dirty="0" smtClean="0">
                <a:latin typeface="微软雅黑"/>
                <a:ea typeface="微软雅黑"/>
              </a:rPr>
              <a:t>伊利</a:t>
            </a:r>
            <a:r>
              <a:rPr lang="zh-CN" altLang="en-US" sz="1200" dirty="0" smtClean="0">
                <a:latin typeface="微软雅黑"/>
                <a:ea typeface="微软雅黑"/>
              </a:rPr>
              <a:t>品牌得分下降了</a:t>
            </a:r>
            <a:r>
              <a:rPr lang="en-US" altLang="zh-CN" sz="1200" dirty="0" smtClean="0">
                <a:latin typeface="微软雅黑"/>
                <a:ea typeface="微软雅黑"/>
              </a:rPr>
              <a:t>25%[=</a:t>
            </a:r>
            <a:r>
              <a:rPr lang="zh-CN" altLang="en-US" sz="1200" dirty="0" smtClean="0">
                <a:latin typeface="微软雅黑"/>
                <a:ea typeface="微软雅黑"/>
              </a:rPr>
              <a:t>（</a:t>
            </a:r>
            <a:r>
              <a:rPr lang="en-US" altLang="zh-CN" sz="1200" dirty="0" smtClean="0">
                <a:latin typeface="微软雅黑"/>
                <a:ea typeface="微软雅黑"/>
              </a:rPr>
              <a:t>6.51-4.9</a:t>
            </a:r>
            <a:r>
              <a:rPr lang="zh-CN" altLang="en-US" sz="1200" dirty="0" smtClean="0">
                <a:latin typeface="微软雅黑"/>
                <a:ea typeface="微软雅黑"/>
              </a:rPr>
              <a:t>）</a:t>
            </a:r>
            <a:r>
              <a:rPr lang="en-US" altLang="zh-CN" sz="1200" dirty="0" smtClean="0">
                <a:latin typeface="微软雅黑"/>
                <a:ea typeface="微软雅黑"/>
              </a:rPr>
              <a:t>/6.51]</a:t>
            </a:r>
            <a:r>
              <a:rPr lang="zh-CN" altLang="en-US" sz="1200" dirty="0" smtClean="0">
                <a:latin typeface="微软雅黑"/>
                <a:ea typeface="微软雅黑"/>
              </a:rPr>
              <a:t>；</a:t>
            </a:r>
            <a:endParaRPr lang="en-US" altLang="zh-CN" sz="1200" dirty="0" smtClean="0">
              <a:latin typeface="微软雅黑"/>
              <a:ea typeface="微软雅黑"/>
            </a:endParaRPr>
          </a:p>
          <a:p>
            <a:pPr lvl="1" eaLnBrk="1" hangingPunct="1">
              <a:spcBef>
                <a:spcPct val="25000"/>
              </a:spcBef>
            </a:pPr>
            <a:r>
              <a:rPr lang="zh-CN" altLang="en-US" sz="1200" dirty="0" smtClean="0">
                <a:latin typeface="微软雅黑"/>
                <a:ea typeface="微软雅黑"/>
              </a:rPr>
              <a:t>没听说该事件的受访者对</a:t>
            </a:r>
            <a:r>
              <a:rPr lang="zh-CN" altLang="en-US" sz="1200" b="1" u="sng" dirty="0" smtClean="0">
                <a:latin typeface="微软雅黑"/>
                <a:ea typeface="微软雅黑"/>
              </a:rPr>
              <a:t>伊利</a:t>
            </a:r>
            <a:r>
              <a:rPr lang="zh-CN" altLang="en-US" sz="1200" dirty="0" smtClean="0">
                <a:latin typeface="微软雅黑"/>
                <a:ea typeface="微软雅黑"/>
              </a:rPr>
              <a:t>品牌印象比</a:t>
            </a:r>
            <a:r>
              <a:rPr lang="zh-CN" altLang="en-US" sz="1200" b="1" u="sng" dirty="0" smtClean="0">
                <a:latin typeface="微软雅黑"/>
                <a:ea typeface="微软雅黑"/>
              </a:rPr>
              <a:t>蒙牛</a:t>
            </a:r>
            <a:r>
              <a:rPr lang="zh-CN" altLang="en-US" sz="1200" dirty="0" smtClean="0">
                <a:latin typeface="微软雅黑"/>
                <a:ea typeface="微软雅黑"/>
              </a:rPr>
              <a:t>高</a:t>
            </a:r>
            <a:r>
              <a:rPr lang="en-US" altLang="zh-CN" sz="1200" dirty="0" smtClean="0">
                <a:latin typeface="微软雅黑"/>
                <a:ea typeface="微软雅黑"/>
              </a:rPr>
              <a:t>1.7%[=</a:t>
            </a:r>
            <a:r>
              <a:rPr lang="zh-CN" altLang="en-US" sz="1200" dirty="0" smtClean="0">
                <a:latin typeface="微软雅黑"/>
                <a:ea typeface="微软雅黑"/>
              </a:rPr>
              <a:t>（</a:t>
            </a:r>
            <a:r>
              <a:rPr lang="en-US" altLang="zh-CN" sz="1200" dirty="0" smtClean="0">
                <a:latin typeface="微软雅黑"/>
                <a:ea typeface="微软雅黑"/>
              </a:rPr>
              <a:t>6.51-6.4</a:t>
            </a:r>
            <a:r>
              <a:rPr lang="zh-CN" altLang="en-US" sz="1200" dirty="0" smtClean="0">
                <a:latin typeface="微软雅黑"/>
                <a:ea typeface="微软雅黑"/>
              </a:rPr>
              <a:t>）</a:t>
            </a:r>
            <a:r>
              <a:rPr lang="en-US" altLang="zh-CN" sz="1200" dirty="0" smtClean="0">
                <a:latin typeface="微软雅黑"/>
                <a:ea typeface="微软雅黑"/>
              </a:rPr>
              <a:t>/6.4]</a:t>
            </a:r>
            <a:r>
              <a:rPr lang="zh-CN" altLang="en-US" sz="1200" dirty="0" smtClean="0">
                <a:latin typeface="微软雅黑"/>
                <a:ea typeface="微软雅黑"/>
              </a:rPr>
              <a:t>；</a:t>
            </a:r>
            <a:endParaRPr lang="en-US" altLang="zh-CN" sz="1200" dirty="0" smtClean="0">
              <a:latin typeface="微软雅黑"/>
              <a:ea typeface="微软雅黑"/>
            </a:endParaRPr>
          </a:p>
          <a:p>
            <a:pPr lvl="1" eaLnBrk="1" hangingPunct="1">
              <a:spcBef>
                <a:spcPct val="25000"/>
              </a:spcBef>
            </a:pPr>
            <a:r>
              <a:rPr lang="zh-CN" altLang="en-US" sz="1200" dirty="0" smtClean="0">
                <a:latin typeface="微软雅黑"/>
                <a:ea typeface="微软雅黑"/>
              </a:rPr>
              <a:t>深入了解该事件的受访者对</a:t>
            </a:r>
            <a:r>
              <a:rPr lang="zh-CN" altLang="en-US" sz="1200" b="1" u="sng" dirty="0" smtClean="0">
                <a:latin typeface="微软雅黑"/>
                <a:ea typeface="微软雅黑"/>
              </a:rPr>
              <a:t>伊利</a:t>
            </a:r>
            <a:r>
              <a:rPr lang="zh-CN" altLang="en-US" sz="1200" dirty="0" smtClean="0">
                <a:latin typeface="微软雅黑"/>
                <a:ea typeface="微软雅黑"/>
              </a:rPr>
              <a:t>品牌印象比</a:t>
            </a:r>
            <a:r>
              <a:rPr lang="zh-CN" altLang="en-US" sz="1200" b="1" u="sng" dirty="0" smtClean="0">
                <a:latin typeface="微软雅黑"/>
                <a:ea typeface="微软雅黑"/>
              </a:rPr>
              <a:t>蒙牛</a:t>
            </a:r>
            <a:r>
              <a:rPr lang="zh-CN" altLang="en-US" sz="1200" dirty="0" smtClean="0">
                <a:latin typeface="微软雅黑"/>
                <a:ea typeface="微软雅黑"/>
              </a:rPr>
              <a:t>高</a:t>
            </a:r>
            <a:r>
              <a:rPr lang="en-US" altLang="zh-CN" sz="1200" dirty="0" smtClean="0">
                <a:latin typeface="微软雅黑"/>
                <a:ea typeface="微软雅黑"/>
              </a:rPr>
              <a:t>4.7%[=</a:t>
            </a:r>
            <a:r>
              <a:rPr lang="zh-CN" altLang="en-US" sz="1200" dirty="0" smtClean="0">
                <a:latin typeface="微软雅黑"/>
                <a:ea typeface="微软雅黑"/>
              </a:rPr>
              <a:t>（</a:t>
            </a:r>
            <a:r>
              <a:rPr lang="en-US" altLang="zh-CN" sz="1200" dirty="0" smtClean="0">
                <a:latin typeface="微软雅黑"/>
                <a:ea typeface="微软雅黑"/>
              </a:rPr>
              <a:t>4.9-4.68</a:t>
            </a:r>
            <a:r>
              <a:rPr lang="zh-CN" altLang="en-US" sz="1200" dirty="0" smtClean="0">
                <a:latin typeface="微软雅黑"/>
                <a:ea typeface="微软雅黑"/>
              </a:rPr>
              <a:t>）</a:t>
            </a:r>
            <a:r>
              <a:rPr lang="en-US" altLang="zh-CN" sz="1200" dirty="0" smtClean="0">
                <a:latin typeface="微软雅黑"/>
                <a:ea typeface="微软雅黑"/>
              </a:rPr>
              <a:t>/4.68] </a:t>
            </a:r>
            <a:r>
              <a:rPr lang="zh-CN" altLang="en-US" sz="1200" dirty="0" smtClean="0">
                <a:latin typeface="微软雅黑"/>
                <a:ea typeface="微软雅黑"/>
              </a:rPr>
              <a:t>。</a:t>
            </a:r>
            <a:endParaRPr lang="en-US" altLang="zh-CN" sz="1200" dirty="0" smtClean="0">
              <a:latin typeface="微软雅黑"/>
              <a:ea typeface="微软雅黑"/>
            </a:endParaRPr>
          </a:p>
        </p:txBody>
      </p:sp>
      <p:sp>
        <p:nvSpPr>
          <p:cNvPr id="23556" name="TextBox 13"/>
          <p:cNvSpPr txBox="1">
            <a:spLocks noChangeArrowheads="1"/>
          </p:cNvSpPr>
          <p:nvPr/>
        </p:nvSpPr>
        <p:spPr bwMode="auto">
          <a:xfrm>
            <a:off x="457200" y="1127125"/>
            <a:ext cx="8003232" cy="830997"/>
          </a:xfrm>
          <a:prstGeom prst="rect">
            <a:avLst/>
          </a:prstGeom>
          <a:noFill/>
          <a:ln w="9525">
            <a:noFill/>
            <a:miter lim="800000"/>
            <a:headEnd/>
            <a:tailEnd/>
          </a:ln>
        </p:spPr>
        <p:txBody>
          <a:bodyPr wrap="square">
            <a:spAutoFit/>
          </a:bodyPr>
          <a:lstStyle/>
          <a:p>
            <a:r>
              <a:rPr lang="zh-CN" altLang="en-US" sz="1200" b="1" dirty="0"/>
              <a:t>问题</a:t>
            </a:r>
            <a:r>
              <a:rPr lang="zh-CN" altLang="en-US" sz="1200" b="1" dirty="0" smtClean="0"/>
              <a:t>：</a:t>
            </a:r>
            <a:endParaRPr lang="en-US" altLang="zh-CN" sz="1200" b="1" dirty="0" smtClean="0"/>
          </a:p>
          <a:p>
            <a:r>
              <a:rPr lang="zh-CN" altLang="en-US" sz="1200" b="1" dirty="0" smtClean="0"/>
              <a:t>如果</a:t>
            </a:r>
            <a:r>
              <a:rPr lang="zh-CN" altLang="en-US" sz="1200" b="1" dirty="0"/>
              <a:t>满分是</a:t>
            </a:r>
            <a:r>
              <a:rPr lang="en-US" altLang="zh-CN" sz="1200" b="1" dirty="0"/>
              <a:t>10</a:t>
            </a:r>
            <a:r>
              <a:rPr lang="zh-CN" altLang="en-US" sz="1200" b="1" dirty="0"/>
              <a:t>分的话，你可以给蒙牛品牌打几分</a:t>
            </a:r>
            <a:r>
              <a:rPr lang="zh-CN" altLang="en-US" sz="1200" b="1" dirty="0" smtClean="0"/>
              <a:t>？</a:t>
            </a:r>
            <a:endParaRPr lang="en-US" altLang="zh-CN" sz="1200" b="1" dirty="0" smtClean="0"/>
          </a:p>
          <a:p>
            <a:r>
              <a:rPr lang="zh-CN" altLang="en-US" sz="1200" b="1" dirty="0" smtClean="0"/>
              <a:t>如果满分是</a:t>
            </a:r>
            <a:r>
              <a:rPr lang="en-US" altLang="zh-CN" sz="1200" b="1" dirty="0" smtClean="0"/>
              <a:t>10</a:t>
            </a:r>
            <a:r>
              <a:rPr lang="zh-CN" altLang="en-US" sz="1200" b="1" dirty="0" smtClean="0"/>
              <a:t>分的话，你可以给伊利品牌打几分？</a:t>
            </a:r>
            <a:endParaRPr lang="en-US" altLang="zh-CN" sz="1200" b="1" dirty="0" smtClean="0"/>
          </a:p>
          <a:p>
            <a:r>
              <a:rPr lang="zh-CN" altLang="en-US" sz="1200" b="1" dirty="0" smtClean="0"/>
              <a:t>请问你是否听说了“央视主持人赵普曝光老酸奶含工业明胶”事件？</a:t>
            </a:r>
            <a:endParaRPr lang="zh-CN" altLang="en-US" sz="1200" b="1" dirty="0"/>
          </a:p>
        </p:txBody>
      </p:sp>
      <p:graphicFrame>
        <p:nvGraphicFramePr>
          <p:cNvPr id="9" name="图表 8"/>
          <p:cNvGraphicFramePr/>
          <p:nvPr/>
        </p:nvGraphicFramePr>
        <p:xfrm>
          <a:off x="611560" y="3645024"/>
          <a:ext cx="7896225" cy="2743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标题 1"/>
          <p:cNvSpPr>
            <a:spLocks noGrp="1"/>
          </p:cNvSpPr>
          <p:nvPr>
            <p:ph type="title"/>
          </p:nvPr>
        </p:nvSpPr>
        <p:spPr>
          <a:xfrm>
            <a:off x="457200" y="274638"/>
            <a:ext cx="8435975" cy="1143000"/>
          </a:xfrm>
        </p:spPr>
        <p:txBody>
          <a:bodyPr/>
          <a:lstStyle/>
          <a:p>
            <a:pPr eaLnBrk="1" hangingPunct="1"/>
            <a:r>
              <a:rPr lang="zh-CN" altLang="en-US" sz="2000" b="1" dirty="0" smtClean="0">
                <a:latin typeface="微软雅黑"/>
                <a:ea typeface="微软雅黑"/>
              </a:rPr>
              <a:t>经过提示该事件后，再次进行评价，对蒙牛（</a:t>
            </a:r>
            <a:r>
              <a:rPr lang="en-US" altLang="zh-CN" sz="2000" b="1" dirty="0" smtClean="0">
                <a:latin typeface="微软雅黑"/>
                <a:ea typeface="微软雅黑"/>
              </a:rPr>
              <a:t>-35%</a:t>
            </a:r>
            <a:r>
              <a:rPr lang="zh-CN" altLang="en-US" sz="2000" b="1" dirty="0" smtClean="0">
                <a:latin typeface="微软雅黑"/>
                <a:ea typeface="微软雅黑"/>
              </a:rPr>
              <a:t>）的影响明显大于伊利（</a:t>
            </a:r>
            <a:r>
              <a:rPr lang="en-US" altLang="zh-CN" sz="2000" b="1" dirty="0" smtClean="0">
                <a:latin typeface="微软雅黑"/>
                <a:ea typeface="微软雅黑"/>
              </a:rPr>
              <a:t>-26%</a:t>
            </a:r>
            <a:r>
              <a:rPr lang="zh-CN" altLang="en-US" sz="2000" b="1" dirty="0" smtClean="0">
                <a:latin typeface="微软雅黑"/>
                <a:ea typeface="微软雅黑"/>
              </a:rPr>
              <a:t>）</a:t>
            </a:r>
          </a:p>
        </p:txBody>
      </p:sp>
      <p:sp>
        <p:nvSpPr>
          <p:cNvPr id="4"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ED7148D2-D82E-4FB5-9FEE-034559234385}" type="slidenum">
              <a:rPr lang="zh-CN" altLang="en-US"/>
              <a:pPr>
                <a:defRPr/>
              </a:pPr>
              <a:t>9</a:t>
            </a:fld>
            <a:endParaRPr lang="zh-CN" altLang="en-US"/>
          </a:p>
        </p:txBody>
      </p:sp>
      <p:sp>
        <p:nvSpPr>
          <p:cNvPr id="23555" name="内容占位符 11"/>
          <p:cNvSpPr>
            <a:spLocks noGrp="1"/>
          </p:cNvSpPr>
          <p:nvPr>
            <p:ph idx="1"/>
          </p:nvPr>
        </p:nvSpPr>
        <p:spPr>
          <a:xfrm>
            <a:off x="457200" y="2420888"/>
            <a:ext cx="8229600" cy="1200329"/>
          </a:xfrm>
        </p:spPr>
        <p:txBody>
          <a:bodyPr wrap="square">
            <a:spAutoFit/>
          </a:bodyPr>
          <a:lstStyle/>
          <a:p>
            <a:pPr eaLnBrk="1" hangingPunct="1">
              <a:spcBef>
                <a:spcPct val="25000"/>
              </a:spcBef>
            </a:pPr>
            <a:r>
              <a:rPr lang="zh-CN" altLang="en-US" sz="1200" dirty="0" smtClean="0">
                <a:latin typeface="微软雅黑"/>
                <a:ea typeface="微软雅黑"/>
              </a:rPr>
              <a:t>仅考察本次调查前没有听说过该事件的受访者：</a:t>
            </a:r>
            <a:endParaRPr lang="en-US" altLang="zh-CN" sz="1200" dirty="0" smtClean="0">
              <a:latin typeface="微软雅黑"/>
              <a:ea typeface="微软雅黑"/>
            </a:endParaRPr>
          </a:p>
          <a:p>
            <a:pPr lvl="1" eaLnBrk="1" hangingPunct="1">
              <a:spcBef>
                <a:spcPct val="25000"/>
              </a:spcBef>
            </a:pPr>
            <a:r>
              <a:rPr lang="zh-CN" altLang="en-US" sz="1200" dirty="0" smtClean="0">
                <a:latin typeface="微软雅黑"/>
                <a:ea typeface="微软雅黑"/>
              </a:rPr>
              <a:t>本事件给伊利蒙牛都造成了负面影响，但是对蒙牛的负面影响相对更大；</a:t>
            </a:r>
            <a:endParaRPr lang="en-US" altLang="zh-CN" sz="1200" dirty="0" smtClean="0">
              <a:latin typeface="微软雅黑"/>
              <a:ea typeface="微软雅黑"/>
            </a:endParaRPr>
          </a:p>
          <a:p>
            <a:pPr lvl="1" eaLnBrk="1" hangingPunct="1">
              <a:spcBef>
                <a:spcPct val="25000"/>
              </a:spcBef>
            </a:pPr>
            <a:r>
              <a:rPr lang="zh-CN" altLang="en-US" sz="1200" dirty="0" smtClean="0">
                <a:latin typeface="微软雅黑"/>
                <a:ea typeface="微软雅黑"/>
              </a:rPr>
              <a:t>经过提示本事件后，对</a:t>
            </a:r>
            <a:r>
              <a:rPr lang="zh-CN" altLang="en-US" sz="1200" b="1" u="sng" dirty="0" smtClean="0">
                <a:latin typeface="微软雅黑"/>
                <a:ea typeface="微软雅黑"/>
              </a:rPr>
              <a:t>蒙牛</a:t>
            </a:r>
            <a:r>
              <a:rPr lang="zh-CN" altLang="en-US" sz="1200" dirty="0" smtClean="0">
                <a:latin typeface="微软雅黑"/>
                <a:ea typeface="微软雅黑"/>
              </a:rPr>
              <a:t>品牌再得分的影响是：下降了</a:t>
            </a:r>
            <a:r>
              <a:rPr lang="en-US" altLang="zh-CN" sz="1200" dirty="0" smtClean="0">
                <a:latin typeface="微软雅黑"/>
                <a:ea typeface="微软雅黑"/>
              </a:rPr>
              <a:t>35%[=</a:t>
            </a:r>
            <a:r>
              <a:rPr lang="zh-CN" altLang="en-US" sz="1200" dirty="0" smtClean="0">
                <a:latin typeface="微软雅黑"/>
                <a:ea typeface="微软雅黑"/>
              </a:rPr>
              <a:t>（</a:t>
            </a:r>
            <a:r>
              <a:rPr lang="en-US" altLang="zh-CN" sz="1200" dirty="0" smtClean="0">
                <a:latin typeface="微软雅黑"/>
                <a:ea typeface="微软雅黑"/>
              </a:rPr>
              <a:t>6.4-4.18</a:t>
            </a:r>
            <a:r>
              <a:rPr lang="zh-CN" altLang="en-US" sz="1200" dirty="0" smtClean="0">
                <a:latin typeface="微软雅黑"/>
                <a:ea typeface="微软雅黑"/>
              </a:rPr>
              <a:t>）</a:t>
            </a:r>
            <a:r>
              <a:rPr lang="en-US" altLang="zh-CN" sz="1200" dirty="0" smtClean="0">
                <a:latin typeface="微软雅黑"/>
                <a:ea typeface="微软雅黑"/>
              </a:rPr>
              <a:t>/6.4]</a:t>
            </a:r>
            <a:r>
              <a:rPr lang="zh-CN" altLang="en-US" sz="1200" dirty="0" smtClean="0">
                <a:latin typeface="微软雅黑"/>
                <a:ea typeface="微软雅黑"/>
              </a:rPr>
              <a:t>；</a:t>
            </a:r>
            <a:endParaRPr lang="en-US" altLang="zh-CN" sz="1200" dirty="0" smtClean="0">
              <a:latin typeface="微软雅黑"/>
              <a:ea typeface="微软雅黑"/>
            </a:endParaRPr>
          </a:p>
          <a:p>
            <a:pPr lvl="1" eaLnBrk="1" hangingPunct="1">
              <a:spcBef>
                <a:spcPct val="25000"/>
              </a:spcBef>
            </a:pPr>
            <a:r>
              <a:rPr lang="zh-CN" altLang="en-US" sz="1200" dirty="0" smtClean="0">
                <a:latin typeface="微软雅黑"/>
                <a:ea typeface="微软雅黑"/>
              </a:rPr>
              <a:t>经过提示本事件后，对</a:t>
            </a:r>
            <a:r>
              <a:rPr lang="zh-CN" altLang="en-US" sz="1200" b="1" u="sng" dirty="0" smtClean="0">
                <a:latin typeface="微软雅黑"/>
                <a:ea typeface="微软雅黑"/>
              </a:rPr>
              <a:t>伊利</a:t>
            </a:r>
            <a:r>
              <a:rPr lang="zh-CN" altLang="en-US" sz="1200" dirty="0" smtClean="0">
                <a:latin typeface="微软雅黑"/>
                <a:ea typeface="微软雅黑"/>
              </a:rPr>
              <a:t>品牌再得分的影响是：下降了</a:t>
            </a:r>
            <a:r>
              <a:rPr lang="en-US" altLang="zh-CN" sz="1200" dirty="0" smtClean="0">
                <a:latin typeface="微软雅黑"/>
                <a:ea typeface="微软雅黑"/>
              </a:rPr>
              <a:t>26%[=</a:t>
            </a:r>
            <a:r>
              <a:rPr lang="zh-CN" altLang="en-US" sz="1200" dirty="0" smtClean="0">
                <a:latin typeface="微软雅黑"/>
                <a:ea typeface="微软雅黑"/>
              </a:rPr>
              <a:t>（</a:t>
            </a:r>
            <a:r>
              <a:rPr lang="en-US" altLang="zh-CN" sz="1200" dirty="0" smtClean="0">
                <a:latin typeface="微软雅黑"/>
                <a:ea typeface="微软雅黑"/>
              </a:rPr>
              <a:t>6.51-4.81</a:t>
            </a:r>
            <a:r>
              <a:rPr lang="zh-CN" altLang="en-US" sz="1200" dirty="0" smtClean="0">
                <a:latin typeface="微软雅黑"/>
                <a:ea typeface="微软雅黑"/>
              </a:rPr>
              <a:t>）</a:t>
            </a:r>
            <a:r>
              <a:rPr lang="en-US" altLang="zh-CN" sz="1200" dirty="0" smtClean="0">
                <a:latin typeface="微软雅黑"/>
                <a:ea typeface="微软雅黑"/>
              </a:rPr>
              <a:t>/6.51]</a:t>
            </a:r>
            <a:r>
              <a:rPr lang="zh-CN" altLang="en-US" sz="1200" dirty="0" smtClean="0">
                <a:latin typeface="微软雅黑"/>
                <a:ea typeface="微软雅黑"/>
              </a:rPr>
              <a:t>；</a:t>
            </a:r>
            <a:endParaRPr lang="en-US" altLang="zh-CN" sz="1200" dirty="0" smtClean="0">
              <a:latin typeface="微软雅黑"/>
              <a:ea typeface="微软雅黑"/>
            </a:endParaRPr>
          </a:p>
          <a:p>
            <a:pPr lvl="1" eaLnBrk="1" hangingPunct="1">
              <a:spcBef>
                <a:spcPct val="25000"/>
              </a:spcBef>
            </a:pPr>
            <a:endParaRPr lang="en-US" altLang="zh-CN" sz="1200" dirty="0" smtClean="0">
              <a:latin typeface="微软雅黑"/>
              <a:ea typeface="微软雅黑"/>
            </a:endParaRPr>
          </a:p>
        </p:txBody>
      </p:sp>
      <p:sp>
        <p:nvSpPr>
          <p:cNvPr id="23556" name="TextBox 13"/>
          <p:cNvSpPr txBox="1">
            <a:spLocks noChangeArrowheads="1"/>
          </p:cNvSpPr>
          <p:nvPr/>
        </p:nvSpPr>
        <p:spPr bwMode="auto">
          <a:xfrm>
            <a:off x="457200" y="1127125"/>
            <a:ext cx="8003232" cy="1200329"/>
          </a:xfrm>
          <a:prstGeom prst="rect">
            <a:avLst/>
          </a:prstGeom>
          <a:noFill/>
          <a:ln w="9525">
            <a:noFill/>
            <a:miter lim="800000"/>
            <a:headEnd/>
            <a:tailEnd/>
          </a:ln>
        </p:spPr>
        <p:txBody>
          <a:bodyPr wrap="square">
            <a:spAutoFit/>
          </a:bodyPr>
          <a:lstStyle/>
          <a:p>
            <a:r>
              <a:rPr lang="zh-CN" altLang="en-US" sz="1200" b="1" dirty="0"/>
              <a:t>问题</a:t>
            </a:r>
            <a:r>
              <a:rPr lang="zh-CN" altLang="en-US" sz="1200" b="1" dirty="0" smtClean="0"/>
              <a:t>：</a:t>
            </a:r>
            <a:endParaRPr lang="en-US" altLang="zh-CN" sz="1200" b="1" dirty="0" smtClean="0"/>
          </a:p>
          <a:p>
            <a:r>
              <a:rPr lang="zh-CN" altLang="en-US" sz="1200" b="1" dirty="0" smtClean="0"/>
              <a:t>如果</a:t>
            </a:r>
            <a:r>
              <a:rPr lang="zh-CN" altLang="en-US" sz="1200" b="1" dirty="0"/>
              <a:t>满分是</a:t>
            </a:r>
            <a:r>
              <a:rPr lang="en-US" altLang="zh-CN" sz="1200" b="1" dirty="0"/>
              <a:t>10</a:t>
            </a:r>
            <a:r>
              <a:rPr lang="zh-CN" altLang="en-US" sz="1200" b="1" dirty="0"/>
              <a:t>分的话，你可以给蒙牛品牌打几分</a:t>
            </a:r>
            <a:r>
              <a:rPr lang="zh-CN" altLang="en-US" sz="1200" b="1" dirty="0" smtClean="0"/>
              <a:t>？</a:t>
            </a:r>
            <a:endParaRPr lang="en-US" altLang="zh-CN" sz="1200" b="1" dirty="0" smtClean="0"/>
          </a:p>
          <a:p>
            <a:r>
              <a:rPr lang="zh-CN" altLang="en-US" sz="1200" b="1" dirty="0" smtClean="0"/>
              <a:t>如果满分是</a:t>
            </a:r>
            <a:r>
              <a:rPr lang="en-US" altLang="zh-CN" sz="1200" b="1" dirty="0" smtClean="0"/>
              <a:t>10</a:t>
            </a:r>
            <a:r>
              <a:rPr lang="zh-CN" altLang="en-US" sz="1200" b="1" dirty="0" smtClean="0"/>
              <a:t>分的话，你可以给伊利品牌打几分？</a:t>
            </a:r>
            <a:endParaRPr lang="en-US" altLang="zh-CN" sz="1200" b="1" dirty="0" smtClean="0"/>
          </a:p>
          <a:p>
            <a:r>
              <a:rPr lang="zh-CN" altLang="en-US" sz="1200" b="1" dirty="0" smtClean="0"/>
              <a:t>请问你是否听说了“央视主持人赵普曝光老酸奶含工业明胶”事件？  </a:t>
            </a:r>
            <a:r>
              <a:rPr lang="en-US" altLang="zh-CN" sz="1200" b="1" dirty="0" smtClean="0"/>
              <a:t>-</a:t>
            </a:r>
            <a:r>
              <a:rPr lang="zh-CN" altLang="en-US" sz="1200" b="1" dirty="0" smtClean="0"/>
              <a:t>没有听说过</a:t>
            </a:r>
            <a:endParaRPr lang="en-US" altLang="zh-CN" sz="1200" b="1" dirty="0" smtClean="0"/>
          </a:p>
          <a:p>
            <a:r>
              <a:rPr lang="zh-CN" altLang="en-US" sz="1200" b="1" dirty="0" smtClean="0"/>
              <a:t>经过“老酸奶含工业明胶”事件，你还可以对  蒙牛  品牌印象打几分？</a:t>
            </a:r>
            <a:endParaRPr lang="en-US" altLang="zh-CN" sz="1200" b="1" dirty="0" smtClean="0"/>
          </a:p>
          <a:p>
            <a:r>
              <a:rPr lang="zh-CN" altLang="en-US" sz="1200" b="1" dirty="0" smtClean="0"/>
              <a:t>经过“老酸奶含工业明胶”事件，你还可以对  伊利  品牌印象打几分？</a:t>
            </a:r>
            <a:endParaRPr lang="zh-CN" altLang="en-US" sz="1200" b="1" dirty="0"/>
          </a:p>
        </p:txBody>
      </p:sp>
      <p:graphicFrame>
        <p:nvGraphicFramePr>
          <p:cNvPr id="8" name="图表 7"/>
          <p:cNvGraphicFramePr/>
          <p:nvPr/>
        </p:nvGraphicFramePr>
        <p:xfrm>
          <a:off x="827584" y="3573016"/>
          <a:ext cx="7704856" cy="2743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主题">
  <a:themeElements>
    <a:clrScheme name="灰度">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暗香扑面">
      <a:fillStyleLst>
        <a:solidFill>
          <a:schemeClr val="phClr"/>
        </a:solidFill>
        <a:gradFill rotWithShape="1">
          <a:gsLst>
            <a:gs pos="0">
              <a:schemeClr val="phClr">
                <a:tint val="98000"/>
                <a:satMod val="220000"/>
              </a:schemeClr>
            </a:gs>
            <a:gs pos="31000">
              <a:schemeClr val="phClr">
                <a:tint val="30000"/>
                <a:satMod val="150000"/>
              </a:schemeClr>
            </a:gs>
            <a:gs pos="91000">
              <a:schemeClr val="phClr">
                <a:tint val="96000"/>
              </a:schemeClr>
            </a:gs>
          </a:gsLst>
          <a:path path="circle">
            <a:fillToRect l="50000" t="150000" r="50000"/>
          </a:path>
        </a:gradFill>
        <a:blipFill>
          <a:blip xmlns:r="http://schemas.openxmlformats.org/officeDocument/2006/relationships" r:embed="rId1">
            <a:duotone>
              <a:schemeClr val="phClr">
                <a:shade val="28000"/>
                <a:satMod val="100000"/>
              </a:schemeClr>
              <a:schemeClr val="phClr">
                <a:tint val="100000"/>
                <a:satMod val="200000"/>
              </a:schemeClr>
            </a:duotone>
          </a:blip>
          <a:tile tx="0" ty="0" sx="80000" sy="80000" flip="none" algn="tl"/>
        </a:blip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glow rad="63500">
              <a:schemeClr val="phClr">
                <a:alpha val="45000"/>
                <a:satMod val="110000"/>
              </a:schemeClr>
            </a:glow>
          </a:effectLst>
        </a:effectStyle>
        <a:effectStyle>
          <a:effectLst>
            <a:outerShdw blurRad="34925" dist="31750" dir="5400000" algn="tl" rotWithShape="0">
              <a:srgbClr val="000000">
                <a:alpha val="50000"/>
              </a:srgbClr>
            </a:outerShdw>
          </a:effectLst>
          <a:scene3d>
            <a:camera prst="orthographicFront">
              <a:rot lat="0" lon="0" rev="0"/>
            </a:camera>
            <a:lightRig rig="flood" dir="t">
              <a:rot lat="0" lon="0" rev="5400000"/>
            </a:lightRig>
          </a:scene3d>
          <a:sp3d contourW="9525" prstMaterial="dkEdge">
            <a:bevelT w="12000" h="24150"/>
            <a:contourClr>
              <a:schemeClr val="phClr">
                <a:satMod val="110000"/>
              </a:schemeClr>
            </a:contourClr>
          </a:sp3d>
        </a:effectStyle>
        <a:effectStyle>
          <a:effectLst>
            <a:outerShdw blurRad="50800" dist="31750" dir="5400000" algn="tl" rotWithShape="0">
              <a:srgbClr val="000000">
                <a:alpha val="50000"/>
              </a:srgbClr>
            </a:outerShdw>
          </a:effectLst>
          <a:scene3d>
            <a:camera prst="orthographicFront">
              <a:rot lat="0" lon="0" rev="0"/>
            </a:camera>
            <a:lightRig rig="flood" dir="t">
              <a:rot lat="0" lon="0" rev="5400000"/>
            </a:lightRig>
          </a:scene3d>
          <a:sp3d contourW="18700" prstMaterial="dkEdge">
            <a:bevelT w="44450" h="80600"/>
            <a:contourClr>
              <a:schemeClr val="phClr">
                <a:satMod val="11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5579C"/>
        </a:solidFill>
        <a:ln>
          <a:noFill/>
        </a:ln>
      </a:spPr>
      <a:bodyPr rtlCol="0" anchor="ctr"/>
      <a:lstStyle>
        <a:defPPr algn="ctr">
          <a:defRPr dirty="0">
            <a:solidFill>
              <a:srgbClr val="FF0000"/>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Fan</Template>
  <TotalTime>3057</TotalTime>
  <Words>11818</Words>
  <Application>Microsoft Office PowerPoint</Application>
  <PresentationFormat>全屏显示(4:3)</PresentationFormat>
  <Paragraphs>2019</Paragraphs>
  <Slides>20</Slides>
  <Notes>4</Notes>
  <HiddenSlides>0</HiddenSlides>
  <MMClips>0</MMClips>
  <ScaleCrop>false</ScaleCrop>
  <HeadingPairs>
    <vt:vector size="4" baseType="variant">
      <vt:variant>
        <vt:lpstr>主题</vt:lpstr>
      </vt:variant>
      <vt:variant>
        <vt:i4>1</vt:i4>
      </vt:variant>
      <vt:variant>
        <vt:lpstr>幻灯片标题</vt:lpstr>
      </vt:variant>
      <vt:variant>
        <vt:i4>20</vt:i4>
      </vt:variant>
    </vt:vector>
  </HeadingPairs>
  <TitlesOfParts>
    <vt:vector size="21" baseType="lpstr">
      <vt:lpstr>Office 主题</vt:lpstr>
      <vt:lpstr>幻灯片 1</vt:lpstr>
      <vt:lpstr>主要发现</vt:lpstr>
      <vt:lpstr>幻灯片 3</vt:lpstr>
      <vt:lpstr>调查概要</vt:lpstr>
      <vt:lpstr>牛奶品牌知名度最高的分别为蒙牛（70%）、伊利（64%）和光明（32%）</vt:lpstr>
      <vt:lpstr>牛奶品牌美誉度最高的分别为伊利（22%）、蒙牛（21%）和光明（20%）</vt:lpstr>
      <vt:lpstr>有32%的消费者对近期的“老酸奶含工业明胶”事件毫不知情</vt:lpstr>
      <vt:lpstr>该事件对蒙牛伊利的品牌造成的负面印象为下跌25%左右，且差异不大</vt:lpstr>
      <vt:lpstr>经过提示该事件后，再次进行评价，对蒙牛（-35%）的影响明显大于伊利（-26%）</vt:lpstr>
      <vt:lpstr>经过该事件后，光明的信任度最高（22%）</vt:lpstr>
      <vt:lpstr>大部分受访者认为小作坊、小工厂和大企业、大品牌都有可能使用工业明胶（58%）</vt:lpstr>
      <vt:lpstr>受访者更愿意相信专家（46%），但是特大城市除外</vt:lpstr>
      <vt:lpstr>大部分受访者选择暂停购买，观望一下（42%）</vt:lpstr>
      <vt:lpstr>文字评论中以观望态度为主</vt:lpstr>
      <vt:lpstr>调查问卷</vt:lpstr>
      <vt:lpstr>调查问卷（续）</vt:lpstr>
      <vt:lpstr>幻灯片 17</vt:lpstr>
      <vt:lpstr>品牌美誉度变化：受负面事件影响蒙牛伊利美誉度不断受损</vt:lpstr>
      <vt:lpstr>品牌信任度变化：</vt:lpstr>
      <vt:lpstr>THANK YOU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Winnerlyf</dc:creator>
  <cp:lastModifiedBy>Winnerlyf</cp:lastModifiedBy>
  <cp:revision>140</cp:revision>
  <dcterms:modified xsi:type="dcterms:W3CDTF">2012-04-18T06:00:04Z</dcterms:modified>
</cp:coreProperties>
</file>