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80" r:id="rId3"/>
    <p:sldId id="257" r:id="rId4"/>
    <p:sldId id="269" r:id="rId5"/>
    <p:sldId id="281" r:id="rId6"/>
    <p:sldId id="282" r:id="rId7"/>
    <p:sldId id="287" r:id="rId8"/>
    <p:sldId id="288" r:id="rId9"/>
    <p:sldId id="290" r:id="rId10"/>
    <p:sldId id="291" r:id="rId11"/>
    <p:sldId id="292" r:id="rId12"/>
    <p:sldId id="289" r:id="rId13"/>
    <p:sldId id="278" r:id="rId14"/>
    <p:sldId id="259" r:id="rId1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B128"/>
    <a:srgbClr val="3485AE"/>
    <a:srgbClr val="35579C"/>
    <a:srgbClr val="A2AA3C"/>
    <a:srgbClr val="9999FF"/>
    <a:srgbClr val="FF9933"/>
    <a:srgbClr val="99CCFF"/>
    <a:srgbClr val="F0F2F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7049" autoAdjust="0"/>
  </p:normalViewPr>
  <p:slideViewPr>
    <p:cSldViewPr>
      <p:cViewPr>
        <p:scale>
          <a:sx n="100" d="100"/>
          <a:sy n="100" d="100"/>
        </p:scale>
        <p:origin x="-300" y="702"/>
      </p:cViewPr>
      <p:guideLst>
        <p:guide orient="horz" pos="2840"/>
        <p:guide pos="8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9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FD2F2635-4DEF-4531-A807-4A0A31A45ACB}" type="datetimeFigureOut">
              <a:rPr lang="zh-CN" altLang="en-US"/>
              <a:pPr>
                <a:defRPr/>
              </a:pPr>
              <a:t>2012-6-20</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5833AF34-8565-43A3-8961-67BE21B445B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幻灯片图像占位符 1"/>
          <p:cNvSpPr>
            <a:spLocks noGrp="1" noRot="1" noChangeAspect="1"/>
          </p:cNvSpPr>
          <p:nvPr>
            <p:ph type="sldImg"/>
          </p:nvPr>
        </p:nvSpPr>
        <p:spPr bwMode="auto">
          <a:noFill/>
          <a:ln>
            <a:solidFill>
              <a:srgbClr val="000000"/>
            </a:solidFill>
            <a:miter lim="800000"/>
            <a:headEnd/>
            <a:tailEnd/>
          </a:ln>
        </p:spPr>
      </p:sp>
      <p:sp>
        <p:nvSpPr>
          <p:cNvPr id="15362"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5363"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5A21A7-D51B-4A1C-878B-DA3F4BA09E0F}" type="slidenum">
              <a:rPr lang="zh-CN" altLang="en-US"/>
              <a:pPr fontAlgn="base">
                <a:spcBef>
                  <a:spcPct val="0"/>
                </a:spcBef>
                <a:spcAft>
                  <a:spcPct val="0"/>
                </a:spcAft>
                <a:defRPr/>
              </a:pPr>
              <a:t>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幻灯片图像占位符 1"/>
          <p:cNvSpPr>
            <a:spLocks noGrp="1" noRot="1" noChangeAspect="1"/>
          </p:cNvSpPr>
          <p:nvPr>
            <p:ph type="sldImg"/>
          </p:nvPr>
        </p:nvSpPr>
        <p:spPr bwMode="auto">
          <a:noFill/>
          <a:ln>
            <a:solidFill>
              <a:srgbClr val="000000"/>
            </a:solidFill>
            <a:miter lim="800000"/>
            <a:headEnd/>
            <a:tailEnd/>
          </a:ln>
        </p:spPr>
      </p:sp>
      <p:sp>
        <p:nvSpPr>
          <p:cNvPr id="3" name="备注占位符 2"/>
          <p:cNvSpPr>
            <a:spLocks noGrp="1"/>
          </p:cNvSpPr>
          <p:nvPr>
            <p:ph type="body" idx="1"/>
          </p:nvPr>
        </p:nvSpPr>
        <p:spPr/>
        <p:txBody>
          <a:bodyPr>
            <a:normAutofit fontScale="25000" lnSpcReduction="20000"/>
          </a:bodyPr>
          <a:lstStyle/>
          <a:p>
            <a:pPr eaLnBrk="1" hangingPunct="1">
              <a:defRPr/>
            </a:pPr>
            <a:r>
              <a:rPr lang="zh-CN" altLang="en-US" smtClean="0"/>
              <a:t>以下是关于该事件的一些受访者评论，供参考：</a:t>
            </a:r>
            <a:endParaRPr lang="en-US" altLang="zh-CN" smtClean="0"/>
          </a:p>
          <a:p>
            <a:pPr eaLnBrk="1" hangingPunct="1">
              <a:defRPr/>
            </a:pPr>
            <a:r>
              <a:rPr lang="zh-CN" altLang="en-US" dirty="0" smtClean="0"/>
              <a:t>你对“香港两大超市停售蒙牛伊利”事件有什么评论？</a:t>
            </a:r>
            <a:endParaRPr lang="en-US" altLang="zh-CN" dirty="0" smtClean="0"/>
          </a:p>
          <a:p>
            <a:pPr eaLnBrk="1" hangingPunct="1">
              <a:defRPr/>
            </a:pPr>
            <a:r>
              <a:rPr lang="zh-CN" altLang="en-US" dirty="0" smtClean="0"/>
              <a:t>哎，食品安全</a:t>
            </a:r>
          </a:p>
          <a:p>
            <a:pPr eaLnBrk="1" hangingPunct="1">
              <a:defRPr/>
            </a:pPr>
            <a:r>
              <a:rPr lang="zh-CN" altLang="en-US" dirty="0" smtClean="0"/>
              <a:t>不了解</a:t>
            </a:r>
          </a:p>
          <a:p>
            <a:pPr eaLnBrk="1" hangingPunct="1">
              <a:defRPr/>
            </a:pPr>
            <a:r>
              <a:rPr lang="zh-CN" altLang="en-US" dirty="0" smtClean="0"/>
              <a:t>不了解</a:t>
            </a:r>
          </a:p>
          <a:p>
            <a:pPr eaLnBrk="1" hangingPunct="1">
              <a:defRPr/>
            </a:pPr>
            <a:r>
              <a:rPr lang="zh-CN" altLang="en-US" dirty="0" smtClean="0"/>
              <a:t>不太关注此类信息</a:t>
            </a:r>
          </a:p>
          <a:p>
            <a:pPr eaLnBrk="1" hangingPunct="1">
              <a:defRPr/>
            </a:pPr>
            <a:r>
              <a:rPr lang="zh-CN" altLang="en-US" dirty="0" smtClean="0"/>
              <a:t>不太了解</a:t>
            </a:r>
          </a:p>
          <a:p>
            <a:pPr eaLnBrk="1" hangingPunct="1">
              <a:defRPr/>
            </a:pPr>
            <a:r>
              <a:rPr lang="zh-CN" altLang="en-US" dirty="0" smtClean="0"/>
              <a:t>不太清楚</a:t>
            </a:r>
          </a:p>
          <a:p>
            <a:pPr eaLnBrk="1" hangingPunct="1">
              <a:defRPr/>
            </a:pPr>
            <a:r>
              <a:rPr lang="zh-CN" altLang="en-US" dirty="0" smtClean="0"/>
              <a:t>不信任</a:t>
            </a:r>
          </a:p>
          <a:p>
            <a:pPr eaLnBrk="1" hangingPunct="1">
              <a:defRPr/>
            </a:pPr>
            <a:r>
              <a:rPr lang="zh-CN" altLang="en-US" dirty="0" smtClean="0"/>
              <a:t>不要做害人的事，牛奶应该是无害的，</a:t>
            </a:r>
          </a:p>
          <a:p>
            <a:pPr eaLnBrk="1" hangingPunct="1">
              <a:defRPr/>
            </a:pPr>
            <a:r>
              <a:rPr lang="zh-CN" altLang="en-US" dirty="0" smtClean="0"/>
              <a:t>不知道，怎么去评论咧！</a:t>
            </a:r>
          </a:p>
          <a:p>
            <a:pPr eaLnBrk="1" hangingPunct="1">
              <a:defRPr/>
            </a:pPr>
            <a:r>
              <a:rPr lang="zh-CN" altLang="en-US" dirty="0" smtClean="0"/>
              <a:t>不知道</a:t>
            </a:r>
          </a:p>
          <a:p>
            <a:pPr eaLnBrk="1" hangingPunct="1">
              <a:defRPr/>
            </a:pPr>
            <a:r>
              <a:rPr lang="zh-CN" altLang="en-US" dirty="0" smtClean="0"/>
              <a:t>不知道</a:t>
            </a:r>
          </a:p>
          <a:p>
            <a:pPr eaLnBrk="1" hangingPunct="1">
              <a:defRPr/>
            </a:pPr>
            <a:r>
              <a:rPr lang="zh-CN" altLang="en-US" dirty="0" smtClean="0"/>
              <a:t>不知道这事</a:t>
            </a:r>
          </a:p>
          <a:p>
            <a:pPr eaLnBrk="1" hangingPunct="1">
              <a:defRPr/>
            </a:pPr>
            <a:r>
              <a:rPr lang="zh-CN" altLang="en-US" dirty="0" smtClean="0"/>
              <a:t>差 </a:t>
            </a:r>
          </a:p>
          <a:p>
            <a:pPr eaLnBrk="1" hangingPunct="1">
              <a:defRPr/>
            </a:pPr>
            <a:r>
              <a:rPr lang="zh-CN" altLang="en-US" dirty="0" smtClean="0"/>
              <a:t>差劲</a:t>
            </a:r>
          </a:p>
          <a:p>
            <a:pPr eaLnBrk="1" hangingPunct="1">
              <a:defRPr/>
            </a:pPr>
            <a:r>
              <a:rPr lang="zh-CN" altLang="en-US" dirty="0" smtClean="0"/>
              <a:t>打算多发</a:t>
            </a:r>
          </a:p>
          <a:p>
            <a:pPr eaLnBrk="1" hangingPunct="1">
              <a:defRPr/>
            </a:pPr>
            <a:r>
              <a:rPr lang="zh-CN" altLang="en-US" dirty="0" smtClean="0"/>
              <a:t>大方似懂非懂</a:t>
            </a:r>
          </a:p>
          <a:p>
            <a:pPr eaLnBrk="1" hangingPunct="1">
              <a:defRPr/>
            </a:pPr>
            <a:r>
              <a:rPr lang="zh-CN" altLang="en-US" dirty="0" smtClean="0"/>
              <a:t>大陆不要只光顾发展，食品安全应放在首位</a:t>
            </a:r>
          </a:p>
          <a:p>
            <a:pPr eaLnBrk="1" hangingPunct="1">
              <a:defRPr/>
            </a:pPr>
            <a:r>
              <a:rPr lang="zh-CN" altLang="en-US" dirty="0" smtClean="0"/>
              <a:t>大陆跟进</a:t>
            </a:r>
          </a:p>
          <a:p>
            <a:pPr eaLnBrk="1" hangingPunct="1">
              <a:defRPr/>
            </a:pPr>
            <a:r>
              <a:rPr lang="zh-CN" altLang="en-US" dirty="0" smtClean="0"/>
              <a:t>等我看下报道在说</a:t>
            </a:r>
          </a:p>
          <a:p>
            <a:pPr eaLnBrk="1" hangingPunct="1">
              <a:defRPr/>
            </a:pPr>
            <a:r>
              <a:rPr lang="zh-CN" altLang="en-US" dirty="0" smtClean="0"/>
              <a:t>丢脸啊！</a:t>
            </a:r>
          </a:p>
          <a:p>
            <a:pPr eaLnBrk="1" hangingPunct="1">
              <a:defRPr/>
            </a:pPr>
            <a:r>
              <a:rPr lang="zh-CN" altLang="en-US" dirty="0" smtClean="0"/>
              <a:t>对此事件不了解，暂不评论</a:t>
            </a:r>
          </a:p>
          <a:p>
            <a:pPr eaLnBrk="1" hangingPunct="1">
              <a:defRPr/>
            </a:pPr>
            <a:r>
              <a:rPr lang="zh-CN" altLang="en-US" dirty="0" smtClean="0"/>
              <a:t>对蒙牛伊利的销售不利</a:t>
            </a:r>
          </a:p>
          <a:p>
            <a:pPr eaLnBrk="1" hangingPunct="1">
              <a:defRPr/>
            </a:pPr>
            <a:r>
              <a:rPr lang="zh-CN" altLang="en-US" dirty="0" smtClean="0"/>
              <a:t>对内地乳制品产生了很大的冲击</a:t>
            </a:r>
          </a:p>
          <a:p>
            <a:pPr eaLnBrk="1" hangingPunct="1">
              <a:defRPr/>
            </a:pPr>
            <a:r>
              <a:rPr lang="zh-CN" altLang="en-US" dirty="0" smtClean="0"/>
              <a:t>对事不对地域。好的东西到哪儿都好，不好的东西再怎么宣传没用。</a:t>
            </a:r>
          </a:p>
          <a:p>
            <a:pPr eaLnBrk="1" hangingPunct="1">
              <a:defRPr/>
            </a:pPr>
            <a:r>
              <a:rPr lang="zh-CN" altLang="en-US" dirty="0" smtClean="0"/>
              <a:t>反正我也不喝</a:t>
            </a:r>
          </a:p>
          <a:p>
            <a:pPr eaLnBrk="1" hangingPunct="1">
              <a:defRPr/>
            </a:pPr>
            <a:r>
              <a:rPr lang="zh-CN" altLang="en-US" dirty="0" smtClean="0"/>
              <a:t>符合大众想法</a:t>
            </a:r>
          </a:p>
          <a:p>
            <a:pPr eaLnBrk="1" hangingPunct="1">
              <a:defRPr/>
            </a:pPr>
            <a:r>
              <a:rPr lang="zh-CN" altLang="en-US" dirty="0" smtClean="0"/>
              <a:t>该喝的喝</a:t>
            </a:r>
          </a:p>
          <a:p>
            <a:pPr eaLnBrk="1" hangingPunct="1">
              <a:defRPr/>
            </a:pPr>
            <a:r>
              <a:rPr lang="zh-CN" altLang="en-US" dirty="0" smtClean="0"/>
              <a:t>感觉现在的社会风气不好，人的品质太低了，所以生产的东西也不好，都市为了私人的利益，</a:t>
            </a:r>
          </a:p>
          <a:p>
            <a:pPr eaLnBrk="1" hangingPunct="1">
              <a:defRPr/>
            </a:pPr>
            <a:r>
              <a:rPr lang="zh-CN" altLang="en-US" dirty="0" smtClean="0"/>
              <a:t>感觉意外</a:t>
            </a:r>
          </a:p>
          <a:p>
            <a:pPr eaLnBrk="1" hangingPunct="1">
              <a:defRPr/>
            </a:pPr>
            <a:r>
              <a:rPr lang="zh-CN" altLang="en-US" dirty="0" smtClean="0"/>
              <a:t>搞笑</a:t>
            </a:r>
          </a:p>
          <a:p>
            <a:pPr eaLnBrk="1" hangingPunct="1">
              <a:defRPr/>
            </a:pPr>
            <a:r>
              <a:rPr lang="zh-CN" altLang="en-US" dirty="0" smtClean="0"/>
              <a:t>跟我没关系</a:t>
            </a:r>
          </a:p>
          <a:p>
            <a:pPr eaLnBrk="1" hangingPunct="1">
              <a:defRPr/>
            </a:pPr>
            <a:r>
              <a:rPr lang="zh-CN" altLang="en-US" dirty="0" smtClean="0"/>
              <a:t>国家应加大对食品安全的监控，企业不能昧着良心做侵害消费者利益的事</a:t>
            </a:r>
          </a:p>
          <a:p>
            <a:pPr eaLnBrk="1" hangingPunct="1">
              <a:defRPr/>
            </a:pPr>
            <a:r>
              <a:rPr lang="zh-CN" altLang="en-US" dirty="0" smtClean="0"/>
              <a:t>国内不会采取相应措施</a:t>
            </a:r>
          </a:p>
          <a:p>
            <a:pPr eaLnBrk="1" hangingPunct="1">
              <a:defRPr/>
            </a:pPr>
            <a:r>
              <a:rPr lang="zh-CN" altLang="en-US" dirty="0" smtClean="0"/>
              <a:t>国内的牛奶我不是很信得过，太多食品安全问题了</a:t>
            </a:r>
          </a:p>
          <a:p>
            <a:pPr eaLnBrk="1" hangingPunct="1">
              <a:defRPr/>
            </a:pPr>
            <a:r>
              <a:rPr lang="zh-CN" altLang="en-US" dirty="0" smtClean="0"/>
              <a:t>国内食品的质量一直是这个行业的内伤，在目前的大环境下，要是出一个品牌严格按照甚至高于发达国家的有关标准，让消费者完全放心并消费得起，那才叫奇怪呢！</a:t>
            </a:r>
          </a:p>
          <a:p>
            <a:pPr eaLnBrk="1" hangingPunct="1">
              <a:defRPr/>
            </a:pPr>
            <a:r>
              <a:rPr lang="zh-CN" altLang="en-US" dirty="0" smtClean="0"/>
              <a:t>过于夸大</a:t>
            </a:r>
          </a:p>
          <a:p>
            <a:pPr eaLnBrk="1" hangingPunct="1">
              <a:defRPr/>
            </a:pPr>
            <a:r>
              <a:rPr lang="zh-CN" altLang="en-US" dirty="0" smtClean="0"/>
              <a:t>还好</a:t>
            </a:r>
          </a:p>
          <a:p>
            <a:pPr eaLnBrk="1" hangingPunct="1">
              <a:defRPr/>
            </a:pPr>
            <a:r>
              <a:rPr lang="zh-CN" altLang="en-US" dirty="0" smtClean="0"/>
              <a:t>好</a:t>
            </a:r>
          </a:p>
          <a:p>
            <a:pPr eaLnBrk="1" hangingPunct="1">
              <a:defRPr/>
            </a:pPr>
            <a:r>
              <a:rPr lang="zh-CN" altLang="en-US" dirty="0" smtClean="0"/>
              <a:t>好</a:t>
            </a:r>
          </a:p>
          <a:p>
            <a:pPr eaLnBrk="1" hangingPunct="1">
              <a:defRPr/>
            </a:pPr>
            <a:r>
              <a:rPr lang="zh-CN" altLang="en-US" dirty="0" smtClean="0"/>
              <a:t>好</a:t>
            </a:r>
          </a:p>
          <a:p>
            <a:pPr eaLnBrk="1" hangingPunct="1">
              <a:defRPr/>
            </a:pPr>
            <a:r>
              <a:rPr lang="zh-CN" altLang="en-US" dirty="0" smtClean="0"/>
              <a:t>好事情</a:t>
            </a:r>
            <a:r>
              <a:rPr lang="en-US" altLang="zh-CN" dirty="0" smtClean="0"/>
              <a:t>,</a:t>
            </a:r>
            <a:r>
              <a:rPr lang="zh-CN" altLang="en-US" dirty="0" smtClean="0"/>
              <a:t>蒙牛伊利本来就很差</a:t>
            </a:r>
          </a:p>
          <a:p>
            <a:pPr eaLnBrk="1" hangingPunct="1">
              <a:defRPr/>
            </a:pPr>
            <a:r>
              <a:rPr lang="zh-CN" altLang="en-US" dirty="0" smtClean="0"/>
              <a:t>黑心的商贩啊</a:t>
            </a:r>
          </a:p>
          <a:p>
            <a:pPr eaLnBrk="1" hangingPunct="1">
              <a:defRPr/>
            </a:pPr>
            <a:r>
              <a:rPr lang="zh-CN" altLang="en-US" dirty="0" smtClean="0"/>
              <a:t>很差</a:t>
            </a:r>
          </a:p>
          <a:p>
            <a:pPr eaLnBrk="1" hangingPunct="1">
              <a:defRPr/>
            </a:pPr>
            <a:r>
              <a:rPr lang="zh-CN" altLang="en-US" dirty="0" smtClean="0"/>
              <a:t>很蠢</a:t>
            </a:r>
          </a:p>
          <a:p>
            <a:pPr eaLnBrk="1" hangingPunct="1">
              <a:defRPr/>
            </a:pPr>
            <a:r>
              <a:rPr lang="zh-CN" altLang="en-US" dirty="0" smtClean="0"/>
              <a:t>换个牌子，经常关注卫生调查事件。</a:t>
            </a:r>
          </a:p>
          <a:p>
            <a:pPr eaLnBrk="1" hangingPunct="1">
              <a:defRPr/>
            </a:pPr>
            <a:r>
              <a:rPr lang="zh-CN" altLang="en-US" dirty="0" smtClean="0"/>
              <a:t>会有超市停售，说明是有一定的问题</a:t>
            </a:r>
          </a:p>
          <a:p>
            <a:pPr eaLnBrk="1" hangingPunct="1">
              <a:defRPr/>
            </a:pPr>
            <a:r>
              <a:rPr lang="zh-CN" altLang="en-US" dirty="0" smtClean="0"/>
              <a:t>觉得会不会俩者是不是有什莫意外</a:t>
            </a:r>
          </a:p>
          <a:p>
            <a:pPr eaLnBrk="1" hangingPunct="1">
              <a:defRPr/>
            </a:pPr>
            <a:r>
              <a:rPr lang="zh-CN" altLang="en-US" dirty="0" smtClean="0"/>
              <a:t>觉得蒙牛和伊利品牌影响不够，这说明与国际品牌从品牌效应还是质量都存在差异。</a:t>
            </a:r>
          </a:p>
          <a:p>
            <a:pPr eaLnBrk="1" hangingPunct="1">
              <a:defRPr/>
            </a:pPr>
            <a:r>
              <a:rPr lang="zh-CN" altLang="en-US" dirty="0" smtClean="0"/>
              <a:t>觉得生产商可耻</a:t>
            </a:r>
          </a:p>
          <a:p>
            <a:pPr eaLnBrk="1" hangingPunct="1">
              <a:defRPr/>
            </a:pPr>
            <a:r>
              <a:rPr lang="zh-CN" altLang="en-US" dirty="0" smtClean="0"/>
              <a:t>看事实</a:t>
            </a:r>
          </a:p>
          <a:p>
            <a:pPr eaLnBrk="1" hangingPunct="1">
              <a:defRPr/>
            </a:pPr>
            <a:r>
              <a:rPr lang="zh-CN" altLang="en-US" dirty="0" smtClean="0"/>
              <a:t>靠广告，靠忽悠卖产品，害人不浅。早就应该停售了，大陆市场也应该停售。</a:t>
            </a:r>
          </a:p>
          <a:p>
            <a:pPr eaLnBrk="1" hangingPunct="1">
              <a:defRPr/>
            </a:pPr>
            <a:r>
              <a:rPr lang="zh-CN" altLang="en-US" dirty="0" smtClean="0"/>
              <a:t>可怜的中国人民</a:t>
            </a:r>
          </a:p>
          <a:p>
            <a:pPr eaLnBrk="1" hangingPunct="1">
              <a:defRPr/>
            </a:pPr>
            <a:r>
              <a:rPr lang="zh-CN" altLang="en-US" dirty="0" smtClean="0"/>
              <a:t>可能是有人故意炒作吧</a:t>
            </a:r>
          </a:p>
          <a:p>
            <a:pPr eaLnBrk="1" hangingPunct="1">
              <a:defRPr/>
            </a:pPr>
            <a:r>
              <a:rPr lang="zh-CN" altLang="en-US" dirty="0" smtClean="0"/>
              <a:t>两个都活该</a:t>
            </a:r>
          </a:p>
          <a:p>
            <a:pPr eaLnBrk="1" hangingPunct="1">
              <a:defRPr/>
            </a:pPr>
            <a:r>
              <a:rPr lang="zh-CN" altLang="en-US" dirty="0" smtClean="0"/>
              <a:t>劣质牛奶</a:t>
            </a:r>
            <a:r>
              <a:rPr lang="en-US" altLang="zh-CN" dirty="0" smtClean="0"/>
              <a:t>~</a:t>
            </a:r>
            <a:r>
              <a:rPr lang="zh-CN" altLang="en-US" dirty="0" smtClean="0"/>
              <a:t>停售是正常的</a:t>
            </a:r>
          </a:p>
          <a:p>
            <a:pPr eaLnBrk="1" hangingPunct="1">
              <a:defRPr/>
            </a:pPr>
            <a:r>
              <a:rPr lang="zh-CN" altLang="en-US" dirty="0" smtClean="0"/>
              <a:t>没</a:t>
            </a:r>
          </a:p>
          <a:p>
            <a:pPr eaLnBrk="1" hangingPunct="1">
              <a:defRPr/>
            </a:pPr>
            <a:r>
              <a:rPr lang="zh-CN" altLang="en-US" dirty="0" smtClean="0"/>
              <a:t>没</a:t>
            </a:r>
          </a:p>
          <a:p>
            <a:pPr eaLnBrk="1" hangingPunct="1">
              <a:defRPr/>
            </a:pPr>
            <a:r>
              <a:rPr lang="zh-CN" altLang="en-US" dirty="0" smtClean="0"/>
              <a:t>没</a:t>
            </a:r>
          </a:p>
          <a:p>
            <a:pPr eaLnBrk="1" hangingPunct="1">
              <a:defRPr/>
            </a:pPr>
            <a:r>
              <a:rPr lang="zh-CN" altLang="en-US" dirty="0" smtClean="0"/>
              <a:t>没看到报道，不知道</a:t>
            </a:r>
          </a:p>
          <a:p>
            <a:pPr eaLnBrk="1" hangingPunct="1">
              <a:defRPr/>
            </a:pPr>
            <a:r>
              <a:rPr lang="zh-CN" altLang="en-US" dirty="0" smtClean="0"/>
              <a:t>没评价，只要商家对用户负责</a:t>
            </a:r>
          </a:p>
          <a:p>
            <a:pPr eaLnBrk="1" hangingPunct="1">
              <a:defRPr/>
            </a:pPr>
            <a:r>
              <a:rPr lang="zh-CN" altLang="en-US" dirty="0" smtClean="0"/>
              <a:t>没啥可说的</a:t>
            </a:r>
          </a:p>
          <a:p>
            <a:pPr eaLnBrk="1" hangingPunct="1">
              <a:defRPr/>
            </a:pPr>
            <a:r>
              <a:rPr lang="zh-CN" altLang="en-US" dirty="0" smtClean="0"/>
              <a:t>没什么 商家自身的问题</a:t>
            </a:r>
          </a:p>
          <a:p>
            <a:pPr eaLnBrk="1" hangingPunct="1">
              <a:defRPr/>
            </a:pPr>
            <a:r>
              <a:rPr lang="zh-CN" altLang="en-US" dirty="0" smtClean="0"/>
              <a:t>没什么，该怎样就怎样。</a:t>
            </a:r>
          </a:p>
          <a:p>
            <a:pPr eaLnBrk="1" hangingPunct="1">
              <a:defRPr/>
            </a:pPr>
            <a:r>
              <a:rPr lang="zh-CN" altLang="en-US" dirty="0" smtClean="0"/>
              <a:t>没什么</a:t>
            </a:r>
          </a:p>
          <a:p>
            <a:pPr eaLnBrk="1" hangingPunct="1">
              <a:defRPr/>
            </a:pPr>
            <a:r>
              <a:rPr lang="zh-CN" altLang="en-US" dirty="0" smtClean="0"/>
              <a:t>没什么必要停售。</a:t>
            </a:r>
          </a:p>
          <a:p>
            <a:pPr eaLnBrk="1" hangingPunct="1">
              <a:defRPr/>
            </a:pPr>
            <a:r>
              <a:rPr lang="zh-CN" altLang="en-US" dirty="0" smtClean="0"/>
              <a:t>没什么看法</a:t>
            </a:r>
          </a:p>
          <a:p>
            <a:pPr eaLnBrk="1" hangingPunct="1">
              <a:defRPr/>
            </a:pPr>
            <a:r>
              <a:rPr lang="zh-CN" altLang="en-US" dirty="0" smtClean="0"/>
              <a:t>没什么评论，只是觉得停售是对消费者的负责，而蒙牛得特别反省！</a:t>
            </a:r>
          </a:p>
          <a:p>
            <a:pPr eaLnBrk="1" hangingPunct="1">
              <a:defRPr/>
            </a:pPr>
            <a:r>
              <a:rPr lang="zh-CN" altLang="en-US" dirty="0" smtClean="0"/>
              <a:t>没什么评论</a:t>
            </a:r>
          </a:p>
          <a:p>
            <a:pPr eaLnBrk="1" hangingPunct="1">
              <a:defRPr/>
            </a:pPr>
            <a:r>
              <a:rPr lang="zh-CN" altLang="en-US" dirty="0" smtClean="0"/>
              <a:t>没什么评论</a:t>
            </a:r>
          </a:p>
          <a:p>
            <a:pPr eaLnBrk="1" hangingPunct="1">
              <a:defRPr/>
            </a:pPr>
            <a:r>
              <a:rPr lang="zh-CN" altLang="en-US" dirty="0" smtClean="0"/>
              <a:t>没什么评论</a:t>
            </a:r>
          </a:p>
          <a:p>
            <a:pPr eaLnBrk="1" hangingPunct="1">
              <a:defRPr/>
            </a:pPr>
            <a:r>
              <a:rPr lang="zh-CN" altLang="en-US" dirty="0" smtClean="0"/>
              <a:t>没什么特别看法。不影响我每天都喝伊利牛奶。</a:t>
            </a:r>
          </a:p>
          <a:p>
            <a:pPr eaLnBrk="1" hangingPunct="1">
              <a:defRPr/>
            </a:pPr>
            <a:r>
              <a:rPr lang="zh-CN" altLang="en-US" dirty="0" smtClean="0"/>
              <a:t>没听过！！！</a:t>
            </a:r>
          </a:p>
          <a:p>
            <a:pPr eaLnBrk="1" hangingPunct="1">
              <a:defRPr/>
            </a:pPr>
            <a:r>
              <a:rPr lang="zh-CN" altLang="en-US" dirty="0" smtClean="0"/>
              <a:t>没听说。我不管其他，只要我喜欢的，有毒我也喝</a:t>
            </a:r>
          </a:p>
          <a:p>
            <a:pPr eaLnBrk="1" hangingPunct="1">
              <a:defRPr/>
            </a:pPr>
            <a:r>
              <a:rPr lang="zh-CN" altLang="en-US" dirty="0" smtClean="0"/>
              <a:t>没有 </a:t>
            </a:r>
          </a:p>
          <a:p>
            <a:pPr eaLnBrk="1" hangingPunct="1">
              <a:defRPr/>
            </a:pPr>
            <a:r>
              <a:rPr lang="zh-CN" altLang="en-US" dirty="0" smtClean="0"/>
              <a:t>没有，不知道</a:t>
            </a:r>
          </a:p>
          <a:p>
            <a:pPr eaLnBrk="1" hangingPunct="1">
              <a:defRPr/>
            </a:pPr>
            <a:r>
              <a:rPr lang="zh-CN" altLang="en-US" dirty="0" smtClean="0"/>
              <a:t>没有，炒作！！！</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没有感觉</a:t>
            </a:r>
          </a:p>
          <a:p>
            <a:pPr eaLnBrk="1" hangingPunct="1">
              <a:defRPr/>
            </a:pPr>
            <a:r>
              <a:rPr lang="zh-CN" altLang="en-US" dirty="0" smtClean="0"/>
              <a:t>没有评论</a:t>
            </a:r>
          </a:p>
          <a:p>
            <a:pPr eaLnBrk="1" hangingPunct="1">
              <a:defRPr/>
            </a:pPr>
            <a:r>
              <a:rPr lang="zh-CN" altLang="en-US" dirty="0" smtClean="0"/>
              <a:t>没有什么好说的</a:t>
            </a:r>
          </a:p>
          <a:p>
            <a:pPr eaLnBrk="1" hangingPunct="1">
              <a:defRPr/>
            </a:pPr>
            <a:r>
              <a:rPr lang="zh-CN" altLang="en-US" dirty="0" smtClean="0"/>
              <a:t>没有想法，反正现在的食品大多都是不放心</a:t>
            </a:r>
          </a:p>
          <a:p>
            <a:pPr eaLnBrk="1" hangingPunct="1">
              <a:defRPr/>
            </a:pPr>
            <a:r>
              <a:rPr lang="zh-CN" altLang="en-US" dirty="0" smtClean="0"/>
              <a:t>没注意</a:t>
            </a:r>
          </a:p>
          <a:p>
            <a:pPr eaLnBrk="1" hangingPunct="1">
              <a:defRPr/>
            </a:pPr>
            <a:r>
              <a:rPr lang="zh-CN" altLang="en-US" dirty="0" smtClean="0"/>
              <a:t>蒙牛 伊利 不会倒 永远支持民族产业</a:t>
            </a:r>
          </a:p>
          <a:p>
            <a:pPr eaLnBrk="1" hangingPunct="1">
              <a:defRPr/>
            </a:pPr>
            <a:r>
              <a:rPr lang="zh-CN" altLang="en-US" dirty="0" smtClean="0"/>
              <a:t>蒙牛不好。</a:t>
            </a:r>
          </a:p>
          <a:p>
            <a:pPr eaLnBrk="1" hangingPunct="1">
              <a:defRPr/>
            </a:pPr>
            <a:r>
              <a:rPr lang="zh-CN" altLang="en-US" dirty="0" smtClean="0"/>
              <a:t>蒙牛挺恶心的</a:t>
            </a:r>
          </a:p>
          <a:p>
            <a:pPr eaLnBrk="1" hangingPunct="1">
              <a:defRPr/>
            </a:pPr>
            <a:r>
              <a:rPr lang="zh-CN" altLang="en-US" dirty="0" smtClean="0"/>
              <a:t>米</a:t>
            </a:r>
          </a:p>
          <a:p>
            <a:pPr eaLnBrk="1" hangingPunct="1">
              <a:defRPr/>
            </a:pPr>
            <a:r>
              <a:rPr lang="zh-CN" altLang="en-US" dirty="0" smtClean="0"/>
              <a:t>木有</a:t>
            </a:r>
          </a:p>
          <a:p>
            <a:pPr eaLnBrk="1" hangingPunct="1">
              <a:defRPr/>
            </a:pPr>
            <a:r>
              <a:rPr lang="zh-CN" altLang="en-US" dirty="0" smtClean="0"/>
              <a:t>木有</a:t>
            </a:r>
          </a:p>
          <a:p>
            <a:pPr eaLnBrk="1" hangingPunct="1">
              <a:defRPr/>
            </a:pPr>
            <a:r>
              <a:rPr lang="zh-CN" altLang="en-US" dirty="0" smtClean="0"/>
              <a:t>难说。行业竞争所导致的结果。。。</a:t>
            </a:r>
          </a:p>
          <a:p>
            <a:pPr eaLnBrk="1" hangingPunct="1">
              <a:defRPr/>
            </a:pPr>
            <a:r>
              <a:rPr lang="zh-CN" altLang="en-US" dirty="0" smtClean="0"/>
              <a:t>能说脏话不</a:t>
            </a:r>
            <a:r>
              <a:rPr lang="en-US" altLang="zh-CN" dirty="0" smtClean="0"/>
              <a:t>? </a:t>
            </a:r>
            <a:r>
              <a:rPr lang="zh-CN" altLang="en-US" dirty="0" smtClean="0"/>
              <a:t>如果不能</a:t>
            </a:r>
            <a:r>
              <a:rPr lang="en-US" altLang="zh-CN" dirty="0" smtClean="0"/>
              <a:t>, </a:t>
            </a:r>
            <a:r>
              <a:rPr lang="zh-CN" altLang="en-US" dirty="0" smtClean="0"/>
              <a:t>我就没什么想说的了</a:t>
            </a:r>
          </a:p>
          <a:p>
            <a:pPr eaLnBrk="1" hangingPunct="1">
              <a:defRPr/>
            </a:pPr>
            <a:r>
              <a:rPr lang="zh-CN" altLang="en-US" dirty="0" smtClean="0"/>
              <a:t>你妈勒个比。</a:t>
            </a:r>
          </a:p>
          <a:p>
            <a:pPr eaLnBrk="1" hangingPunct="1">
              <a:defRPr/>
            </a:pPr>
            <a:r>
              <a:rPr lang="zh-CN" altLang="en-US" dirty="0" smtClean="0"/>
              <a:t>牛奶，现代孩子的必需品，可是到底该选择什么品牌？这是头疼的问题，停售起不到根本作用，最重要的是找准根源，如果真的有问题就全面封杀了最好。黑心的商家，不要对人的身体健康下手。</a:t>
            </a:r>
          </a:p>
          <a:p>
            <a:pPr eaLnBrk="1" hangingPunct="1">
              <a:defRPr/>
            </a:pPr>
            <a:r>
              <a:rPr lang="zh-CN" altLang="en-US" dirty="0" smtClean="0"/>
              <a:t>牛奶品牌应该更加注重牛奶的质量</a:t>
            </a:r>
          </a:p>
          <a:p>
            <a:pPr eaLnBrk="1" hangingPunct="1">
              <a:defRPr/>
            </a:pPr>
            <a:r>
              <a:rPr lang="zh-CN" altLang="en-US" dirty="0" smtClean="0"/>
              <a:t>牛在人群中，哪能不被宰。</a:t>
            </a:r>
          </a:p>
          <a:p>
            <a:pPr eaLnBrk="1" hangingPunct="1">
              <a:defRPr/>
            </a:pPr>
            <a:r>
              <a:rPr lang="zh-CN" altLang="en-US" dirty="0" smtClean="0"/>
              <a:t>哦</a:t>
            </a:r>
          </a:p>
          <a:p>
            <a:pPr eaLnBrk="1" hangingPunct="1">
              <a:defRPr/>
            </a:pPr>
            <a:r>
              <a:rPr lang="zh-CN" altLang="en-US" dirty="0" smtClean="0"/>
              <a:t>哦</a:t>
            </a:r>
          </a:p>
          <a:p>
            <a:pPr eaLnBrk="1" hangingPunct="1">
              <a:defRPr/>
            </a:pPr>
            <a:r>
              <a:rPr lang="zh-CN" altLang="en-US" dirty="0" smtClean="0"/>
              <a:t>哦</a:t>
            </a:r>
          </a:p>
          <a:p>
            <a:pPr eaLnBrk="1" hangingPunct="1">
              <a:defRPr/>
            </a:pPr>
            <a:r>
              <a:rPr lang="zh-CN" altLang="en-US" dirty="0" smtClean="0"/>
              <a:t>敲警钟</a:t>
            </a:r>
          </a:p>
          <a:p>
            <a:pPr eaLnBrk="1" hangingPunct="1">
              <a:defRPr/>
            </a:pPr>
            <a:r>
              <a:rPr lang="zh-CN" altLang="en-US" dirty="0" smtClean="0"/>
              <a:t>请搞清事实</a:t>
            </a:r>
          </a:p>
          <a:p>
            <a:pPr eaLnBrk="1" hangingPunct="1">
              <a:defRPr/>
            </a:pPr>
            <a:r>
              <a:rPr lang="zh-CN" altLang="en-US" dirty="0" smtClean="0"/>
              <a:t>曲妮马的</a:t>
            </a:r>
          </a:p>
          <a:p>
            <a:pPr eaLnBrk="1" hangingPunct="1">
              <a:defRPr/>
            </a:pPr>
            <a:r>
              <a:rPr lang="zh-CN" altLang="en-US" dirty="0" smtClean="0"/>
              <a:t>去</a:t>
            </a:r>
          </a:p>
          <a:p>
            <a:pPr eaLnBrk="1" hangingPunct="1">
              <a:defRPr/>
            </a:pPr>
            <a:r>
              <a:rPr lang="zh-CN" altLang="en-US" dirty="0" smtClean="0"/>
              <a:t>认真点好不好 我靠。</a:t>
            </a:r>
          </a:p>
          <a:p>
            <a:pPr eaLnBrk="1" hangingPunct="1">
              <a:defRPr/>
            </a:pPr>
            <a:r>
              <a:rPr lang="zh-CN" altLang="en-US" dirty="0" smtClean="0"/>
              <a:t>如果没有听说过的话，说什么好呢。曾经看过牛根生的书，对其为人还可以。伊利反而对其原管理层不爽，因为不了解。所以还是挺蒙牛的。</a:t>
            </a:r>
          </a:p>
          <a:p>
            <a:pPr eaLnBrk="1" hangingPunct="1">
              <a:defRPr/>
            </a:pPr>
            <a:r>
              <a:rPr lang="zh-CN" altLang="en-US" dirty="0" smtClean="0"/>
              <a:t>如果是相关质量部门检查出确实有问题应该停售</a:t>
            </a:r>
          </a:p>
          <a:p>
            <a:pPr eaLnBrk="1" hangingPunct="1">
              <a:defRPr/>
            </a:pPr>
            <a:r>
              <a:rPr lang="zh-CN" altLang="en-US" dirty="0" smtClean="0"/>
              <a:t>伤不起</a:t>
            </a:r>
          </a:p>
          <a:p>
            <a:pPr eaLnBrk="1" hangingPunct="1">
              <a:defRPr/>
            </a:pPr>
            <a:r>
              <a:rPr lang="zh-CN" altLang="en-US" dirty="0" smtClean="0"/>
              <a:t>商家应该以良心为前提获取自己的利益</a:t>
            </a:r>
          </a:p>
          <a:p>
            <a:pPr eaLnBrk="1" hangingPunct="1">
              <a:defRPr/>
            </a:pPr>
            <a:r>
              <a:rPr lang="zh-CN" altLang="en-US" dirty="0" smtClean="0"/>
              <a:t>失望 </a:t>
            </a:r>
          </a:p>
          <a:p>
            <a:pPr eaLnBrk="1" hangingPunct="1">
              <a:defRPr/>
            </a:pPr>
            <a:r>
              <a:rPr lang="zh-CN" altLang="en-US" dirty="0" smtClean="0"/>
              <a:t>食品安全问题应该公平全面，如果香港卖的有问题，内陆一定也会有问题，应该统一彻查，坚决杜绝拿内陆人民生命不重视</a:t>
            </a:r>
          </a:p>
          <a:p>
            <a:pPr eaLnBrk="1" hangingPunct="1">
              <a:defRPr/>
            </a:pPr>
            <a:r>
              <a:rPr lang="zh-CN" altLang="en-US" dirty="0" smtClean="0"/>
              <a:t>食品安全已经开始影响国人体质 食品安全监察刻不容缓</a:t>
            </a:r>
          </a:p>
          <a:p>
            <a:pPr eaLnBrk="1" hangingPunct="1">
              <a:defRPr/>
            </a:pPr>
            <a:r>
              <a:rPr lang="zh-CN" altLang="en-US" dirty="0" smtClean="0"/>
              <a:t>食品安全应当作为民生关注的焦点！</a:t>
            </a:r>
          </a:p>
          <a:p>
            <a:pPr eaLnBrk="1" hangingPunct="1">
              <a:defRPr/>
            </a:pPr>
            <a:r>
              <a:rPr lang="zh-CN" altLang="en-US" dirty="0" smtClean="0"/>
              <a:t>是否牛奶质量有问题。</a:t>
            </a:r>
          </a:p>
          <a:p>
            <a:pPr eaLnBrk="1" hangingPunct="1">
              <a:defRPr/>
            </a:pPr>
            <a:r>
              <a:rPr lang="zh-CN" altLang="en-US" dirty="0" smtClean="0"/>
              <a:t>树大招风 其它品牌也有问题 </a:t>
            </a:r>
          </a:p>
          <a:p>
            <a:pPr eaLnBrk="1" hangingPunct="1">
              <a:defRPr/>
            </a:pPr>
            <a:r>
              <a:rPr lang="zh-CN" altLang="en-US" dirty="0" smtClean="0"/>
              <a:t>太正常了</a:t>
            </a:r>
          </a:p>
          <a:p>
            <a:pPr eaLnBrk="1" hangingPunct="1">
              <a:defRPr/>
            </a:pPr>
            <a:r>
              <a:rPr lang="zh-CN" altLang="en-US" dirty="0" smtClean="0"/>
              <a:t>天下乌鸦一般黑，既然蒙牛伊利不安全，别的也差不多吧。。。</a:t>
            </a:r>
          </a:p>
          <a:p>
            <a:pPr eaLnBrk="1" hangingPunct="1">
              <a:defRPr/>
            </a:pPr>
            <a:r>
              <a:rPr lang="zh-CN" altLang="en-US" dirty="0" smtClean="0"/>
              <a:t>为了赚钱什么事情都干的黑心厂家</a:t>
            </a:r>
          </a:p>
          <a:p>
            <a:pPr eaLnBrk="1" hangingPunct="1">
              <a:defRPr/>
            </a:pPr>
            <a:r>
              <a:rPr lang="zh-CN" altLang="en-US" dirty="0" smtClean="0"/>
              <a:t>我不喝牛奶</a:t>
            </a:r>
          </a:p>
          <a:p>
            <a:pPr eaLnBrk="1" hangingPunct="1">
              <a:defRPr/>
            </a:pPr>
            <a:r>
              <a:rPr lang="zh-CN" altLang="en-US" dirty="0" smtClean="0"/>
              <a:t>我国的牛奶市场的监管力度有待提升，让国民喝上放心奶应放在重要地位。不能等查出有问题了，才采取措施。</a:t>
            </a:r>
          </a:p>
          <a:p>
            <a:pPr eaLnBrk="1" hangingPunct="1">
              <a:defRPr/>
            </a:pPr>
            <a:r>
              <a:rPr lang="zh-CN" altLang="en-US" dirty="0" smtClean="0"/>
              <a:t>我觉得牛奶是我们日常生活中必不可少的饮品，质量必须得保证，他们被下架肯定是因为质量原因。。。</a:t>
            </a:r>
          </a:p>
          <a:p>
            <a:pPr eaLnBrk="1" hangingPunct="1">
              <a:defRPr/>
            </a:pPr>
            <a:r>
              <a:rPr lang="zh-CN" altLang="en-US" dirty="0" smtClean="0"/>
              <a:t>我认为香港两大超市停售蒙牛伊利，是对消费者负责的表现，如果蒙牛伊利存在严重的危害消费者的行为，不仅仅是香港，在全国范围内，也应该采取，例如停售销售的措施。</a:t>
            </a:r>
          </a:p>
          <a:p>
            <a:pPr eaLnBrk="1" hangingPunct="1">
              <a:defRPr/>
            </a:pPr>
            <a:r>
              <a:rPr lang="zh-CN" altLang="en-US" dirty="0" smtClean="0"/>
              <a:t>无。基本不喝，喝不起。</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无感</a:t>
            </a:r>
          </a:p>
          <a:p>
            <a:pPr eaLnBrk="1" hangingPunct="1">
              <a:defRPr/>
            </a:pPr>
            <a:r>
              <a:rPr lang="zh-CN" altLang="en-US" dirty="0" smtClean="0"/>
              <a:t>无话</a:t>
            </a:r>
          </a:p>
          <a:p>
            <a:pPr eaLnBrk="1" hangingPunct="1">
              <a:defRPr/>
            </a:pPr>
            <a:r>
              <a:rPr lang="zh-CN" altLang="en-US" dirty="0" smtClean="0"/>
              <a:t>无聊</a:t>
            </a:r>
          </a:p>
          <a:p>
            <a:pPr eaLnBrk="1" hangingPunct="1">
              <a:defRPr/>
            </a:pPr>
            <a:r>
              <a:rPr lang="zh-CN" altLang="en-US" dirty="0" smtClean="0"/>
              <a:t>无评论</a:t>
            </a:r>
          </a:p>
          <a:p>
            <a:pPr eaLnBrk="1" hangingPunct="1">
              <a:defRPr/>
            </a:pPr>
            <a:r>
              <a:rPr lang="zh-CN" altLang="en-US" dirty="0" smtClean="0"/>
              <a:t>无任何特别评论，只是感觉有点枪打出头的感觉</a:t>
            </a:r>
          </a:p>
          <a:p>
            <a:pPr eaLnBrk="1" hangingPunct="1">
              <a:defRPr/>
            </a:pPr>
            <a:r>
              <a:rPr lang="zh-CN" altLang="en-US" dirty="0" smtClean="0"/>
              <a:t>无语。。。。。。</a:t>
            </a:r>
          </a:p>
          <a:p>
            <a:pPr eaLnBrk="1" hangingPunct="1">
              <a:defRPr/>
            </a:pPr>
            <a:r>
              <a:rPr lang="zh-CN" altLang="en-US" dirty="0" smtClean="0"/>
              <a:t>無</a:t>
            </a:r>
          </a:p>
          <a:p>
            <a:pPr eaLnBrk="1" hangingPunct="1">
              <a:defRPr/>
            </a:pPr>
            <a:r>
              <a:rPr lang="zh-CN" altLang="en-US" dirty="0" smtClean="0"/>
              <a:t>希望今后中国人民更加重视食品安全问题</a:t>
            </a:r>
          </a:p>
          <a:p>
            <a:pPr eaLnBrk="1" hangingPunct="1">
              <a:defRPr/>
            </a:pPr>
            <a:r>
              <a:rPr lang="zh-CN" altLang="en-US" dirty="0" smtClean="0"/>
              <a:t>希望蒙牛，伊利能够加强品质，争取在香港超市上架</a:t>
            </a:r>
          </a:p>
          <a:p>
            <a:pPr eaLnBrk="1" hangingPunct="1">
              <a:defRPr/>
            </a:pPr>
            <a:r>
              <a:rPr lang="zh-CN" altLang="en-US" dirty="0" smtClean="0"/>
              <a:t>希望因此行业标准得以出台</a:t>
            </a:r>
          </a:p>
          <a:p>
            <a:pPr eaLnBrk="1" hangingPunct="1">
              <a:defRPr/>
            </a:pPr>
            <a:r>
              <a:rPr lang="zh-CN" altLang="en-US" dirty="0" smtClean="0"/>
              <a:t>希望做好相关调查，给外界一个公正的回答</a:t>
            </a:r>
          </a:p>
          <a:p>
            <a:pPr eaLnBrk="1" hangingPunct="1">
              <a:defRPr/>
            </a:pPr>
            <a:r>
              <a:rPr lang="zh-CN" altLang="en-US" dirty="0" smtClean="0"/>
              <a:t>习以为常</a:t>
            </a:r>
            <a:r>
              <a:rPr lang="en-US" altLang="zh-CN" dirty="0" smtClean="0"/>
              <a:t>...</a:t>
            </a:r>
          </a:p>
          <a:p>
            <a:pPr eaLnBrk="1" hangingPunct="1">
              <a:defRPr/>
            </a:pPr>
            <a:r>
              <a:rPr lang="zh-CN" altLang="en-US" dirty="0" smtClean="0"/>
              <a:t>现在吃什么有安全的么。。。</a:t>
            </a:r>
          </a:p>
          <a:p>
            <a:pPr eaLnBrk="1" hangingPunct="1">
              <a:defRPr/>
            </a:pPr>
            <a:r>
              <a:rPr lang="zh-CN" altLang="en-US" dirty="0" smtClean="0"/>
              <a:t>香港的食品安全标准优于内地，其停售根据更具信服力</a:t>
            </a:r>
          </a:p>
          <a:p>
            <a:pPr eaLnBrk="1" hangingPunct="1">
              <a:defRPr/>
            </a:pPr>
            <a:r>
              <a:rPr lang="zh-CN" altLang="en-US" dirty="0" smtClean="0"/>
              <a:t>香港对民生问题的关注值得内地学习</a:t>
            </a:r>
          </a:p>
          <a:p>
            <a:pPr eaLnBrk="1" hangingPunct="1">
              <a:defRPr/>
            </a:pPr>
            <a:r>
              <a:rPr lang="zh-CN" altLang="en-US" dirty="0" smtClean="0"/>
              <a:t>香港还是蛮为市民食品安全着想的</a:t>
            </a:r>
          </a:p>
          <a:p>
            <a:pPr eaLnBrk="1" hangingPunct="1">
              <a:defRPr/>
            </a:pPr>
            <a:r>
              <a:rPr lang="zh-CN" altLang="en-US" dirty="0" smtClean="0"/>
              <a:t>香港排斥大陆货</a:t>
            </a:r>
          </a:p>
          <a:p>
            <a:pPr eaLnBrk="1" hangingPunct="1">
              <a:defRPr/>
            </a:pPr>
            <a:r>
              <a:rPr lang="zh-CN" altLang="en-US" dirty="0" smtClean="0"/>
              <a:t>一直都觉得他们的质量不怎么样，只是大环境如此，没有更好的选择而已</a:t>
            </a:r>
          </a:p>
          <a:p>
            <a:pPr eaLnBrk="1" hangingPunct="1">
              <a:defRPr/>
            </a:pPr>
            <a:r>
              <a:rPr lang="zh-CN" altLang="en-US" dirty="0" smtClean="0"/>
              <a:t>以后注意诚信</a:t>
            </a:r>
          </a:p>
          <a:p>
            <a:pPr eaLnBrk="1" hangingPunct="1">
              <a:defRPr/>
            </a:pPr>
            <a:r>
              <a:rPr lang="zh-CN" altLang="en-US" dirty="0" smtClean="0"/>
              <a:t>应该加强对乳制品生产流程进行有效监管，对产品进行检测，保证食品安全。</a:t>
            </a:r>
          </a:p>
          <a:p>
            <a:pPr eaLnBrk="1" hangingPunct="1">
              <a:defRPr/>
            </a:pPr>
            <a:r>
              <a:rPr lang="zh-CN" altLang="en-US" dirty="0" smtClean="0"/>
              <a:t>应该进一步查明</a:t>
            </a:r>
          </a:p>
          <a:p>
            <a:pPr eaLnBrk="1" hangingPunct="1">
              <a:defRPr/>
            </a:pPr>
            <a:r>
              <a:rPr lang="zh-CN" altLang="en-US" dirty="0" smtClean="0"/>
              <a:t>有点无奈，国货当自强，就不能挣点气么</a:t>
            </a:r>
            <a:r>
              <a:rPr lang="en-US" altLang="zh-CN" dirty="0" smtClean="0"/>
              <a:t>···</a:t>
            </a:r>
          </a:p>
          <a:p>
            <a:pPr eaLnBrk="1" hangingPunct="1">
              <a:defRPr/>
            </a:pPr>
            <a:r>
              <a:rPr lang="zh-CN" altLang="en-US" dirty="0" smtClean="0"/>
              <a:t>有人造谣和诋毁</a:t>
            </a:r>
          </a:p>
          <a:p>
            <a:pPr eaLnBrk="1" hangingPunct="1">
              <a:defRPr/>
            </a:pPr>
            <a:r>
              <a:rPr lang="zh-CN" altLang="en-US" dirty="0" smtClean="0"/>
              <a:t>有问题就该停售</a:t>
            </a:r>
          </a:p>
          <a:p>
            <a:pPr eaLnBrk="1" hangingPunct="1">
              <a:defRPr/>
            </a:pPr>
            <a:r>
              <a:rPr lang="zh-CN" altLang="en-US" dirty="0" smtClean="0"/>
              <a:t>在校未听说，现在觉得商家道德有缺陷，一味只想赚钱，不顾消费者的安全，食品安全问题接连成串出现，连原本比较信任的两大牛奶品牌都有问题，我觉得中国是不是将来什么都不能吃了，这个问题我想国家一定要抓紧、切实解决，治标治本，我很渴望外国那种毫无顾忌地消费食品的生活！</a:t>
            </a:r>
          </a:p>
          <a:p>
            <a:pPr eaLnBrk="1" hangingPunct="1">
              <a:defRPr/>
            </a:pPr>
            <a:r>
              <a:rPr lang="zh-CN" altLang="en-US" dirty="0" smtClean="0"/>
              <a:t>在中国食品安全问题永远是问题</a:t>
            </a:r>
          </a:p>
          <a:p>
            <a:pPr eaLnBrk="1" hangingPunct="1">
              <a:defRPr/>
            </a:pPr>
            <a:r>
              <a:rPr lang="zh-CN" altLang="en-US" dirty="0" smtClean="0"/>
              <a:t>责任心是企业的经营之本</a:t>
            </a:r>
          </a:p>
          <a:p>
            <a:pPr eaLnBrk="1" hangingPunct="1">
              <a:defRPr/>
            </a:pPr>
            <a:r>
              <a:rPr lang="zh-CN" altLang="en-US" dirty="0" smtClean="0"/>
              <a:t>这是他们自己的协调问题。</a:t>
            </a:r>
          </a:p>
          <a:p>
            <a:pPr eaLnBrk="1" hangingPunct="1">
              <a:defRPr/>
            </a:pPr>
            <a:r>
              <a:rPr lang="zh-CN" altLang="en-US" dirty="0" smtClean="0"/>
              <a:t>这是一件对人民的生命健康负责的事情。</a:t>
            </a:r>
          </a:p>
          <a:p>
            <a:pPr eaLnBrk="1" hangingPunct="1">
              <a:defRPr/>
            </a:pPr>
            <a:r>
              <a:rPr lang="zh-CN" altLang="en-US" dirty="0" smtClean="0"/>
              <a:t>这样的做法是对消费者的负责人，很支持！</a:t>
            </a:r>
          </a:p>
          <a:p>
            <a:pPr eaLnBrk="1" hangingPunct="1">
              <a:defRPr/>
            </a:pPr>
            <a:r>
              <a:rPr lang="zh-CN" altLang="en-US" dirty="0" smtClean="0"/>
              <a:t>正常 </a:t>
            </a:r>
          </a:p>
          <a:p>
            <a:pPr eaLnBrk="1" hangingPunct="1">
              <a:defRPr/>
            </a:pPr>
            <a:r>
              <a:rPr lang="zh-CN" altLang="en-US" dirty="0" smtClean="0"/>
              <a:t>政府监督系统有问题</a:t>
            </a:r>
          </a:p>
          <a:p>
            <a:pPr eaLnBrk="1" hangingPunct="1">
              <a:defRPr/>
            </a:pPr>
            <a:r>
              <a:rPr lang="zh-CN" altLang="en-US" dirty="0" smtClean="0"/>
              <a:t>支持</a:t>
            </a:r>
          </a:p>
          <a:p>
            <a:pPr eaLnBrk="1" hangingPunct="1">
              <a:defRPr/>
            </a:pPr>
            <a:r>
              <a:rPr lang="zh-CN" altLang="en-US" dirty="0" smtClean="0"/>
              <a:t>支持</a:t>
            </a:r>
          </a:p>
          <a:p>
            <a:pPr eaLnBrk="1" hangingPunct="1">
              <a:defRPr/>
            </a:pPr>
            <a:r>
              <a:rPr lang="zh-CN" altLang="en-US" dirty="0" smtClean="0"/>
              <a:t>支持</a:t>
            </a:r>
          </a:p>
          <a:p>
            <a:pPr eaLnBrk="1" hangingPunct="1">
              <a:defRPr/>
            </a:pPr>
            <a:r>
              <a:rPr lang="zh-CN" altLang="en-US" dirty="0" smtClean="0"/>
              <a:t>只觉得中国食品越来越不安全。一直有听说港澳质检更安全，那么香港都查出问题了，以后还有差别么</a:t>
            </a:r>
          </a:p>
          <a:p>
            <a:pPr eaLnBrk="1" hangingPunct="1">
              <a:defRPr/>
            </a:pPr>
            <a:r>
              <a:rPr lang="zh-CN" altLang="en-US" dirty="0" smtClean="0"/>
              <a:t>只是偶尔现象，不能一概而论。</a:t>
            </a:r>
          </a:p>
          <a:p>
            <a:pPr eaLnBrk="1" hangingPunct="1">
              <a:defRPr/>
            </a:pPr>
            <a:r>
              <a:rPr lang="zh-CN" altLang="en-US" dirty="0" smtClean="0"/>
              <a:t>只要中国牛奶能喝就行</a:t>
            </a:r>
          </a:p>
          <a:p>
            <a:pPr eaLnBrk="1" hangingPunct="1">
              <a:defRPr/>
            </a:pPr>
            <a:r>
              <a:rPr lang="zh-CN" altLang="en-US" dirty="0" smtClean="0"/>
              <a:t>质量不合格，活该被停销，要对得起良心！</a:t>
            </a:r>
          </a:p>
          <a:p>
            <a:pPr eaLnBrk="1" hangingPunct="1">
              <a:defRPr/>
            </a:pPr>
            <a:r>
              <a:rPr lang="zh-CN" altLang="en-US" dirty="0" smtClean="0"/>
              <a:t>质量问题</a:t>
            </a:r>
          </a:p>
          <a:p>
            <a:pPr eaLnBrk="1" hangingPunct="1">
              <a:defRPr/>
            </a:pPr>
            <a:r>
              <a:rPr lang="zh-CN" altLang="en-US" dirty="0" smtClean="0"/>
              <a:t>中国的食品安全已经差到不能再差了，这些中国的大企业连人的健康都能开玩笑！</a:t>
            </a:r>
          </a:p>
          <a:p>
            <a:pPr eaLnBrk="1" hangingPunct="1">
              <a:defRPr/>
            </a:pPr>
            <a:r>
              <a:rPr lang="zh-CN" altLang="en-US" dirty="0" smtClean="0"/>
              <a:t>中国没安全食品了</a:t>
            </a:r>
          </a:p>
          <a:p>
            <a:pPr eaLnBrk="1" hangingPunct="1">
              <a:defRPr/>
            </a:pPr>
            <a:r>
              <a:rPr lang="zh-CN" altLang="en-US" dirty="0" smtClean="0"/>
              <a:t>中国牛奶，不喝也罢，但是想喝的话会考虑洋品牌，实在没有会现在光明牛奶！！！！</a:t>
            </a:r>
          </a:p>
          <a:p>
            <a:pPr eaLnBrk="1" hangingPunct="1">
              <a:defRPr/>
            </a:pPr>
            <a:r>
              <a:rPr lang="zh-CN" altLang="en-US" dirty="0" smtClean="0"/>
              <a:t>中国人百毒不侵！！！哇丫丫丫丫</a:t>
            </a:r>
          </a:p>
          <a:p>
            <a:pPr eaLnBrk="1" hangingPunct="1">
              <a:defRPr/>
            </a:pPr>
            <a:r>
              <a:rPr lang="zh-CN" altLang="en-US" dirty="0" smtClean="0"/>
              <a:t>中国人的素质越来越低，让人看了恶心 腐败的政府 无耻的企业家</a:t>
            </a:r>
          </a:p>
          <a:p>
            <a:pPr eaLnBrk="1" hangingPunct="1">
              <a:defRPr/>
            </a:pPr>
            <a:r>
              <a:rPr lang="zh-CN" altLang="en-US" dirty="0" smtClean="0"/>
              <a:t>中国食品安全什么时候能让我们放心呢？</a:t>
            </a:r>
          </a:p>
          <a:p>
            <a:pPr eaLnBrk="1" hangingPunct="1">
              <a:defRPr/>
            </a:pPr>
            <a:r>
              <a:rPr lang="zh-CN" altLang="en-US" dirty="0" smtClean="0"/>
              <a:t>中国制造最终的结果就是走出国门</a:t>
            </a:r>
          </a:p>
          <a:p>
            <a:pPr eaLnBrk="1" hangingPunct="1">
              <a:defRPr/>
            </a:pPr>
            <a:r>
              <a:rPr lang="zh-CN" altLang="en-US" dirty="0" smtClean="0"/>
              <a:t>重视品质啊</a:t>
            </a:r>
          </a:p>
          <a:p>
            <a:pPr eaLnBrk="1" hangingPunct="1">
              <a:defRPr/>
            </a:pPr>
            <a:r>
              <a:rPr lang="zh-CN" altLang="en-US" dirty="0" smtClean="0"/>
              <a:t>资本特性</a:t>
            </a:r>
          </a:p>
          <a:p>
            <a:pPr eaLnBrk="1" hangingPunct="1">
              <a:defRPr/>
            </a:pPr>
            <a:r>
              <a:rPr lang="zh-CN" altLang="en-US" dirty="0" smtClean="0"/>
              <a:t>最近连牛奶倒在作假 </a:t>
            </a:r>
          </a:p>
          <a:p>
            <a:pPr eaLnBrk="1" hangingPunct="1">
              <a:defRPr/>
            </a:pPr>
            <a:r>
              <a:rPr lang="zh-CN" altLang="en-US" dirty="0" smtClean="0"/>
              <a:t>做的很对 人民健康重要</a:t>
            </a:r>
          </a:p>
          <a:p>
            <a:pPr eaLnBrk="1" hangingPunct="1">
              <a:defRPr/>
            </a:pPr>
            <a:endParaRPr lang="zh-CN" altLang="en-US" dirty="0"/>
          </a:p>
        </p:txBody>
      </p:sp>
      <p:sp>
        <p:nvSpPr>
          <p:cNvPr id="4" name="灯片编号占位符 3"/>
          <p:cNvSpPr>
            <a:spLocks noGrp="1"/>
          </p:cNvSpPr>
          <p:nvPr>
            <p:ph type="sldNum" sz="quarter" idx="5"/>
          </p:nvPr>
        </p:nvSpPr>
        <p:spPr/>
        <p:txBody>
          <a:bodyPr/>
          <a:lstStyle/>
          <a:p>
            <a:pPr>
              <a:defRPr/>
            </a:pPr>
            <a:fld id="{56621572-2952-4E79-BF37-A084993030CA}" type="slidenum">
              <a:rPr lang="zh-CN" altLang="en-US" smtClean="0"/>
              <a:pPr>
                <a:defRPr/>
              </a:pPr>
              <a:t>13</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FE3F56CB-9853-4EA4-BE06-4CA1820FE2C6}" type="datetime1">
              <a:rPr lang="zh-CN" altLang="en-US"/>
              <a:pPr>
                <a:defRPr/>
              </a:pPr>
              <a:t>2012-6-20</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7B4BB748-CAA4-4F34-BD63-F0DE8DF22B4D}"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88B48FCA-7BD9-467F-9ADC-B2C162090FA7}" type="datetime1">
              <a:rPr lang="zh-CN" altLang="en-US"/>
              <a:pPr>
                <a:defRPr/>
              </a:pPr>
              <a:t>2012-6-20</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DBFF59E4-309E-4885-97D3-FABECD80BDDB}"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8A1C2B20-9EBA-49D2-BE1D-199FCE18C3A0}" type="datetime1">
              <a:rPr lang="zh-CN" altLang="en-US"/>
              <a:pPr>
                <a:defRPr/>
              </a:pPr>
              <a:t>2012-6-20</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90AF660-9FC3-49DB-8B7E-FE03124389AA}"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4" name="图片 6" descr="logo-findoout.png"/>
          <p:cNvPicPr>
            <a:picLocks noChangeAspect="1"/>
          </p:cNvPicPr>
          <p:nvPr userDrawn="1"/>
        </p:nvPicPr>
        <p:blipFill>
          <a:blip r:embed="rId2" cstate="print"/>
          <a:srcRect/>
          <a:stretch>
            <a:fillRect/>
          </a:stretch>
        </p:blipFill>
        <p:spPr bwMode="auto">
          <a:xfrm>
            <a:off x="179388" y="6394450"/>
            <a:ext cx="792162" cy="263525"/>
          </a:xfrm>
          <a:prstGeom prst="rect">
            <a:avLst/>
          </a:prstGeom>
          <a:noFill/>
          <a:ln w="9525">
            <a:noFill/>
            <a:miter lim="800000"/>
            <a:headEnd/>
            <a:tailEnd/>
          </a:ln>
        </p:spPr>
      </p:pic>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15121B3B-49D5-4E60-851B-1B3DA68A0026}" type="datetime1">
              <a:rPr lang="zh-CN" altLang="en-US"/>
              <a:pPr>
                <a:defRPr/>
              </a:pPr>
              <a:t>2012-6-20</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marL="0" marR="0" indent="0" algn="r" defTabSz="914400" rtl="0" eaLnBrk="1" fontAlgn="auto" latinLnBrk="0" hangingPunct="1">
              <a:lnSpc>
                <a:spcPct val="100000"/>
              </a:lnSpc>
              <a:spcBef>
                <a:spcPts val="0"/>
              </a:spcBef>
              <a:spcAft>
                <a:spcPts val="0"/>
              </a:spcAft>
              <a:buClrTx/>
              <a:buSzTx/>
              <a:buFontTx/>
              <a:buNone/>
              <a:tabLst/>
              <a:defRPr sz="1400">
                <a:solidFill>
                  <a:schemeClr val="tx1"/>
                </a:solidFill>
              </a:defRPr>
            </a:lvl1pPr>
          </a:lstStyle>
          <a:p>
            <a:pPr>
              <a:defRPr/>
            </a:pPr>
            <a:r>
              <a:rPr lang="zh-CN" altLang="en-US"/>
              <a:t>御调查</a:t>
            </a:r>
            <a:r>
              <a:rPr lang="en-US" altLang="zh-CN"/>
              <a:t>  |  </a:t>
            </a:r>
            <a:fld id="{585F1162-D6FC-4637-833A-A3722F62A821}"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BA954685-99B0-481F-8BF4-DA11E8C15548}" type="datetime1">
              <a:rPr lang="zh-CN" altLang="en-US"/>
              <a:pPr>
                <a:defRPr/>
              </a:pPr>
              <a:t>2012-6-20</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0C77B0C2-21C4-4AE1-B653-AD948F98BF02}"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3202B686-5246-4457-93AD-EB8CC67F2D79}" type="datetime1">
              <a:rPr lang="zh-CN" altLang="en-US"/>
              <a:pPr>
                <a:defRPr/>
              </a:pPr>
              <a:t>2012-6-20</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FCB6750F-FAF0-43C2-B79A-3CF6B53945B3}"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46769814-FBBA-4193-843E-7CBCB45923A8}" type="datetime1">
              <a:rPr lang="zh-CN" altLang="en-US"/>
              <a:pPr>
                <a:defRPr/>
              </a:pPr>
              <a:t>2012-6-20</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0D9599BE-EB0B-47E7-B057-A6D7B09434AC}"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EF3D04B4-D21C-4A0B-A8B6-295708FB0276}" type="datetime1">
              <a:rPr lang="zh-CN" altLang="en-US"/>
              <a:pPr>
                <a:defRPr/>
              </a:pPr>
              <a:t>2012-6-20</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227975EA-B932-4D7F-86B3-A68C920575DD}"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FCAE9A16-2462-4672-94E2-ED63DE23178E}" type="datetime1">
              <a:rPr lang="zh-CN" altLang="en-US"/>
              <a:pPr>
                <a:defRPr/>
              </a:pPr>
              <a:t>2012-6-20</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63BC75D1-43A2-47B5-A739-2647EE983FDA}"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73C23144-D7B9-4492-998D-300A85FCD245}" type="datetime1">
              <a:rPr lang="zh-CN" altLang="en-US"/>
              <a:pPr>
                <a:defRPr/>
              </a:pPr>
              <a:t>2012-6-20</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B9A631CC-2923-4D09-8DAD-CF908F9FCB6C}"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B94BFA9E-532C-4976-9361-77AEF89C9D23}" type="datetime1">
              <a:rPr lang="zh-CN" altLang="en-US"/>
              <a:pPr>
                <a:defRPr/>
              </a:pPr>
              <a:t>2012-6-20</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91FEDFA-CE1A-4068-94FE-773EF8F9A1CB}"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86E64D54-DC66-4368-A9DF-98D0B9DD6012}" type="datetime1">
              <a:rPr lang="zh-CN" altLang="en-US"/>
              <a:pPr>
                <a:defRPr/>
              </a:pPr>
              <a:t>2012-6-20</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D65DBD0D-78D3-425A-9E7D-ED00EA212DB1}"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hf hdr="0" ftr="0" dt="0"/>
  <p:txStyles>
    <p:titleStyle>
      <a:lvl1pPr algn="l" rtl="0" eaLnBrk="0" fontAlgn="base" hangingPunct="0">
        <a:spcBef>
          <a:spcPct val="0"/>
        </a:spcBef>
        <a:spcAft>
          <a:spcPct val="0"/>
        </a:spcAft>
        <a:defRPr sz="2800" kern="1200">
          <a:solidFill>
            <a:schemeClr val="tx1"/>
          </a:solidFill>
          <a:latin typeface="微软雅黑" pitchFamily="34" charset="-122"/>
          <a:ea typeface="微软雅黑" pitchFamily="34" charset="-122"/>
          <a:cs typeface="微软雅黑"/>
        </a:defRPr>
      </a:lvl1pPr>
      <a:lvl2pPr algn="l" rtl="0" eaLnBrk="0" fontAlgn="base" hangingPunct="0">
        <a:spcBef>
          <a:spcPct val="0"/>
        </a:spcBef>
        <a:spcAft>
          <a:spcPct val="0"/>
        </a:spcAft>
        <a:defRPr sz="2800">
          <a:solidFill>
            <a:schemeClr val="tx1"/>
          </a:solidFill>
          <a:latin typeface="微软雅黑"/>
          <a:ea typeface="微软雅黑"/>
          <a:cs typeface="微软雅黑"/>
        </a:defRPr>
      </a:lvl2pPr>
      <a:lvl3pPr algn="l" rtl="0" eaLnBrk="0" fontAlgn="base" hangingPunct="0">
        <a:spcBef>
          <a:spcPct val="0"/>
        </a:spcBef>
        <a:spcAft>
          <a:spcPct val="0"/>
        </a:spcAft>
        <a:defRPr sz="2800">
          <a:solidFill>
            <a:schemeClr val="tx1"/>
          </a:solidFill>
          <a:latin typeface="微软雅黑"/>
          <a:ea typeface="微软雅黑"/>
          <a:cs typeface="微软雅黑"/>
        </a:defRPr>
      </a:lvl3pPr>
      <a:lvl4pPr algn="l" rtl="0" eaLnBrk="0" fontAlgn="base" hangingPunct="0">
        <a:spcBef>
          <a:spcPct val="0"/>
        </a:spcBef>
        <a:spcAft>
          <a:spcPct val="0"/>
        </a:spcAft>
        <a:defRPr sz="2800">
          <a:solidFill>
            <a:schemeClr val="tx1"/>
          </a:solidFill>
          <a:latin typeface="微软雅黑"/>
          <a:ea typeface="微软雅黑"/>
          <a:cs typeface="微软雅黑"/>
        </a:defRPr>
      </a:lvl4pPr>
      <a:lvl5pPr algn="l" rtl="0" eaLnBrk="0" fontAlgn="base" hangingPunct="0">
        <a:spcBef>
          <a:spcPct val="0"/>
        </a:spcBef>
        <a:spcAft>
          <a:spcPct val="0"/>
        </a:spcAft>
        <a:defRPr sz="2800">
          <a:solidFill>
            <a:schemeClr val="tx1"/>
          </a:solidFill>
          <a:latin typeface="微软雅黑"/>
          <a:ea typeface="微软雅黑"/>
          <a:cs typeface="微软雅黑"/>
        </a:defRPr>
      </a:lvl5pPr>
      <a:lvl6pPr marL="457200" algn="l" rtl="0" fontAlgn="base">
        <a:spcBef>
          <a:spcPct val="0"/>
        </a:spcBef>
        <a:spcAft>
          <a:spcPct val="0"/>
        </a:spcAft>
        <a:defRPr sz="2800">
          <a:solidFill>
            <a:schemeClr val="tx1"/>
          </a:solidFill>
          <a:latin typeface="微软雅黑"/>
          <a:ea typeface="微软雅黑"/>
          <a:cs typeface="微软雅黑"/>
        </a:defRPr>
      </a:lvl6pPr>
      <a:lvl7pPr marL="914400" algn="l" rtl="0" fontAlgn="base">
        <a:spcBef>
          <a:spcPct val="0"/>
        </a:spcBef>
        <a:spcAft>
          <a:spcPct val="0"/>
        </a:spcAft>
        <a:defRPr sz="2800">
          <a:solidFill>
            <a:schemeClr val="tx1"/>
          </a:solidFill>
          <a:latin typeface="微软雅黑"/>
          <a:ea typeface="微软雅黑"/>
          <a:cs typeface="微软雅黑"/>
        </a:defRPr>
      </a:lvl7pPr>
      <a:lvl8pPr marL="1371600" algn="l" rtl="0" fontAlgn="base">
        <a:spcBef>
          <a:spcPct val="0"/>
        </a:spcBef>
        <a:spcAft>
          <a:spcPct val="0"/>
        </a:spcAft>
        <a:defRPr sz="2800">
          <a:solidFill>
            <a:schemeClr val="tx1"/>
          </a:solidFill>
          <a:latin typeface="微软雅黑"/>
          <a:ea typeface="微软雅黑"/>
          <a:cs typeface="微软雅黑"/>
        </a:defRPr>
      </a:lvl8pPr>
      <a:lvl9pPr marL="1828800" algn="l" rtl="0" fontAlgn="base">
        <a:spcBef>
          <a:spcPct val="0"/>
        </a:spcBef>
        <a:spcAft>
          <a:spcPct val="0"/>
        </a:spcAft>
        <a:defRPr sz="2800">
          <a:solidFill>
            <a:schemeClr val="tx1"/>
          </a:solidFill>
          <a:latin typeface="微软雅黑"/>
          <a:ea typeface="微软雅黑"/>
          <a:cs typeface="微软雅黑"/>
        </a:defRPr>
      </a:lvl9pPr>
    </p:titleStyle>
    <p:bodyStyle>
      <a:lvl1pPr marL="342900" indent="-342900" algn="l" rtl="0" eaLnBrk="0" fontAlgn="base" hangingPunct="0">
        <a:spcBef>
          <a:spcPct val="20000"/>
        </a:spcBef>
        <a:spcAft>
          <a:spcPct val="0"/>
        </a:spcAft>
        <a:buFont typeface="Arial" charset="0"/>
        <a:buChar char="•"/>
        <a:defRPr sz="2000" kern="1200">
          <a:solidFill>
            <a:schemeClr val="tx1"/>
          </a:solidFill>
          <a:latin typeface="微软雅黑" pitchFamily="34" charset="-122"/>
          <a:ea typeface="微软雅黑" pitchFamily="34" charset="-122"/>
          <a:cs typeface="微软雅黑"/>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微软雅黑" pitchFamily="34" charset="-122"/>
          <a:ea typeface="微软雅黑" pitchFamily="34" charset="-122"/>
          <a:cs typeface="微软雅黑"/>
        </a:defRPr>
      </a:lvl2pPr>
      <a:lvl3pPr marL="1143000" indent="-228600" algn="l" rtl="0" eaLnBrk="0" fontAlgn="base" hangingPunct="0">
        <a:spcBef>
          <a:spcPct val="20000"/>
        </a:spcBef>
        <a:spcAft>
          <a:spcPct val="0"/>
        </a:spcAft>
        <a:buFont typeface="Arial" charset="0"/>
        <a:buChar char="•"/>
        <a:defRPr sz="1600" kern="1200">
          <a:solidFill>
            <a:schemeClr val="tx1"/>
          </a:solidFill>
          <a:latin typeface="微软雅黑" pitchFamily="34" charset="-122"/>
          <a:ea typeface="微软雅黑" pitchFamily="34" charset="-122"/>
          <a:cs typeface="微软雅黑"/>
        </a:defRPr>
      </a:lvl3pPr>
      <a:lvl4pPr marL="1600200" indent="-228600" algn="l" rtl="0" eaLnBrk="0" fontAlgn="base" hangingPunct="0">
        <a:spcBef>
          <a:spcPct val="20000"/>
        </a:spcBef>
        <a:spcAft>
          <a:spcPct val="0"/>
        </a:spcAft>
        <a:buFont typeface="Arial" charset="0"/>
        <a:buChar char="–"/>
        <a:defRPr sz="1400" kern="1200">
          <a:solidFill>
            <a:schemeClr val="tx1"/>
          </a:solidFill>
          <a:latin typeface="微软雅黑" pitchFamily="34" charset="-122"/>
          <a:ea typeface="微软雅黑" pitchFamily="34" charset="-122"/>
          <a:cs typeface="微软雅黑"/>
        </a:defRPr>
      </a:lvl4pPr>
      <a:lvl5pPr marL="2057400" indent="-228600" algn="l" rtl="0" eaLnBrk="0" fontAlgn="base" hangingPunct="0">
        <a:spcBef>
          <a:spcPct val="20000"/>
        </a:spcBef>
        <a:spcAft>
          <a:spcPct val="0"/>
        </a:spcAft>
        <a:buFont typeface="Arial" charset="0"/>
        <a:buChar char="»"/>
        <a:defRPr sz="1400" kern="1200">
          <a:solidFill>
            <a:schemeClr val="tx1"/>
          </a:solidFill>
          <a:latin typeface="微软雅黑" pitchFamily="34" charset="-122"/>
          <a:ea typeface="微软雅黑" pitchFamily="34" charset="-122"/>
          <a:cs typeface="微软雅黑"/>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findoout.com/ceshi/cs836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4338" name="TextBox 7"/>
          <p:cNvSpPr txBox="1">
            <a:spLocks noChangeArrowheads="1"/>
          </p:cNvSpPr>
          <p:nvPr/>
        </p:nvSpPr>
        <p:spPr bwMode="auto">
          <a:xfrm>
            <a:off x="2428875" y="1785938"/>
            <a:ext cx="5715025" cy="523220"/>
          </a:xfrm>
          <a:prstGeom prst="rect">
            <a:avLst/>
          </a:prstGeom>
          <a:noFill/>
          <a:ln w="9525">
            <a:noFill/>
            <a:miter lim="800000"/>
            <a:headEnd/>
            <a:tailEnd/>
          </a:ln>
        </p:spPr>
        <p:txBody>
          <a:bodyPr wrap="square">
            <a:spAutoFit/>
          </a:bodyPr>
          <a:lstStyle/>
          <a:p>
            <a:r>
              <a:rPr lang="zh-CN" altLang="en-US" sz="2800" b="1" dirty="0" smtClean="0">
                <a:latin typeface="微软雅黑"/>
                <a:ea typeface="微软雅黑"/>
                <a:cs typeface="微软雅黑"/>
              </a:rPr>
              <a:t>食品安全</a:t>
            </a:r>
            <a:r>
              <a:rPr lang="zh-CN" altLang="en-US" sz="2800" b="1" dirty="0" smtClean="0">
                <a:latin typeface="微软雅黑"/>
                <a:ea typeface="微软雅黑"/>
                <a:cs typeface="微软雅黑"/>
              </a:rPr>
              <a:t>调查</a:t>
            </a:r>
            <a:r>
              <a:rPr lang="zh-CN" altLang="en-US" sz="2800" b="1" dirty="0" smtClean="0">
                <a:latin typeface="微软雅黑"/>
                <a:ea typeface="微软雅黑"/>
                <a:cs typeface="微软雅黑"/>
              </a:rPr>
              <a:t>报告</a:t>
            </a:r>
            <a:endParaRPr lang="zh-CN" altLang="en-US" sz="2800" b="1" dirty="0">
              <a:latin typeface="微软雅黑"/>
              <a:ea typeface="微软雅黑"/>
              <a:cs typeface="微软雅黑"/>
            </a:endParaRPr>
          </a:p>
        </p:txBody>
      </p:sp>
      <p:sp>
        <p:nvSpPr>
          <p:cNvPr id="14339" name="TextBox 8"/>
          <p:cNvSpPr txBox="1">
            <a:spLocks noChangeArrowheads="1"/>
          </p:cNvSpPr>
          <p:nvPr/>
        </p:nvSpPr>
        <p:spPr bwMode="auto">
          <a:xfrm>
            <a:off x="2428875" y="3500438"/>
            <a:ext cx="2874963" cy="304800"/>
          </a:xfrm>
          <a:prstGeom prst="rect">
            <a:avLst/>
          </a:prstGeom>
          <a:noFill/>
          <a:ln w="9525">
            <a:noFill/>
            <a:miter lim="800000"/>
            <a:headEnd/>
            <a:tailEnd/>
          </a:ln>
        </p:spPr>
        <p:txBody>
          <a:bodyPr>
            <a:spAutoFit/>
          </a:bodyPr>
          <a:lstStyle/>
          <a:p>
            <a:r>
              <a:rPr lang="zh-CN" altLang="en-US" sz="1400" b="1">
                <a:latin typeface="微软雅黑"/>
                <a:ea typeface="微软雅黑"/>
                <a:cs typeface="微软雅黑"/>
              </a:rPr>
              <a:t>消费者调查报告</a:t>
            </a:r>
          </a:p>
        </p:txBody>
      </p:sp>
      <p:sp>
        <p:nvSpPr>
          <p:cNvPr id="14340" name="TextBox 9"/>
          <p:cNvSpPr txBox="1">
            <a:spLocks noChangeArrowheads="1"/>
          </p:cNvSpPr>
          <p:nvPr/>
        </p:nvSpPr>
        <p:spPr bwMode="auto">
          <a:xfrm>
            <a:off x="2428875" y="5786438"/>
            <a:ext cx="5295900" cy="428625"/>
          </a:xfrm>
          <a:prstGeom prst="rect">
            <a:avLst/>
          </a:prstGeom>
          <a:noFill/>
          <a:ln w="9525">
            <a:noFill/>
            <a:miter lim="800000"/>
            <a:headEnd/>
            <a:tailEnd/>
          </a:ln>
        </p:spPr>
        <p:txBody>
          <a:bodyPr wrap="none">
            <a:spAutoFit/>
          </a:bodyPr>
          <a:lstStyle/>
          <a:p>
            <a:r>
              <a:rPr lang="en-US" altLang="zh-CN" sz="1100">
                <a:ea typeface="微软雅黑"/>
                <a:cs typeface="微软雅黑"/>
              </a:rPr>
              <a:t>CONFIDENTIAL AND PROPRIETARY</a:t>
            </a:r>
          </a:p>
          <a:p>
            <a:r>
              <a:rPr lang="en-US" altLang="zh-CN" sz="1100">
                <a:ea typeface="微软雅黑"/>
                <a:cs typeface="微软雅黑"/>
              </a:rPr>
              <a:t>Any use of this material without specific permission of Findoout is strictly prohibited</a:t>
            </a:r>
            <a:endParaRPr lang="zh-CN" altLang="en-US" sz="1100">
              <a:ea typeface="微软雅黑"/>
              <a:cs typeface="微软雅黑"/>
            </a:endParaRPr>
          </a:p>
        </p:txBody>
      </p:sp>
      <p:pic>
        <p:nvPicPr>
          <p:cNvPr id="14341" name="图片 6" descr="logo-findoout.png"/>
          <p:cNvPicPr>
            <a:picLocks noChangeAspect="1"/>
          </p:cNvPicPr>
          <p:nvPr/>
        </p:nvPicPr>
        <p:blipFill>
          <a:blip r:embed="rId4" cstate="print"/>
          <a:srcRect/>
          <a:stretch>
            <a:fillRect/>
          </a:stretch>
        </p:blipFill>
        <p:spPr bwMode="auto">
          <a:xfrm>
            <a:off x="7643813" y="357188"/>
            <a:ext cx="1143000" cy="381000"/>
          </a:xfrm>
          <a:prstGeom prst="rect">
            <a:avLst/>
          </a:prstGeom>
          <a:noFill/>
          <a:ln w="9525">
            <a:noFill/>
            <a:miter lim="800000"/>
            <a:headEnd/>
            <a:tailEnd/>
          </a:ln>
        </p:spPr>
      </p:pic>
      <p:sp>
        <p:nvSpPr>
          <p:cNvPr id="14342" name="TextBox 8"/>
          <p:cNvSpPr txBox="1">
            <a:spLocks noChangeArrowheads="1"/>
          </p:cNvSpPr>
          <p:nvPr/>
        </p:nvSpPr>
        <p:spPr bwMode="auto">
          <a:xfrm>
            <a:off x="2428875" y="4924425"/>
            <a:ext cx="2874963" cy="304800"/>
          </a:xfrm>
          <a:prstGeom prst="rect">
            <a:avLst/>
          </a:prstGeom>
          <a:noFill/>
          <a:ln w="9525">
            <a:noFill/>
            <a:miter lim="800000"/>
            <a:headEnd/>
            <a:tailEnd/>
          </a:ln>
        </p:spPr>
        <p:txBody>
          <a:bodyPr>
            <a:spAutoFit/>
          </a:bodyPr>
          <a:lstStyle/>
          <a:p>
            <a:r>
              <a:rPr lang="en-US" altLang="zh-CN" sz="1400" b="1" dirty="0" smtClean="0">
                <a:latin typeface="微软雅黑"/>
                <a:ea typeface="微软雅黑"/>
                <a:cs typeface="微软雅黑"/>
              </a:rPr>
              <a:t>2012.6.20</a:t>
            </a:r>
            <a:endParaRPr lang="en-US" altLang="zh-CN" sz="1400" b="1" dirty="0">
              <a:latin typeface="微软雅黑"/>
              <a:ea typeface="微软雅黑"/>
              <a:cs typeface="微软雅黑"/>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1"/>
          <p:cNvSpPr>
            <a:spLocks noGrp="1"/>
          </p:cNvSpPr>
          <p:nvPr>
            <p:ph type="title"/>
          </p:nvPr>
        </p:nvSpPr>
        <p:spPr/>
        <p:txBody>
          <a:bodyPr/>
          <a:lstStyle/>
          <a:p>
            <a:pPr eaLnBrk="1" hangingPunct="1"/>
            <a:r>
              <a:rPr lang="en-US" altLang="zh-CN" sz="2000" b="1" dirty="0" smtClean="0">
                <a:latin typeface="微软雅黑"/>
                <a:ea typeface="微软雅黑"/>
              </a:rPr>
              <a:t>57.2%</a:t>
            </a:r>
            <a:r>
              <a:rPr lang="zh-CN" altLang="en-US" sz="2000" b="1" dirty="0" smtClean="0">
                <a:latin typeface="微软雅黑"/>
                <a:ea typeface="微软雅黑"/>
              </a:rPr>
              <a:t>的受访者没有听说过“山西</a:t>
            </a:r>
            <a:r>
              <a:rPr lang="en-US" altLang="zh-CN" sz="2000" b="1" dirty="0" smtClean="0">
                <a:latin typeface="微软雅黑"/>
                <a:ea typeface="微软雅黑"/>
              </a:rPr>
              <a:t>7.6</a:t>
            </a:r>
            <a:r>
              <a:rPr lang="zh-CN" altLang="en-US" sz="2000" b="1" dirty="0" smtClean="0">
                <a:latin typeface="微软雅黑"/>
                <a:ea typeface="微软雅黑"/>
              </a:rPr>
              <a:t>万箱有毒可口可乐流入市场”事件</a:t>
            </a:r>
            <a:endParaRPr lang="zh-CN" altLang="en-US" sz="2000" b="1" dirty="0" smtClean="0">
              <a:latin typeface="微软雅黑"/>
              <a:ea typeface="微软雅黑"/>
            </a:endParaRPr>
          </a:p>
        </p:txBody>
      </p:sp>
      <p:graphicFrame>
        <p:nvGraphicFramePr>
          <p:cNvPr id="11" name="表格 10"/>
          <p:cNvGraphicFramePr>
            <a:graphicFrameLocks noGrp="1"/>
          </p:cNvGraphicFramePr>
          <p:nvPr/>
        </p:nvGraphicFramePr>
        <p:xfrm>
          <a:off x="468313" y="3957648"/>
          <a:ext cx="749300" cy="971550"/>
        </p:xfrm>
        <a:graphic>
          <a:graphicData uri="http://schemas.openxmlformats.org/drawingml/2006/table">
            <a:tbl>
              <a:tblPr/>
              <a:tblGrid>
                <a:gridCol w="331787"/>
                <a:gridCol w="417513"/>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dirty="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9474" name="TextBox 13"/>
          <p:cNvSpPr txBox="1">
            <a:spLocks noChangeArrowheads="1"/>
          </p:cNvSpPr>
          <p:nvPr/>
        </p:nvSpPr>
        <p:spPr bwMode="auto">
          <a:xfrm>
            <a:off x="457200" y="1214422"/>
            <a:ext cx="5616575" cy="276999"/>
          </a:xfrm>
          <a:prstGeom prst="rect">
            <a:avLst/>
          </a:prstGeom>
          <a:noFill/>
          <a:ln w="9525">
            <a:noFill/>
            <a:miter lim="800000"/>
            <a:headEnd/>
            <a:tailEnd/>
          </a:ln>
        </p:spPr>
        <p:txBody>
          <a:bodyPr>
            <a:spAutoFit/>
          </a:bodyPr>
          <a:lstStyle/>
          <a:p>
            <a:r>
              <a:rPr lang="zh-CN" altLang="en-US" sz="1200" b="1" dirty="0"/>
              <a:t>问题</a:t>
            </a:r>
            <a:r>
              <a:rPr lang="zh-CN" altLang="en-US" sz="1200" b="1" dirty="0" smtClean="0"/>
              <a:t>：</a:t>
            </a:r>
            <a:r>
              <a:rPr lang="zh-CN" altLang="en-US" sz="1200" b="1" dirty="0" smtClean="0"/>
              <a:t>你是否听说过“山西</a:t>
            </a:r>
            <a:r>
              <a:rPr lang="en-US" altLang="zh-CN" sz="1200" b="1" dirty="0" smtClean="0"/>
              <a:t>7.6</a:t>
            </a:r>
            <a:r>
              <a:rPr lang="zh-CN" altLang="en-US" sz="1200" b="1" dirty="0" smtClean="0"/>
              <a:t>万箱有毒可口可乐流入市场”事件？</a:t>
            </a:r>
            <a:endParaRPr lang="zh-CN" altLang="en-US" sz="1200" b="1" dirty="0"/>
          </a:p>
        </p:txBody>
      </p:sp>
      <p:sp>
        <p:nvSpPr>
          <p:cNvPr id="13"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B7B3A66A-3D56-4C94-B268-6E7BAC83FBCF}" type="slidenum">
              <a:rPr lang="zh-CN" altLang="en-US"/>
              <a:pPr>
                <a:defRPr/>
              </a:pPr>
              <a:t>10</a:t>
            </a:fld>
            <a:endParaRPr lang="zh-CN" altLang="en-US"/>
          </a:p>
        </p:txBody>
      </p:sp>
      <p:sp>
        <p:nvSpPr>
          <p:cNvPr id="10" name="内容占位符 11"/>
          <p:cNvSpPr>
            <a:spLocks noGrp="1"/>
          </p:cNvSpPr>
          <p:nvPr>
            <p:ph idx="1"/>
          </p:nvPr>
        </p:nvSpPr>
        <p:spPr>
          <a:xfrm>
            <a:off x="457200" y="1571612"/>
            <a:ext cx="8229600" cy="323165"/>
          </a:xfrm>
        </p:spPr>
        <p:txBody>
          <a:bodyPr>
            <a:spAutoFit/>
          </a:bodyPr>
          <a:lstStyle/>
          <a:p>
            <a:pPr eaLnBrk="1" hangingPunct="1">
              <a:lnSpc>
                <a:spcPct val="150000"/>
              </a:lnSpc>
            </a:pPr>
            <a:r>
              <a:rPr lang="zh-CN" altLang="en-US" sz="1000" dirty="0" smtClean="0">
                <a:latin typeface="微软雅黑"/>
                <a:ea typeface="微软雅黑"/>
              </a:rPr>
              <a:t>年龄在</a:t>
            </a:r>
            <a:r>
              <a:rPr lang="en-US" altLang="zh-CN" sz="1000" dirty="0" smtClean="0">
                <a:latin typeface="微软雅黑"/>
                <a:ea typeface="微软雅黑"/>
              </a:rPr>
              <a:t>18</a:t>
            </a:r>
            <a:r>
              <a:rPr lang="zh-CN" altLang="en-US" sz="1000" dirty="0" smtClean="0">
                <a:latin typeface="微软雅黑"/>
                <a:ea typeface="微软雅黑"/>
              </a:rPr>
              <a:t>岁以下的受访者，</a:t>
            </a:r>
            <a:r>
              <a:rPr lang="en-US" altLang="zh-CN" sz="1000" dirty="0" smtClean="0">
                <a:latin typeface="微软雅黑"/>
                <a:ea typeface="微软雅黑"/>
              </a:rPr>
              <a:t>64.8%</a:t>
            </a:r>
            <a:r>
              <a:rPr lang="zh-CN" altLang="en-US" sz="1000" dirty="0" smtClean="0">
                <a:latin typeface="微软雅黑"/>
                <a:ea typeface="微软雅黑"/>
              </a:rPr>
              <a:t>没有听说过该事件。</a:t>
            </a:r>
            <a:endParaRPr lang="en-US" altLang="zh-CN" sz="1000" dirty="0" smtClean="0">
              <a:latin typeface="微软雅黑"/>
              <a:ea typeface="微软雅黑"/>
            </a:endParaRPr>
          </a:p>
        </p:txBody>
      </p:sp>
      <p:pic>
        <p:nvPicPr>
          <p:cNvPr id="6146" name="Picture 2"/>
          <p:cNvPicPr>
            <a:picLocks noChangeAspect="1" noChangeArrowheads="1"/>
          </p:cNvPicPr>
          <p:nvPr/>
        </p:nvPicPr>
        <p:blipFill>
          <a:blip r:embed="rId2"/>
          <a:srcRect/>
          <a:stretch>
            <a:fillRect/>
          </a:stretch>
        </p:blipFill>
        <p:spPr bwMode="auto">
          <a:xfrm>
            <a:off x="285750" y="1895477"/>
            <a:ext cx="8572500" cy="1819275"/>
          </a:xfrm>
          <a:prstGeom prst="rect">
            <a:avLst/>
          </a:prstGeom>
          <a:noFill/>
          <a:ln w="9525">
            <a:noFill/>
            <a:miter lim="800000"/>
            <a:headEnd/>
            <a:tailEnd/>
          </a:ln>
          <a:effectLst/>
        </p:spPr>
      </p:pic>
      <p:pic>
        <p:nvPicPr>
          <p:cNvPr id="6147" name="Picture 3"/>
          <p:cNvPicPr>
            <a:picLocks noChangeAspect="1" noChangeArrowheads="1"/>
          </p:cNvPicPr>
          <p:nvPr/>
        </p:nvPicPr>
        <p:blipFill>
          <a:blip r:embed="rId3"/>
          <a:srcRect/>
          <a:stretch>
            <a:fillRect/>
          </a:stretch>
        </p:blipFill>
        <p:spPr bwMode="auto">
          <a:xfrm>
            <a:off x="1643042" y="3981470"/>
            <a:ext cx="5953125" cy="2305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1"/>
          <p:cNvSpPr>
            <a:spLocks noGrp="1"/>
          </p:cNvSpPr>
          <p:nvPr>
            <p:ph type="title"/>
          </p:nvPr>
        </p:nvSpPr>
        <p:spPr/>
        <p:txBody>
          <a:bodyPr/>
          <a:lstStyle/>
          <a:p>
            <a:pPr eaLnBrk="1" hangingPunct="1"/>
            <a:r>
              <a:rPr lang="zh-CN" altLang="en-US" sz="2000" b="1" dirty="0" smtClean="0">
                <a:latin typeface="微软雅黑"/>
                <a:ea typeface="微软雅黑"/>
              </a:rPr>
              <a:t>经过“山西</a:t>
            </a:r>
            <a:r>
              <a:rPr lang="en-US" altLang="zh-CN" sz="2000" b="1" dirty="0" smtClean="0">
                <a:latin typeface="微软雅黑"/>
                <a:ea typeface="微软雅黑"/>
              </a:rPr>
              <a:t>7.6</a:t>
            </a:r>
            <a:r>
              <a:rPr lang="zh-CN" altLang="en-US" sz="2000" b="1" dirty="0" smtClean="0">
                <a:latin typeface="微软雅黑"/>
                <a:ea typeface="微软雅黑"/>
              </a:rPr>
              <a:t>万箱有毒可口可乐流入市场”事件，</a:t>
            </a:r>
            <a:r>
              <a:rPr lang="en-US" altLang="zh-CN" sz="2000" b="1" dirty="0" smtClean="0">
                <a:latin typeface="微软雅黑"/>
                <a:ea typeface="微软雅黑"/>
              </a:rPr>
              <a:t>39.5%</a:t>
            </a:r>
            <a:r>
              <a:rPr lang="zh-CN" altLang="en-US" sz="2000" b="1" dirty="0" smtClean="0">
                <a:latin typeface="微软雅黑"/>
                <a:ea typeface="微软雅黑"/>
              </a:rPr>
              <a:t>的受访者选择不再喝可乐，以年龄在</a:t>
            </a:r>
            <a:r>
              <a:rPr lang="en-US" altLang="zh-CN" sz="2000" b="1" dirty="0" smtClean="0">
                <a:latin typeface="微软雅黑"/>
                <a:ea typeface="微软雅黑"/>
              </a:rPr>
              <a:t>26</a:t>
            </a:r>
            <a:r>
              <a:rPr lang="zh-CN" altLang="en-US" sz="2000" b="1" dirty="0" smtClean="0">
                <a:latin typeface="微软雅黑"/>
                <a:ea typeface="微软雅黑"/>
              </a:rPr>
              <a:t>岁及以上的为主（</a:t>
            </a:r>
            <a:r>
              <a:rPr lang="en-US" altLang="zh-CN" sz="2000" b="1" dirty="0" smtClean="0">
                <a:latin typeface="微软雅黑"/>
                <a:ea typeface="微软雅黑"/>
              </a:rPr>
              <a:t>44.2%</a:t>
            </a:r>
            <a:r>
              <a:rPr lang="zh-CN" altLang="en-US" sz="2000" b="1" dirty="0" smtClean="0">
                <a:latin typeface="微软雅黑"/>
                <a:ea typeface="微软雅黑"/>
              </a:rPr>
              <a:t>）</a:t>
            </a:r>
            <a:endParaRPr lang="zh-CN" altLang="en-US" sz="2000" b="1" dirty="0" smtClean="0">
              <a:latin typeface="微软雅黑"/>
              <a:ea typeface="微软雅黑"/>
            </a:endParaRPr>
          </a:p>
        </p:txBody>
      </p:sp>
      <p:graphicFrame>
        <p:nvGraphicFramePr>
          <p:cNvPr id="11" name="表格 10"/>
          <p:cNvGraphicFramePr>
            <a:graphicFrameLocks noGrp="1"/>
          </p:cNvGraphicFramePr>
          <p:nvPr/>
        </p:nvGraphicFramePr>
        <p:xfrm>
          <a:off x="468313" y="3957648"/>
          <a:ext cx="749300" cy="971550"/>
        </p:xfrm>
        <a:graphic>
          <a:graphicData uri="http://schemas.openxmlformats.org/drawingml/2006/table">
            <a:tbl>
              <a:tblPr/>
              <a:tblGrid>
                <a:gridCol w="331787"/>
                <a:gridCol w="417513"/>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dirty="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9474" name="TextBox 13"/>
          <p:cNvSpPr txBox="1">
            <a:spLocks noChangeArrowheads="1"/>
          </p:cNvSpPr>
          <p:nvPr/>
        </p:nvSpPr>
        <p:spPr bwMode="auto">
          <a:xfrm>
            <a:off x="457200" y="1214422"/>
            <a:ext cx="5616575" cy="276999"/>
          </a:xfrm>
          <a:prstGeom prst="rect">
            <a:avLst/>
          </a:prstGeom>
          <a:noFill/>
          <a:ln w="9525">
            <a:noFill/>
            <a:miter lim="800000"/>
            <a:headEnd/>
            <a:tailEnd/>
          </a:ln>
        </p:spPr>
        <p:txBody>
          <a:bodyPr>
            <a:spAutoFit/>
          </a:bodyPr>
          <a:lstStyle/>
          <a:p>
            <a:r>
              <a:rPr lang="zh-CN" altLang="en-US" sz="1200" b="1" dirty="0"/>
              <a:t>问题</a:t>
            </a:r>
            <a:r>
              <a:rPr lang="zh-CN" altLang="en-US" sz="1200" b="1" dirty="0" smtClean="0"/>
              <a:t>：</a:t>
            </a:r>
            <a:r>
              <a:rPr lang="zh-CN" altLang="en-US" sz="1200" b="1" dirty="0" smtClean="0"/>
              <a:t>对于“山西</a:t>
            </a:r>
            <a:r>
              <a:rPr lang="en-US" altLang="zh-CN" sz="1200" b="1" dirty="0" smtClean="0"/>
              <a:t>7.6</a:t>
            </a:r>
            <a:r>
              <a:rPr lang="zh-CN" altLang="en-US" sz="1200" b="1" dirty="0" smtClean="0"/>
              <a:t>万箱有毒可口可乐流入市场”事件，你的观点是？</a:t>
            </a:r>
            <a:endParaRPr lang="zh-CN" altLang="en-US" sz="1200" b="1" dirty="0"/>
          </a:p>
        </p:txBody>
      </p:sp>
      <p:sp>
        <p:nvSpPr>
          <p:cNvPr id="13"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B7B3A66A-3D56-4C94-B268-6E7BAC83FBCF}" type="slidenum">
              <a:rPr lang="zh-CN" altLang="en-US"/>
              <a:pPr>
                <a:defRPr/>
              </a:pPr>
              <a:t>11</a:t>
            </a:fld>
            <a:endParaRPr lang="zh-CN" altLang="en-US"/>
          </a:p>
        </p:txBody>
      </p:sp>
      <p:sp>
        <p:nvSpPr>
          <p:cNvPr id="10" name="内容占位符 11"/>
          <p:cNvSpPr>
            <a:spLocks noGrp="1"/>
          </p:cNvSpPr>
          <p:nvPr>
            <p:ph idx="1"/>
          </p:nvPr>
        </p:nvSpPr>
        <p:spPr>
          <a:xfrm>
            <a:off x="457200" y="1571612"/>
            <a:ext cx="8229600" cy="323165"/>
          </a:xfrm>
        </p:spPr>
        <p:txBody>
          <a:bodyPr>
            <a:spAutoFit/>
          </a:bodyPr>
          <a:lstStyle/>
          <a:p>
            <a:pPr eaLnBrk="1" hangingPunct="1">
              <a:lnSpc>
                <a:spcPct val="150000"/>
              </a:lnSpc>
            </a:pPr>
            <a:r>
              <a:rPr lang="zh-CN" altLang="en-US" sz="1000" dirty="0" smtClean="0">
                <a:latin typeface="微软雅黑"/>
                <a:ea typeface="微软雅黑"/>
              </a:rPr>
              <a:t>年龄在</a:t>
            </a:r>
            <a:r>
              <a:rPr lang="en-US" altLang="zh-CN" sz="1000" dirty="0" smtClean="0">
                <a:latin typeface="微软雅黑"/>
                <a:ea typeface="微软雅黑"/>
              </a:rPr>
              <a:t>18</a:t>
            </a:r>
            <a:r>
              <a:rPr lang="zh-CN" altLang="en-US" sz="1000" dirty="0" smtClean="0">
                <a:latin typeface="微软雅黑"/>
                <a:ea typeface="微软雅黑"/>
              </a:rPr>
              <a:t>岁以下的受访者，</a:t>
            </a:r>
            <a:r>
              <a:rPr lang="en-US" altLang="zh-CN" sz="1000" dirty="0" smtClean="0">
                <a:latin typeface="微软雅黑"/>
                <a:ea typeface="微软雅黑"/>
              </a:rPr>
              <a:t>44.8%</a:t>
            </a:r>
            <a:r>
              <a:rPr lang="zh-CN" altLang="en-US" sz="1000" dirty="0" smtClean="0">
                <a:latin typeface="微软雅黑"/>
                <a:ea typeface="微软雅黑"/>
              </a:rPr>
              <a:t>选择暂时不喝，观望一下再说。</a:t>
            </a:r>
            <a:endParaRPr lang="en-US" altLang="zh-CN" sz="1000" dirty="0" smtClean="0">
              <a:latin typeface="微软雅黑"/>
              <a:ea typeface="微软雅黑"/>
            </a:endParaRPr>
          </a:p>
        </p:txBody>
      </p:sp>
      <p:pic>
        <p:nvPicPr>
          <p:cNvPr id="7170" name="Picture 2"/>
          <p:cNvPicPr>
            <a:picLocks noChangeAspect="1" noChangeArrowheads="1"/>
          </p:cNvPicPr>
          <p:nvPr/>
        </p:nvPicPr>
        <p:blipFill>
          <a:blip r:embed="rId2"/>
          <a:srcRect/>
          <a:stretch>
            <a:fillRect/>
          </a:stretch>
        </p:blipFill>
        <p:spPr bwMode="auto">
          <a:xfrm>
            <a:off x="285720" y="1857364"/>
            <a:ext cx="8534400" cy="1943100"/>
          </a:xfrm>
          <a:prstGeom prst="rect">
            <a:avLst/>
          </a:prstGeom>
          <a:noFill/>
          <a:ln w="9525">
            <a:noFill/>
            <a:miter lim="800000"/>
            <a:headEnd/>
            <a:tailEnd/>
          </a:ln>
          <a:effectLst/>
        </p:spPr>
      </p:pic>
      <p:pic>
        <p:nvPicPr>
          <p:cNvPr id="7171" name="Picture 3"/>
          <p:cNvPicPr>
            <a:picLocks noChangeAspect="1" noChangeArrowheads="1"/>
          </p:cNvPicPr>
          <p:nvPr/>
        </p:nvPicPr>
        <p:blipFill>
          <a:blip r:embed="rId3"/>
          <a:srcRect/>
          <a:stretch>
            <a:fillRect/>
          </a:stretch>
        </p:blipFill>
        <p:spPr bwMode="auto">
          <a:xfrm>
            <a:off x="1428728" y="3929066"/>
            <a:ext cx="6896100" cy="22955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r>
              <a:rPr lang="zh-CN" altLang="en-US" smtClean="0"/>
              <a:t>御调查</a:t>
            </a:r>
            <a:r>
              <a:rPr lang="en-US" altLang="zh-CN" smtClean="0"/>
              <a:t>  |  </a:t>
            </a:r>
            <a:fld id="{585F1162-D6FC-4637-833A-A3722F62A821}" type="slidenum">
              <a:rPr lang="zh-CN" altLang="en-US" smtClean="0"/>
              <a:pPr>
                <a:defRPr/>
              </a:pPr>
              <a:t>12</a:t>
            </a:fld>
            <a:endParaRPr lang="zh-CN" altLang="en-US"/>
          </a:p>
        </p:txBody>
      </p:sp>
      <p:sp>
        <p:nvSpPr>
          <p:cNvPr id="5" name="标题 1"/>
          <p:cNvSpPr txBox="1">
            <a:spLocks/>
          </p:cNvSpPr>
          <p:nvPr/>
        </p:nvSpPr>
        <p:spPr bwMode="auto">
          <a:xfrm>
            <a:off x="457200" y="142852"/>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000" b="1" i="0" u="none" strike="noStrike" kern="1200" cap="none" spc="0" normalizeH="0" baseline="0" noProof="0" dirty="0" smtClean="0">
                <a:ln>
                  <a:noFill/>
                </a:ln>
                <a:solidFill>
                  <a:schemeClr val="tx1"/>
                </a:solidFill>
                <a:effectLst/>
                <a:uLnTx/>
                <a:uFillTx/>
                <a:latin typeface="微软雅黑"/>
                <a:ea typeface="微软雅黑"/>
                <a:cs typeface="微软雅黑"/>
              </a:rPr>
              <a:t>调查问卷</a:t>
            </a:r>
          </a:p>
        </p:txBody>
      </p:sp>
      <p:sp>
        <p:nvSpPr>
          <p:cNvPr id="6" name="TextBox 5"/>
          <p:cNvSpPr txBox="1"/>
          <p:nvPr/>
        </p:nvSpPr>
        <p:spPr>
          <a:xfrm>
            <a:off x="428596" y="928670"/>
            <a:ext cx="7500990" cy="5374292"/>
          </a:xfrm>
          <a:prstGeom prst="rect">
            <a:avLst/>
          </a:prstGeom>
          <a:noFill/>
        </p:spPr>
        <p:txBody>
          <a:bodyPr wrap="square" rtlCol="0">
            <a:spAutoFit/>
          </a:bodyPr>
          <a:lstStyle/>
          <a:p>
            <a:pPr>
              <a:lnSpc>
                <a:spcPct val="150000"/>
              </a:lnSpc>
            </a:pPr>
            <a:r>
              <a:rPr lang="en-US" altLang="zh-CN" sz="1000" dirty="0" smtClean="0">
                <a:solidFill>
                  <a:schemeClr val="tx1">
                    <a:lumMod val="50000"/>
                    <a:lumOff val="50000"/>
                  </a:schemeClr>
                </a:solidFill>
                <a:latin typeface="微软雅黑" pitchFamily="34" charset="-122"/>
                <a:ea typeface="微软雅黑" pitchFamily="34" charset="-122"/>
              </a:rPr>
              <a:t>1.</a:t>
            </a:r>
            <a:r>
              <a:rPr lang="zh-CN" altLang="en-US" sz="1000" dirty="0" smtClean="0">
                <a:solidFill>
                  <a:schemeClr val="tx1">
                    <a:lumMod val="50000"/>
                    <a:lumOff val="50000"/>
                  </a:schemeClr>
                </a:solidFill>
                <a:latin typeface="微软雅黑" pitchFamily="34" charset="-122"/>
                <a:ea typeface="微软雅黑" pitchFamily="34" charset="-122"/>
              </a:rPr>
              <a:t>你是否会经常关注新闻媒体报道或者网络上流传的各种食品安全问题？</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是的，我会主动去查找相关的信息</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是的，如果新闻里有报道或者网络上看到相关的信息，就会留意一下</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不是，我通常都不太在意这些，只有亲朋好友或同事提起才知道</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不是，我完全不关心这些</a:t>
            </a:r>
          </a:p>
          <a:p>
            <a:pPr>
              <a:lnSpc>
                <a:spcPct val="150000"/>
              </a:lnSpc>
            </a:pPr>
            <a:endParaRPr lang="zh-CN" altLang="en-US" sz="1000" dirty="0" smtClean="0">
              <a:solidFill>
                <a:schemeClr val="tx1">
                  <a:lumMod val="50000"/>
                  <a:lumOff val="50000"/>
                </a:schemeClr>
              </a:solidFill>
              <a:latin typeface="微软雅黑" pitchFamily="34" charset="-122"/>
              <a:ea typeface="微软雅黑" pitchFamily="34" charset="-122"/>
            </a:endParaRPr>
          </a:p>
          <a:p>
            <a:pPr>
              <a:lnSpc>
                <a:spcPct val="150000"/>
              </a:lnSpc>
            </a:pPr>
            <a:r>
              <a:rPr lang="en-US" altLang="zh-CN" sz="1000" dirty="0" smtClean="0">
                <a:solidFill>
                  <a:schemeClr val="tx1">
                    <a:lumMod val="50000"/>
                    <a:lumOff val="50000"/>
                  </a:schemeClr>
                </a:solidFill>
                <a:latin typeface="微软雅黑" pitchFamily="34" charset="-122"/>
                <a:ea typeface="微软雅黑" pitchFamily="34" charset="-122"/>
              </a:rPr>
              <a:t>2.</a:t>
            </a:r>
            <a:r>
              <a:rPr lang="zh-CN" altLang="en-US" sz="1000" dirty="0" smtClean="0">
                <a:solidFill>
                  <a:schemeClr val="tx1">
                    <a:lumMod val="50000"/>
                    <a:lumOff val="50000"/>
                  </a:schemeClr>
                </a:solidFill>
                <a:latin typeface="微软雅黑" pitchFamily="34" charset="-122"/>
                <a:ea typeface="微软雅黑" pitchFamily="34" charset="-122"/>
              </a:rPr>
              <a:t>在选择饮料时，你是否会特别在意该饮料对自身健康的影响？</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是的，特别在意</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不是，口感好就行了</a:t>
            </a:r>
          </a:p>
          <a:p>
            <a:pPr>
              <a:lnSpc>
                <a:spcPct val="150000"/>
              </a:lnSpc>
            </a:pPr>
            <a:endParaRPr lang="zh-CN" altLang="en-US" sz="1000" dirty="0" smtClean="0">
              <a:solidFill>
                <a:schemeClr val="tx1">
                  <a:lumMod val="50000"/>
                  <a:lumOff val="50000"/>
                </a:schemeClr>
              </a:solidFill>
              <a:latin typeface="微软雅黑" pitchFamily="34" charset="-122"/>
              <a:ea typeface="微软雅黑" pitchFamily="34" charset="-122"/>
            </a:endParaRPr>
          </a:p>
          <a:p>
            <a:pPr>
              <a:lnSpc>
                <a:spcPct val="150000"/>
              </a:lnSpc>
            </a:pPr>
            <a:r>
              <a:rPr lang="en-US" altLang="zh-CN" sz="1000" dirty="0" smtClean="0">
                <a:solidFill>
                  <a:schemeClr val="tx1">
                    <a:lumMod val="50000"/>
                    <a:lumOff val="50000"/>
                  </a:schemeClr>
                </a:solidFill>
                <a:latin typeface="微软雅黑" pitchFamily="34" charset="-122"/>
                <a:ea typeface="微软雅黑" pitchFamily="34" charset="-122"/>
              </a:rPr>
              <a:t>3.</a:t>
            </a:r>
            <a:r>
              <a:rPr lang="zh-CN" altLang="en-US" sz="1000" dirty="0" smtClean="0">
                <a:solidFill>
                  <a:schemeClr val="tx1">
                    <a:lumMod val="50000"/>
                    <a:lumOff val="50000"/>
                  </a:schemeClr>
                </a:solidFill>
                <a:latin typeface="微软雅黑" pitchFamily="34" charset="-122"/>
                <a:ea typeface="微软雅黑" pitchFamily="34" charset="-122"/>
              </a:rPr>
              <a:t>除了白开水以外，你最常喝的是？</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碳酸饮料</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果汁饮料</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茶类饮料</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乳酸菌饮料</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果蔬汁饮料</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运动饮料</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固体饮料</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咖啡</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茶</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其他</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除了白开水，其他都不喝</a:t>
            </a:r>
          </a:p>
          <a:p>
            <a:pPr>
              <a:lnSpc>
                <a:spcPct val="150000"/>
              </a:lnSpc>
            </a:pPr>
            <a:endParaRPr lang="zh-CN" altLang="en-US" sz="1000" dirty="0" smtClean="0">
              <a:solidFill>
                <a:schemeClr val="tx1">
                  <a:lumMod val="50000"/>
                  <a:lumOff val="50000"/>
                </a:schemeClr>
              </a:solidFill>
              <a:latin typeface="微软雅黑" pitchFamily="34" charset="-122"/>
              <a:ea typeface="微软雅黑" pitchFamily="34" charset="-122"/>
            </a:endParaRPr>
          </a:p>
        </p:txBody>
      </p:sp>
      <p:sp>
        <p:nvSpPr>
          <p:cNvPr id="7" name="TextBox 6"/>
          <p:cNvSpPr txBox="1"/>
          <p:nvPr/>
        </p:nvSpPr>
        <p:spPr>
          <a:xfrm>
            <a:off x="5000628" y="928670"/>
            <a:ext cx="3286148" cy="4247317"/>
          </a:xfrm>
          <a:prstGeom prst="rect">
            <a:avLst/>
          </a:prstGeom>
          <a:noFill/>
        </p:spPr>
        <p:txBody>
          <a:bodyPr wrap="square" rtlCol="0">
            <a:spAutoFit/>
          </a:bodyPr>
          <a:lstStyle/>
          <a:p>
            <a:pPr>
              <a:lnSpc>
                <a:spcPct val="150000"/>
              </a:lnSpc>
            </a:pPr>
            <a:r>
              <a:rPr lang="en-US" altLang="zh-CN" sz="1000" dirty="0" smtClean="0">
                <a:solidFill>
                  <a:schemeClr val="tx1">
                    <a:lumMod val="50000"/>
                    <a:lumOff val="50000"/>
                  </a:schemeClr>
                </a:solidFill>
                <a:latin typeface="微软雅黑" pitchFamily="34" charset="-122"/>
                <a:ea typeface="微软雅黑" pitchFamily="34" charset="-122"/>
              </a:rPr>
              <a:t>4.</a:t>
            </a:r>
            <a:r>
              <a:rPr lang="zh-CN" altLang="en-US" sz="1000" dirty="0" smtClean="0">
                <a:solidFill>
                  <a:schemeClr val="tx1">
                    <a:lumMod val="50000"/>
                    <a:lumOff val="50000"/>
                  </a:schemeClr>
                </a:solidFill>
                <a:latin typeface="微软雅黑" pitchFamily="34" charset="-122"/>
                <a:ea typeface="微软雅黑" pitchFamily="34" charset="-122"/>
              </a:rPr>
              <a:t>说起碳酸饮料，你通常会选择以下哪种品牌的可乐？</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可口可乐</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百事可乐</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其他品牌</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不喝</a:t>
            </a:r>
            <a:r>
              <a:rPr lang="zh-CN" altLang="en-US" sz="1000" dirty="0" smtClean="0">
                <a:solidFill>
                  <a:schemeClr val="tx1">
                    <a:lumMod val="50000"/>
                    <a:lumOff val="50000"/>
                  </a:schemeClr>
                </a:solidFill>
                <a:latin typeface="微软雅黑" pitchFamily="34" charset="-122"/>
                <a:ea typeface="微软雅黑" pitchFamily="34" charset="-122"/>
              </a:rPr>
              <a:t>可乐</a:t>
            </a:r>
            <a:endParaRPr lang="en-US" altLang="zh-CN" sz="1000" dirty="0" smtClean="0">
              <a:solidFill>
                <a:schemeClr val="tx1">
                  <a:lumMod val="50000"/>
                  <a:lumOff val="50000"/>
                </a:schemeClr>
              </a:solidFill>
              <a:latin typeface="微软雅黑" pitchFamily="34" charset="-122"/>
              <a:ea typeface="微软雅黑" pitchFamily="34" charset="-122"/>
            </a:endParaRPr>
          </a:p>
          <a:p>
            <a:pPr>
              <a:lnSpc>
                <a:spcPct val="150000"/>
              </a:lnSpc>
            </a:pPr>
            <a:endParaRPr lang="en-US" altLang="zh-CN" sz="1000" dirty="0" smtClean="0">
              <a:solidFill>
                <a:schemeClr val="tx1">
                  <a:lumMod val="50000"/>
                  <a:lumOff val="50000"/>
                </a:schemeClr>
              </a:solidFill>
              <a:latin typeface="微软雅黑" pitchFamily="34" charset="-122"/>
              <a:ea typeface="微软雅黑" pitchFamily="34" charset="-122"/>
            </a:endParaRPr>
          </a:p>
          <a:p>
            <a:pPr>
              <a:lnSpc>
                <a:spcPct val="150000"/>
              </a:lnSpc>
            </a:pPr>
            <a:r>
              <a:rPr lang="en-US" altLang="zh-CN" sz="1000" dirty="0" smtClean="0">
                <a:solidFill>
                  <a:schemeClr val="tx1">
                    <a:lumMod val="50000"/>
                    <a:lumOff val="50000"/>
                  </a:schemeClr>
                </a:solidFill>
                <a:latin typeface="微软雅黑" pitchFamily="34" charset="-122"/>
                <a:ea typeface="微软雅黑" pitchFamily="34" charset="-122"/>
              </a:rPr>
              <a:t>5.</a:t>
            </a:r>
            <a:r>
              <a:rPr lang="zh-CN" altLang="en-US" sz="1000" dirty="0" smtClean="0">
                <a:solidFill>
                  <a:schemeClr val="tx1">
                    <a:lumMod val="50000"/>
                    <a:lumOff val="50000"/>
                  </a:schemeClr>
                </a:solidFill>
                <a:latin typeface="微软雅黑" pitchFamily="34" charset="-122"/>
                <a:ea typeface="微软雅黑" pitchFamily="34" charset="-122"/>
              </a:rPr>
              <a:t>你觉得可乐对人体的健康是？</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有害的</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有利的</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没有影响</a:t>
            </a:r>
          </a:p>
          <a:p>
            <a:pPr>
              <a:lnSpc>
                <a:spcPct val="150000"/>
              </a:lnSpc>
            </a:pPr>
            <a:endParaRPr lang="zh-CN" altLang="en-US" sz="1000" dirty="0" smtClean="0">
              <a:solidFill>
                <a:schemeClr val="tx1">
                  <a:lumMod val="50000"/>
                  <a:lumOff val="50000"/>
                </a:schemeClr>
              </a:solidFill>
              <a:latin typeface="微软雅黑" pitchFamily="34" charset="-122"/>
              <a:ea typeface="微软雅黑" pitchFamily="34" charset="-122"/>
            </a:endParaRPr>
          </a:p>
          <a:p>
            <a:pPr>
              <a:lnSpc>
                <a:spcPct val="150000"/>
              </a:lnSpc>
            </a:pPr>
            <a:r>
              <a:rPr lang="en-US" altLang="zh-CN" sz="1000" dirty="0" smtClean="0">
                <a:solidFill>
                  <a:schemeClr val="tx1">
                    <a:lumMod val="50000"/>
                    <a:lumOff val="50000"/>
                  </a:schemeClr>
                </a:solidFill>
                <a:latin typeface="微软雅黑" pitchFamily="34" charset="-122"/>
                <a:ea typeface="微软雅黑" pitchFamily="34" charset="-122"/>
              </a:rPr>
              <a:t>6.</a:t>
            </a:r>
            <a:r>
              <a:rPr lang="zh-CN" altLang="en-US" sz="1000" dirty="0" smtClean="0">
                <a:solidFill>
                  <a:schemeClr val="tx1">
                    <a:lumMod val="50000"/>
                    <a:lumOff val="50000"/>
                  </a:schemeClr>
                </a:solidFill>
                <a:latin typeface="微软雅黑" pitchFamily="34" charset="-122"/>
                <a:ea typeface="微软雅黑" pitchFamily="34" charset="-122"/>
              </a:rPr>
              <a:t>你是否听说过“山西</a:t>
            </a:r>
            <a:r>
              <a:rPr lang="en-US" altLang="zh-CN" sz="1000" dirty="0" smtClean="0">
                <a:solidFill>
                  <a:schemeClr val="tx1">
                    <a:lumMod val="50000"/>
                    <a:lumOff val="50000"/>
                  </a:schemeClr>
                </a:solidFill>
                <a:latin typeface="微软雅黑" pitchFamily="34" charset="-122"/>
                <a:ea typeface="微软雅黑" pitchFamily="34" charset="-122"/>
              </a:rPr>
              <a:t>7.6</a:t>
            </a:r>
            <a:r>
              <a:rPr lang="zh-CN" altLang="en-US" sz="1000" dirty="0" smtClean="0">
                <a:solidFill>
                  <a:schemeClr val="tx1">
                    <a:lumMod val="50000"/>
                    <a:lumOff val="50000"/>
                  </a:schemeClr>
                </a:solidFill>
                <a:latin typeface="微软雅黑" pitchFamily="34" charset="-122"/>
                <a:ea typeface="微软雅黑" pitchFamily="34" charset="-122"/>
              </a:rPr>
              <a:t>万箱有毒可口可乐流入市场”事件？</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没有听说</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只是听说了，没有在意</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听说了，也去看了相关报道</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深入了解了这个事件的各种细节</a:t>
            </a:r>
          </a:p>
          <a:p>
            <a:pPr>
              <a:lnSpc>
                <a:spcPct val="150000"/>
              </a:lnSpc>
            </a:pPr>
            <a:endParaRPr lang="zh-CN" altLang="en-US" sz="1000" dirty="0" smtClean="0">
              <a:solidFill>
                <a:schemeClr val="tx1">
                  <a:lumMod val="50000"/>
                  <a:lumOff val="50000"/>
                </a:schemeClr>
              </a:solidFill>
              <a:latin typeface="微软雅黑" pitchFamily="34" charset="-122"/>
              <a:ea typeface="微软雅黑"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标题 1"/>
          <p:cNvSpPr>
            <a:spLocks noGrp="1"/>
          </p:cNvSpPr>
          <p:nvPr>
            <p:ph type="title"/>
          </p:nvPr>
        </p:nvSpPr>
        <p:spPr>
          <a:xfrm>
            <a:off x="457200" y="142852"/>
            <a:ext cx="8229600" cy="1143000"/>
          </a:xfrm>
        </p:spPr>
        <p:txBody>
          <a:bodyPr/>
          <a:lstStyle/>
          <a:p>
            <a:pPr eaLnBrk="1" hangingPunct="1"/>
            <a:r>
              <a:rPr lang="zh-CN" altLang="en-US" sz="2000" b="1" dirty="0" smtClean="0">
                <a:latin typeface="微软雅黑"/>
                <a:ea typeface="微软雅黑"/>
              </a:rPr>
              <a:t>调查问卷（续）</a:t>
            </a:r>
          </a:p>
        </p:txBody>
      </p:sp>
      <p:sp>
        <p:nvSpPr>
          <p:cNvPr id="10"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E1C53CEE-9ED7-4DC8-B1BF-70EEA65135B4}" type="slidenum">
              <a:rPr lang="zh-CN" altLang="en-US"/>
              <a:pPr>
                <a:defRPr/>
              </a:pPr>
              <a:t>13</a:t>
            </a:fld>
            <a:endParaRPr lang="zh-CN" altLang="en-US"/>
          </a:p>
        </p:txBody>
      </p:sp>
      <p:sp>
        <p:nvSpPr>
          <p:cNvPr id="9" name="TextBox 8"/>
          <p:cNvSpPr txBox="1"/>
          <p:nvPr/>
        </p:nvSpPr>
        <p:spPr>
          <a:xfrm>
            <a:off x="571472" y="928670"/>
            <a:ext cx="6286544" cy="1219308"/>
          </a:xfrm>
          <a:prstGeom prst="rect">
            <a:avLst/>
          </a:prstGeom>
          <a:noFill/>
        </p:spPr>
        <p:txBody>
          <a:bodyPr wrap="square" rtlCol="0">
            <a:spAutoFit/>
          </a:bodyPr>
          <a:lstStyle/>
          <a:p>
            <a:pPr>
              <a:lnSpc>
                <a:spcPct val="150000"/>
              </a:lnSpc>
            </a:pPr>
            <a:r>
              <a:rPr lang="en-US" altLang="zh-CN" sz="1000" dirty="0" smtClean="0">
                <a:solidFill>
                  <a:schemeClr val="tx1">
                    <a:lumMod val="50000"/>
                    <a:lumOff val="50000"/>
                  </a:schemeClr>
                </a:solidFill>
                <a:latin typeface="微软雅黑" pitchFamily="34" charset="-122"/>
                <a:ea typeface="微软雅黑" pitchFamily="34" charset="-122"/>
              </a:rPr>
              <a:t>7.</a:t>
            </a:r>
            <a:r>
              <a:rPr lang="zh-CN" altLang="en-US" sz="1000" dirty="0" smtClean="0">
                <a:solidFill>
                  <a:schemeClr val="tx1">
                    <a:lumMod val="50000"/>
                    <a:lumOff val="50000"/>
                  </a:schemeClr>
                </a:solidFill>
                <a:latin typeface="微软雅黑" pitchFamily="34" charset="-122"/>
                <a:ea typeface="微软雅黑" pitchFamily="34" charset="-122"/>
              </a:rPr>
              <a:t>对于“山西</a:t>
            </a:r>
            <a:r>
              <a:rPr lang="en-US" altLang="zh-CN" sz="1000" dirty="0" smtClean="0">
                <a:solidFill>
                  <a:schemeClr val="tx1">
                    <a:lumMod val="50000"/>
                    <a:lumOff val="50000"/>
                  </a:schemeClr>
                </a:solidFill>
                <a:latin typeface="微软雅黑" pitchFamily="34" charset="-122"/>
                <a:ea typeface="微软雅黑" pitchFamily="34" charset="-122"/>
              </a:rPr>
              <a:t>7.6</a:t>
            </a:r>
            <a:r>
              <a:rPr lang="zh-CN" altLang="en-US" sz="1000" dirty="0" smtClean="0">
                <a:solidFill>
                  <a:schemeClr val="tx1">
                    <a:lumMod val="50000"/>
                    <a:lumOff val="50000"/>
                  </a:schemeClr>
                </a:solidFill>
                <a:latin typeface="微软雅黑" pitchFamily="34" charset="-122"/>
                <a:ea typeface="微软雅黑" pitchFamily="34" charset="-122"/>
              </a:rPr>
              <a:t>万箱有毒可口可乐流入市场”事件，你的观点是？</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这只是山西地区的，其他地区的没有问题，我还是会继续喝</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换别的品牌的可乐喝</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先暂时不喝，观望一下再说</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可乐本来就不是什么健康饮品，以后都不喝了</a:t>
            </a:r>
            <a:endParaRPr lang="zh-CN" altLang="en-US" sz="1000" dirty="0">
              <a:solidFill>
                <a:schemeClr val="tx1">
                  <a:lumMod val="50000"/>
                  <a:lumOff val="50000"/>
                </a:schemeClr>
              </a:solidFill>
              <a:latin typeface="微软雅黑" pitchFamily="34" charset="-122"/>
              <a:ea typeface="微软雅黑" pitchFamily="34" charset="-122"/>
            </a:endParaRPr>
          </a:p>
        </p:txBody>
      </p:sp>
      <p:sp>
        <p:nvSpPr>
          <p:cNvPr id="14" name="TextBox 13"/>
          <p:cNvSpPr txBox="1"/>
          <p:nvPr/>
        </p:nvSpPr>
        <p:spPr>
          <a:xfrm>
            <a:off x="5144014" y="928670"/>
            <a:ext cx="2108269" cy="4247317"/>
          </a:xfrm>
          <a:prstGeom prst="rect">
            <a:avLst/>
          </a:prstGeom>
          <a:noFill/>
        </p:spPr>
        <p:txBody>
          <a:bodyPr wrap="none" rtlCol="0">
            <a:spAutoFit/>
          </a:bodyPr>
          <a:lstStyle/>
          <a:p>
            <a:pPr>
              <a:lnSpc>
                <a:spcPct val="150000"/>
              </a:lnSpc>
            </a:pPr>
            <a:r>
              <a:rPr lang="en-US" altLang="zh-CN" sz="1000" dirty="0" smtClean="0">
                <a:solidFill>
                  <a:schemeClr val="tx1">
                    <a:lumMod val="50000"/>
                    <a:lumOff val="50000"/>
                  </a:schemeClr>
                </a:solidFill>
                <a:latin typeface="微软雅黑" pitchFamily="34" charset="-122"/>
                <a:ea typeface="微软雅黑" pitchFamily="34" charset="-122"/>
              </a:rPr>
              <a:t>8.</a:t>
            </a:r>
            <a:r>
              <a:rPr lang="zh-CN" altLang="en-US" sz="1000" dirty="0" smtClean="0">
                <a:solidFill>
                  <a:schemeClr val="tx1">
                    <a:lumMod val="50000"/>
                    <a:lumOff val="50000"/>
                  </a:schemeClr>
                </a:solidFill>
                <a:latin typeface="微软雅黑" pitchFamily="34" charset="-122"/>
                <a:ea typeface="微软雅黑" pitchFamily="34" charset="-122"/>
              </a:rPr>
              <a:t>请问你的性别？</a:t>
            </a:r>
            <a:endParaRPr lang="en-US" altLang="zh-CN" sz="1000" dirty="0" smtClean="0">
              <a:solidFill>
                <a:schemeClr val="tx1">
                  <a:lumMod val="50000"/>
                  <a:lumOff val="50000"/>
                </a:schemeClr>
              </a:solidFill>
              <a:latin typeface="微软雅黑" pitchFamily="34" charset="-122"/>
              <a:ea typeface="微软雅黑" pitchFamily="34" charset="-122"/>
            </a:endParaRP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男</a:t>
            </a:r>
            <a:endParaRPr lang="en-US" altLang="zh-CN" sz="1000" dirty="0" smtClean="0">
              <a:solidFill>
                <a:schemeClr val="tx1">
                  <a:lumMod val="50000"/>
                  <a:lumOff val="50000"/>
                </a:schemeClr>
              </a:solidFill>
              <a:latin typeface="微软雅黑" pitchFamily="34" charset="-122"/>
              <a:ea typeface="微软雅黑" pitchFamily="34" charset="-122"/>
            </a:endParaRP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女</a:t>
            </a:r>
            <a:endParaRPr lang="en-US" altLang="zh-CN" sz="1000" dirty="0" smtClean="0">
              <a:solidFill>
                <a:schemeClr val="tx1">
                  <a:lumMod val="50000"/>
                  <a:lumOff val="50000"/>
                </a:schemeClr>
              </a:solidFill>
              <a:latin typeface="微软雅黑" pitchFamily="34" charset="-122"/>
              <a:ea typeface="微软雅黑" pitchFamily="34" charset="-122"/>
            </a:endParaRPr>
          </a:p>
          <a:p>
            <a:pPr>
              <a:lnSpc>
                <a:spcPct val="150000"/>
              </a:lnSpc>
            </a:pPr>
            <a:endParaRPr lang="zh-CN" altLang="en-US" sz="1000" dirty="0" smtClean="0">
              <a:solidFill>
                <a:schemeClr val="tx1">
                  <a:lumMod val="50000"/>
                  <a:lumOff val="50000"/>
                </a:schemeClr>
              </a:solidFill>
              <a:latin typeface="微软雅黑" pitchFamily="34" charset="-122"/>
              <a:ea typeface="微软雅黑" pitchFamily="34" charset="-122"/>
            </a:endParaRPr>
          </a:p>
          <a:p>
            <a:pPr>
              <a:lnSpc>
                <a:spcPct val="150000"/>
              </a:lnSpc>
            </a:pPr>
            <a:r>
              <a:rPr lang="en-US" altLang="zh-CN" sz="1000" dirty="0" smtClean="0">
                <a:solidFill>
                  <a:schemeClr val="tx1">
                    <a:lumMod val="50000"/>
                    <a:lumOff val="50000"/>
                  </a:schemeClr>
                </a:solidFill>
                <a:latin typeface="微软雅黑" pitchFamily="34" charset="-122"/>
                <a:ea typeface="微软雅黑" pitchFamily="34" charset="-122"/>
              </a:rPr>
              <a:t>9.</a:t>
            </a:r>
            <a:r>
              <a:rPr lang="zh-CN" altLang="en-US" sz="1000" dirty="0" smtClean="0">
                <a:solidFill>
                  <a:schemeClr val="tx1">
                    <a:lumMod val="50000"/>
                    <a:lumOff val="50000"/>
                  </a:schemeClr>
                </a:solidFill>
                <a:latin typeface="微软雅黑" pitchFamily="34" charset="-122"/>
                <a:ea typeface="微软雅黑" pitchFamily="34" charset="-122"/>
              </a:rPr>
              <a:t>请问你的</a:t>
            </a:r>
            <a:r>
              <a:rPr lang="zh-CN" altLang="en-US" sz="1000" dirty="0" smtClean="0">
                <a:solidFill>
                  <a:schemeClr val="tx1">
                    <a:lumMod val="50000"/>
                    <a:lumOff val="50000"/>
                  </a:schemeClr>
                </a:solidFill>
                <a:latin typeface="微软雅黑" pitchFamily="34" charset="-122"/>
                <a:ea typeface="微软雅黑" pitchFamily="34" charset="-122"/>
              </a:rPr>
              <a:t>年龄？</a:t>
            </a:r>
            <a:endParaRPr lang="en-US" altLang="zh-CN" sz="1000" dirty="0" smtClean="0">
              <a:solidFill>
                <a:schemeClr val="tx1">
                  <a:lumMod val="50000"/>
                  <a:lumOff val="50000"/>
                </a:schemeClr>
              </a:solidFill>
              <a:latin typeface="微软雅黑" pitchFamily="34" charset="-122"/>
              <a:ea typeface="微软雅黑" pitchFamily="34" charset="-122"/>
            </a:endParaRPr>
          </a:p>
          <a:p>
            <a:pPr>
              <a:lnSpc>
                <a:spcPct val="150000"/>
              </a:lnSpc>
            </a:pPr>
            <a:r>
              <a:rPr lang="en-US" altLang="zh-CN" sz="1000" dirty="0" smtClean="0">
                <a:solidFill>
                  <a:schemeClr val="tx1">
                    <a:lumMod val="50000"/>
                    <a:lumOff val="50000"/>
                  </a:schemeClr>
                </a:solidFill>
                <a:latin typeface="微软雅黑" pitchFamily="34" charset="-122"/>
                <a:ea typeface="微软雅黑" pitchFamily="34" charset="-122"/>
              </a:rPr>
              <a:t>18</a:t>
            </a:r>
            <a:r>
              <a:rPr lang="zh-CN" altLang="en-US" sz="1000" dirty="0" smtClean="0">
                <a:solidFill>
                  <a:schemeClr val="tx1">
                    <a:lumMod val="50000"/>
                    <a:lumOff val="50000"/>
                  </a:schemeClr>
                </a:solidFill>
                <a:latin typeface="微软雅黑" pitchFamily="34" charset="-122"/>
                <a:ea typeface="微软雅黑" pitchFamily="34" charset="-122"/>
              </a:rPr>
              <a:t>岁以下		</a:t>
            </a:r>
          </a:p>
          <a:p>
            <a:pPr>
              <a:lnSpc>
                <a:spcPct val="150000"/>
              </a:lnSpc>
            </a:pPr>
            <a:r>
              <a:rPr lang="en-US" altLang="zh-CN" sz="1000" dirty="0" smtClean="0">
                <a:solidFill>
                  <a:schemeClr val="tx1">
                    <a:lumMod val="50000"/>
                    <a:lumOff val="50000"/>
                  </a:schemeClr>
                </a:solidFill>
                <a:latin typeface="微软雅黑" pitchFamily="34" charset="-122"/>
                <a:ea typeface="微软雅黑" pitchFamily="34" charset="-122"/>
              </a:rPr>
              <a:t>18-25</a:t>
            </a:r>
            <a:r>
              <a:rPr lang="zh-CN" altLang="en-US" sz="1000" dirty="0" smtClean="0">
                <a:solidFill>
                  <a:schemeClr val="tx1">
                    <a:lumMod val="50000"/>
                    <a:lumOff val="50000"/>
                  </a:schemeClr>
                </a:solidFill>
                <a:latin typeface="微软雅黑" pitchFamily="34" charset="-122"/>
                <a:ea typeface="微软雅黑" pitchFamily="34" charset="-122"/>
              </a:rPr>
              <a:t>岁	</a:t>
            </a:r>
          </a:p>
          <a:p>
            <a:pPr>
              <a:lnSpc>
                <a:spcPct val="150000"/>
              </a:lnSpc>
            </a:pPr>
            <a:r>
              <a:rPr lang="en-US" altLang="zh-CN" sz="1000" dirty="0" smtClean="0">
                <a:solidFill>
                  <a:schemeClr val="tx1">
                    <a:lumMod val="50000"/>
                    <a:lumOff val="50000"/>
                  </a:schemeClr>
                </a:solidFill>
                <a:latin typeface="微软雅黑" pitchFamily="34" charset="-122"/>
                <a:ea typeface="微软雅黑" pitchFamily="34" charset="-122"/>
              </a:rPr>
              <a:t>26-35</a:t>
            </a:r>
            <a:r>
              <a:rPr lang="zh-CN" altLang="en-US" sz="1000" dirty="0" smtClean="0">
                <a:solidFill>
                  <a:schemeClr val="tx1">
                    <a:lumMod val="50000"/>
                    <a:lumOff val="50000"/>
                  </a:schemeClr>
                </a:solidFill>
                <a:latin typeface="微软雅黑" pitchFamily="34" charset="-122"/>
                <a:ea typeface="微软雅黑" pitchFamily="34" charset="-122"/>
              </a:rPr>
              <a:t>岁		</a:t>
            </a:r>
          </a:p>
          <a:p>
            <a:pPr>
              <a:lnSpc>
                <a:spcPct val="150000"/>
              </a:lnSpc>
            </a:pPr>
            <a:r>
              <a:rPr lang="en-US" altLang="zh-CN" sz="1000" dirty="0" smtClean="0">
                <a:solidFill>
                  <a:schemeClr val="tx1">
                    <a:lumMod val="50000"/>
                    <a:lumOff val="50000"/>
                  </a:schemeClr>
                </a:solidFill>
                <a:latin typeface="微软雅黑" pitchFamily="34" charset="-122"/>
                <a:ea typeface="微软雅黑" pitchFamily="34" charset="-122"/>
              </a:rPr>
              <a:t>36-45</a:t>
            </a:r>
            <a:r>
              <a:rPr lang="zh-CN" altLang="en-US" sz="1000" dirty="0" smtClean="0">
                <a:solidFill>
                  <a:schemeClr val="tx1">
                    <a:lumMod val="50000"/>
                    <a:lumOff val="50000"/>
                  </a:schemeClr>
                </a:solidFill>
                <a:latin typeface="微软雅黑" pitchFamily="34" charset="-122"/>
                <a:ea typeface="微软雅黑" pitchFamily="34" charset="-122"/>
              </a:rPr>
              <a:t>岁		</a:t>
            </a:r>
          </a:p>
          <a:p>
            <a:pPr>
              <a:lnSpc>
                <a:spcPct val="150000"/>
              </a:lnSpc>
            </a:pPr>
            <a:r>
              <a:rPr lang="en-US" altLang="zh-CN" sz="1000" dirty="0" smtClean="0">
                <a:solidFill>
                  <a:schemeClr val="tx1">
                    <a:lumMod val="50000"/>
                    <a:lumOff val="50000"/>
                  </a:schemeClr>
                </a:solidFill>
                <a:latin typeface="微软雅黑" pitchFamily="34" charset="-122"/>
                <a:ea typeface="微软雅黑" pitchFamily="34" charset="-122"/>
              </a:rPr>
              <a:t>46-55</a:t>
            </a:r>
            <a:r>
              <a:rPr lang="zh-CN" altLang="en-US" sz="1000" dirty="0" smtClean="0">
                <a:solidFill>
                  <a:schemeClr val="tx1">
                    <a:lumMod val="50000"/>
                    <a:lumOff val="50000"/>
                  </a:schemeClr>
                </a:solidFill>
                <a:latin typeface="微软雅黑" pitchFamily="34" charset="-122"/>
                <a:ea typeface="微软雅黑" pitchFamily="34" charset="-122"/>
              </a:rPr>
              <a:t>岁		</a:t>
            </a:r>
          </a:p>
          <a:p>
            <a:pPr>
              <a:lnSpc>
                <a:spcPct val="150000"/>
              </a:lnSpc>
            </a:pPr>
            <a:r>
              <a:rPr lang="en-US" altLang="zh-CN" sz="1000" dirty="0" smtClean="0">
                <a:solidFill>
                  <a:schemeClr val="tx1">
                    <a:lumMod val="50000"/>
                    <a:lumOff val="50000"/>
                  </a:schemeClr>
                </a:solidFill>
                <a:latin typeface="微软雅黑" pitchFamily="34" charset="-122"/>
                <a:ea typeface="微软雅黑" pitchFamily="34" charset="-122"/>
              </a:rPr>
              <a:t>55</a:t>
            </a:r>
            <a:r>
              <a:rPr lang="zh-CN" altLang="en-US" sz="1000" dirty="0" smtClean="0">
                <a:solidFill>
                  <a:schemeClr val="tx1">
                    <a:lumMod val="50000"/>
                    <a:lumOff val="50000"/>
                  </a:schemeClr>
                </a:solidFill>
                <a:latin typeface="微软雅黑" pitchFamily="34" charset="-122"/>
                <a:ea typeface="微软雅黑" pitchFamily="34" charset="-122"/>
              </a:rPr>
              <a:t>岁以</a:t>
            </a:r>
            <a:endParaRPr lang="en-US" altLang="zh-CN" sz="1000" dirty="0" smtClean="0">
              <a:solidFill>
                <a:schemeClr val="tx1">
                  <a:lumMod val="50000"/>
                  <a:lumOff val="50000"/>
                </a:schemeClr>
              </a:solidFill>
              <a:latin typeface="微软雅黑" pitchFamily="34" charset="-122"/>
              <a:ea typeface="微软雅黑" pitchFamily="34" charset="-122"/>
            </a:endParaRPr>
          </a:p>
          <a:p>
            <a:pPr>
              <a:lnSpc>
                <a:spcPct val="150000"/>
              </a:lnSpc>
            </a:pPr>
            <a:endParaRPr lang="zh-CN" altLang="en-US" sz="1000" dirty="0" smtClean="0">
              <a:solidFill>
                <a:schemeClr val="tx1">
                  <a:lumMod val="50000"/>
                  <a:lumOff val="50000"/>
                </a:schemeClr>
              </a:solidFill>
              <a:latin typeface="微软雅黑" pitchFamily="34" charset="-122"/>
              <a:ea typeface="微软雅黑" pitchFamily="34" charset="-122"/>
            </a:endParaRPr>
          </a:p>
          <a:p>
            <a:pPr>
              <a:lnSpc>
                <a:spcPct val="150000"/>
              </a:lnSpc>
            </a:pPr>
            <a:r>
              <a:rPr lang="en-US" altLang="zh-CN" sz="1000" dirty="0" smtClean="0">
                <a:solidFill>
                  <a:schemeClr val="tx1">
                    <a:lumMod val="50000"/>
                    <a:lumOff val="50000"/>
                  </a:schemeClr>
                </a:solidFill>
                <a:latin typeface="微软雅黑" pitchFamily="34" charset="-122"/>
                <a:ea typeface="微软雅黑" pitchFamily="34" charset="-122"/>
              </a:rPr>
              <a:t>10</a:t>
            </a:r>
            <a:r>
              <a:rPr lang="en-US" altLang="zh-CN" sz="1000" dirty="0" smtClean="0">
                <a:solidFill>
                  <a:schemeClr val="tx1">
                    <a:lumMod val="50000"/>
                    <a:lumOff val="50000"/>
                  </a:schemeClr>
                </a:solidFill>
                <a:latin typeface="微软雅黑" pitchFamily="34" charset="-122"/>
                <a:ea typeface="微软雅黑" pitchFamily="34" charset="-122"/>
              </a:rPr>
              <a:t>.</a:t>
            </a:r>
            <a:r>
              <a:rPr lang="zh-CN" altLang="en-US" sz="1000" dirty="0" smtClean="0">
                <a:solidFill>
                  <a:schemeClr val="tx1">
                    <a:lumMod val="50000"/>
                    <a:lumOff val="50000"/>
                  </a:schemeClr>
                </a:solidFill>
                <a:latin typeface="微软雅黑" pitchFamily="34" charset="-122"/>
                <a:ea typeface="微软雅黑" pitchFamily="34" charset="-122"/>
              </a:rPr>
              <a:t>请问你居住</a:t>
            </a:r>
            <a:r>
              <a:rPr lang="zh-CN" altLang="en-US" sz="1000" dirty="0" smtClean="0">
                <a:solidFill>
                  <a:schemeClr val="tx1">
                    <a:lumMod val="50000"/>
                    <a:lumOff val="50000"/>
                  </a:schemeClr>
                </a:solidFill>
                <a:latin typeface="微软雅黑" pitchFamily="34" charset="-122"/>
                <a:ea typeface="微软雅黑" pitchFamily="34" charset="-122"/>
              </a:rPr>
              <a:t>的城市？</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特大</a:t>
            </a:r>
            <a:r>
              <a:rPr lang="zh-CN" altLang="en-US" sz="1000" dirty="0" smtClean="0">
                <a:solidFill>
                  <a:schemeClr val="tx1">
                    <a:lumMod val="50000"/>
                    <a:lumOff val="50000"/>
                  </a:schemeClr>
                </a:solidFill>
                <a:latin typeface="微软雅黑" pitchFamily="34" charset="-122"/>
                <a:ea typeface="微软雅黑" pitchFamily="34" charset="-122"/>
              </a:rPr>
              <a:t>城市：北京、上海，请注明：</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省会</a:t>
            </a:r>
            <a:r>
              <a:rPr lang="zh-CN" altLang="en-US" sz="1000" dirty="0" smtClean="0">
                <a:solidFill>
                  <a:schemeClr val="tx1">
                    <a:lumMod val="50000"/>
                    <a:lumOff val="50000"/>
                  </a:schemeClr>
                </a:solidFill>
                <a:latin typeface="微软雅黑" pitchFamily="34" charset="-122"/>
                <a:ea typeface="微软雅黑" pitchFamily="34" charset="-122"/>
              </a:rPr>
              <a:t>城市，请注明：</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非</a:t>
            </a:r>
            <a:r>
              <a:rPr lang="zh-CN" altLang="en-US" sz="1000" dirty="0" smtClean="0">
                <a:solidFill>
                  <a:schemeClr val="tx1">
                    <a:lumMod val="50000"/>
                    <a:lumOff val="50000"/>
                  </a:schemeClr>
                </a:solidFill>
                <a:latin typeface="微软雅黑" pitchFamily="34" charset="-122"/>
                <a:ea typeface="微软雅黑" pitchFamily="34" charset="-122"/>
              </a:rPr>
              <a:t>省会城市，请注明：</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集镇</a:t>
            </a:r>
            <a:r>
              <a:rPr lang="zh-CN" altLang="en-US" sz="1000" dirty="0" smtClean="0">
                <a:solidFill>
                  <a:schemeClr val="tx1">
                    <a:lumMod val="50000"/>
                    <a:lumOff val="50000"/>
                  </a:schemeClr>
                </a:solidFill>
                <a:latin typeface="微软雅黑" pitchFamily="34" charset="-122"/>
                <a:ea typeface="微软雅黑" pitchFamily="34" charset="-122"/>
              </a:rPr>
              <a:t>及农村，请注明：</a:t>
            </a:r>
          </a:p>
          <a:p>
            <a:pPr>
              <a:lnSpc>
                <a:spcPct val="150000"/>
              </a:lnSpc>
            </a:pPr>
            <a:r>
              <a:rPr lang="zh-CN" altLang="en-US" sz="1000" dirty="0" smtClean="0">
                <a:solidFill>
                  <a:schemeClr val="tx1">
                    <a:lumMod val="50000"/>
                    <a:lumOff val="50000"/>
                  </a:schemeClr>
                </a:solidFill>
                <a:latin typeface="微软雅黑" pitchFamily="34" charset="-122"/>
                <a:ea typeface="微软雅黑" pitchFamily="34" charset="-122"/>
              </a:rPr>
              <a:t>其他</a:t>
            </a:r>
            <a:r>
              <a:rPr lang="zh-CN" altLang="en-US" sz="1000" dirty="0" smtClean="0">
                <a:solidFill>
                  <a:schemeClr val="tx1">
                    <a:lumMod val="50000"/>
                    <a:lumOff val="50000"/>
                  </a:schemeClr>
                </a:solidFill>
                <a:latin typeface="微软雅黑" pitchFamily="34" charset="-122"/>
                <a:ea typeface="微软雅黑" pitchFamily="34" charset="-122"/>
              </a:rPr>
              <a:t>，请注明：</a:t>
            </a:r>
            <a:endParaRPr lang="zh-CN" altLang="en-US" sz="1000" dirty="0">
              <a:solidFill>
                <a:schemeClr val="tx1">
                  <a:lumMod val="50000"/>
                  <a:lumOff val="50000"/>
                </a:schemeClr>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标题 1"/>
          <p:cNvSpPr>
            <a:spLocks noGrp="1"/>
          </p:cNvSpPr>
          <p:nvPr>
            <p:ph type="title"/>
          </p:nvPr>
        </p:nvSpPr>
        <p:spPr>
          <a:xfrm>
            <a:off x="428625" y="2060575"/>
            <a:ext cx="8229600" cy="1143000"/>
          </a:xfrm>
        </p:spPr>
        <p:txBody>
          <a:bodyPr/>
          <a:lstStyle/>
          <a:p>
            <a:pPr eaLnBrk="1" hangingPunct="1"/>
            <a:r>
              <a:rPr lang="en-US" altLang="zh-CN" sz="2000" i="1" smtClean="0">
                <a:latin typeface="Georgia" pitchFamily="18" charset="0"/>
                <a:ea typeface="微软雅黑"/>
              </a:rPr>
              <a:t>THANK YOU !</a:t>
            </a:r>
            <a:endParaRPr lang="zh-CN" altLang="en-US" sz="2000" b="1" smtClean="0">
              <a:latin typeface="Georgia" pitchFamily="18" charset="0"/>
              <a:ea typeface="微软雅黑"/>
            </a:endParaRPr>
          </a:p>
        </p:txBody>
      </p:sp>
      <p:pic>
        <p:nvPicPr>
          <p:cNvPr id="33794" name="图片 4" descr="logo-findoout.png"/>
          <p:cNvPicPr>
            <a:picLocks noChangeAspect="1"/>
          </p:cNvPicPr>
          <p:nvPr/>
        </p:nvPicPr>
        <p:blipFill>
          <a:blip r:embed="rId2" cstate="print"/>
          <a:srcRect/>
          <a:stretch>
            <a:fillRect/>
          </a:stretch>
        </p:blipFill>
        <p:spPr bwMode="auto">
          <a:xfrm>
            <a:off x="7643813" y="357188"/>
            <a:ext cx="1143000" cy="381000"/>
          </a:xfrm>
          <a:prstGeom prst="rect">
            <a:avLst/>
          </a:prstGeom>
          <a:noFill/>
          <a:ln w="9525">
            <a:noFill/>
            <a:miter lim="800000"/>
            <a:headEnd/>
            <a:tailEnd/>
          </a:ln>
        </p:spPr>
      </p:pic>
      <p:sp>
        <p:nvSpPr>
          <p:cNvPr id="30723" name="灯片编号占位符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zh-CN" altLang="en-US" sz="1200">
                <a:latin typeface="宋体" charset="-122"/>
              </a:rPr>
              <a:t>御调查 </a:t>
            </a:r>
            <a:r>
              <a:rPr lang="en-US" altLang="zh-CN" sz="1200">
                <a:latin typeface="宋体" charset="-122"/>
              </a:rPr>
              <a:t>|  </a:t>
            </a:r>
            <a:fld id="{5EDE68E5-D1F5-4363-8148-7DBD91943400}" type="slidenum">
              <a:rPr lang="zh-CN" altLang="en-US" sz="1200">
                <a:latin typeface="宋体" charset="-122"/>
              </a:rPr>
              <a:pPr fontAlgn="base">
                <a:spcBef>
                  <a:spcPct val="0"/>
                </a:spcBef>
                <a:spcAft>
                  <a:spcPct val="0"/>
                </a:spcAft>
                <a:defRPr/>
              </a:pPr>
              <a:t>14</a:t>
            </a:fld>
            <a:endParaRPr lang="en-US" altLang="zh-CN" sz="1200">
              <a:latin typeface="宋体" charset="-122"/>
            </a:endParaRPr>
          </a:p>
        </p:txBody>
      </p:sp>
      <p:sp>
        <p:nvSpPr>
          <p:cNvPr id="33796" name="TextBox 5"/>
          <p:cNvSpPr txBox="1">
            <a:spLocks noChangeArrowheads="1"/>
          </p:cNvSpPr>
          <p:nvPr/>
        </p:nvSpPr>
        <p:spPr bwMode="auto">
          <a:xfrm>
            <a:off x="428624" y="3781425"/>
            <a:ext cx="3214681" cy="368300"/>
          </a:xfrm>
          <a:prstGeom prst="rect">
            <a:avLst/>
          </a:prstGeom>
          <a:noFill/>
          <a:ln w="9525">
            <a:noFill/>
            <a:miter lim="800000"/>
            <a:headEnd/>
            <a:tailEnd/>
          </a:ln>
        </p:spPr>
        <p:txBody>
          <a:bodyPr wrap="square">
            <a:spAutoFit/>
          </a:bodyPr>
          <a:lstStyle/>
          <a:p>
            <a:r>
              <a:rPr lang="en-US" altLang="zh-CN" dirty="0" smtClean="0">
                <a:latin typeface="Calibri" pitchFamily="34" charset="0"/>
              </a:rPr>
              <a:t>Qianling.yang@findoout.com</a:t>
            </a:r>
            <a:endParaRPr lang="zh-CN" altLang="en-US" dirty="0">
              <a:latin typeface="Calibri" pitchFamily="34" charset="0"/>
            </a:endParaRPr>
          </a:p>
        </p:txBody>
      </p:sp>
      <p:sp>
        <p:nvSpPr>
          <p:cNvPr id="33797" name="Text Box 6"/>
          <p:cNvSpPr txBox="1">
            <a:spLocks noChangeArrowheads="1"/>
          </p:cNvSpPr>
          <p:nvPr/>
        </p:nvSpPr>
        <p:spPr bwMode="auto">
          <a:xfrm>
            <a:off x="428625" y="4149725"/>
            <a:ext cx="3352800" cy="1815882"/>
          </a:xfrm>
          <a:prstGeom prst="rect">
            <a:avLst/>
          </a:prstGeom>
          <a:noFill/>
          <a:ln w="9525">
            <a:noFill/>
            <a:miter lim="800000"/>
            <a:headEnd/>
            <a:tailEnd/>
          </a:ln>
        </p:spPr>
        <p:txBody>
          <a:bodyPr>
            <a:spAutoFit/>
          </a:bodyPr>
          <a:lstStyle/>
          <a:p>
            <a:pPr latinLnBrk="1"/>
            <a:r>
              <a:rPr lang="zh-CN" altLang="en-US" sz="1400" b="1" dirty="0">
                <a:latin typeface="楷体_GB2312" pitchFamily="49" charset="-122"/>
                <a:ea typeface="楷体_GB2312" pitchFamily="49" charset="-122"/>
              </a:rPr>
              <a:t>上海市杨浦区国定路</a:t>
            </a:r>
            <a:r>
              <a:rPr lang="en-US" altLang="zh-CN" sz="1400" b="1" dirty="0">
                <a:latin typeface="楷体_GB2312" pitchFamily="49" charset="-122"/>
                <a:ea typeface="楷体_GB2312" pitchFamily="49" charset="-122"/>
              </a:rPr>
              <a:t>335</a:t>
            </a:r>
            <a:r>
              <a:rPr lang="zh-CN" altLang="en-US" sz="1400" b="1" dirty="0" smtClean="0">
                <a:latin typeface="楷体_GB2312" pitchFamily="49" charset="-122"/>
                <a:ea typeface="楷体_GB2312" pitchFamily="49" charset="-122"/>
              </a:rPr>
              <a:t>号</a:t>
            </a:r>
            <a:r>
              <a:rPr lang="en-US" altLang="zh-CN" sz="1400" b="1" dirty="0" smtClean="0">
                <a:latin typeface="楷体_GB2312" pitchFamily="49" charset="-122"/>
                <a:ea typeface="楷体_GB2312" pitchFamily="49" charset="-122"/>
              </a:rPr>
              <a:t>2</a:t>
            </a:r>
            <a:r>
              <a:rPr lang="zh-CN" altLang="en-US" sz="1400" b="1" dirty="0" smtClean="0">
                <a:latin typeface="楷体_GB2312" pitchFamily="49" charset="-122"/>
                <a:ea typeface="楷体_GB2312" pitchFamily="49" charset="-122"/>
              </a:rPr>
              <a:t>号</a:t>
            </a:r>
            <a:r>
              <a:rPr lang="zh-CN" altLang="en-US" sz="1400" b="1" dirty="0">
                <a:latin typeface="楷体_GB2312" pitchFamily="49" charset="-122"/>
                <a:ea typeface="楷体_GB2312" pitchFamily="49" charset="-122"/>
              </a:rPr>
              <a:t>楼</a:t>
            </a:r>
            <a:r>
              <a:rPr lang="en-US" altLang="zh-CN" sz="1400" b="1" dirty="0" smtClean="0">
                <a:latin typeface="楷体_GB2312" pitchFamily="49" charset="-122"/>
                <a:ea typeface="楷体_GB2312" pitchFamily="49" charset="-122"/>
              </a:rPr>
              <a:t>1003</a:t>
            </a:r>
            <a:r>
              <a:rPr lang="zh-CN" altLang="en-US" sz="1400" b="1" dirty="0" smtClean="0">
                <a:latin typeface="楷体_GB2312" pitchFamily="49" charset="-122"/>
                <a:ea typeface="楷体_GB2312" pitchFamily="49" charset="-122"/>
              </a:rPr>
              <a:t>室</a:t>
            </a:r>
            <a:endParaRPr lang="zh-CN" altLang="en-US" sz="1400" b="1" dirty="0">
              <a:latin typeface="楷体_GB2312" pitchFamily="49" charset="-122"/>
              <a:ea typeface="楷体_GB2312" pitchFamily="49" charset="-122"/>
            </a:endParaRPr>
          </a:p>
          <a:p>
            <a:pPr latinLnBrk="1"/>
            <a:r>
              <a:rPr lang="zh-CN" altLang="en-US" sz="1400" b="1" dirty="0">
                <a:latin typeface="楷体_GB2312" pitchFamily="49" charset="-122"/>
                <a:ea typeface="楷体_GB2312" pitchFamily="49" charset="-122"/>
              </a:rPr>
              <a:t>（邮编：</a:t>
            </a:r>
            <a:r>
              <a:rPr lang="en-US" altLang="zh-CN" sz="1400" b="1" dirty="0">
                <a:latin typeface="楷体_GB2312" pitchFamily="49" charset="-122"/>
                <a:ea typeface="楷体_GB2312" pitchFamily="49" charset="-122"/>
              </a:rPr>
              <a:t>200433</a:t>
            </a:r>
            <a:r>
              <a:rPr lang="zh-CN" altLang="en-US" sz="1400" b="1" dirty="0">
                <a:latin typeface="楷体_GB2312" pitchFamily="49" charset="-122"/>
                <a:ea typeface="楷体_GB2312" pitchFamily="49" charset="-122"/>
              </a:rPr>
              <a:t>）</a:t>
            </a:r>
          </a:p>
          <a:p>
            <a:pPr latinLnBrk="1"/>
            <a:r>
              <a:rPr lang="zh-CN" altLang="en-US" sz="1400" b="1" dirty="0">
                <a:latin typeface="楷体_GB2312" pitchFamily="49" charset="-122"/>
                <a:ea typeface="楷体_GB2312" pitchFamily="49" charset="-122"/>
              </a:rPr>
              <a:t>公司网页：</a:t>
            </a:r>
            <a:r>
              <a:rPr lang="en-US" altLang="zh-CN" sz="1400" b="1" dirty="0">
                <a:latin typeface="楷体_GB2312" pitchFamily="49" charset="-122"/>
                <a:ea typeface="楷体_GB2312" pitchFamily="49" charset="-122"/>
              </a:rPr>
              <a:t>www.findoout.cn</a:t>
            </a:r>
          </a:p>
          <a:p>
            <a:pPr latinLnBrk="1"/>
            <a:r>
              <a:rPr lang="zh-CN" altLang="en-US" sz="1400" b="1" dirty="0">
                <a:latin typeface="楷体_GB2312" pitchFamily="49" charset="-122"/>
                <a:ea typeface="楷体_GB2312" pitchFamily="49" charset="-122"/>
              </a:rPr>
              <a:t>深度了解：</a:t>
            </a:r>
            <a:r>
              <a:rPr lang="en-US" altLang="zh-CN" sz="1400" b="1" dirty="0">
                <a:latin typeface="楷体_GB2312" pitchFamily="49" charset="-122"/>
                <a:ea typeface="楷体_GB2312" pitchFamily="49" charset="-122"/>
              </a:rPr>
              <a:t>www.findoout.com</a:t>
            </a:r>
          </a:p>
          <a:p>
            <a:pPr latinLnBrk="1"/>
            <a:r>
              <a:rPr lang="zh-CN" altLang="en-US" sz="1400" b="1" dirty="0">
                <a:latin typeface="楷体_GB2312" pitchFamily="49" charset="-122"/>
                <a:ea typeface="楷体_GB2312" pitchFamily="49" charset="-122"/>
              </a:rPr>
              <a:t>邮箱：</a:t>
            </a:r>
            <a:r>
              <a:rPr lang="en-US" altLang="zh-CN" sz="1400" b="1" dirty="0">
                <a:latin typeface="楷体_GB2312" pitchFamily="49" charset="-122"/>
                <a:ea typeface="楷体_GB2312" pitchFamily="49" charset="-122"/>
              </a:rPr>
              <a:t>support@findoout.com </a:t>
            </a:r>
            <a:endParaRPr lang="zh-CN" altLang="zh-CN" sz="1400" b="1" dirty="0">
              <a:latin typeface="楷体_GB2312" pitchFamily="49" charset="-122"/>
              <a:ea typeface="楷体_GB2312" pitchFamily="49" charset="-122"/>
            </a:endParaRPr>
          </a:p>
          <a:p>
            <a:pPr latinLnBrk="1"/>
            <a:r>
              <a:rPr lang="zh-CN" altLang="en-US" sz="1400" b="1" dirty="0">
                <a:latin typeface="楷体_GB2312" pitchFamily="49" charset="-122"/>
                <a:ea typeface="楷体_GB2312" pitchFamily="49" charset="-122"/>
              </a:rPr>
              <a:t>电话：</a:t>
            </a:r>
            <a:r>
              <a:rPr lang="en-US" altLang="zh-CN" sz="1400" b="1" dirty="0">
                <a:latin typeface="楷体_GB2312" pitchFamily="49" charset="-122"/>
                <a:ea typeface="楷体_GB2312" pitchFamily="49" charset="-122"/>
              </a:rPr>
              <a:t>+8621/26613883</a:t>
            </a:r>
          </a:p>
          <a:p>
            <a:pPr latinLnBrk="1"/>
            <a:r>
              <a:rPr lang="zh-CN" altLang="en-US" sz="1400" b="1" dirty="0">
                <a:latin typeface="楷体_GB2312" pitchFamily="49" charset="-122"/>
                <a:ea typeface="楷体_GB2312" pitchFamily="49" charset="-122"/>
              </a:rPr>
              <a:t>传真：</a:t>
            </a:r>
            <a:r>
              <a:rPr lang="en-US" altLang="zh-CN" sz="1400" b="1" dirty="0">
                <a:latin typeface="楷体_GB2312" pitchFamily="49" charset="-122"/>
                <a:ea typeface="楷体_GB2312" pitchFamily="49" charset="-122"/>
              </a:rPr>
              <a:t>+8621/26613883</a:t>
            </a:r>
          </a:p>
          <a:p>
            <a:pPr latinLnBrk="1"/>
            <a:r>
              <a:rPr lang="en-US" altLang="zh-CN" sz="1400" b="1" dirty="0">
                <a:latin typeface="楷体_GB2312" pitchFamily="49" charset="-122"/>
                <a:ea typeface="楷体_GB2312" pitchFamily="49" charset="-122"/>
              </a:rPr>
              <a:t>Q  </a:t>
            </a:r>
            <a:r>
              <a:rPr lang="en-US" altLang="zh-CN" sz="1400" b="1" dirty="0" err="1">
                <a:latin typeface="楷体_GB2312" pitchFamily="49" charset="-122"/>
                <a:ea typeface="楷体_GB2312" pitchFamily="49" charset="-122"/>
              </a:rPr>
              <a:t>Q</a:t>
            </a:r>
            <a:r>
              <a:rPr lang="zh-CN" altLang="en-US" sz="1400" b="1" dirty="0" smtClean="0">
                <a:latin typeface="楷体_GB2312" pitchFamily="49" charset="-122"/>
                <a:ea typeface="楷体_GB2312" pitchFamily="49" charset="-122"/>
              </a:rPr>
              <a:t>：</a:t>
            </a:r>
            <a:r>
              <a:rPr lang="en-US" altLang="zh-CN" sz="1400" b="1" dirty="0" smtClean="0">
                <a:latin typeface="楷体_GB2312" pitchFamily="49" charset="-122"/>
                <a:ea typeface="楷体_GB2312" pitchFamily="49" charset="-122"/>
              </a:rPr>
              <a:t>23529264</a:t>
            </a:r>
            <a:endParaRPr lang="zh-CN" altLang="en-US" sz="1400" b="1" dirty="0">
              <a:latin typeface="楷体_GB2312" pitchFamily="49" charset="-122"/>
              <a:ea typeface="楷体_GB2312" pitchFamily="49"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p:txBody>
          <a:bodyPr/>
          <a:lstStyle/>
          <a:p>
            <a:pPr eaLnBrk="1" hangingPunct="1"/>
            <a:r>
              <a:rPr lang="zh-CN" altLang="en-US" sz="2000" b="1" dirty="0" smtClean="0">
                <a:latin typeface="微软雅黑"/>
                <a:ea typeface="微软雅黑"/>
              </a:rPr>
              <a:t>主要发现</a:t>
            </a:r>
          </a:p>
        </p:txBody>
      </p:sp>
      <p:sp>
        <p:nvSpPr>
          <p:cNvPr id="16386" name="内容占位符 2"/>
          <p:cNvSpPr>
            <a:spLocks noGrp="1"/>
          </p:cNvSpPr>
          <p:nvPr>
            <p:ph idx="1"/>
          </p:nvPr>
        </p:nvSpPr>
        <p:spPr/>
        <p:txBody>
          <a:bodyPr/>
          <a:lstStyle/>
          <a:p>
            <a:pPr eaLnBrk="1" hangingPunct="1">
              <a:lnSpc>
                <a:spcPct val="150000"/>
              </a:lnSpc>
              <a:buFont typeface="Arial" pitchFamily="34" charset="0"/>
              <a:buChar char="•"/>
            </a:pPr>
            <a:r>
              <a:rPr lang="zh-CN" altLang="en-US" sz="1600" dirty="0" smtClean="0">
                <a:latin typeface="微软雅黑"/>
                <a:ea typeface="微软雅黑"/>
              </a:rPr>
              <a:t>只有</a:t>
            </a:r>
            <a:r>
              <a:rPr lang="en-US" altLang="zh-CN" sz="1600" dirty="0" smtClean="0">
                <a:latin typeface="微软雅黑"/>
                <a:ea typeface="微软雅黑"/>
              </a:rPr>
              <a:t>6.8%</a:t>
            </a:r>
            <a:r>
              <a:rPr lang="zh-CN" altLang="en-US" sz="1600" dirty="0" smtClean="0">
                <a:latin typeface="微软雅黑"/>
                <a:ea typeface="微软雅黑"/>
              </a:rPr>
              <a:t>的受访者会主动查询关于食品安全类的新闻；</a:t>
            </a:r>
            <a:endParaRPr lang="en-US" altLang="zh-CN" sz="1600" dirty="0" smtClean="0">
              <a:latin typeface="微软雅黑"/>
              <a:ea typeface="微软雅黑"/>
            </a:endParaRPr>
          </a:p>
          <a:p>
            <a:pPr eaLnBrk="1" hangingPunct="1">
              <a:lnSpc>
                <a:spcPct val="150000"/>
              </a:lnSpc>
              <a:buFont typeface="Arial" pitchFamily="34" charset="0"/>
              <a:buChar char="•"/>
            </a:pPr>
            <a:r>
              <a:rPr lang="zh-CN" altLang="en-US" sz="1600" dirty="0" smtClean="0">
                <a:latin typeface="微软雅黑"/>
                <a:ea typeface="微软雅黑"/>
              </a:rPr>
              <a:t>越是年轻的受访者，越不在意食品对自身</a:t>
            </a:r>
            <a:r>
              <a:rPr lang="zh-CN" altLang="en-US" sz="1600" dirty="0" smtClean="0">
                <a:latin typeface="微软雅黑"/>
                <a:ea typeface="微软雅黑"/>
              </a:rPr>
              <a:t>健康</a:t>
            </a:r>
            <a:r>
              <a:rPr lang="zh-CN" altLang="en-US" sz="1600" dirty="0" smtClean="0">
                <a:latin typeface="微软雅黑"/>
                <a:ea typeface="微软雅黑"/>
              </a:rPr>
              <a:t>的</a:t>
            </a:r>
            <a:r>
              <a:rPr lang="zh-CN" altLang="en-US" sz="1600" dirty="0" smtClean="0">
                <a:latin typeface="微软雅黑"/>
                <a:ea typeface="微软雅黑"/>
              </a:rPr>
              <a:t>影响；</a:t>
            </a:r>
            <a:endParaRPr lang="en-US" altLang="zh-CN" sz="1600" dirty="0" smtClean="0">
              <a:latin typeface="微软雅黑"/>
              <a:ea typeface="微软雅黑"/>
            </a:endParaRPr>
          </a:p>
          <a:p>
            <a:pPr eaLnBrk="1" hangingPunct="1">
              <a:lnSpc>
                <a:spcPct val="150000"/>
              </a:lnSpc>
              <a:buFont typeface="Arial" pitchFamily="34" charset="0"/>
              <a:buChar char="•"/>
            </a:pPr>
            <a:r>
              <a:rPr lang="en-US" altLang="zh-CN" sz="1600" dirty="0" smtClean="0">
                <a:latin typeface="微软雅黑"/>
                <a:ea typeface="微软雅黑"/>
              </a:rPr>
              <a:t>57.2%</a:t>
            </a:r>
            <a:r>
              <a:rPr lang="zh-CN" altLang="en-US" sz="1600" dirty="0" smtClean="0">
                <a:latin typeface="微软雅黑"/>
                <a:ea typeface="微软雅黑"/>
              </a:rPr>
              <a:t>的受访者没有听说过“山西</a:t>
            </a:r>
            <a:r>
              <a:rPr lang="en-US" altLang="zh-CN" sz="1600" dirty="0" smtClean="0">
                <a:latin typeface="微软雅黑"/>
                <a:ea typeface="微软雅黑"/>
              </a:rPr>
              <a:t>7.6</a:t>
            </a:r>
            <a:r>
              <a:rPr lang="zh-CN" altLang="en-US" sz="1600" dirty="0" smtClean="0">
                <a:latin typeface="微软雅黑"/>
                <a:ea typeface="微软雅黑"/>
              </a:rPr>
              <a:t>万箱有毒可口可乐流入市场”</a:t>
            </a:r>
            <a:r>
              <a:rPr lang="zh-CN" altLang="en-US" sz="1600" dirty="0" smtClean="0">
                <a:latin typeface="微软雅黑"/>
                <a:ea typeface="微软雅黑"/>
              </a:rPr>
              <a:t>事件。</a:t>
            </a:r>
            <a:endParaRPr lang="en-US" altLang="zh-CN" sz="1600" dirty="0" smtClean="0">
              <a:latin typeface="微软雅黑"/>
              <a:ea typeface="微软雅黑"/>
            </a:endParaRPr>
          </a:p>
          <a:p>
            <a:pPr eaLnBrk="1" hangingPunct="1">
              <a:lnSpc>
                <a:spcPct val="150000"/>
              </a:lnSpc>
              <a:buFont typeface="Arial" pitchFamily="34" charset="0"/>
              <a:buChar char="•"/>
            </a:pPr>
            <a:endParaRPr lang="en-US" altLang="zh-CN" sz="1600" dirty="0" smtClean="0">
              <a:latin typeface="微软雅黑"/>
              <a:ea typeface="微软雅黑"/>
            </a:endParaRPr>
          </a:p>
          <a:p>
            <a:pPr eaLnBrk="1" hangingPunct="1">
              <a:buFont typeface="Arial" pitchFamily="34" charset="0"/>
              <a:buChar char="•"/>
            </a:pPr>
            <a:endParaRPr lang="zh-CN" altLang="en-US" sz="1800" dirty="0" smtClean="0">
              <a:latin typeface="微软雅黑"/>
              <a:ea typeface="微软雅黑"/>
            </a:endParaRPr>
          </a:p>
        </p:txBody>
      </p:sp>
      <p:sp>
        <p:nvSpPr>
          <p:cNvPr id="5"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44523E0B-C695-488A-9337-D3F1FC3087F3}" type="slidenum">
              <a:rPr lang="zh-CN" altLang="en-US"/>
              <a:pPr>
                <a:defRPr/>
              </a:pPr>
              <a:t>2</a:t>
            </a:fld>
            <a:endParaRPr lang="zh-CN"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2000250" y="2286000"/>
            <a:ext cx="3714750" cy="500063"/>
          </a:xfrm>
          <a:prstGeom prst="rect">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grpSp>
        <p:nvGrpSpPr>
          <p:cNvPr id="17410" name="组合 14"/>
          <p:cNvGrpSpPr>
            <a:grpSpLocks/>
          </p:cNvGrpSpPr>
          <p:nvPr/>
        </p:nvGrpSpPr>
        <p:grpSpPr bwMode="auto">
          <a:xfrm>
            <a:off x="2000250" y="1928813"/>
            <a:ext cx="3786188" cy="2749550"/>
            <a:chOff x="2000232" y="1928802"/>
            <a:chExt cx="3786214" cy="2748950"/>
          </a:xfrm>
        </p:grpSpPr>
        <p:cxnSp>
          <p:nvCxnSpPr>
            <p:cNvPr id="16" name="直接连接符 15"/>
            <p:cNvCxnSpPr/>
            <p:nvPr/>
          </p:nvCxnSpPr>
          <p:spPr>
            <a:xfrm>
              <a:off x="2000232" y="1962132"/>
              <a:ext cx="3714776" cy="1588"/>
            </a:xfrm>
            <a:prstGeom prst="line">
              <a:avLst/>
            </a:prstGeom>
            <a:ln w="12700">
              <a:solidFill>
                <a:srgbClr val="A2AA3C"/>
              </a:solidFill>
            </a:ln>
          </p:spPr>
          <p:style>
            <a:lnRef idx="1">
              <a:schemeClr val="accent1"/>
            </a:lnRef>
            <a:fillRef idx="0">
              <a:schemeClr val="accent1"/>
            </a:fillRef>
            <a:effectRef idx="0">
              <a:schemeClr val="accent1"/>
            </a:effectRef>
            <a:fontRef idx="minor">
              <a:schemeClr val="tx1"/>
            </a:fontRef>
          </p:style>
        </p:cxnSp>
        <p:sp>
          <p:nvSpPr>
            <p:cNvPr id="18" name="椭圆 17"/>
            <p:cNvSpPr/>
            <p:nvPr/>
          </p:nvSpPr>
          <p:spPr>
            <a:xfrm>
              <a:off x="5695957" y="1928802"/>
              <a:ext cx="90489" cy="90467"/>
            </a:xfrm>
            <a:prstGeom prst="ellipse">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b="1" dirty="0">
                <a:solidFill>
                  <a:srgbClr val="FF0000"/>
                </a:solidFill>
              </a:endParaRPr>
            </a:p>
          </p:txBody>
        </p:sp>
        <p:cxnSp>
          <p:nvCxnSpPr>
            <p:cNvPr id="19" name="直接连接符 18"/>
            <p:cNvCxnSpPr/>
            <p:nvPr/>
          </p:nvCxnSpPr>
          <p:spPr>
            <a:xfrm rot="5400000" flipH="1" flipV="1">
              <a:off x="644009" y="3319942"/>
              <a:ext cx="2714033" cy="1588"/>
            </a:xfrm>
            <a:prstGeom prst="line">
              <a:avLst/>
            </a:prstGeom>
            <a:ln w="12700">
              <a:solidFill>
                <a:srgbClr val="A2AA3C"/>
              </a:solidFill>
            </a:ln>
          </p:spPr>
          <p:style>
            <a:lnRef idx="1">
              <a:schemeClr val="accent1"/>
            </a:lnRef>
            <a:fillRef idx="0">
              <a:schemeClr val="accent1"/>
            </a:fillRef>
            <a:effectRef idx="0">
              <a:schemeClr val="accent1"/>
            </a:effectRef>
            <a:fontRef idx="minor">
              <a:schemeClr val="tx1"/>
            </a:fontRef>
          </p:style>
        </p:cxnSp>
      </p:grpSp>
      <p:sp>
        <p:nvSpPr>
          <p:cNvPr id="26" name="椭圆 25"/>
          <p:cNvSpPr/>
          <p:nvPr/>
        </p:nvSpPr>
        <p:spPr>
          <a:xfrm>
            <a:off x="1890713" y="2428875"/>
            <a:ext cx="214312" cy="214313"/>
          </a:xfrm>
          <a:prstGeom prst="ellipse">
            <a:avLst/>
          </a:prstGeom>
          <a:solidFill>
            <a:schemeClr val="bg1"/>
          </a:solidFill>
          <a:ln>
            <a:solidFill>
              <a:srgbClr val="A2AA3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17412" name="TextBox 27"/>
          <p:cNvSpPr txBox="1">
            <a:spLocks noChangeArrowheads="1"/>
          </p:cNvSpPr>
          <p:nvPr/>
        </p:nvSpPr>
        <p:spPr bwMode="auto">
          <a:xfrm>
            <a:off x="2214563" y="2357438"/>
            <a:ext cx="1104900" cy="366712"/>
          </a:xfrm>
          <a:prstGeom prst="rect">
            <a:avLst/>
          </a:prstGeom>
          <a:noFill/>
          <a:ln w="9525">
            <a:noFill/>
            <a:miter lim="800000"/>
            <a:headEnd/>
            <a:tailEnd/>
          </a:ln>
        </p:spPr>
        <p:txBody>
          <a:bodyPr wrap="none">
            <a:spAutoFit/>
          </a:bodyPr>
          <a:lstStyle/>
          <a:p>
            <a:r>
              <a:rPr lang="zh-CN" altLang="en-US" b="1">
                <a:latin typeface="微软雅黑"/>
                <a:ea typeface="微软雅黑"/>
                <a:cs typeface="微软雅黑"/>
              </a:rPr>
              <a:t>调查概要</a:t>
            </a:r>
          </a:p>
        </p:txBody>
      </p:sp>
      <p:pic>
        <p:nvPicPr>
          <p:cNvPr id="17413" name="图片 13" descr="1.png"/>
          <p:cNvPicPr>
            <a:picLocks noChangeAspect="1"/>
          </p:cNvPicPr>
          <p:nvPr/>
        </p:nvPicPr>
        <p:blipFill>
          <a:blip r:embed="rId2" cstate="print"/>
          <a:srcRect/>
          <a:stretch>
            <a:fillRect/>
          </a:stretch>
        </p:blipFill>
        <p:spPr bwMode="auto">
          <a:xfrm>
            <a:off x="4000500" y="4214813"/>
            <a:ext cx="4975225" cy="1935162"/>
          </a:xfrm>
          <a:prstGeom prst="rect">
            <a:avLst/>
          </a:prstGeom>
          <a:noFill/>
          <a:ln w="9525">
            <a:noFill/>
            <a:miter lim="800000"/>
            <a:headEnd/>
            <a:tailEnd/>
          </a:ln>
        </p:spPr>
      </p:pic>
      <p:sp>
        <p:nvSpPr>
          <p:cNvPr id="16390" name="灯片编号占位符 1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zh-CN" altLang="en-US" sz="1200">
                <a:latin typeface="宋体" charset="-122"/>
              </a:rPr>
              <a:t>御调查  </a:t>
            </a:r>
            <a:r>
              <a:rPr lang="en-US" altLang="zh-CN" sz="1200">
                <a:latin typeface="宋体" charset="-122"/>
              </a:rPr>
              <a:t>|  </a:t>
            </a:r>
            <a:fld id="{DE0E8DB7-BF12-445E-A85F-CDD011B7A549}" type="slidenum">
              <a:rPr lang="zh-CN" altLang="en-US" sz="1200">
                <a:latin typeface="宋体" charset="-122"/>
              </a:rPr>
              <a:pPr fontAlgn="base">
                <a:spcBef>
                  <a:spcPct val="0"/>
                </a:spcBef>
                <a:spcAft>
                  <a:spcPct val="0"/>
                </a:spcAft>
                <a:defRPr/>
              </a:pPr>
              <a:t>3</a:t>
            </a:fld>
            <a:endParaRPr lang="en-US" altLang="zh-CN" sz="1200">
              <a:latin typeface="宋体" charset="-122"/>
            </a:endParaRPr>
          </a:p>
        </p:txBody>
      </p:sp>
      <p:sp>
        <p:nvSpPr>
          <p:cNvPr id="17" name="矩形 16"/>
          <p:cNvSpPr/>
          <p:nvPr/>
        </p:nvSpPr>
        <p:spPr>
          <a:xfrm>
            <a:off x="2000250" y="3068638"/>
            <a:ext cx="3714750" cy="500062"/>
          </a:xfrm>
          <a:prstGeom prst="rect">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20" name="椭圆 19"/>
          <p:cNvSpPr/>
          <p:nvPr/>
        </p:nvSpPr>
        <p:spPr>
          <a:xfrm>
            <a:off x="1890713" y="3211513"/>
            <a:ext cx="214312" cy="214312"/>
          </a:xfrm>
          <a:prstGeom prst="ellipse">
            <a:avLst/>
          </a:prstGeom>
          <a:solidFill>
            <a:schemeClr val="bg1"/>
          </a:solidFill>
          <a:ln>
            <a:solidFill>
              <a:srgbClr val="A2AA3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17417" name="TextBox 20"/>
          <p:cNvSpPr txBox="1">
            <a:spLocks noChangeArrowheads="1"/>
          </p:cNvSpPr>
          <p:nvPr/>
        </p:nvSpPr>
        <p:spPr bwMode="auto">
          <a:xfrm>
            <a:off x="2214563" y="3133725"/>
            <a:ext cx="1104900" cy="366713"/>
          </a:xfrm>
          <a:prstGeom prst="rect">
            <a:avLst/>
          </a:prstGeom>
          <a:noFill/>
          <a:ln w="9525">
            <a:noFill/>
            <a:miter lim="800000"/>
            <a:headEnd/>
            <a:tailEnd/>
          </a:ln>
        </p:spPr>
        <p:txBody>
          <a:bodyPr wrap="none">
            <a:spAutoFit/>
          </a:bodyPr>
          <a:lstStyle/>
          <a:p>
            <a:r>
              <a:rPr lang="zh-CN" altLang="en-US" b="1">
                <a:latin typeface="微软雅黑"/>
                <a:ea typeface="微软雅黑"/>
                <a:cs typeface="微软雅黑"/>
              </a:rPr>
              <a:t>调查数据</a:t>
            </a:r>
          </a:p>
        </p:txBody>
      </p:sp>
      <p:sp>
        <p:nvSpPr>
          <p:cNvPr id="22" name="矩形 21"/>
          <p:cNvSpPr/>
          <p:nvPr/>
        </p:nvSpPr>
        <p:spPr>
          <a:xfrm>
            <a:off x="2000250" y="3860800"/>
            <a:ext cx="3714750" cy="500063"/>
          </a:xfrm>
          <a:prstGeom prst="rect">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23" name="椭圆 22"/>
          <p:cNvSpPr/>
          <p:nvPr/>
        </p:nvSpPr>
        <p:spPr>
          <a:xfrm>
            <a:off x="1890713" y="4003675"/>
            <a:ext cx="214312" cy="214313"/>
          </a:xfrm>
          <a:prstGeom prst="ellipse">
            <a:avLst/>
          </a:prstGeom>
          <a:solidFill>
            <a:schemeClr val="bg1"/>
          </a:solidFill>
          <a:ln>
            <a:solidFill>
              <a:srgbClr val="A2AA3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17420" name="TextBox 23"/>
          <p:cNvSpPr txBox="1">
            <a:spLocks noChangeArrowheads="1"/>
          </p:cNvSpPr>
          <p:nvPr/>
        </p:nvSpPr>
        <p:spPr bwMode="auto">
          <a:xfrm>
            <a:off x="2214563" y="3932238"/>
            <a:ext cx="1104900" cy="366712"/>
          </a:xfrm>
          <a:prstGeom prst="rect">
            <a:avLst/>
          </a:prstGeom>
          <a:noFill/>
          <a:ln w="9525">
            <a:noFill/>
            <a:miter lim="800000"/>
            <a:headEnd/>
            <a:tailEnd/>
          </a:ln>
        </p:spPr>
        <p:txBody>
          <a:bodyPr wrap="none">
            <a:spAutoFit/>
          </a:bodyPr>
          <a:lstStyle/>
          <a:p>
            <a:r>
              <a:rPr lang="zh-CN" altLang="en-US" b="1">
                <a:latin typeface="微软雅黑"/>
                <a:ea typeface="微软雅黑"/>
                <a:cs typeface="微软雅黑"/>
              </a:rPr>
              <a:t>调查问卷</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p:nvPr>
        </p:nvSpPr>
        <p:spPr/>
        <p:txBody>
          <a:bodyPr/>
          <a:lstStyle/>
          <a:p>
            <a:pPr eaLnBrk="1" hangingPunct="1"/>
            <a:r>
              <a:rPr lang="zh-CN" altLang="en-US" sz="2000" b="1" smtClean="0">
                <a:latin typeface="微软雅黑"/>
                <a:ea typeface="微软雅黑"/>
              </a:rPr>
              <a:t>调查概要</a:t>
            </a:r>
          </a:p>
        </p:txBody>
      </p:sp>
      <p:sp>
        <p:nvSpPr>
          <p:cNvPr id="18434" name="内容占位符 2"/>
          <p:cNvSpPr>
            <a:spLocks noGrp="1"/>
          </p:cNvSpPr>
          <p:nvPr>
            <p:ph idx="1"/>
          </p:nvPr>
        </p:nvSpPr>
        <p:spPr/>
        <p:txBody>
          <a:bodyPr/>
          <a:lstStyle/>
          <a:p>
            <a:pPr eaLnBrk="1" hangingPunct="1">
              <a:lnSpc>
                <a:spcPct val="150000"/>
              </a:lnSpc>
              <a:spcBef>
                <a:spcPct val="50000"/>
              </a:spcBef>
              <a:buFont typeface="Wingdings" pitchFamily="2" charset="2"/>
              <a:buChar char="n"/>
            </a:pPr>
            <a:r>
              <a:rPr lang="zh-CN" altLang="en-US" sz="1800" dirty="0" smtClean="0">
                <a:latin typeface="微软雅黑"/>
                <a:ea typeface="微软雅黑"/>
              </a:rPr>
              <a:t>调查方式</a:t>
            </a:r>
            <a:r>
              <a:rPr lang="en-US" altLang="zh-CN" sz="1800" dirty="0" smtClean="0">
                <a:latin typeface="微软雅黑"/>
                <a:ea typeface="微软雅黑"/>
              </a:rPr>
              <a:t>		</a:t>
            </a:r>
            <a:r>
              <a:rPr lang="zh-CN" altLang="en-US" sz="1800" dirty="0" smtClean="0">
                <a:latin typeface="微软雅黑"/>
                <a:ea typeface="微软雅黑"/>
              </a:rPr>
              <a:t>在线调查 	</a:t>
            </a: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调查地域</a:t>
            </a:r>
            <a:r>
              <a:rPr lang="en-US" altLang="zh-CN" sz="1800" dirty="0" smtClean="0">
                <a:latin typeface="微软雅黑"/>
                <a:ea typeface="微软雅黑"/>
              </a:rPr>
              <a:t>		</a:t>
            </a:r>
            <a:r>
              <a:rPr lang="zh-CN" altLang="en-US" sz="1800" dirty="0" smtClean="0">
                <a:latin typeface="微软雅黑"/>
                <a:ea typeface="微软雅黑"/>
              </a:rPr>
              <a:t>全国 	</a:t>
            </a:r>
            <a:endParaRPr lang="en-US" altLang="zh-CN" sz="1800" dirty="0" smtClean="0">
              <a:latin typeface="微软雅黑"/>
              <a:ea typeface="微软雅黑"/>
            </a:endParaRP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性别</a:t>
            </a:r>
            <a:r>
              <a:rPr lang="en-US" altLang="zh-CN" sz="1800" dirty="0" smtClean="0">
                <a:latin typeface="微软雅黑"/>
                <a:ea typeface="微软雅黑"/>
              </a:rPr>
              <a:t>			</a:t>
            </a:r>
            <a:r>
              <a:rPr lang="zh-CN" altLang="en-US" sz="1800" dirty="0" smtClean="0">
                <a:latin typeface="微软雅黑"/>
                <a:ea typeface="微软雅黑"/>
              </a:rPr>
              <a:t>自然出现</a:t>
            </a: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年龄</a:t>
            </a:r>
            <a:r>
              <a:rPr lang="en-US" altLang="zh-CN" sz="1800" dirty="0" smtClean="0">
                <a:latin typeface="微软雅黑"/>
                <a:ea typeface="微软雅黑"/>
              </a:rPr>
              <a:t>			</a:t>
            </a:r>
            <a:r>
              <a:rPr lang="zh-CN" altLang="en-US" sz="1800" dirty="0" smtClean="0">
                <a:latin typeface="微软雅黑"/>
                <a:ea typeface="微软雅黑"/>
              </a:rPr>
              <a:t>自然出现	</a:t>
            </a: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有效回答数</a:t>
            </a:r>
            <a:r>
              <a:rPr lang="en-US" altLang="zh-CN" sz="1800" dirty="0" smtClean="0">
                <a:latin typeface="微软雅黑"/>
                <a:ea typeface="微软雅黑"/>
              </a:rPr>
              <a:t>		</a:t>
            </a:r>
            <a:r>
              <a:rPr lang="en-US" altLang="zh-CN" sz="1800" dirty="0" smtClean="0">
                <a:latin typeface="微软雅黑"/>
                <a:ea typeface="微软雅黑"/>
              </a:rPr>
              <a:t>484</a:t>
            </a:r>
            <a:r>
              <a:rPr lang="zh-CN" altLang="en-US" sz="1800" dirty="0" smtClean="0">
                <a:latin typeface="微软雅黑"/>
                <a:ea typeface="微软雅黑"/>
              </a:rPr>
              <a:t>份</a:t>
            </a:r>
            <a:r>
              <a:rPr lang="zh-CN" altLang="en-US" sz="1800" dirty="0" smtClean="0">
                <a:latin typeface="微软雅黑"/>
                <a:ea typeface="微软雅黑"/>
              </a:rPr>
              <a:t>有效</a:t>
            </a:r>
            <a:r>
              <a:rPr lang="zh-CN" altLang="en-US" sz="1800" dirty="0" smtClean="0">
                <a:latin typeface="微软雅黑"/>
                <a:ea typeface="微软雅黑"/>
              </a:rPr>
              <a:t>（</a:t>
            </a:r>
            <a:r>
              <a:rPr lang="en-US" altLang="zh-CN" sz="1800" dirty="0" smtClean="0">
                <a:latin typeface="微软雅黑"/>
                <a:ea typeface="微软雅黑"/>
              </a:rPr>
              <a:t>717</a:t>
            </a:r>
            <a:r>
              <a:rPr lang="zh-CN" altLang="en-US" sz="1800" dirty="0" smtClean="0">
                <a:latin typeface="微软雅黑"/>
                <a:ea typeface="微软雅黑"/>
              </a:rPr>
              <a:t>份</a:t>
            </a:r>
            <a:r>
              <a:rPr lang="zh-CN" altLang="en-US" sz="1800" dirty="0" smtClean="0">
                <a:latin typeface="微软雅黑"/>
                <a:ea typeface="微软雅黑"/>
              </a:rPr>
              <a:t>参与）</a:t>
            </a:r>
            <a:endParaRPr lang="en-US" altLang="zh-CN" sz="1800" dirty="0" smtClean="0">
              <a:latin typeface="微软雅黑"/>
              <a:ea typeface="微软雅黑"/>
            </a:endParaRP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调查时间</a:t>
            </a:r>
            <a:r>
              <a:rPr lang="en-US" altLang="zh-CN" sz="1800" dirty="0" smtClean="0">
                <a:latin typeface="微软雅黑"/>
                <a:ea typeface="微软雅黑"/>
              </a:rPr>
              <a:t>		2012</a:t>
            </a:r>
            <a:r>
              <a:rPr lang="zh-CN" altLang="en-US" sz="1800" dirty="0" smtClean="0">
                <a:latin typeface="微软雅黑"/>
                <a:ea typeface="微软雅黑"/>
              </a:rPr>
              <a:t>年</a:t>
            </a:r>
            <a:r>
              <a:rPr lang="en-US" altLang="zh-CN" sz="1800" dirty="0" smtClean="0">
                <a:latin typeface="微软雅黑"/>
                <a:ea typeface="微软雅黑"/>
              </a:rPr>
              <a:t>6</a:t>
            </a:r>
            <a:r>
              <a:rPr lang="zh-CN" altLang="en-US" sz="1800" dirty="0" smtClean="0">
                <a:latin typeface="微软雅黑"/>
                <a:ea typeface="微软雅黑"/>
              </a:rPr>
              <a:t>月</a:t>
            </a:r>
            <a:r>
              <a:rPr lang="en-US" altLang="zh-CN" sz="1800" dirty="0" smtClean="0">
                <a:latin typeface="微软雅黑"/>
                <a:ea typeface="微软雅黑"/>
              </a:rPr>
              <a:t>7</a:t>
            </a:r>
            <a:r>
              <a:rPr lang="zh-CN" altLang="en-US" sz="1800" dirty="0" smtClean="0">
                <a:latin typeface="微软雅黑"/>
                <a:ea typeface="微软雅黑"/>
              </a:rPr>
              <a:t>日 </a:t>
            </a:r>
            <a:r>
              <a:rPr lang="zh-CN" altLang="en-US" sz="1800" dirty="0" smtClean="0">
                <a:latin typeface="微软雅黑"/>
                <a:ea typeface="微软雅黑"/>
              </a:rPr>
              <a:t>	</a:t>
            </a: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在线调查入口</a:t>
            </a:r>
            <a:r>
              <a:rPr lang="en-US" altLang="zh-CN" sz="1800" dirty="0" smtClean="0">
                <a:latin typeface="微软雅黑"/>
                <a:ea typeface="微软雅黑"/>
              </a:rPr>
              <a:t>		</a:t>
            </a:r>
            <a:r>
              <a:rPr lang="arn-CL" altLang="zh-CN" sz="1800" dirty="0" smtClean="0">
                <a:latin typeface="微软雅黑"/>
                <a:ea typeface="微软雅黑"/>
                <a:hlinkClick r:id="rId2"/>
              </a:rPr>
              <a:t>http://</a:t>
            </a:r>
            <a:r>
              <a:rPr lang="arn-CL" altLang="zh-CN" sz="1800" dirty="0" smtClean="0">
                <a:latin typeface="微软雅黑"/>
                <a:ea typeface="微软雅黑"/>
                <a:hlinkClick r:id="rId2"/>
              </a:rPr>
              <a:t>www.findoout.com/ceshi/cs8386/</a:t>
            </a:r>
            <a:endParaRPr lang="en-US" altLang="zh-CN" sz="1800" dirty="0" smtClean="0">
              <a:latin typeface="微软雅黑"/>
              <a:ea typeface="微软雅黑"/>
            </a:endParaRPr>
          </a:p>
          <a:p>
            <a:pPr eaLnBrk="1" hangingPunct="1">
              <a:lnSpc>
                <a:spcPct val="150000"/>
              </a:lnSpc>
              <a:spcBef>
                <a:spcPct val="50000"/>
              </a:spcBef>
            </a:pPr>
            <a:endParaRPr lang="zh-CN" altLang="en-US" sz="1800" dirty="0" smtClean="0">
              <a:latin typeface="微软雅黑"/>
              <a:ea typeface="微软雅黑"/>
            </a:endParaRPr>
          </a:p>
        </p:txBody>
      </p:sp>
      <p:sp>
        <p:nvSpPr>
          <p:cNvPr id="5"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D45F287F-DFD2-46A7-BF98-DF2ACAB4D3B9}" type="slidenum">
              <a:rPr lang="zh-CN" altLang="en-US"/>
              <a:pPr>
                <a:defRPr/>
              </a:pPr>
              <a:t>4</a:t>
            </a:fld>
            <a:endParaRPr lang="zh-CN"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1"/>
          <p:cNvSpPr>
            <a:spLocks noGrp="1"/>
          </p:cNvSpPr>
          <p:nvPr>
            <p:ph type="title"/>
          </p:nvPr>
        </p:nvSpPr>
        <p:spPr/>
        <p:txBody>
          <a:bodyPr/>
          <a:lstStyle/>
          <a:p>
            <a:pPr eaLnBrk="1" hangingPunct="1"/>
            <a:r>
              <a:rPr lang="en-US" altLang="zh-CN" sz="2000" b="1" dirty="0" smtClean="0">
                <a:latin typeface="微软雅黑"/>
                <a:ea typeface="微软雅黑"/>
              </a:rPr>
              <a:t>60.1%</a:t>
            </a:r>
            <a:r>
              <a:rPr lang="zh-CN" altLang="en-US" sz="2000" b="1" dirty="0" smtClean="0">
                <a:latin typeface="微软雅黑"/>
                <a:ea typeface="微软雅黑"/>
              </a:rPr>
              <a:t>的受访者会留意新闻或网络上出现的，有关食品安全的信息</a:t>
            </a:r>
            <a:endParaRPr lang="zh-CN" altLang="en-US" sz="2000" b="1" dirty="0" smtClean="0">
              <a:latin typeface="微软雅黑"/>
              <a:ea typeface="微软雅黑"/>
            </a:endParaRPr>
          </a:p>
        </p:txBody>
      </p:sp>
      <p:graphicFrame>
        <p:nvGraphicFramePr>
          <p:cNvPr id="11" name="表格 10"/>
          <p:cNvGraphicFramePr>
            <a:graphicFrameLocks noGrp="1"/>
          </p:cNvGraphicFramePr>
          <p:nvPr/>
        </p:nvGraphicFramePr>
        <p:xfrm>
          <a:off x="428596" y="3886210"/>
          <a:ext cx="749300" cy="971550"/>
        </p:xfrm>
        <a:graphic>
          <a:graphicData uri="http://schemas.openxmlformats.org/drawingml/2006/table">
            <a:tbl>
              <a:tblPr/>
              <a:tblGrid>
                <a:gridCol w="331787"/>
                <a:gridCol w="417513"/>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dirty="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dirty="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dirty="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9474" name="TextBox 13"/>
          <p:cNvSpPr txBox="1">
            <a:spLocks noChangeArrowheads="1"/>
          </p:cNvSpPr>
          <p:nvPr/>
        </p:nvSpPr>
        <p:spPr bwMode="auto">
          <a:xfrm>
            <a:off x="457200" y="1209675"/>
            <a:ext cx="5616575" cy="276999"/>
          </a:xfrm>
          <a:prstGeom prst="rect">
            <a:avLst/>
          </a:prstGeom>
          <a:noFill/>
          <a:ln w="9525">
            <a:noFill/>
            <a:miter lim="800000"/>
            <a:headEnd/>
            <a:tailEnd/>
          </a:ln>
        </p:spPr>
        <p:txBody>
          <a:bodyPr>
            <a:spAutoFit/>
          </a:bodyPr>
          <a:lstStyle/>
          <a:p>
            <a:r>
              <a:rPr lang="zh-CN" altLang="en-US" sz="1200" b="1" dirty="0"/>
              <a:t>问题</a:t>
            </a:r>
            <a:r>
              <a:rPr lang="zh-CN" altLang="en-US" sz="1200" b="1" dirty="0" smtClean="0"/>
              <a:t>：</a:t>
            </a:r>
            <a:r>
              <a:rPr lang="zh-CN" altLang="en-US" sz="1200" b="1" dirty="0" smtClean="0"/>
              <a:t>你是否会经常关注新闻媒体报道或者网络上流传的各种食品安全问题？</a:t>
            </a:r>
            <a:endParaRPr lang="zh-CN" altLang="en-US" sz="1200" b="1" dirty="0"/>
          </a:p>
        </p:txBody>
      </p:sp>
      <p:sp>
        <p:nvSpPr>
          <p:cNvPr id="13"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B7B3A66A-3D56-4C94-B268-6E7BAC83FBCF}" type="slidenum">
              <a:rPr lang="zh-CN" altLang="en-US"/>
              <a:pPr>
                <a:defRPr/>
              </a:pPr>
              <a:t>5</a:t>
            </a:fld>
            <a:endParaRPr lang="zh-CN" altLang="en-US"/>
          </a:p>
        </p:txBody>
      </p:sp>
      <p:sp>
        <p:nvSpPr>
          <p:cNvPr id="8" name="内容占位符 11"/>
          <p:cNvSpPr>
            <a:spLocks noGrp="1"/>
          </p:cNvSpPr>
          <p:nvPr>
            <p:ph idx="1"/>
          </p:nvPr>
        </p:nvSpPr>
        <p:spPr>
          <a:xfrm>
            <a:off x="457200" y="1484313"/>
            <a:ext cx="8229600" cy="584775"/>
          </a:xfrm>
        </p:spPr>
        <p:txBody>
          <a:bodyPr>
            <a:spAutoFit/>
          </a:bodyPr>
          <a:lstStyle/>
          <a:p>
            <a:pPr eaLnBrk="1" hangingPunct="1">
              <a:lnSpc>
                <a:spcPct val="150000"/>
              </a:lnSpc>
            </a:pPr>
            <a:r>
              <a:rPr lang="en-US" altLang="zh-CN" sz="1000" dirty="0" smtClean="0">
                <a:latin typeface="微软雅黑"/>
                <a:ea typeface="微软雅黑"/>
              </a:rPr>
              <a:t>33.1%</a:t>
            </a:r>
            <a:r>
              <a:rPr lang="zh-CN" altLang="en-US" sz="1000" dirty="0" smtClean="0">
                <a:latin typeface="微软雅黑"/>
                <a:ea typeface="微软雅黑"/>
              </a:rPr>
              <a:t>的受访者并不太留意和食品安全有关的信息；</a:t>
            </a:r>
            <a:endParaRPr lang="en-US" altLang="zh-CN" sz="1000" dirty="0" smtClean="0">
              <a:latin typeface="微软雅黑"/>
              <a:ea typeface="微软雅黑"/>
            </a:endParaRPr>
          </a:p>
          <a:p>
            <a:pPr eaLnBrk="1" hangingPunct="1">
              <a:lnSpc>
                <a:spcPct val="150000"/>
              </a:lnSpc>
            </a:pPr>
            <a:r>
              <a:rPr lang="zh-CN" altLang="en-US" sz="1000" dirty="0" smtClean="0">
                <a:latin typeface="微软雅黑"/>
                <a:ea typeface="微软雅黑"/>
              </a:rPr>
              <a:t>只有</a:t>
            </a:r>
            <a:r>
              <a:rPr lang="en-US" altLang="zh-CN" sz="1000" dirty="0" smtClean="0">
                <a:latin typeface="微软雅黑"/>
                <a:ea typeface="微软雅黑"/>
              </a:rPr>
              <a:t>6.8%</a:t>
            </a:r>
            <a:r>
              <a:rPr lang="zh-CN" altLang="en-US" sz="1000" dirty="0" smtClean="0">
                <a:latin typeface="微软雅黑"/>
                <a:ea typeface="微软雅黑"/>
              </a:rPr>
              <a:t>的受访者会主动查找和食品安全相关的信息。</a:t>
            </a:r>
            <a:endParaRPr lang="en-US" altLang="zh-CN" sz="1000" dirty="0" smtClean="0">
              <a:latin typeface="微软雅黑"/>
              <a:ea typeface="微软雅黑"/>
            </a:endParaRPr>
          </a:p>
        </p:txBody>
      </p:sp>
      <p:pic>
        <p:nvPicPr>
          <p:cNvPr id="1027" name="Picture 3"/>
          <p:cNvPicPr>
            <a:picLocks noChangeAspect="1" noChangeArrowheads="1"/>
          </p:cNvPicPr>
          <p:nvPr/>
        </p:nvPicPr>
        <p:blipFill>
          <a:blip r:embed="rId2"/>
          <a:srcRect/>
          <a:stretch>
            <a:fillRect/>
          </a:stretch>
        </p:blipFill>
        <p:spPr bwMode="auto">
          <a:xfrm>
            <a:off x="714348" y="2000240"/>
            <a:ext cx="7677150" cy="1807401"/>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1500166" y="3891935"/>
            <a:ext cx="6777062" cy="246602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1"/>
          <p:cNvSpPr>
            <a:spLocks noGrp="1"/>
          </p:cNvSpPr>
          <p:nvPr>
            <p:ph type="title"/>
          </p:nvPr>
        </p:nvSpPr>
        <p:spPr/>
        <p:txBody>
          <a:bodyPr/>
          <a:lstStyle/>
          <a:p>
            <a:pPr eaLnBrk="1" hangingPunct="1"/>
            <a:r>
              <a:rPr lang="zh-CN" altLang="en-US" sz="2000" b="1" dirty="0" smtClean="0">
                <a:latin typeface="微软雅黑"/>
                <a:ea typeface="微软雅黑"/>
              </a:rPr>
              <a:t>超过一半的受访者（</a:t>
            </a:r>
            <a:r>
              <a:rPr lang="en-US" altLang="zh-CN" sz="2000" b="1" dirty="0" smtClean="0">
                <a:latin typeface="微软雅黑"/>
                <a:ea typeface="微软雅黑"/>
              </a:rPr>
              <a:t>58.3%</a:t>
            </a:r>
            <a:r>
              <a:rPr lang="zh-CN" altLang="en-US" sz="2000" b="1" dirty="0" smtClean="0">
                <a:latin typeface="微软雅黑"/>
                <a:ea typeface="微软雅黑"/>
              </a:rPr>
              <a:t>）在选择饮料时，不会特别在意饮料对自身健康的影响，年龄越小越不在意</a:t>
            </a:r>
            <a:endParaRPr lang="zh-CN" altLang="en-US" sz="2000" b="1" dirty="0" smtClean="0">
              <a:latin typeface="微软雅黑"/>
              <a:ea typeface="微软雅黑"/>
            </a:endParaRPr>
          </a:p>
        </p:txBody>
      </p:sp>
      <p:graphicFrame>
        <p:nvGraphicFramePr>
          <p:cNvPr id="11" name="表格 10"/>
          <p:cNvGraphicFramePr>
            <a:graphicFrameLocks noGrp="1"/>
          </p:cNvGraphicFramePr>
          <p:nvPr/>
        </p:nvGraphicFramePr>
        <p:xfrm>
          <a:off x="468313" y="4019577"/>
          <a:ext cx="749300" cy="971550"/>
        </p:xfrm>
        <a:graphic>
          <a:graphicData uri="http://schemas.openxmlformats.org/drawingml/2006/table">
            <a:tbl>
              <a:tblPr/>
              <a:tblGrid>
                <a:gridCol w="331787"/>
                <a:gridCol w="417513"/>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dirty="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9474" name="TextBox 13"/>
          <p:cNvSpPr txBox="1">
            <a:spLocks noChangeArrowheads="1"/>
          </p:cNvSpPr>
          <p:nvPr/>
        </p:nvSpPr>
        <p:spPr bwMode="auto">
          <a:xfrm>
            <a:off x="457200" y="1209675"/>
            <a:ext cx="5616575" cy="276999"/>
          </a:xfrm>
          <a:prstGeom prst="rect">
            <a:avLst/>
          </a:prstGeom>
          <a:noFill/>
          <a:ln w="9525">
            <a:noFill/>
            <a:miter lim="800000"/>
            <a:headEnd/>
            <a:tailEnd/>
          </a:ln>
        </p:spPr>
        <p:txBody>
          <a:bodyPr>
            <a:spAutoFit/>
          </a:bodyPr>
          <a:lstStyle/>
          <a:p>
            <a:r>
              <a:rPr lang="zh-CN" altLang="en-US" sz="1200" b="1" dirty="0"/>
              <a:t>问题</a:t>
            </a:r>
            <a:r>
              <a:rPr lang="zh-CN" altLang="en-US" sz="1200" b="1" dirty="0" smtClean="0"/>
              <a:t>：</a:t>
            </a:r>
            <a:r>
              <a:rPr lang="zh-CN" altLang="en-US" sz="1200" b="1" dirty="0" smtClean="0"/>
              <a:t>在选择饮料时，你是否会特别在意该饮料对自身健康的影响？</a:t>
            </a:r>
            <a:endParaRPr lang="zh-CN" altLang="en-US" sz="1200" b="1" dirty="0"/>
          </a:p>
        </p:txBody>
      </p:sp>
      <p:sp>
        <p:nvSpPr>
          <p:cNvPr id="13"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B7B3A66A-3D56-4C94-B268-6E7BAC83FBCF}" type="slidenum">
              <a:rPr lang="zh-CN" altLang="en-US"/>
              <a:pPr>
                <a:defRPr/>
              </a:pPr>
              <a:t>6</a:t>
            </a:fld>
            <a:endParaRPr lang="zh-CN" altLang="en-US"/>
          </a:p>
        </p:txBody>
      </p:sp>
      <p:sp>
        <p:nvSpPr>
          <p:cNvPr id="10" name="内容占位符 11"/>
          <p:cNvSpPr>
            <a:spLocks noGrp="1"/>
          </p:cNvSpPr>
          <p:nvPr>
            <p:ph idx="1"/>
          </p:nvPr>
        </p:nvSpPr>
        <p:spPr>
          <a:xfrm>
            <a:off x="457200" y="1484313"/>
            <a:ext cx="8229600" cy="584775"/>
          </a:xfrm>
        </p:spPr>
        <p:txBody>
          <a:bodyPr>
            <a:spAutoFit/>
          </a:bodyPr>
          <a:lstStyle/>
          <a:p>
            <a:pPr eaLnBrk="1" hangingPunct="1">
              <a:lnSpc>
                <a:spcPct val="150000"/>
              </a:lnSpc>
            </a:pPr>
            <a:r>
              <a:rPr lang="zh-CN" altLang="en-US" sz="1000" dirty="0" smtClean="0">
                <a:latin typeface="微软雅黑"/>
                <a:ea typeface="微软雅黑"/>
              </a:rPr>
              <a:t>年龄在</a:t>
            </a:r>
            <a:r>
              <a:rPr lang="en-US" altLang="zh-CN" sz="1000" dirty="0" smtClean="0">
                <a:latin typeface="微软雅黑"/>
                <a:ea typeface="微软雅黑"/>
              </a:rPr>
              <a:t>18</a:t>
            </a:r>
            <a:r>
              <a:rPr lang="zh-CN" altLang="en-US" sz="1000" dirty="0" smtClean="0">
                <a:latin typeface="微软雅黑"/>
                <a:ea typeface="微软雅黑"/>
              </a:rPr>
              <a:t>岁以下的受访者，</a:t>
            </a:r>
            <a:r>
              <a:rPr lang="en-US" altLang="zh-CN" sz="1000" dirty="0" smtClean="0">
                <a:latin typeface="微软雅黑"/>
                <a:ea typeface="微软雅黑"/>
              </a:rPr>
              <a:t>66.2%</a:t>
            </a:r>
            <a:r>
              <a:rPr lang="zh-CN" altLang="en-US" sz="1000" dirty="0" smtClean="0">
                <a:latin typeface="微软雅黑"/>
                <a:ea typeface="微软雅黑"/>
              </a:rPr>
              <a:t>只在乎饮料的口感问题，而不在意饮料是否健康；</a:t>
            </a:r>
            <a:endParaRPr lang="en-US" altLang="zh-CN" sz="1000" dirty="0" smtClean="0">
              <a:latin typeface="微软雅黑"/>
              <a:ea typeface="微软雅黑"/>
            </a:endParaRPr>
          </a:p>
          <a:p>
            <a:pPr eaLnBrk="1" hangingPunct="1">
              <a:lnSpc>
                <a:spcPct val="150000"/>
              </a:lnSpc>
            </a:pPr>
            <a:r>
              <a:rPr lang="zh-CN" altLang="en-US" sz="1000" dirty="0" smtClean="0">
                <a:latin typeface="微软雅黑"/>
                <a:ea typeface="微软雅黑"/>
              </a:rPr>
              <a:t>受访</a:t>
            </a:r>
            <a:r>
              <a:rPr lang="zh-CN" altLang="en-US" sz="1000" dirty="0" smtClean="0">
                <a:latin typeface="微软雅黑"/>
                <a:ea typeface="微软雅黑"/>
              </a:rPr>
              <a:t>者是否在乎饮料对自身健康的影响，与受访者的年龄有关，由图可知，年龄越大，越在乎健康问题。</a:t>
            </a:r>
            <a:endParaRPr lang="en-US" altLang="zh-CN" sz="1000" dirty="0" smtClean="0">
              <a:latin typeface="微软雅黑"/>
              <a:ea typeface="微软雅黑"/>
            </a:endParaRPr>
          </a:p>
        </p:txBody>
      </p:sp>
      <p:pic>
        <p:nvPicPr>
          <p:cNvPr id="2050" name="Picture 2"/>
          <p:cNvPicPr>
            <a:picLocks noChangeAspect="1" noChangeArrowheads="1"/>
          </p:cNvPicPr>
          <p:nvPr/>
        </p:nvPicPr>
        <p:blipFill>
          <a:blip r:embed="rId2"/>
          <a:srcRect/>
          <a:stretch>
            <a:fillRect/>
          </a:stretch>
        </p:blipFill>
        <p:spPr bwMode="auto">
          <a:xfrm>
            <a:off x="819176" y="2133607"/>
            <a:ext cx="7539038" cy="1631645"/>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2285984" y="3990995"/>
            <a:ext cx="4857750" cy="2295525"/>
          </a:xfrm>
          <a:prstGeom prst="rect">
            <a:avLst/>
          </a:prstGeom>
          <a:noFill/>
          <a:ln w="9525">
            <a:noFill/>
            <a:miter lim="800000"/>
            <a:headEnd/>
            <a:tailEnd/>
          </a:ln>
          <a:effectLst/>
        </p:spPr>
      </p:pic>
      <p:cxnSp>
        <p:nvCxnSpPr>
          <p:cNvPr id="15" name="直接箭头连接符 14"/>
          <p:cNvCxnSpPr/>
          <p:nvPr/>
        </p:nvCxnSpPr>
        <p:spPr>
          <a:xfrm>
            <a:off x="5786446" y="2419359"/>
            <a:ext cx="1857388" cy="35719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flipV="1">
            <a:off x="1785918" y="2633673"/>
            <a:ext cx="1928826" cy="35719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srcRect/>
          <a:stretch>
            <a:fillRect/>
          </a:stretch>
        </p:blipFill>
        <p:spPr bwMode="auto">
          <a:xfrm>
            <a:off x="1343032" y="2098396"/>
            <a:ext cx="7586686" cy="1759232"/>
          </a:xfrm>
          <a:prstGeom prst="rect">
            <a:avLst/>
          </a:prstGeom>
          <a:noFill/>
          <a:ln w="9525">
            <a:noFill/>
            <a:miter lim="800000"/>
            <a:headEnd/>
            <a:tailEnd/>
          </a:ln>
          <a:effectLst/>
        </p:spPr>
      </p:pic>
      <p:sp>
        <p:nvSpPr>
          <p:cNvPr id="19457" name="标题 1"/>
          <p:cNvSpPr>
            <a:spLocks noGrp="1"/>
          </p:cNvSpPr>
          <p:nvPr>
            <p:ph type="title"/>
          </p:nvPr>
        </p:nvSpPr>
        <p:spPr/>
        <p:txBody>
          <a:bodyPr/>
          <a:lstStyle/>
          <a:p>
            <a:pPr eaLnBrk="1" hangingPunct="1"/>
            <a:r>
              <a:rPr lang="zh-CN" altLang="en-US" sz="2000" b="1" dirty="0" smtClean="0">
                <a:latin typeface="微软雅黑"/>
                <a:ea typeface="微软雅黑"/>
              </a:rPr>
              <a:t>年龄在</a:t>
            </a:r>
            <a:r>
              <a:rPr lang="en-US" altLang="zh-CN" sz="2000" b="1" dirty="0" smtClean="0">
                <a:latin typeface="微软雅黑"/>
                <a:ea typeface="微软雅黑"/>
              </a:rPr>
              <a:t>26</a:t>
            </a:r>
            <a:r>
              <a:rPr lang="zh-CN" altLang="en-US" sz="2000" b="1" dirty="0" smtClean="0">
                <a:latin typeface="微软雅黑"/>
                <a:ea typeface="微软雅黑"/>
              </a:rPr>
              <a:t>岁及以上的受访者，有</a:t>
            </a:r>
            <a:r>
              <a:rPr lang="en-US" altLang="zh-CN" sz="2000" b="1" dirty="0" smtClean="0">
                <a:latin typeface="微软雅黑"/>
                <a:ea typeface="微软雅黑"/>
              </a:rPr>
              <a:t>27.4%</a:t>
            </a:r>
            <a:r>
              <a:rPr lang="zh-CN" altLang="en-US" sz="2000" b="1" dirty="0" smtClean="0">
                <a:latin typeface="微软雅黑"/>
                <a:ea typeface="微软雅黑"/>
              </a:rPr>
              <a:t>除白开水外最常喝茶，而年龄在</a:t>
            </a:r>
            <a:r>
              <a:rPr lang="en-US" altLang="zh-CN" sz="2000" b="1" dirty="0" smtClean="0">
                <a:latin typeface="微软雅黑"/>
                <a:ea typeface="微软雅黑"/>
              </a:rPr>
              <a:t>18</a:t>
            </a:r>
            <a:r>
              <a:rPr lang="zh-CN" altLang="en-US" sz="2000" b="1" dirty="0" smtClean="0">
                <a:latin typeface="微软雅黑"/>
                <a:ea typeface="微软雅黑"/>
              </a:rPr>
              <a:t>岁以下的更偏爱果汁饮料（</a:t>
            </a:r>
            <a:r>
              <a:rPr lang="en-US" altLang="zh-CN" sz="2000" b="1" dirty="0" smtClean="0">
                <a:latin typeface="微软雅黑"/>
                <a:ea typeface="微软雅黑"/>
              </a:rPr>
              <a:t>22.8%</a:t>
            </a:r>
            <a:r>
              <a:rPr lang="zh-CN" altLang="en-US" sz="2000" b="1" dirty="0" smtClean="0">
                <a:latin typeface="微软雅黑"/>
                <a:ea typeface="微软雅黑"/>
              </a:rPr>
              <a:t>）</a:t>
            </a:r>
            <a:endParaRPr lang="zh-CN" altLang="en-US" sz="2000" b="1" dirty="0" smtClean="0">
              <a:latin typeface="微软雅黑"/>
              <a:ea typeface="微软雅黑"/>
            </a:endParaRPr>
          </a:p>
        </p:txBody>
      </p:sp>
      <p:graphicFrame>
        <p:nvGraphicFramePr>
          <p:cNvPr id="11" name="表格 10"/>
          <p:cNvGraphicFramePr>
            <a:graphicFrameLocks noGrp="1"/>
          </p:cNvGraphicFramePr>
          <p:nvPr/>
        </p:nvGraphicFramePr>
        <p:xfrm>
          <a:off x="468313" y="2671764"/>
          <a:ext cx="749300" cy="971550"/>
        </p:xfrm>
        <a:graphic>
          <a:graphicData uri="http://schemas.openxmlformats.org/drawingml/2006/table">
            <a:tbl>
              <a:tblPr/>
              <a:tblGrid>
                <a:gridCol w="331787"/>
                <a:gridCol w="417513"/>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dirty="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9474" name="TextBox 13"/>
          <p:cNvSpPr txBox="1">
            <a:spLocks noChangeArrowheads="1"/>
          </p:cNvSpPr>
          <p:nvPr/>
        </p:nvSpPr>
        <p:spPr bwMode="auto">
          <a:xfrm>
            <a:off x="457200" y="1209675"/>
            <a:ext cx="5616575" cy="276999"/>
          </a:xfrm>
          <a:prstGeom prst="rect">
            <a:avLst/>
          </a:prstGeom>
          <a:noFill/>
          <a:ln w="9525">
            <a:noFill/>
            <a:miter lim="800000"/>
            <a:headEnd/>
            <a:tailEnd/>
          </a:ln>
        </p:spPr>
        <p:txBody>
          <a:bodyPr>
            <a:spAutoFit/>
          </a:bodyPr>
          <a:lstStyle/>
          <a:p>
            <a:r>
              <a:rPr lang="zh-CN" altLang="en-US" sz="1200" b="1" dirty="0"/>
              <a:t>问题</a:t>
            </a:r>
            <a:r>
              <a:rPr lang="zh-CN" altLang="en-US" sz="1200" b="1" dirty="0" smtClean="0"/>
              <a:t>：</a:t>
            </a:r>
            <a:r>
              <a:rPr lang="zh-CN" altLang="en-US" sz="1200" b="1" dirty="0" smtClean="0"/>
              <a:t>除了白开水以外，你最常喝的是？</a:t>
            </a:r>
            <a:endParaRPr lang="zh-CN" altLang="en-US" sz="1200" b="1" dirty="0"/>
          </a:p>
        </p:txBody>
      </p:sp>
      <p:sp>
        <p:nvSpPr>
          <p:cNvPr id="13"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B7B3A66A-3D56-4C94-B268-6E7BAC83FBCF}" type="slidenum">
              <a:rPr lang="zh-CN" altLang="en-US"/>
              <a:pPr>
                <a:defRPr/>
              </a:pPr>
              <a:t>7</a:t>
            </a:fld>
            <a:endParaRPr lang="zh-CN" altLang="en-US"/>
          </a:p>
        </p:txBody>
      </p:sp>
      <p:sp>
        <p:nvSpPr>
          <p:cNvPr id="10" name="内容占位符 11"/>
          <p:cNvSpPr>
            <a:spLocks noGrp="1"/>
          </p:cNvSpPr>
          <p:nvPr>
            <p:ph idx="1"/>
          </p:nvPr>
        </p:nvSpPr>
        <p:spPr>
          <a:xfrm>
            <a:off x="457200" y="1484313"/>
            <a:ext cx="8229600" cy="584775"/>
          </a:xfrm>
        </p:spPr>
        <p:txBody>
          <a:bodyPr>
            <a:spAutoFit/>
          </a:bodyPr>
          <a:lstStyle/>
          <a:p>
            <a:pPr eaLnBrk="1" hangingPunct="1">
              <a:lnSpc>
                <a:spcPct val="150000"/>
              </a:lnSpc>
            </a:pPr>
            <a:r>
              <a:rPr lang="zh-CN" altLang="en-US" sz="1000" dirty="0" smtClean="0">
                <a:latin typeface="微软雅黑"/>
                <a:ea typeface="微软雅黑"/>
              </a:rPr>
              <a:t>在特大城市中，</a:t>
            </a:r>
            <a:r>
              <a:rPr lang="en-US" altLang="zh-CN" sz="1000" dirty="0" smtClean="0">
                <a:latin typeface="微软雅黑"/>
                <a:ea typeface="微软雅黑"/>
              </a:rPr>
              <a:t>23.7%</a:t>
            </a:r>
            <a:r>
              <a:rPr lang="zh-CN" altLang="en-US" sz="1000" dirty="0" smtClean="0">
                <a:latin typeface="微软雅黑"/>
                <a:ea typeface="微软雅黑"/>
              </a:rPr>
              <a:t>的受访者除了白开水以外，最常喝的是果汁饮料，而省会城市的受访者，有</a:t>
            </a:r>
            <a:r>
              <a:rPr lang="en-US" altLang="zh-CN" sz="1000" dirty="0" smtClean="0">
                <a:latin typeface="微软雅黑"/>
                <a:ea typeface="微软雅黑"/>
              </a:rPr>
              <a:t>28.5%</a:t>
            </a:r>
            <a:r>
              <a:rPr lang="zh-CN" altLang="en-US" sz="1000" dirty="0" smtClean="0">
                <a:latin typeface="微软雅黑"/>
                <a:ea typeface="微软雅黑"/>
              </a:rPr>
              <a:t>更喜欢碳酸饮料；</a:t>
            </a:r>
            <a:endParaRPr lang="en-US" altLang="zh-CN" sz="1000" dirty="0" smtClean="0">
              <a:latin typeface="微软雅黑"/>
              <a:ea typeface="微软雅黑"/>
            </a:endParaRPr>
          </a:p>
          <a:p>
            <a:pPr eaLnBrk="1" hangingPunct="1">
              <a:lnSpc>
                <a:spcPct val="150000"/>
              </a:lnSpc>
            </a:pPr>
            <a:r>
              <a:rPr lang="zh-CN" altLang="en-US" sz="1000" dirty="0" smtClean="0">
                <a:latin typeface="微软雅黑"/>
                <a:ea typeface="微软雅黑"/>
              </a:rPr>
              <a:t>男性对于碳酸饮料的偏爱程度是女性的两倍之多。</a:t>
            </a:r>
            <a:endParaRPr lang="en-US" altLang="zh-CN" sz="1000" dirty="0" smtClean="0">
              <a:latin typeface="微软雅黑"/>
              <a:ea typeface="微软雅黑"/>
            </a:endParaRPr>
          </a:p>
        </p:txBody>
      </p:sp>
      <p:sp>
        <p:nvSpPr>
          <p:cNvPr id="12" name="矩形 11"/>
          <p:cNvSpPr/>
          <p:nvPr/>
        </p:nvSpPr>
        <p:spPr>
          <a:xfrm>
            <a:off x="4286248" y="2428868"/>
            <a:ext cx="357190" cy="7143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0000"/>
              </a:solidFill>
            </a:endParaRPr>
          </a:p>
        </p:txBody>
      </p:sp>
      <p:pic>
        <p:nvPicPr>
          <p:cNvPr id="3076" name="Picture 4"/>
          <p:cNvPicPr>
            <a:picLocks noChangeAspect="1" noChangeArrowheads="1"/>
          </p:cNvPicPr>
          <p:nvPr/>
        </p:nvPicPr>
        <p:blipFill>
          <a:blip r:embed="rId3"/>
          <a:srcRect/>
          <a:stretch>
            <a:fillRect/>
          </a:stretch>
        </p:blipFill>
        <p:spPr bwMode="auto">
          <a:xfrm>
            <a:off x="214282" y="4136107"/>
            <a:ext cx="8696325" cy="186466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1"/>
          <p:cNvSpPr>
            <a:spLocks noGrp="1"/>
          </p:cNvSpPr>
          <p:nvPr>
            <p:ph type="title"/>
          </p:nvPr>
        </p:nvSpPr>
        <p:spPr/>
        <p:txBody>
          <a:bodyPr/>
          <a:lstStyle/>
          <a:p>
            <a:pPr eaLnBrk="1" hangingPunct="1"/>
            <a:r>
              <a:rPr lang="zh-CN" altLang="en-US" sz="2000" b="1" dirty="0" smtClean="0">
                <a:latin typeface="微软雅黑"/>
                <a:ea typeface="微软雅黑"/>
              </a:rPr>
              <a:t>相比百事可乐（</a:t>
            </a:r>
            <a:r>
              <a:rPr lang="en-US" altLang="zh-CN" sz="2000" b="1" dirty="0" smtClean="0">
                <a:latin typeface="微软雅黑"/>
                <a:ea typeface="微软雅黑"/>
              </a:rPr>
              <a:t>27.1%</a:t>
            </a:r>
            <a:r>
              <a:rPr lang="zh-CN" altLang="en-US" sz="2000" b="1" dirty="0" smtClean="0">
                <a:latin typeface="微软雅黑"/>
                <a:ea typeface="微软雅黑"/>
              </a:rPr>
              <a:t>）可口可乐（</a:t>
            </a:r>
            <a:r>
              <a:rPr lang="en-US" altLang="zh-CN" sz="2000" b="1" dirty="0" smtClean="0">
                <a:latin typeface="微软雅黑"/>
                <a:ea typeface="微软雅黑"/>
              </a:rPr>
              <a:t>41.5%</a:t>
            </a:r>
            <a:r>
              <a:rPr lang="zh-CN" altLang="en-US" sz="2000" b="1" dirty="0" smtClean="0">
                <a:latin typeface="微软雅黑"/>
                <a:ea typeface="微软雅黑"/>
              </a:rPr>
              <a:t>）更受人们的喜爱</a:t>
            </a:r>
            <a:endParaRPr lang="zh-CN" altLang="en-US" sz="2000" b="1" dirty="0" smtClean="0">
              <a:latin typeface="微软雅黑"/>
              <a:ea typeface="微软雅黑"/>
            </a:endParaRPr>
          </a:p>
        </p:txBody>
      </p:sp>
      <p:graphicFrame>
        <p:nvGraphicFramePr>
          <p:cNvPr id="11" name="表格 10"/>
          <p:cNvGraphicFramePr>
            <a:graphicFrameLocks noGrp="1"/>
          </p:cNvGraphicFramePr>
          <p:nvPr/>
        </p:nvGraphicFramePr>
        <p:xfrm>
          <a:off x="468313" y="3786190"/>
          <a:ext cx="749300" cy="971550"/>
        </p:xfrm>
        <a:graphic>
          <a:graphicData uri="http://schemas.openxmlformats.org/drawingml/2006/table">
            <a:tbl>
              <a:tblPr/>
              <a:tblGrid>
                <a:gridCol w="331787"/>
                <a:gridCol w="417513"/>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dirty="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9474" name="TextBox 13"/>
          <p:cNvSpPr txBox="1">
            <a:spLocks noChangeArrowheads="1"/>
          </p:cNvSpPr>
          <p:nvPr/>
        </p:nvSpPr>
        <p:spPr bwMode="auto">
          <a:xfrm>
            <a:off x="457200" y="1214422"/>
            <a:ext cx="5616575" cy="276999"/>
          </a:xfrm>
          <a:prstGeom prst="rect">
            <a:avLst/>
          </a:prstGeom>
          <a:noFill/>
          <a:ln w="9525">
            <a:noFill/>
            <a:miter lim="800000"/>
            <a:headEnd/>
            <a:tailEnd/>
          </a:ln>
        </p:spPr>
        <p:txBody>
          <a:bodyPr>
            <a:spAutoFit/>
          </a:bodyPr>
          <a:lstStyle/>
          <a:p>
            <a:r>
              <a:rPr lang="zh-CN" altLang="en-US" sz="1200" b="1" dirty="0"/>
              <a:t>问题</a:t>
            </a:r>
            <a:r>
              <a:rPr lang="zh-CN" altLang="en-US" sz="1200" b="1" dirty="0" smtClean="0"/>
              <a:t>：</a:t>
            </a:r>
            <a:r>
              <a:rPr lang="zh-CN" altLang="en-US" sz="1200" b="1" dirty="0" smtClean="0"/>
              <a:t>说起碳酸饮料，你通常会选择以下哪种品牌的可乐？</a:t>
            </a:r>
            <a:endParaRPr lang="zh-CN" altLang="en-US" sz="1200" b="1" dirty="0"/>
          </a:p>
        </p:txBody>
      </p:sp>
      <p:sp>
        <p:nvSpPr>
          <p:cNvPr id="13"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B7B3A66A-3D56-4C94-B268-6E7BAC83FBCF}" type="slidenum">
              <a:rPr lang="zh-CN" altLang="en-US"/>
              <a:pPr>
                <a:defRPr/>
              </a:pPr>
              <a:t>8</a:t>
            </a:fld>
            <a:endParaRPr lang="zh-CN" altLang="en-US"/>
          </a:p>
        </p:txBody>
      </p:sp>
      <p:sp>
        <p:nvSpPr>
          <p:cNvPr id="10" name="内容占位符 11"/>
          <p:cNvSpPr>
            <a:spLocks noGrp="1"/>
          </p:cNvSpPr>
          <p:nvPr>
            <p:ph idx="1"/>
          </p:nvPr>
        </p:nvSpPr>
        <p:spPr>
          <a:xfrm>
            <a:off x="457200" y="1571612"/>
            <a:ext cx="8229600" cy="295978"/>
          </a:xfrm>
        </p:spPr>
        <p:txBody>
          <a:bodyPr>
            <a:spAutoFit/>
          </a:bodyPr>
          <a:lstStyle/>
          <a:p>
            <a:pPr eaLnBrk="1" hangingPunct="1">
              <a:lnSpc>
                <a:spcPct val="150000"/>
              </a:lnSpc>
            </a:pPr>
            <a:r>
              <a:rPr lang="zh-CN" altLang="en-US" sz="1000" dirty="0" smtClean="0">
                <a:latin typeface="微软雅黑"/>
                <a:ea typeface="微软雅黑"/>
              </a:rPr>
              <a:t>年龄在</a:t>
            </a:r>
            <a:r>
              <a:rPr lang="en-US" altLang="zh-CN" sz="1000" dirty="0" smtClean="0">
                <a:latin typeface="微软雅黑"/>
                <a:ea typeface="微软雅黑"/>
              </a:rPr>
              <a:t>26</a:t>
            </a:r>
            <a:r>
              <a:rPr lang="zh-CN" altLang="en-US" sz="1000" dirty="0" smtClean="0">
                <a:latin typeface="微软雅黑"/>
                <a:ea typeface="微软雅黑"/>
              </a:rPr>
              <a:t>岁及以上的受访者，</a:t>
            </a:r>
            <a:r>
              <a:rPr lang="en-US" altLang="zh-CN" sz="1000" dirty="0" smtClean="0">
                <a:latin typeface="微软雅黑"/>
                <a:ea typeface="微软雅黑"/>
              </a:rPr>
              <a:t>34.5%</a:t>
            </a:r>
            <a:r>
              <a:rPr lang="zh-CN" altLang="en-US" sz="1000" dirty="0" smtClean="0">
                <a:latin typeface="微软雅黑"/>
                <a:ea typeface="微软雅黑"/>
              </a:rPr>
              <a:t>不喝可乐；</a:t>
            </a:r>
            <a:endParaRPr lang="en-US" altLang="zh-CN" sz="1000" dirty="0" smtClean="0">
              <a:latin typeface="微软雅黑"/>
              <a:ea typeface="微软雅黑"/>
            </a:endParaRPr>
          </a:p>
        </p:txBody>
      </p:sp>
      <p:pic>
        <p:nvPicPr>
          <p:cNvPr id="4098" name="Picture 2"/>
          <p:cNvPicPr>
            <a:picLocks noChangeAspect="1" noChangeArrowheads="1"/>
          </p:cNvPicPr>
          <p:nvPr/>
        </p:nvPicPr>
        <p:blipFill>
          <a:blip r:embed="rId2"/>
          <a:srcRect/>
          <a:stretch>
            <a:fillRect/>
          </a:stretch>
        </p:blipFill>
        <p:spPr bwMode="auto">
          <a:xfrm>
            <a:off x="785786" y="2000240"/>
            <a:ext cx="7586686" cy="1667219"/>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2214546" y="3786190"/>
            <a:ext cx="5305425" cy="2286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1"/>
          <p:cNvSpPr>
            <a:spLocks noGrp="1"/>
          </p:cNvSpPr>
          <p:nvPr>
            <p:ph type="title"/>
          </p:nvPr>
        </p:nvSpPr>
        <p:spPr/>
        <p:txBody>
          <a:bodyPr/>
          <a:lstStyle/>
          <a:p>
            <a:pPr eaLnBrk="1" hangingPunct="1"/>
            <a:r>
              <a:rPr lang="zh-CN" altLang="en-US" sz="2000" b="1" dirty="0" smtClean="0">
                <a:latin typeface="微软雅黑"/>
                <a:ea typeface="微软雅黑"/>
              </a:rPr>
              <a:t>大部分受访者（</a:t>
            </a:r>
            <a:r>
              <a:rPr lang="en-US" altLang="zh-CN" sz="2000" b="1" dirty="0" smtClean="0">
                <a:latin typeface="微软雅黑"/>
                <a:ea typeface="微软雅黑"/>
              </a:rPr>
              <a:t>80.8%</a:t>
            </a:r>
            <a:r>
              <a:rPr lang="zh-CN" altLang="en-US" sz="2000" b="1" dirty="0" smtClean="0">
                <a:latin typeface="微软雅黑"/>
                <a:ea typeface="微软雅黑"/>
              </a:rPr>
              <a:t>）都知道可乐对人体有害</a:t>
            </a:r>
            <a:endParaRPr lang="zh-CN" altLang="en-US" sz="2000" b="1" dirty="0" smtClean="0">
              <a:latin typeface="微软雅黑"/>
              <a:ea typeface="微软雅黑"/>
            </a:endParaRPr>
          </a:p>
        </p:txBody>
      </p:sp>
      <p:graphicFrame>
        <p:nvGraphicFramePr>
          <p:cNvPr id="11" name="表格 10"/>
          <p:cNvGraphicFramePr>
            <a:graphicFrameLocks noGrp="1"/>
          </p:cNvGraphicFramePr>
          <p:nvPr/>
        </p:nvGraphicFramePr>
        <p:xfrm>
          <a:off x="468313" y="3786190"/>
          <a:ext cx="749300" cy="971550"/>
        </p:xfrm>
        <a:graphic>
          <a:graphicData uri="http://schemas.openxmlformats.org/drawingml/2006/table">
            <a:tbl>
              <a:tblPr/>
              <a:tblGrid>
                <a:gridCol w="331787"/>
                <a:gridCol w="417513"/>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dirty="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9474" name="TextBox 13"/>
          <p:cNvSpPr txBox="1">
            <a:spLocks noChangeArrowheads="1"/>
          </p:cNvSpPr>
          <p:nvPr/>
        </p:nvSpPr>
        <p:spPr bwMode="auto">
          <a:xfrm>
            <a:off x="457200" y="1214422"/>
            <a:ext cx="5616575" cy="276999"/>
          </a:xfrm>
          <a:prstGeom prst="rect">
            <a:avLst/>
          </a:prstGeom>
          <a:noFill/>
          <a:ln w="9525">
            <a:noFill/>
            <a:miter lim="800000"/>
            <a:headEnd/>
            <a:tailEnd/>
          </a:ln>
        </p:spPr>
        <p:txBody>
          <a:bodyPr>
            <a:spAutoFit/>
          </a:bodyPr>
          <a:lstStyle/>
          <a:p>
            <a:r>
              <a:rPr lang="zh-CN" altLang="en-US" sz="1200" b="1" dirty="0"/>
              <a:t>问题</a:t>
            </a:r>
            <a:r>
              <a:rPr lang="zh-CN" altLang="en-US" sz="1200" b="1" dirty="0" smtClean="0"/>
              <a:t>：</a:t>
            </a:r>
            <a:r>
              <a:rPr lang="zh-CN" altLang="en-US" sz="1200" b="1" dirty="0" smtClean="0"/>
              <a:t>你觉得可乐对人体的健康是？</a:t>
            </a:r>
            <a:endParaRPr lang="zh-CN" altLang="en-US" sz="1200" b="1" dirty="0"/>
          </a:p>
        </p:txBody>
      </p:sp>
      <p:sp>
        <p:nvSpPr>
          <p:cNvPr id="13"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B7B3A66A-3D56-4C94-B268-6E7BAC83FBCF}" type="slidenum">
              <a:rPr lang="zh-CN" altLang="en-US"/>
              <a:pPr>
                <a:defRPr/>
              </a:pPr>
              <a:t>9</a:t>
            </a:fld>
            <a:endParaRPr lang="zh-CN" altLang="en-US"/>
          </a:p>
        </p:txBody>
      </p:sp>
      <p:pic>
        <p:nvPicPr>
          <p:cNvPr id="5122" name="Picture 2"/>
          <p:cNvPicPr>
            <a:picLocks noChangeAspect="1" noChangeArrowheads="1"/>
          </p:cNvPicPr>
          <p:nvPr/>
        </p:nvPicPr>
        <p:blipFill>
          <a:blip r:embed="rId2"/>
          <a:srcRect/>
          <a:stretch>
            <a:fillRect/>
          </a:stretch>
        </p:blipFill>
        <p:spPr bwMode="auto">
          <a:xfrm>
            <a:off x="285720" y="1571612"/>
            <a:ext cx="8629650" cy="1771650"/>
          </a:xfrm>
          <a:prstGeom prst="rect">
            <a:avLst/>
          </a:prstGeom>
          <a:noFill/>
          <a:ln w="9525">
            <a:noFill/>
            <a:miter lim="800000"/>
            <a:headEnd/>
            <a:tailEnd/>
          </a:ln>
          <a:effectLst/>
        </p:spPr>
      </p:pic>
      <p:pic>
        <p:nvPicPr>
          <p:cNvPr id="5123" name="Picture 3"/>
          <p:cNvPicPr>
            <a:picLocks noChangeAspect="1" noChangeArrowheads="1"/>
          </p:cNvPicPr>
          <p:nvPr/>
        </p:nvPicPr>
        <p:blipFill>
          <a:blip r:embed="rId3"/>
          <a:srcRect/>
          <a:stretch>
            <a:fillRect/>
          </a:stretch>
        </p:blipFill>
        <p:spPr bwMode="auto">
          <a:xfrm>
            <a:off x="2285984" y="3767155"/>
            <a:ext cx="4629150" cy="21621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主题">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5579C"/>
        </a:solidFill>
        <a:ln>
          <a:noFill/>
        </a:ln>
      </a:spPr>
      <a:bodyPr rtlCol="0" anchor="ctr"/>
      <a:lstStyle>
        <a:defPPr algn="ctr">
          <a:defRPr dirty="0">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Fan</Template>
  <TotalTime>1714</TotalTime>
  <Words>2564</Words>
  <Application>Microsoft Office PowerPoint</Application>
  <PresentationFormat>全屏显示(4:3)</PresentationFormat>
  <Paragraphs>423</Paragraphs>
  <Slides>14</Slides>
  <Notes>2</Notes>
  <HiddenSlides>0</HiddenSlides>
  <MMClips>0</MMClips>
  <ScaleCrop>false</ScaleCrop>
  <HeadingPairs>
    <vt:vector size="4" baseType="variant">
      <vt:variant>
        <vt:lpstr>主题</vt:lpstr>
      </vt:variant>
      <vt:variant>
        <vt:i4>1</vt:i4>
      </vt:variant>
      <vt:variant>
        <vt:lpstr>幻灯片标题</vt:lpstr>
      </vt:variant>
      <vt:variant>
        <vt:i4>14</vt:i4>
      </vt:variant>
    </vt:vector>
  </HeadingPairs>
  <TitlesOfParts>
    <vt:vector size="15" baseType="lpstr">
      <vt:lpstr>Office 主题</vt:lpstr>
      <vt:lpstr>幻灯片 1</vt:lpstr>
      <vt:lpstr>主要发现</vt:lpstr>
      <vt:lpstr>幻灯片 3</vt:lpstr>
      <vt:lpstr>调查概要</vt:lpstr>
      <vt:lpstr>60.1%的受访者会留意新闻或网络上出现的，有关食品安全的信息</vt:lpstr>
      <vt:lpstr>超过一半的受访者（58.3%）在选择饮料时，不会特别在意饮料对自身健康的影响，年龄越小越不在意</vt:lpstr>
      <vt:lpstr>年龄在26岁及以上的受访者，有27.4%除白开水外最常喝茶，而年龄在18岁以下的更偏爱果汁饮料（22.8%）</vt:lpstr>
      <vt:lpstr>相比百事可乐（27.1%）可口可乐（41.5%）更受人们的喜爱</vt:lpstr>
      <vt:lpstr>大部分受访者（80.8%）都知道可乐对人体有害</vt:lpstr>
      <vt:lpstr>57.2%的受访者没有听说过“山西7.6万箱有毒可口可乐流入市场”事件</vt:lpstr>
      <vt:lpstr>经过“山西7.6万箱有毒可口可乐流入市场”事件，39.5%的受访者选择不再喝可乐，以年龄在26岁及以上的为主（44.2%）</vt:lpstr>
      <vt:lpstr>幻灯片 12</vt:lpstr>
      <vt:lpstr>调查问卷（续）</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Winnerlyf</dc:creator>
  <cp:lastModifiedBy>雨林木风</cp:lastModifiedBy>
  <cp:revision>210</cp:revision>
  <dcterms:modified xsi:type="dcterms:W3CDTF">2012-06-20T04:05:34Z</dcterms:modified>
</cp:coreProperties>
</file>